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5.jpg" ContentType="image/jpg"/>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5.jpg" ContentType="image/jpg"/>
  <Override PartName="/ppt/media/image46.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2" r:id="rId5"/>
  </p:sldMasterIdLst>
  <p:notesMasterIdLst>
    <p:notesMasterId r:id="rId23"/>
  </p:notesMasterIdLst>
  <p:handoutMasterIdLst>
    <p:handoutMasterId r:id="rId24"/>
  </p:handoutMasterIdLst>
  <p:sldIdLst>
    <p:sldId id="256" r:id="rId6"/>
    <p:sldId id="321" r:id="rId7"/>
    <p:sldId id="327" r:id="rId8"/>
    <p:sldId id="332" r:id="rId9"/>
    <p:sldId id="331" r:id="rId10"/>
    <p:sldId id="328" r:id="rId11"/>
    <p:sldId id="329" r:id="rId12"/>
    <p:sldId id="330" r:id="rId13"/>
    <p:sldId id="325" r:id="rId14"/>
    <p:sldId id="333" r:id="rId15"/>
    <p:sldId id="326" r:id="rId16"/>
    <p:sldId id="337" r:id="rId17"/>
    <p:sldId id="338" r:id="rId18"/>
    <p:sldId id="339" r:id="rId19"/>
    <p:sldId id="334" r:id="rId20"/>
    <p:sldId id="335" r:id="rId21"/>
    <p:sldId id="336" r:id="rId22"/>
  </p:sldIdLst>
  <p:sldSz cx="12192000" cy="6858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ren Nehlsen" initials="DN" lastIdx="11" clrIdx="0">
    <p:extLst>
      <p:ext uri="{19B8F6BF-5375-455C-9EA6-DF929625EA0E}">
        <p15:presenceInfo xmlns:p15="http://schemas.microsoft.com/office/powerpoint/2012/main" userId="S-1-5-21-2551062712-1331684458-490105105-1090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2239E"/>
    <a:srgbClr val="E6A714"/>
    <a:srgbClr val="002D60"/>
    <a:srgbClr val="F2C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49" autoAdjust="0"/>
    <p:restoredTop sz="96327" autoAdjust="0"/>
  </p:normalViewPr>
  <p:slideViewPr>
    <p:cSldViewPr snapToGrid="0" snapToObjects="1">
      <p:cViewPr varScale="1">
        <p:scale>
          <a:sx n="124" d="100"/>
          <a:sy n="124" d="100"/>
        </p:scale>
        <p:origin x="118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223F5-01DF-46DC-9BCB-D526744646C2}"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F64FBFA-43F8-431E-9E12-6FB8BE0EB747}">
      <dgm:prSet phldrT="[Text]"/>
      <dgm:spPr>
        <a:solidFill>
          <a:schemeClr val="accent2">
            <a:lumMod val="75000"/>
            <a:alpha val="50000"/>
          </a:schemeClr>
        </a:solidFill>
      </dgm:spPr>
      <dgm:t>
        <a:bodyPr/>
        <a:lstStyle/>
        <a:p>
          <a:r>
            <a:rPr lang="en-US" b="1" dirty="0">
              <a:solidFill>
                <a:schemeClr val="bg1"/>
              </a:solidFill>
            </a:rPr>
            <a:t>Quality Outcomes</a:t>
          </a:r>
        </a:p>
      </dgm:t>
    </dgm:pt>
    <dgm:pt modelId="{F79F82C3-DF9E-447A-B7BA-88BCAC2B72DD}" type="parTrans" cxnId="{D79E2C5D-1FA3-4375-9267-B3D70FD83687}">
      <dgm:prSet/>
      <dgm:spPr/>
      <dgm:t>
        <a:bodyPr/>
        <a:lstStyle/>
        <a:p>
          <a:endParaRPr lang="en-US" b="1">
            <a:solidFill>
              <a:schemeClr val="bg1"/>
            </a:solidFill>
          </a:endParaRPr>
        </a:p>
      </dgm:t>
    </dgm:pt>
    <dgm:pt modelId="{67596DF3-C00C-4F5C-B034-E6EE244F9328}" type="sibTrans" cxnId="{D79E2C5D-1FA3-4375-9267-B3D70FD83687}">
      <dgm:prSet/>
      <dgm:spPr/>
      <dgm:t>
        <a:bodyPr/>
        <a:lstStyle/>
        <a:p>
          <a:endParaRPr lang="en-US" b="1">
            <a:solidFill>
              <a:schemeClr val="bg1"/>
            </a:solidFill>
          </a:endParaRPr>
        </a:p>
      </dgm:t>
    </dgm:pt>
    <dgm:pt modelId="{187D8A46-BC04-46BC-94BF-BFDEE371EC19}">
      <dgm:prSet phldrT="[Text]"/>
      <dgm:spPr>
        <a:solidFill>
          <a:schemeClr val="accent6">
            <a:lumMod val="75000"/>
            <a:alpha val="50000"/>
          </a:schemeClr>
        </a:solidFill>
      </dgm:spPr>
      <dgm:t>
        <a:bodyPr/>
        <a:lstStyle/>
        <a:p>
          <a:r>
            <a:rPr lang="en-US" b="1" dirty="0">
              <a:solidFill>
                <a:schemeClr val="bg1"/>
              </a:solidFill>
            </a:rPr>
            <a:t>Market Operations</a:t>
          </a:r>
        </a:p>
      </dgm:t>
    </dgm:pt>
    <dgm:pt modelId="{21F8BC57-8BB9-416A-848F-4609DBA3CF17}" type="parTrans" cxnId="{DE7CCEEA-2339-4F9A-96F3-C0BC6A0B74F4}">
      <dgm:prSet/>
      <dgm:spPr/>
      <dgm:t>
        <a:bodyPr/>
        <a:lstStyle/>
        <a:p>
          <a:endParaRPr lang="en-US" b="1">
            <a:solidFill>
              <a:schemeClr val="bg1"/>
            </a:solidFill>
          </a:endParaRPr>
        </a:p>
      </dgm:t>
    </dgm:pt>
    <dgm:pt modelId="{3680173B-A4C1-4856-AD07-9B023CB7129A}" type="sibTrans" cxnId="{DE7CCEEA-2339-4F9A-96F3-C0BC6A0B74F4}">
      <dgm:prSet/>
      <dgm:spPr/>
      <dgm:t>
        <a:bodyPr/>
        <a:lstStyle/>
        <a:p>
          <a:endParaRPr lang="en-US" b="1">
            <a:solidFill>
              <a:schemeClr val="bg1"/>
            </a:solidFill>
          </a:endParaRPr>
        </a:p>
      </dgm:t>
    </dgm:pt>
    <dgm:pt modelId="{496FFD76-D901-48C6-AEE9-F1DF92F4FC29}">
      <dgm:prSet phldrT="[Text]"/>
      <dgm:spPr>
        <a:solidFill>
          <a:schemeClr val="accent5">
            <a:lumMod val="75000"/>
            <a:alpha val="50000"/>
          </a:schemeClr>
        </a:solidFill>
      </dgm:spPr>
      <dgm:t>
        <a:bodyPr/>
        <a:lstStyle/>
        <a:p>
          <a:r>
            <a:rPr lang="en-US" b="1" dirty="0">
              <a:solidFill>
                <a:schemeClr val="bg1"/>
              </a:solidFill>
            </a:rPr>
            <a:t>Clinical Operations</a:t>
          </a:r>
        </a:p>
      </dgm:t>
    </dgm:pt>
    <dgm:pt modelId="{F194FF3B-5561-41D6-9202-29413132B7EE}" type="parTrans" cxnId="{9620F47C-7D49-4E40-A2F5-35FE5D04BE84}">
      <dgm:prSet/>
      <dgm:spPr/>
      <dgm:t>
        <a:bodyPr/>
        <a:lstStyle/>
        <a:p>
          <a:endParaRPr lang="en-US" b="1">
            <a:solidFill>
              <a:schemeClr val="bg1"/>
            </a:solidFill>
          </a:endParaRPr>
        </a:p>
      </dgm:t>
    </dgm:pt>
    <dgm:pt modelId="{E38B8C74-5C40-4305-BCA5-F1734CB56F3F}" type="sibTrans" cxnId="{9620F47C-7D49-4E40-A2F5-35FE5D04BE84}">
      <dgm:prSet/>
      <dgm:spPr/>
      <dgm:t>
        <a:bodyPr/>
        <a:lstStyle/>
        <a:p>
          <a:endParaRPr lang="en-US" b="1">
            <a:solidFill>
              <a:schemeClr val="bg1"/>
            </a:solidFill>
          </a:endParaRPr>
        </a:p>
      </dgm:t>
    </dgm:pt>
    <dgm:pt modelId="{78F600EC-267D-4399-8224-BF34F5D27983}" type="pres">
      <dgm:prSet presAssocID="{CEA223F5-01DF-46DC-9BCB-D526744646C2}" presName="Name0" presStyleCnt="0">
        <dgm:presLayoutVars>
          <dgm:chMax val="7"/>
          <dgm:dir/>
          <dgm:resizeHandles val="exact"/>
        </dgm:presLayoutVars>
      </dgm:prSet>
      <dgm:spPr/>
    </dgm:pt>
    <dgm:pt modelId="{5BD17F04-12BB-4414-8598-F3F2A8CF989B}" type="pres">
      <dgm:prSet presAssocID="{CEA223F5-01DF-46DC-9BCB-D526744646C2}" presName="ellipse1" presStyleLbl="vennNode1" presStyleIdx="0" presStyleCnt="3">
        <dgm:presLayoutVars>
          <dgm:bulletEnabled val="1"/>
        </dgm:presLayoutVars>
      </dgm:prSet>
      <dgm:spPr/>
    </dgm:pt>
    <dgm:pt modelId="{67D6D797-6445-4988-A3F5-BE2EA77A122F}" type="pres">
      <dgm:prSet presAssocID="{CEA223F5-01DF-46DC-9BCB-D526744646C2}" presName="ellipse2" presStyleLbl="vennNode1" presStyleIdx="1" presStyleCnt="3">
        <dgm:presLayoutVars>
          <dgm:bulletEnabled val="1"/>
        </dgm:presLayoutVars>
      </dgm:prSet>
      <dgm:spPr/>
    </dgm:pt>
    <dgm:pt modelId="{69F7552A-2825-4047-8276-BF658796A3B6}" type="pres">
      <dgm:prSet presAssocID="{CEA223F5-01DF-46DC-9BCB-D526744646C2}" presName="ellipse3" presStyleLbl="vennNode1" presStyleIdx="2" presStyleCnt="3" custLinFactNeighborY="-14342">
        <dgm:presLayoutVars>
          <dgm:bulletEnabled val="1"/>
        </dgm:presLayoutVars>
      </dgm:prSet>
      <dgm:spPr/>
    </dgm:pt>
  </dgm:ptLst>
  <dgm:cxnLst>
    <dgm:cxn modelId="{E048750F-D8B5-4E28-B9AE-F004929E2A23}" type="presOf" srcId="{CEA223F5-01DF-46DC-9BCB-D526744646C2}" destId="{78F600EC-267D-4399-8224-BF34F5D27983}" srcOrd="0" destOrd="0" presId="urn:microsoft.com/office/officeart/2005/8/layout/rings+Icon"/>
    <dgm:cxn modelId="{C0645743-F427-4038-B1C5-68BA837507DD}" type="presOf" srcId="{FF64FBFA-43F8-431E-9E12-6FB8BE0EB747}" destId="{5BD17F04-12BB-4414-8598-F3F2A8CF989B}" srcOrd="0" destOrd="0" presId="urn:microsoft.com/office/officeart/2005/8/layout/rings+Icon"/>
    <dgm:cxn modelId="{D79E2C5D-1FA3-4375-9267-B3D70FD83687}" srcId="{CEA223F5-01DF-46DC-9BCB-D526744646C2}" destId="{FF64FBFA-43F8-431E-9E12-6FB8BE0EB747}" srcOrd="0" destOrd="0" parTransId="{F79F82C3-DF9E-447A-B7BA-88BCAC2B72DD}" sibTransId="{67596DF3-C00C-4F5C-B034-E6EE244F9328}"/>
    <dgm:cxn modelId="{9620F47C-7D49-4E40-A2F5-35FE5D04BE84}" srcId="{CEA223F5-01DF-46DC-9BCB-D526744646C2}" destId="{496FFD76-D901-48C6-AEE9-F1DF92F4FC29}" srcOrd="2" destOrd="0" parTransId="{F194FF3B-5561-41D6-9202-29413132B7EE}" sibTransId="{E38B8C74-5C40-4305-BCA5-F1734CB56F3F}"/>
    <dgm:cxn modelId="{95E62081-96ED-421C-A7BE-98C0E3B5863B}" type="presOf" srcId="{496FFD76-D901-48C6-AEE9-F1DF92F4FC29}" destId="{69F7552A-2825-4047-8276-BF658796A3B6}" srcOrd="0" destOrd="0" presId="urn:microsoft.com/office/officeart/2005/8/layout/rings+Icon"/>
    <dgm:cxn modelId="{59F4B58A-36D6-419A-A364-EF8ADB838E32}" type="presOf" srcId="{187D8A46-BC04-46BC-94BF-BFDEE371EC19}" destId="{67D6D797-6445-4988-A3F5-BE2EA77A122F}" srcOrd="0" destOrd="0" presId="urn:microsoft.com/office/officeart/2005/8/layout/rings+Icon"/>
    <dgm:cxn modelId="{DE7CCEEA-2339-4F9A-96F3-C0BC6A0B74F4}" srcId="{CEA223F5-01DF-46DC-9BCB-D526744646C2}" destId="{187D8A46-BC04-46BC-94BF-BFDEE371EC19}" srcOrd="1" destOrd="0" parTransId="{21F8BC57-8BB9-416A-848F-4609DBA3CF17}" sibTransId="{3680173B-A4C1-4856-AD07-9B023CB7129A}"/>
    <dgm:cxn modelId="{55D181D4-B323-47B3-AD26-3CD5086B23AE}" type="presParOf" srcId="{78F600EC-267D-4399-8224-BF34F5D27983}" destId="{5BD17F04-12BB-4414-8598-F3F2A8CF989B}" srcOrd="0" destOrd="0" presId="urn:microsoft.com/office/officeart/2005/8/layout/rings+Icon"/>
    <dgm:cxn modelId="{27C43F29-E2A3-44B3-B188-E0A11E913343}" type="presParOf" srcId="{78F600EC-267D-4399-8224-BF34F5D27983}" destId="{67D6D797-6445-4988-A3F5-BE2EA77A122F}" srcOrd="1" destOrd="0" presId="urn:microsoft.com/office/officeart/2005/8/layout/rings+Icon"/>
    <dgm:cxn modelId="{A3E45091-07CA-400C-86F6-6EF430E2C47B}" type="presParOf" srcId="{78F600EC-267D-4399-8224-BF34F5D27983}" destId="{69F7552A-2825-4047-8276-BF658796A3B6}"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17F04-12BB-4414-8598-F3F2A8CF989B}">
      <dsp:nvSpPr>
        <dsp:cNvPr id="0" name=""/>
        <dsp:cNvSpPr/>
      </dsp:nvSpPr>
      <dsp:spPr>
        <a:xfrm>
          <a:off x="727666" y="0"/>
          <a:ext cx="2919713" cy="2919671"/>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rPr>
            <a:t>Quality Outcomes</a:t>
          </a:r>
        </a:p>
      </dsp:txBody>
      <dsp:txXfrm>
        <a:off x="1155248" y="427576"/>
        <a:ext cx="2064549" cy="2064519"/>
      </dsp:txXfrm>
    </dsp:sp>
    <dsp:sp modelId="{67D6D797-6445-4988-A3F5-BE2EA77A122F}">
      <dsp:nvSpPr>
        <dsp:cNvPr id="0" name=""/>
        <dsp:cNvSpPr/>
      </dsp:nvSpPr>
      <dsp:spPr>
        <a:xfrm>
          <a:off x="2230468" y="1947258"/>
          <a:ext cx="2919713" cy="2919671"/>
        </a:xfrm>
        <a:prstGeom prst="ellipse">
          <a:avLst/>
        </a:prstGeom>
        <a:solidFill>
          <a:schemeClr val="accent6">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rPr>
            <a:t>Market Operations</a:t>
          </a:r>
        </a:p>
      </dsp:txBody>
      <dsp:txXfrm>
        <a:off x="2658050" y="2374834"/>
        <a:ext cx="2064549" cy="2064519"/>
      </dsp:txXfrm>
    </dsp:sp>
    <dsp:sp modelId="{69F7552A-2825-4047-8276-BF658796A3B6}">
      <dsp:nvSpPr>
        <dsp:cNvPr id="0" name=""/>
        <dsp:cNvSpPr/>
      </dsp:nvSpPr>
      <dsp:spPr>
        <a:xfrm>
          <a:off x="3731493" y="0"/>
          <a:ext cx="2919713" cy="2919671"/>
        </a:xfrm>
        <a:prstGeom prst="ellipse">
          <a:avLst/>
        </a:prstGeom>
        <a:solidFill>
          <a:schemeClr val="accent5">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rPr>
            <a:t>Clinical Operations</a:t>
          </a:r>
        </a:p>
      </dsp:txBody>
      <dsp:txXfrm>
        <a:off x="4159075" y="427576"/>
        <a:ext cx="2064549" cy="2064519"/>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4AE9F-5920-1243-A47C-D00877499F9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8EF8DF-BF7B-A342-9AC2-0C97A0E8F47E}"/>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DB259423-D51E-E645-9947-E4D9C7A4FFF3}" type="datetimeFigureOut">
              <a:rPr lang="en-US" smtClean="0"/>
              <a:t>3/8/20</a:t>
            </a:fld>
            <a:endParaRPr lang="en-US" dirty="0"/>
          </a:p>
        </p:txBody>
      </p:sp>
      <p:sp>
        <p:nvSpPr>
          <p:cNvPr id="4" name="Footer Placeholder 3">
            <a:extLst>
              <a:ext uri="{FF2B5EF4-FFF2-40B4-BE49-F238E27FC236}">
                <a16:creationId xmlns:a16="http://schemas.microsoft.com/office/drawing/2014/main" id="{CE4FA320-4583-9540-B919-91E25E593A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1AF17E-F59E-0C4C-A2B1-D9A57AD7DC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164148-CCD9-5745-A167-A25831FF8C9C}" type="slidenum">
              <a:rPr lang="en-US" smtClean="0"/>
              <a:t>‹#›</a:t>
            </a:fld>
            <a:endParaRPr lang="en-US" dirty="0"/>
          </a:p>
        </p:txBody>
      </p:sp>
    </p:spTree>
    <p:extLst>
      <p:ext uri="{BB962C8B-B14F-4D97-AF65-F5344CB8AC3E}">
        <p14:creationId xmlns:p14="http://schemas.microsoft.com/office/powerpoint/2010/main" val="1258052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D87D698F-48EB-9645-9342-A8FFF8C28631}" type="datetimeFigureOut">
              <a:rPr lang="en-US" smtClean="0"/>
              <a:t>3/8/20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1651E-6DDE-EB45-92C2-47D2C574FE66}" type="slidenum">
              <a:rPr lang="en-US" smtClean="0"/>
              <a:t>‹#›</a:t>
            </a:fld>
            <a:endParaRPr lang="en-US" dirty="0"/>
          </a:p>
        </p:txBody>
      </p:sp>
    </p:spTree>
    <p:extLst>
      <p:ext uri="{BB962C8B-B14F-4D97-AF65-F5344CB8AC3E}">
        <p14:creationId xmlns:p14="http://schemas.microsoft.com/office/powerpoint/2010/main" val="78495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48A97-D1A3-2D45-B32F-1226C546988D}" type="slidenum">
              <a:rPr lang="en-US" smtClean="0"/>
              <a:t>3</a:t>
            </a:fld>
            <a:endParaRPr lang="en-US" dirty="0"/>
          </a:p>
        </p:txBody>
      </p:sp>
    </p:spTree>
    <p:extLst>
      <p:ext uri="{BB962C8B-B14F-4D97-AF65-F5344CB8AC3E}">
        <p14:creationId xmlns:p14="http://schemas.microsoft.com/office/powerpoint/2010/main" val="66074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1651E-6DDE-EB45-92C2-47D2C574FE66}" type="slidenum">
              <a:rPr lang="en-US" smtClean="0"/>
              <a:t>9</a:t>
            </a:fld>
            <a:endParaRPr lang="en-US" dirty="0"/>
          </a:p>
        </p:txBody>
      </p:sp>
    </p:spTree>
    <p:extLst>
      <p:ext uri="{BB962C8B-B14F-4D97-AF65-F5344CB8AC3E}">
        <p14:creationId xmlns:p14="http://schemas.microsoft.com/office/powerpoint/2010/main" val="45550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1651E-6DDE-EB45-92C2-47D2C574FE66}" type="slidenum">
              <a:rPr lang="en-US" smtClean="0"/>
              <a:t>10</a:t>
            </a:fld>
            <a:endParaRPr lang="en-US" dirty="0"/>
          </a:p>
        </p:txBody>
      </p:sp>
    </p:spTree>
    <p:extLst>
      <p:ext uri="{BB962C8B-B14F-4D97-AF65-F5344CB8AC3E}">
        <p14:creationId xmlns:p14="http://schemas.microsoft.com/office/powerpoint/2010/main" val="16369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1651E-6DDE-EB45-92C2-47D2C574FE66}" type="slidenum">
              <a:rPr lang="en-US" smtClean="0"/>
              <a:t>11</a:t>
            </a:fld>
            <a:endParaRPr lang="en-US" dirty="0"/>
          </a:p>
        </p:txBody>
      </p:sp>
    </p:spTree>
    <p:extLst>
      <p:ext uri="{BB962C8B-B14F-4D97-AF65-F5344CB8AC3E}">
        <p14:creationId xmlns:p14="http://schemas.microsoft.com/office/powerpoint/2010/main" val="3767174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657327-2378-D642-A9AE-7C86A57BB224}"/>
              </a:ext>
            </a:extLst>
          </p:cNvPr>
          <p:cNvSpPr/>
          <p:nvPr userDrawn="1"/>
        </p:nvSpPr>
        <p:spPr>
          <a:xfrm>
            <a:off x="0" y="0"/>
            <a:ext cx="12192000" cy="5267569"/>
          </a:xfrm>
          <a:prstGeom prst="rect">
            <a:avLst/>
          </a:prstGeom>
          <a:solidFill>
            <a:srgbClr val="E6A7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87146E-4901-B441-A6CD-9ACC0B9E563B}"/>
              </a:ext>
            </a:extLst>
          </p:cNvPr>
          <p:cNvSpPr>
            <a:spLocks noGrp="1"/>
          </p:cNvSpPr>
          <p:nvPr>
            <p:ph type="ctrTitle" hasCustomPrompt="1"/>
          </p:nvPr>
        </p:nvSpPr>
        <p:spPr>
          <a:xfrm>
            <a:off x="873760" y="719516"/>
            <a:ext cx="10444480" cy="2871152"/>
          </a:xfrm>
          <a:ln w="38100">
            <a:noFill/>
          </a:ln>
        </p:spPr>
        <p:txBody>
          <a:bodyPr anchor="b">
            <a:normAutofit/>
          </a:bodyPr>
          <a:lstStyle>
            <a:lvl1pPr algn="ctr">
              <a:defRPr sz="72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0BD8FD39-D4B1-6449-8EE8-FF6C93CF128F}"/>
              </a:ext>
            </a:extLst>
          </p:cNvPr>
          <p:cNvSpPr>
            <a:spLocks noGrp="1"/>
          </p:cNvSpPr>
          <p:nvPr>
            <p:ph type="subTitle" idx="1" hasCustomPrompt="1"/>
          </p:nvPr>
        </p:nvSpPr>
        <p:spPr>
          <a:xfrm>
            <a:off x="1524000" y="3829789"/>
            <a:ext cx="9144000" cy="1325563"/>
          </a:xfrm>
        </p:spPr>
        <p:txBody>
          <a:bodyPr/>
          <a:lstStyle>
            <a:lvl1pPr marL="0" indent="0" algn="ctr">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6" name="Straight Connector 5">
            <a:extLst>
              <a:ext uri="{FF2B5EF4-FFF2-40B4-BE49-F238E27FC236}">
                <a16:creationId xmlns:a16="http://schemas.microsoft.com/office/drawing/2014/main" id="{48F5B22E-DF01-ED45-A66F-D0F1F9B3B8F3}"/>
              </a:ext>
            </a:extLst>
          </p:cNvPr>
          <p:cNvCxnSpPr/>
          <p:nvPr userDrawn="1"/>
        </p:nvCxnSpPr>
        <p:spPr>
          <a:xfrm>
            <a:off x="873760" y="3606299"/>
            <a:ext cx="104444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214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BF2C-6F5A-5442-A66D-01B1DEBD93B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5D74D727-F8A5-2B41-A585-8244FD548CDB}"/>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327801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DA396C-1661-C143-8A33-CE8540373B02}"/>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1775314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5672-A229-2940-8B05-78D544EAC0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72D41A-03BA-5941-9A3A-958A76CCA604}"/>
              </a:ext>
            </a:extLst>
          </p:cNvPr>
          <p:cNvSpPr>
            <a:spLocks noGrp="1"/>
          </p:cNvSpPr>
          <p:nvPr>
            <p:ph idx="1"/>
          </p:nvPr>
        </p:nvSpPr>
        <p:spPr>
          <a:xfrm>
            <a:off x="5183188" y="987425"/>
            <a:ext cx="6172200" cy="48444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E468C-740A-9241-A665-1F8794187983}"/>
              </a:ext>
            </a:extLst>
          </p:cNvPr>
          <p:cNvSpPr>
            <a:spLocks noGrp="1"/>
          </p:cNvSpPr>
          <p:nvPr>
            <p:ph type="body" sz="half" idx="2"/>
          </p:nvPr>
        </p:nvSpPr>
        <p:spPr>
          <a:xfrm>
            <a:off x="839788" y="2057400"/>
            <a:ext cx="3932237" cy="3774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FD67D49-CBA1-8042-8526-2788AB9639FA}"/>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2000917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0573-5AF6-0C4D-A014-FB9DF1B24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4E6592-ECBE-C345-9960-FD11EB09D8FB}"/>
              </a:ext>
            </a:extLst>
          </p:cNvPr>
          <p:cNvSpPr>
            <a:spLocks noGrp="1"/>
          </p:cNvSpPr>
          <p:nvPr>
            <p:ph type="pic" idx="1"/>
          </p:nvPr>
        </p:nvSpPr>
        <p:spPr>
          <a:xfrm>
            <a:off x="5183188" y="987426"/>
            <a:ext cx="6172200" cy="48444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64D364-38EB-0E45-A650-686A721D5D27}"/>
              </a:ext>
            </a:extLst>
          </p:cNvPr>
          <p:cNvSpPr>
            <a:spLocks noGrp="1"/>
          </p:cNvSpPr>
          <p:nvPr>
            <p:ph type="body" sz="half" idx="2"/>
          </p:nvPr>
        </p:nvSpPr>
        <p:spPr>
          <a:xfrm>
            <a:off x="839788" y="2057400"/>
            <a:ext cx="3932237" cy="3774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3EB3787-F29F-E54B-B7C7-BCCCB0C9B35B}"/>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3141227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F0116-5A8A-1545-ABB4-6391DEBAB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D55612-597A-7D47-82FD-F147BA42C9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12BEB9C-AACA-5040-B85D-33DB910F0E22}"/>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3550712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92201-4649-204C-8126-D320D6137D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0C57B-BCBC-8F4F-A0E1-136A59FB86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53C929D-175F-8C49-8AEC-C225F23CF239}"/>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1152431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2094464" cy="6857999"/>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7958329" y="5397247"/>
            <a:ext cx="4234180" cy="1396365"/>
          </a:xfrm>
          <a:custGeom>
            <a:avLst/>
            <a:gdLst/>
            <a:ahLst/>
            <a:cxnLst/>
            <a:rect l="l" t="t" r="r" b="b"/>
            <a:pathLst>
              <a:path w="3175634" h="1396365">
                <a:moveTo>
                  <a:pt x="0" y="1395983"/>
                </a:moveTo>
                <a:lnTo>
                  <a:pt x="3175254" y="1395983"/>
                </a:lnTo>
                <a:lnTo>
                  <a:pt x="3175254" y="0"/>
                </a:lnTo>
                <a:lnTo>
                  <a:pt x="0" y="0"/>
                </a:lnTo>
                <a:lnTo>
                  <a:pt x="0" y="1395983"/>
                </a:lnTo>
                <a:close/>
              </a:path>
            </a:pathLst>
          </a:custGeom>
          <a:solidFill>
            <a:srgbClr val="FFFFFF"/>
          </a:solidFill>
        </p:spPr>
        <p:txBody>
          <a:bodyPr wrap="square" lIns="0" tIns="0" rIns="0" bIns="0" rtlCol="0"/>
          <a:lstStyle/>
          <a:p>
            <a:endParaRPr sz="1800"/>
          </a:p>
        </p:txBody>
      </p:sp>
      <p:sp>
        <p:nvSpPr>
          <p:cNvPr id="18" name="bk object 18"/>
          <p:cNvSpPr/>
          <p:nvPr/>
        </p:nvSpPr>
        <p:spPr>
          <a:xfrm>
            <a:off x="6295136" y="995179"/>
            <a:ext cx="5693664" cy="5747004"/>
          </a:xfrm>
          <a:prstGeom prst="rect">
            <a:avLst/>
          </a:prstGeom>
          <a:blipFill>
            <a:blip r:embed="rId3" cstate="print"/>
            <a:stretch>
              <a:fillRect/>
            </a:stretch>
          </a:blipFill>
        </p:spPr>
        <p:txBody>
          <a:bodyPr wrap="square" lIns="0" tIns="0" rIns="0" bIns="0" rtlCol="0"/>
          <a:lstStyle/>
          <a:p>
            <a:endParaRPr sz="1800"/>
          </a:p>
        </p:txBody>
      </p:sp>
      <p:sp>
        <p:nvSpPr>
          <p:cNvPr id="19" name="bk object 19"/>
          <p:cNvSpPr/>
          <p:nvPr/>
        </p:nvSpPr>
        <p:spPr>
          <a:xfrm>
            <a:off x="6337300" y="1026794"/>
            <a:ext cx="5547360" cy="5637530"/>
          </a:xfrm>
          <a:custGeom>
            <a:avLst/>
            <a:gdLst/>
            <a:ahLst/>
            <a:cxnLst/>
            <a:rect l="l" t="t" r="r" b="b"/>
            <a:pathLst>
              <a:path w="4160520" h="5637530">
                <a:moveTo>
                  <a:pt x="4160520" y="0"/>
                </a:moveTo>
                <a:lnTo>
                  <a:pt x="693420" y="0"/>
                </a:lnTo>
                <a:lnTo>
                  <a:pt x="645951" y="1600"/>
                </a:lnTo>
                <a:lnTo>
                  <a:pt x="599339" y="6331"/>
                </a:lnTo>
                <a:lnTo>
                  <a:pt x="553688" y="14090"/>
                </a:lnTo>
                <a:lnTo>
                  <a:pt x="509102" y="24773"/>
                </a:lnTo>
                <a:lnTo>
                  <a:pt x="465683" y="38278"/>
                </a:lnTo>
                <a:lnTo>
                  <a:pt x="423535" y="54500"/>
                </a:lnTo>
                <a:lnTo>
                  <a:pt x="382760" y="73337"/>
                </a:lnTo>
                <a:lnTo>
                  <a:pt x="343464" y="94685"/>
                </a:lnTo>
                <a:lnTo>
                  <a:pt x="305748" y="118441"/>
                </a:lnTo>
                <a:lnTo>
                  <a:pt x="269717" y="144501"/>
                </a:lnTo>
                <a:lnTo>
                  <a:pt x="235473" y="172762"/>
                </a:lnTo>
                <a:lnTo>
                  <a:pt x="203120" y="203120"/>
                </a:lnTo>
                <a:lnTo>
                  <a:pt x="172762" y="235473"/>
                </a:lnTo>
                <a:lnTo>
                  <a:pt x="144501" y="269717"/>
                </a:lnTo>
                <a:lnTo>
                  <a:pt x="118441" y="305748"/>
                </a:lnTo>
                <a:lnTo>
                  <a:pt x="94685" y="343464"/>
                </a:lnTo>
                <a:lnTo>
                  <a:pt x="73337" y="382760"/>
                </a:lnTo>
                <a:lnTo>
                  <a:pt x="54500" y="423535"/>
                </a:lnTo>
                <a:lnTo>
                  <a:pt x="38278" y="465683"/>
                </a:lnTo>
                <a:lnTo>
                  <a:pt x="24773" y="509102"/>
                </a:lnTo>
                <a:lnTo>
                  <a:pt x="14090" y="553688"/>
                </a:lnTo>
                <a:lnTo>
                  <a:pt x="6331" y="599339"/>
                </a:lnTo>
                <a:lnTo>
                  <a:pt x="1600" y="645951"/>
                </a:lnTo>
                <a:lnTo>
                  <a:pt x="0" y="693419"/>
                </a:lnTo>
                <a:lnTo>
                  <a:pt x="0" y="5637276"/>
                </a:lnTo>
                <a:lnTo>
                  <a:pt x="3467100" y="5637276"/>
                </a:lnTo>
                <a:lnTo>
                  <a:pt x="3514568" y="5635676"/>
                </a:lnTo>
                <a:lnTo>
                  <a:pt x="3561180" y="5630945"/>
                </a:lnTo>
                <a:lnTo>
                  <a:pt x="3606831" y="5623187"/>
                </a:lnTo>
                <a:lnTo>
                  <a:pt x="3651417" y="5612505"/>
                </a:lnTo>
                <a:lnTo>
                  <a:pt x="3694836" y="5599002"/>
                </a:lnTo>
                <a:lnTo>
                  <a:pt x="3736984" y="5582782"/>
                </a:lnTo>
                <a:lnTo>
                  <a:pt x="3777759" y="5563947"/>
                </a:lnTo>
                <a:lnTo>
                  <a:pt x="3817055" y="5542601"/>
                </a:lnTo>
                <a:lnTo>
                  <a:pt x="3854771" y="5518847"/>
                </a:lnTo>
                <a:lnTo>
                  <a:pt x="3890802" y="5492789"/>
                </a:lnTo>
                <a:lnTo>
                  <a:pt x="3925046" y="5464530"/>
                </a:lnTo>
                <a:lnTo>
                  <a:pt x="3957399" y="5434172"/>
                </a:lnTo>
                <a:lnTo>
                  <a:pt x="3987757" y="5401820"/>
                </a:lnTo>
                <a:lnTo>
                  <a:pt x="4016018" y="5367577"/>
                </a:lnTo>
                <a:lnTo>
                  <a:pt x="4042078" y="5331546"/>
                </a:lnTo>
                <a:lnTo>
                  <a:pt x="4065834" y="5293830"/>
                </a:lnTo>
                <a:lnTo>
                  <a:pt x="4087182" y="5254532"/>
                </a:lnTo>
                <a:lnTo>
                  <a:pt x="4106019" y="5213756"/>
                </a:lnTo>
                <a:lnTo>
                  <a:pt x="4122241" y="5171606"/>
                </a:lnTo>
                <a:lnTo>
                  <a:pt x="4135746" y="5128183"/>
                </a:lnTo>
                <a:lnTo>
                  <a:pt x="4146429" y="5083593"/>
                </a:lnTo>
                <a:lnTo>
                  <a:pt x="4154188" y="5037937"/>
                </a:lnTo>
                <a:lnTo>
                  <a:pt x="4158919" y="4991319"/>
                </a:lnTo>
                <a:lnTo>
                  <a:pt x="4160520" y="4943843"/>
                </a:lnTo>
                <a:lnTo>
                  <a:pt x="4160520" y="0"/>
                </a:lnTo>
                <a:close/>
              </a:path>
            </a:pathLst>
          </a:custGeom>
          <a:solidFill>
            <a:srgbClr val="FFFFFF"/>
          </a:solidFill>
        </p:spPr>
        <p:txBody>
          <a:bodyPr wrap="square" lIns="0" tIns="0" rIns="0" bIns="0" rtlCol="0"/>
          <a:lstStyle/>
          <a:p>
            <a:endParaRPr sz="1800"/>
          </a:p>
        </p:txBody>
      </p:sp>
      <p:sp>
        <p:nvSpPr>
          <p:cNvPr id="20" name="bk object 20"/>
          <p:cNvSpPr/>
          <p:nvPr/>
        </p:nvSpPr>
        <p:spPr>
          <a:xfrm>
            <a:off x="6337300" y="1026794"/>
            <a:ext cx="5547360" cy="5637530"/>
          </a:xfrm>
          <a:custGeom>
            <a:avLst/>
            <a:gdLst/>
            <a:ahLst/>
            <a:cxnLst/>
            <a:rect l="l" t="t" r="r" b="b"/>
            <a:pathLst>
              <a:path w="4160520" h="5637530">
                <a:moveTo>
                  <a:pt x="693420" y="0"/>
                </a:moveTo>
                <a:lnTo>
                  <a:pt x="4160520" y="0"/>
                </a:lnTo>
                <a:lnTo>
                  <a:pt x="4160520" y="4943843"/>
                </a:lnTo>
                <a:lnTo>
                  <a:pt x="4158919" y="4991319"/>
                </a:lnTo>
                <a:lnTo>
                  <a:pt x="4154188" y="5037937"/>
                </a:lnTo>
                <a:lnTo>
                  <a:pt x="4146429" y="5083593"/>
                </a:lnTo>
                <a:lnTo>
                  <a:pt x="4135746" y="5128183"/>
                </a:lnTo>
                <a:lnTo>
                  <a:pt x="4122241" y="5171606"/>
                </a:lnTo>
                <a:lnTo>
                  <a:pt x="4106019" y="5213756"/>
                </a:lnTo>
                <a:lnTo>
                  <a:pt x="4087182" y="5254532"/>
                </a:lnTo>
                <a:lnTo>
                  <a:pt x="4065834" y="5293830"/>
                </a:lnTo>
                <a:lnTo>
                  <a:pt x="4042078" y="5331546"/>
                </a:lnTo>
                <a:lnTo>
                  <a:pt x="4016018" y="5367577"/>
                </a:lnTo>
                <a:lnTo>
                  <a:pt x="3987757" y="5401820"/>
                </a:lnTo>
                <a:lnTo>
                  <a:pt x="3957399" y="5434172"/>
                </a:lnTo>
                <a:lnTo>
                  <a:pt x="3925046" y="5464530"/>
                </a:lnTo>
                <a:lnTo>
                  <a:pt x="3890802" y="5492789"/>
                </a:lnTo>
                <a:lnTo>
                  <a:pt x="3854771" y="5518847"/>
                </a:lnTo>
                <a:lnTo>
                  <a:pt x="3817055" y="5542601"/>
                </a:lnTo>
                <a:lnTo>
                  <a:pt x="3777759" y="5563947"/>
                </a:lnTo>
                <a:lnTo>
                  <a:pt x="3736984" y="5582782"/>
                </a:lnTo>
                <a:lnTo>
                  <a:pt x="3694836" y="5599002"/>
                </a:lnTo>
                <a:lnTo>
                  <a:pt x="3651417" y="5612505"/>
                </a:lnTo>
                <a:lnTo>
                  <a:pt x="3606831" y="5623187"/>
                </a:lnTo>
                <a:lnTo>
                  <a:pt x="3561180" y="5630945"/>
                </a:lnTo>
                <a:lnTo>
                  <a:pt x="3514568" y="5635676"/>
                </a:lnTo>
                <a:lnTo>
                  <a:pt x="3467100" y="5637276"/>
                </a:lnTo>
                <a:lnTo>
                  <a:pt x="0" y="5637276"/>
                </a:lnTo>
                <a:lnTo>
                  <a:pt x="0" y="693419"/>
                </a:lnTo>
                <a:lnTo>
                  <a:pt x="1600" y="645951"/>
                </a:lnTo>
                <a:lnTo>
                  <a:pt x="6331" y="599339"/>
                </a:lnTo>
                <a:lnTo>
                  <a:pt x="14090" y="553688"/>
                </a:lnTo>
                <a:lnTo>
                  <a:pt x="24773" y="509102"/>
                </a:lnTo>
                <a:lnTo>
                  <a:pt x="38278" y="465683"/>
                </a:lnTo>
                <a:lnTo>
                  <a:pt x="54500" y="423535"/>
                </a:lnTo>
                <a:lnTo>
                  <a:pt x="73337" y="382760"/>
                </a:lnTo>
                <a:lnTo>
                  <a:pt x="94685" y="343464"/>
                </a:lnTo>
                <a:lnTo>
                  <a:pt x="118441" y="305748"/>
                </a:lnTo>
                <a:lnTo>
                  <a:pt x="144501" y="269717"/>
                </a:lnTo>
                <a:lnTo>
                  <a:pt x="172762" y="235473"/>
                </a:lnTo>
                <a:lnTo>
                  <a:pt x="203120" y="203120"/>
                </a:lnTo>
                <a:lnTo>
                  <a:pt x="235473" y="172762"/>
                </a:lnTo>
                <a:lnTo>
                  <a:pt x="269717" y="144501"/>
                </a:lnTo>
                <a:lnTo>
                  <a:pt x="305748" y="118441"/>
                </a:lnTo>
                <a:lnTo>
                  <a:pt x="343464" y="94685"/>
                </a:lnTo>
                <a:lnTo>
                  <a:pt x="382760" y="73337"/>
                </a:lnTo>
                <a:lnTo>
                  <a:pt x="423535" y="54500"/>
                </a:lnTo>
                <a:lnTo>
                  <a:pt x="465683" y="38278"/>
                </a:lnTo>
                <a:lnTo>
                  <a:pt x="509102" y="24773"/>
                </a:lnTo>
                <a:lnTo>
                  <a:pt x="553688" y="14090"/>
                </a:lnTo>
                <a:lnTo>
                  <a:pt x="599339" y="6331"/>
                </a:lnTo>
                <a:lnTo>
                  <a:pt x="645951" y="1600"/>
                </a:lnTo>
                <a:lnTo>
                  <a:pt x="693420" y="0"/>
                </a:lnTo>
                <a:close/>
              </a:path>
            </a:pathLst>
          </a:custGeom>
          <a:ln w="12954">
            <a:solidFill>
              <a:srgbClr val="1F487C"/>
            </a:solidFill>
          </a:ln>
        </p:spPr>
        <p:txBody>
          <a:bodyPr wrap="square" lIns="0" tIns="0" rIns="0" bIns="0" rtlCol="0"/>
          <a:lstStyle/>
          <a:p>
            <a:endParaRPr sz="1800"/>
          </a:p>
        </p:txBody>
      </p:sp>
      <p:sp>
        <p:nvSpPr>
          <p:cNvPr id="21" name="bk object 21"/>
          <p:cNvSpPr/>
          <p:nvPr/>
        </p:nvSpPr>
        <p:spPr>
          <a:xfrm>
            <a:off x="442975" y="996688"/>
            <a:ext cx="5687568" cy="5745480"/>
          </a:xfrm>
          <a:prstGeom prst="rect">
            <a:avLst/>
          </a:prstGeom>
          <a:blipFill>
            <a:blip r:embed="rId4" cstate="print"/>
            <a:stretch>
              <a:fillRect/>
            </a:stretch>
          </a:blipFill>
        </p:spPr>
        <p:txBody>
          <a:bodyPr wrap="square" lIns="0" tIns="0" rIns="0" bIns="0" rtlCol="0"/>
          <a:lstStyle/>
          <a:p>
            <a:endParaRPr sz="1800"/>
          </a:p>
        </p:txBody>
      </p:sp>
      <p:sp>
        <p:nvSpPr>
          <p:cNvPr id="22" name="bk object 22"/>
          <p:cNvSpPr/>
          <p:nvPr/>
        </p:nvSpPr>
        <p:spPr>
          <a:xfrm>
            <a:off x="485139" y="1028319"/>
            <a:ext cx="5541433" cy="5636260"/>
          </a:xfrm>
          <a:custGeom>
            <a:avLst/>
            <a:gdLst/>
            <a:ahLst/>
            <a:cxnLst/>
            <a:rect l="l" t="t" r="r" b="b"/>
            <a:pathLst>
              <a:path w="4156075" h="5636259">
                <a:moveTo>
                  <a:pt x="4155948" y="0"/>
                </a:moveTo>
                <a:lnTo>
                  <a:pt x="692670" y="0"/>
                </a:lnTo>
                <a:lnTo>
                  <a:pt x="645246" y="1598"/>
                </a:lnTo>
                <a:lnTo>
                  <a:pt x="598679" y="6323"/>
                </a:lnTo>
                <a:lnTo>
                  <a:pt x="553073" y="14073"/>
                </a:lnTo>
                <a:lnTo>
                  <a:pt x="508532" y="24743"/>
                </a:lnTo>
                <a:lnTo>
                  <a:pt x="465157" y="38232"/>
                </a:lnTo>
                <a:lnTo>
                  <a:pt x="423052" y="54435"/>
                </a:lnTo>
                <a:lnTo>
                  <a:pt x="382321" y="73249"/>
                </a:lnTo>
                <a:lnTo>
                  <a:pt x="343067" y="94572"/>
                </a:lnTo>
                <a:lnTo>
                  <a:pt x="305392" y="118300"/>
                </a:lnTo>
                <a:lnTo>
                  <a:pt x="269401" y="144330"/>
                </a:lnTo>
                <a:lnTo>
                  <a:pt x="235195" y="172558"/>
                </a:lnTo>
                <a:lnTo>
                  <a:pt x="202879" y="202882"/>
                </a:lnTo>
                <a:lnTo>
                  <a:pt x="172555" y="235198"/>
                </a:lnTo>
                <a:lnTo>
                  <a:pt x="144327" y="269404"/>
                </a:lnTo>
                <a:lnTo>
                  <a:pt x="118297" y="305395"/>
                </a:lnTo>
                <a:lnTo>
                  <a:pt x="94570" y="343069"/>
                </a:lnTo>
                <a:lnTo>
                  <a:pt x="73247" y="382322"/>
                </a:lnTo>
                <a:lnTo>
                  <a:pt x="54433" y="423052"/>
                </a:lnTo>
                <a:lnTo>
                  <a:pt x="38231" y="465156"/>
                </a:lnTo>
                <a:lnTo>
                  <a:pt x="24743" y="508529"/>
                </a:lnTo>
                <a:lnTo>
                  <a:pt x="14072" y="553069"/>
                </a:lnTo>
                <a:lnTo>
                  <a:pt x="6323" y="598672"/>
                </a:lnTo>
                <a:lnTo>
                  <a:pt x="1598" y="645236"/>
                </a:lnTo>
                <a:lnTo>
                  <a:pt x="0" y="692657"/>
                </a:lnTo>
                <a:lnTo>
                  <a:pt x="0" y="5635752"/>
                </a:lnTo>
                <a:lnTo>
                  <a:pt x="3463290" y="5635752"/>
                </a:lnTo>
                <a:lnTo>
                  <a:pt x="3510711" y="5634153"/>
                </a:lnTo>
                <a:lnTo>
                  <a:pt x="3557275" y="5629428"/>
                </a:lnTo>
                <a:lnTo>
                  <a:pt x="3602878" y="5621679"/>
                </a:lnTo>
                <a:lnTo>
                  <a:pt x="3647418" y="5611008"/>
                </a:lnTo>
                <a:lnTo>
                  <a:pt x="3690791" y="5597520"/>
                </a:lnTo>
                <a:lnTo>
                  <a:pt x="3732895" y="5581318"/>
                </a:lnTo>
                <a:lnTo>
                  <a:pt x="3773625" y="5562504"/>
                </a:lnTo>
                <a:lnTo>
                  <a:pt x="3812878" y="5541181"/>
                </a:lnTo>
                <a:lnTo>
                  <a:pt x="3850552" y="5517454"/>
                </a:lnTo>
                <a:lnTo>
                  <a:pt x="3886543" y="5491424"/>
                </a:lnTo>
                <a:lnTo>
                  <a:pt x="3920749" y="5463196"/>
                </a:lnTo>
                <a:lnTo>
                  <a:pt x="3953065" y="5432872"/>
                </a:lnTo>
                <a:lnTo>
                  <a:pt x="3983389" y="5400556"/>
                </a:lnTo>
                <a:lnTo>
                  <a:pt x="4011617" y="5366350"/>
                </a:lnTo>
                <a:lnTo>
                  <a:pt x="4037647" y="5330359"/>
                </a:lnTo>
                <a:lnTo>
                  <a:pt x="4061375" y="5292684"/>
                </a:lnTo>
                <a:lnTo>
                  <a:pt x="4082698" y="5253430"/>
                </a:lnTo>
                <a:lnTo>
                  <a:pt x="4101512" y="5212699"/>
                </a:lnTo>
                <a:lnTo>
                  <a:pt x="4117715" y="5170594"/>
                </a:lnTo>
                <a:lnTo>
                  <a:pt x="4131204" y="5127219"/>
                </a:lnTo>
                <a:lnTo>
                  <a:pt x="4141874" y="5082678"/>
                </a:lnTo>
                <a:lnTo>
                  <a:pt x="4149624" y="5037072"/>
                </a:lnTo>
                <a:lnTo>
                  <a:pt x="4154349" y="4990505"/>
                </a:lnTo>
                <a:lnTo>
                  <a:pt x="4155948" y="4943081"/>
                </a:lnTo>
                <a:lnTo>
                  <a:pt x="4155948" y="0"/>
                </a:lnTo>
                <a:close/>
              </a:path>
            </a:pathLst>
          </a:custGeom>
          <a:solidFill>
            <a:srgbClr val="FFFFFF"/>
          </a:solidFill>
        </p:spPr>
        <p:txBody>
          <a:bodyPr wrap="square" lIns="0" tIns="0" rIns="0" bIns="0" rtlCol="0"/>
          <a:lstStyle/>
          <a:p>
            <a:endParaRPr sz="1800"/>
          </a:p>
        </p:txBody>
      </p:sp>
      <p:sp>
        <p:nvSpPr>
          <p:cNvPr id="23" name="bk object 23"/>
          <p:cNvSpPr/>
          <p:nvPr/>
        </p:nvSpPr>
        <p:spPr>
          <a:xfrm>
            <a:off x="485139" y="1028319"/>
            <a:ext cx="5541433" cy="5636260"/>
          </a:xfrm>
          <a:custGeom>
            <a:avLst/>
            <a:gdLst/>
            <a:ahLst/>
            <a:cxnLst/>
            <a:rect l="l" t="t" r="r" b="b"/>
            <a:pathLst>
              <a:path w="4156075" h="5636259">
                <a:moveTo>
                  <a:pt x="692670" y="0"/>
                </a:moveTo>
                <a:lnTo>
                  <a:pt x="4155948" y="0"/>
                </a:lnTo>
                <a:lnTo>
                  <a:pt x="4155948" y="4943081"/>
                </a:lnTo>
                <a:lnTo>
                  <a:pt x="4154349" y="4990505"/>
                </a:lnTo>
                <a:lnTo>
                  <a:pt x="4149624" y="5037072"/>
                </a:lnTo>
                <a:lnTo>
                  <a:pt x="4141874" y="5082678"/>
                </a:lnTo>
                <a:lnTo>
                  <a:pt x="4131204" y="5127219"/>
                </a:lnTo>
                <a:lnTo>
                  <a:pt x="4117715" y="5170594"/>
                </a:lnTo>
                <a:lnTo>
                  <a:pt x="4101512" y="5212699"/>
                </a:lnTo>
                <a:lnTo>
                  <a:pt x="4082698" y="5253430"/>
                </a:lnTo>
                <a:lnTo>
                  <a:pt x="4061375" y="5292684"/>
                </a:lnTo>
                <a:lnTo>
                  <a:pt x="4037647" y="5330359"/>
                </a:lnTo>
                <a:lnTo>
                  <a:pt x="4011617" y="5366350"/>
                </a:lnTo>
                <a:lnTo>
                  <a:pt x="3983389" y="5400556"/>
                </a:lnTo>
                <a:lnTo>
                  <a:pt x="3953065" y="5432872"/>
                </a:lnTo>
                <a:lnTo>
                  <a:pt x="3920749" y="5463196"/>
                </a:lnTo>
                <a:lnTo>
                  <a:pt x="3886543" y="5491424"/>
                </a:lnTo>
                <a:lnTo>
                  <a:pt x="3850552" y="5517454"/>
                </a:lnTo>
                <a:lnTo>
                  <a:pt x="3812878" y="5541181"/>
                </a:lnTo>
                <a:lnTo>
                  <a:pt x="3773625" y="5562504"/>
                </a:lnTo>
                <a:lnTo>
                  <a:pt x="3732895" y="5581318"/>
                </a:lnTo>
                <a:lnTo>
                  <a:pt x="3690791" y="5597520"/>
                </a:lnTo>
                <a:lnTo>
                  <a:pt x="3647418" y="5611008"/>
                </a:lnTo>
                <a:lnTo>
                  <a:pt x="3602878" y="5621679"/>
                </a:lnTo>
                <a:lnTo>
                  <a:pt x="3557275" y="5629428"/>
                </a:lnTo>
                <a:lnTo>
                  <a:pt x="3510711" y="5634153"/>
                </a:lnTo>
                <a:lnTo>
                  <a:pt x="3463290" y="5635752"/>
                </a:lnTo>
                <a:lnTo>
                  <a:pt x="0" y="5635752"/>
                </a:lnTo>
                <a:lnTo>
                  <a:pt x="0" y="692657"/>
                </a:lnTo>
                <a:lnTo>
                  <a:pt x="1598" y="645236"/>
                </a:lnTo>
                <a:lnTo>
                  <a:pt x="6323" y="598672"/>
                </a:lnTo>
                <a:lnTo>
                  <a:pt x="14072" y="553069"/>
                </a:lnTo>
                <a:lnTo>
                  <a:pt x="24743" y="508529"/>
                </a:lnTo>
                <a:lnTo>
                  <a:pt x="38231" y="465156"/>
                </a:lnTo>
                <a:lnTo>
                  <a:pt x="54433" y="423052"/>
                </a:lnTo>
                <a:lnTo>
                  <a:pt x="73247" y="382322"/>
                </a:lnTo>
                <a:lnTo>
                  <a:pt x="94570" y="343069"/>
                </a:lnTo>
                <a:lnTo>
                  <a:pt x="118297" y="305395"/>
                </a:lnTo>
                <a:lnTo>
                  <a:pt x="144327" y="269404"/>
                </a:lnTo>
                <a:lnTo>
                  <a:pt x="172555" y="235198"/>
                </a:lnTo>
                <a:lnTo>
                  <a:pt x="202879" y="202882"/>
                </a:lnTo>
                <a:lnTo>
                  <a:pt x="235195" y="172558"/>
                </a:lnTo>
                <a:lnTo>
                  <a:pt x="269401" y="144330"/>
                </a:lnTo>
                <a:lnTo>
                  <a:pt x="305392" y="118300"/>
                </a:lnTo>
                <a:lnTo>
                  <a:pt x="343067" y="94572"/>
                </a:lnTo>
                <a:lnTo>
                  <a:pt x="382321" y="73249"/>
                </a:lnTo>
                <a:lnTo>
                  <a:pt x="423052" y="54435"/>
                </a:lnTo>
                <a:lnTo>
                  <a:pt x="465157" y="38232"/>
                </a:lnTo>
                <a:lnTo>
                  <a:pt x="508532" y="24743"/>
                </a:lnTo>
                <a:lnTo>
                  <a:pt x="553073" y="14073"/>
                </a:lnTo>
                <a:lnTo>
                  <a:pt x="598679" y="6323"/>
                </a:lnTo>
                <a:lnTo>
                  <a:pt x="645246" y="1598"/>
                </a:lnTo>
                <a:lnTo>
                  <a:pt x="692670" y="0"/>
                </a:lnTo>
                <a:close/>
              </a:path>
            </a:pathLst>
          </a:custGeom>
          <a:ln w="12953">
            <a:solidFill>
              <a:srgbClr val="1F487C"/>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899318" y="1693673"/>
            <a:ext cx="4746412" cy="152349"/>
          </a:xfrm>
          <a:prstGeom prst="rect">
            <a:avLst/>
          </a:prstGeom>
        </p:spPr>
        <p:txBody>
          <a:bodyPr wrap="square" lIns="0" tIns="0" rIns="0" bIns="0">
            <a:spAutoFit/>
          </a:bodyPr>
          <a:lstStyle>
            <a:lvl1pPr>
              <a:defRPr sz="11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1854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BE01-0A33-9247-9EF0-2251B039B5F7}"/>
              </a:ext>
            </a:extLst>
          </p:cNvPr>
          <p:cNvSpPr>
            <a:spLocks noGrp="1"/>
          </p:cNvSpPr>
          <p:nvPr>
            <p:ph type="title"/>
          </p:nvPr>
        </p:nvSpPr>
        <p:spPr>
          <a:xfrm>
            <a:off x="831850" y="1451928"/>
            <a:ext cx="10515600" cy="2852737"/>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DB4540C-B990-D44F-B507-34CC6619832A}"/>
              </a:ext>
            </a:extLst>
          </p:cNvPr>
          <p:cNvSpPr>
            <a:spLocks noGrp="1"/>
          </p:cNvSpPr>
          <p:nvPr>
            <p:ph type="body" idx="1"/>
          </p:nvPr>
        </p:nvSpPr>
        <p:spPr>
          <a:xfrm>
            <a:off x="831850" y="4421529"/>
            <a:ext cx="10515600" cy="1410311"/>
          </a:xfrm>
        </p:spPr>
        <p:txBody>
          <a:bodyPr>
            <a:normAutofit/>
          </a:bodyPr>
          <a:lstStyle>
            <a:lvl1pPr marL="0" indent="0">
              <a:lnSpc>
                <a:spcPct val="100000"/>
              </a:lnSpc>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C0524781-AA77-E34C-9F81-152A778E9DCE}"/>
              </a:ext>
            </a:extLst>
          </p:cNvPr>
          <p:cNvSpPr>
            <a:spLocks noGrp="1"/>
          </p:cNvSpPr>
          <p:nvPr>
            <p:ph type="sldNum" sz="quarter" idx="12"/>
          </p:nvPr>
        </p:nvSpPr>
        <p:spPr/>
        <p:txBody>
          <a:bodyPr/>
          <a:lstStyle/>
          <a:p>
            <a:fld id="{D0762AB2-F4F5-1E4F-A6CC-B69D1788EA36}" type="slidenum">
              <a:rPr lang="en-US" smtClean="0"/>
              <a:t>‹#›</a:t>
            </a:fld>
            <a:endParaRPr lang="en-US" dirty="0"/>
          </a:p>
        </p:txBody>
      </p:sp>
      <p:cxnSp>
        <p:nvCxnSpPr>
          <p:cNvPr id="15" name="Straight Connector 14">
            <a:extLst>
              <a:ext uri="{FF2B5EF4-FFF2-40B4-BE49-F238E27FC236}">
                <a16:creationId xmlns:a16="http://schemas.microsoft.com/office/drawing/2014/main" id="{B315B59B-3F02-4F41-8F74-99FDE6736894}"/>
              </a:ext>
            </a:extLst>
          </p:cNvPr>
          <p:cNvCxnSpPr>
            <a:cxnSpLocks/>
          </p:cNvCxnSpPr>
          <p:nvPr userDrawn="1"/>
        </p:nvCxnSpPr>
        <p:spPr>
          <a:xfrm>
            <a:off x="831850" y="4304665"/>
            <a:ext cx="10515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86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NLP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07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mpass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235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37DB-77D9-2148-BA1A-1ED62C67C8D8}"/>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69D589D-FDD4-AC40-81B8-73C1457DB78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54561DF-5DF8-AD46-B2CB-5E42365F07BD}"/>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1230677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Slide - Department Name">
    <p:spTree>
      <p:nvGrpSpPr>
        <p:cNvPr id="1" name=""/>
        <p:cNvGrpSpPr/>
        <p:nvPr/>
      </p:nvGrpSpPr>
      <p:grpSpPr>
        <a:xfrm>
          <a:off x="0" y="0"/>
          <a:ext cx="0" cy="0"/>
          <a:chOff x="0" y="0"/>
          <a:chExt cx="0" cy="0"/>
        </a:xfrm>
      </p:grpSpPr>
      <p:sp>
        <p:nvSpPr>
          <p:cNvPr id="7" name="Content Placeholder 2"/>
          <p:cNvSpPr>
            <a:spLocks noGrp="1"/>
          </p:cNvSpPr>
          <p:nvPr>
            <p:ph idx="1"/>
          </p:nvPr>
        </p:nvSpPr>
        <p:spPr>
          <a:xfrm>
            <a:off x="609600" y="1280160"/>
            <a:ext cx="10972800" cy="4525963"/>
          </a:xfrm>
        </p:spPr>
        <p:txBody>
          <a:bodyPr/>
          <a:lstStyle>
            <a:lvl1pPr>
              <a:defRPr sz="2800">
                <a:solidFill>
                  <a:srgbClr val="091E40"/>
                </a:solidFill>
              </a:defRPr>
            </a:lvl1pPr>
            <a:lvl2pPr>
              <a:defRPr sz="2400">
                <a:solidFill>
                  <a:srgbClr val="091E40"/>
                </a:solidFill>
              </a:defRPr>
            </a:lvl2pPr>
            <a:lvl3pPr>
              <a:defRPr sz="2000">
                <a:solidFill>
                  <a:srgbClr val="091E40"/>
                </a:solidFill>
              </a:defRPr>
            </a:lvl3pPr>
            <a:lvl4pPr>
              <a:defRPr sz="1800">
                <a:solidFill>
                  <a:srgbClr val="091E40"/>
                </a:solidFill>
              </a:defRPr>
            </a:lvl4pPr>
            <a:lvl5pPr>
              <a:defRPr sz="1800">
                <a:solidFill>
                  <a:srgbClr val="091E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Title 1"/>
          <p:cNvSpPr>
            <a:spLocks noGrp="1"/>
          </p:cNvSpPr>
          <p:nvPr>
            <p:ph type="title"/>
          </p:nvPr>
        </p:nvSpPr>
        <p:spPr>
          <a:xfrm>
            <a:off x="1" y="0"/>
            <a:ext cx="12192000" cy="935376"/>
          </a:xfrm>
          <a:noFill/>
          <a:ln>
            <a:noFill/>
          </a:ln>
        </p:spPr>
        <p:txBody>
          <a:bodyPr lIns="457200" tIns="91440" rIns="457200" bIns="91440">
            <a:normAutofit/>
          </a:bodyPr>
          <a:lstStyle>
            <a:lvl1pPr algn="l">
              <a:defRPr sz="3200">
                <a:solidFill>
                  <a:srgbClr val="091E40"/>
                </a:solidFill>
              </a:defRPr>
            </a:lvl1pPr>
          </a:lstStyle>
          <a:p>
            <a:r>
              <a:rPr lang="en-US" dirty="0"/>
              <a:t>Click to edit Master title style</a:t>
            </a:r>
          </a:p>
        </p:txBody>
      </p:sp>
      <p:cxnSp>
        <p:nvCxnSpPr>
          <p:cNvPr id="10" name="Straight Connector 9"/>
          <p:cNvCxnSpPr/>
          <p:nvPr userDrawn="1"/>
        </p:nvCxnSpPr>
        <p:spPr>
          <a:xfrm>
            <a:off x="609600" y="935375"/>
            <a:ext cx="10972800" cy="0"/>
          </a:xfrm>
          <a:prstGeom prst="line">
            <a:avLst/>
          </a:prstGeom>
          <a:ln w="12700">
            <a:solidFill>
              <a:srgbClr val="091E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474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37DB-77D9-2148-BA1A-1ED62C67C8D8}"/>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69D589D-FDD4-AC40-81B8-73C1457DB78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54561DF-5DF8-AD46-B2CB-5E42365F07BD}"/>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4146867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9699-D19E-BA46-AA8E-BDEBFF2E6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02057F-69B4-6E44-BBC1-D99D6C6DBC78}"/>
              </a:ext>
            </a:extLst>
          </p:cNvPr>
          <p:cNvSpPr>
            <a:spLocks noGrp="1"/>
          </p:cNvSpPr>
          <p:nvPr>
            <p:ph sz="half" idx="1"/>
          </p:nvPr>
        </p:nvSpPr>
        <p:spPr>
          <a:xfrm>
            <a:off x="838200" y="1825625"/>
            <a:ext cx="5181600" cy="4006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B8BCE3-B5DA-5543-AB25-34B0952BD186}"/>
              </a:ext>
            </a:extLst>
          </p:cNvPr>
          <p:cNvSpPr>
            <a:spLocks noGrp="1"/>
          </p:cNvSpPr>
          <p:nvPr>
            <p:ph sz="half" idx="2"/>
          </p:nvPr>
        </p:nvSpPr>
        <p:spPr>
          <a:xfrm>
            <a:off x="6172200" y="1825625"/>
            <a:ext cx="5181600" cy="4006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6BBDAE2-BD2C-874F-9CEE-D2ABD739C7AD}"/>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3987112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439D-39F2-2246-BCFE-3FD72D7B20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C05CE9-DA5B-5546-8CAA-896742589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6AAFE1-8898-5B45-BCBF-4C0183D351B6}"/>
              </a:ext>
            </a:extLst>
          </p:cNvPr>
          <p:cNvSpPr>
            <a:spLocks noGrp="1"/>
          </p:cNvSpPr>
          <p:nvPr>
            <p:ph sz="half" idx="2"/>
          </p:nvPr>
        </p:nvSpPr>
        <p:spPr>
          <a:xfrm>
            <a:off x="839788" y="2505075"/>
            <a:ext cx="5157787" cy="3326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C7F729-18EF-DB40-AC0E-34F76EBCDE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693091-ABC0-D741-A5D9-3100599F34BE}"/>
              </a:ext>
            </a:extLst>
          </p:cNvPr>
          <p:cNvSpPr>
            <a:spLocks noGrp="1"/>
          </p:cNvSpPr>
          <p:nvPr>
            <p:ph sz="quarter" idx="4"/>
          </p:nvPr>
        </p:nvSpPr>
        <p:spPr>
          <a:xfrm>
            <a:off x="6172200" y="2505075"/>
            <a:ext cx="5183188" cy="3326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8B221CD-3E5D-DB43-BD6B-FC5103FB1F78}"/>
              </a:ext>
            </a:extLst>
          </p:cNvPr>
          <p:cNvSpPr>
            <a:spLocks noGrp="1"/>
          </p:cNvSpPr>
          <p:nvPr>
            <p:ph type="sldNum" sz="quarter" idx="12"/>
          </p:nvPr>
        </p:nvSpPr>
        <p:spPr/>
        <p:txBody>
          <a:bodyPr/>
          <a:lstStyle/>
          <a:p>
            <a:fld id="{D0762AB2-F4F5-1E4F-A6CC-B69D1788EA36}" type="slidenum">
              <a:rPr lang="en-US" smtClean="0"/>
              <a:t>‹#›</a:t>
            </a:fld>
            <a:endParaRPr lang="en-US" dirty="0"/>
          </a:p>
        </p:txBody>
      </p:sp>
    </p:spTree>
    <p:extLst>
      <p:ext uri="{BB962C8B-B14F-4D97-AF65-F5344CB8AC3E}">
        <p14:creationId xmlns:p14="http://schemas.microsoft.com/office/powerpoint/2010/main" val="7801183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4.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257D16-486F-3D4E-9818-1D6D873BD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039A738-FBA7-7D43-868E-0A97405A2E62}"/>
              </a:ext>
            </a:extLst>
          </p:cNvPr>
          <p:cNvSpPr>
            <a:spLocks noGrp="1"/>
          </p:cNvSpPr>
          <p:nvPr>
            <p:ph type="body" idx="1"/>
          </p:nvPr>
        </p:nvSpPr>
        <p:spPr>
          <a:xfrm>
            <a:off x="838200" y="1825625"/>
            <a:ext cx="10515600" cy="40062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69CA5E6-5ABB-0746-94A9-DDEE2797290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400">
                <a:solidFill>
                  <a:schemeClr val="bg1">
                    <a:lumMod val="85000"/>
                  </a:schemeClr>
                </a:solidFill>
              </a:defRPr>
            </a:lvl1pPr>
          </a:lstStyle>
          <a:p>
            <a:fld id="{D0762AB2-F4F5-1E4F-A6CC-B69D1788EA36}" type="slidenum">
              <a:rPr lang="en-US" smtClean="0"/>
              <a:pPr/>
              <a:t>‹#›</a:t>
            </a:fld>
            <a:endParaRPr lang="en-US" dirty="0"/>
          </a:p>
        </p:txBody>
      </p:sp>
    </p:spTree>
    <p:extLst>
      <p:ext uri="{BB962C8B-B14F-4D97-AF65-F5344CB8AC3E}">
        <p14:creationId xmlns:p14="http://schemas.microsoft.com/office/powerpoint/2010/main" val="6158839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74" r:id="rId5"/>
    <p:sldLayoutId id="2147483675" r:id="rId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257D16-486F-3D4E-9818-1D6D873BD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039A738-FBA7-7D43-868E-0A97405A2E62}"/>
              </a:ext>
            </a:extLst>
          </p:cNvPr>
          <p:cNvSpPr>
            <a:spLocks noGrp="1"/>
          </p:cNvSpPr>
          <p:nvPr>
            <p:ph type="body" idx="1"/>
          </p:nvPr>
        </p:nvSpPr>
        <p:spPr>
          <a:xfrm>
            <a:off x="838200" y="1825625"/>
            <a:ext cx="10515600" cy="40062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69CA5E6-5ABB-0746-94A9-DDEE2797290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400">
                <a:solidFill>
                  <a:schemeClr val="bg1">
                    <a:lumMod val="85000"/>
                  </a:schemeClr>
                </a:solidFill>
              </a:defRPr>
            </a:lvl1pPr>
          </a:lstStyle>
          <a:p>
            <a:fld id="{D0762AB2-F4F5-1E4F-A6CC-B69D1788EA36}" type="slidenum">
              <a:rPr lang="en-US" smtClean="0"/>
              <a:pPr/>
              <a:t>‹#›</a:t>
            </a:fld>
            <a:endParaRPr lang="en-US" dirty="0"/>
          </a:p>
        </p:txBody>
      </p:sp>
      <p:cxnSp>
        <p:nvCxnSpPr>
          <p:cNvPr id="5" name="Straight Connector 4">
            <a:extLst>
              <a:ext uri="{FF2B5EF4-FFF2-40B4-BE49-F238E27FC236}">
                <a16:creationId xmlns:a16="http://schemas.microsoft.com/office/drawing/2014/main" id="{EBBE86A3-FE24-4443-9E40-DC6A5BEE3180}"/>
              </a:ext>
            </a:extLst>
          </p:cNvPr>
          <p:cNvCxnSpPr>
            <a:cxnSpLocks/>
          </p:cNvCxnSpPr>
          <p:nvPr userDrawn="1"/>
        </p:nvCxnSpPr>
        <p:spPr>
          <a:xfrm>
            <a:off x="111316" y="0"/>
            <a:ext cx="0" cy="6858000"/>
          </a:xfrm>
          <a:prstGeom prst="line">
            <a:avLst/>
          </a:prstGeom>
          <a:ln w="101600" cmpd="thinThick">
            <a:solidFill>
              <a:srgbClr val="E6A7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586028"/>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6" r:id="rId10"/>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35.png"/><Relationship Id="rId3" Type="http://schemas.openxmlformats.org/officeDocument/2006/relationships/hyperlink" Target="https://app.powerbi.com/reports/5ea9b827-f033-485a-8d3e-e5908209206a/ReportSectionb5885a230b04d888e432?pbi_source=PowerPoint" TargetMode="External"/><Relationship Id="rId7" Type="http://schemas.openxmlformats.org/officeDocument/2006/relationships/image" Target="../media/image39.png"/><Relationship Id="rId12"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jpg"/><Relationship Id="rId5" Type="http://schemas.openxmlformats.org/officeDocument/2006/relationships/image" Target="../media/image37.png"/><Relationship Id="rId10" Type="http://schemas.openxmlformats.org/officeDocument/2006/relationships/image" Target="../media/image42.jpg"/><Relationship Id="rId4" Type="http://schemas.openxmlformats.org/officeDocument/2006/relationships/image" Target="../media/image36.png"/><Relationship Id="rId9"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2.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BC30-4A63-2E4E-8305-656314AEA35D}"/>
              </a:ext>
            </a:extLst>
          </p:cNvPr>
          <p:cNvSpPr>
            <a:spLocks noGrp="1"/>
          </p:cNvSpPr>
          <p:nvPr>
            <p:ph type="ctrTitle"/>
          </p:nvPr>
        </p:nvSpPr>
        <p:spPr>
          <a:xfrm>
            <a:off x="873760" y="2196172"/>
            <a:ext cx="10444480" cy="1421928"/>
          </a:xfrm>
        </p:spPr>
        <p:txBody>
          <a:bodyPr>
            <a:spAutoFit/>
          </a:bodyPr>
          <a:lstStyle/>
          <a:p>
            <a:r>
              <a:rPr lang="en-US" sz="4800" dirty="0"/>
              <a:t>Strategic Partnerships 2019, 2020</a:t>
            </a:r>
            <a:br>
              <a:rPr lang="en-US" sz="4800" dirty="0"/>
            </a:br>
            <a:r>
              <a:rPr lang="en-US" sz="4800" dirty="0"/>
              <a:t>and Beyond</a:t>
            </a:r>
          </a:p>
        </p:txBody>
      </p:sp>
      <p:sp>
        <p:nvSpPr>
          <p:cNvPr id="3" name="Subtitle 2">
            <a:extLst>
              <a:ext uri="{FF2B5EF4-FFF2-40B4-BE49-F238E27FC236}">
                <a16:creationId xmlns:a16="http://schemas.microsoft.com/office/drawing/2014/main" id="{4901E43D-0039-B246-80A5-CDF9F609A269}"/>
              </a:ext>
            </a:extLst>
          </p:cNvPr>
          <p:cNvSpPr>
            <a:spLocks noGrp="1"/>
          </p:cNvSpPr>
          <p:nvPr>
            <p:ph type="subTitle" idx="1"/>
          </p:nvPr>
        </p:nvSpPr>
        <p:spPr/>
        <p:txBody>
          <a:bodyPr>
            <a:normAutofit lnSpcReduction="10000"/>
          </a:bodyPr>
          <a:lstStyle/>
          <a:p>
            <a:endParaRPr lang="en-US" dirty="0"/>
          </a:p>
          <a:p>
            <a:r>
              <a:rPr lang="en-US" dirty="0"/>
              <a:t>Jeff Marsh, BSN</a:t>
            </a:r>
          </a:p>
          <a:p>
            <a:r>
              <a:rPr lang="en-US" dirty="0"/>
              <a:t>Vice President, Strategic Partnerships</a:t>
            </a:r>
          </a:p>
        </p:txBody>
      </p:sp>
    </p:spTree>
    <p:extLst>
      <p:ext uri="{BB962C8B-B14F-4D97-AF65-F5344CB8AC3E}">
        <p14:creationId xmlns:p14="http://schemas.microsoft.com/office/powerpoint/2010/main" val="140850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2582E50-D08E-2545-A8DD-A57F5DA24DDE}"/>
              </a:ext>
            </a:extLst>
          </p:cNvPr>
          <p:cNvSpPr>
            <a:spLocks noGrp="1"/>
          </p:cNvSpPr>
          <p:nvPr>
            <p:ph type="title"/>
          </p:nvPr>
        </p:nvSpPr>
        <p:spPr/>
        <p:txBody>
          <a:bodyPr/>
          <a:lstStyle/>
          <a:p>
            <a:r>
              <a:rPr lang="en-US" dirty="0"/>
              <a:t>2020 – A year of…continued evolution</a:t>
            </a:r>
          </a:p>
        </p:txBody>
      </p:sp>
      <p:sp>
        <p:nvSpPr>
          <p:cNvPr id="3" name="Content Placeholder 2"/>
          <p:cNvSpPr>
            <a:spLocks noGrp="1"/>
          </p:cNvSpPr>
          <p:nvPr>
            <p:ph idx="1"/>
          </p:nvPr>
        </p:nvSpPr>
        <p:spPr>
          <a:xfrm>
            <a:off x="838200" y="1733160"/>
            <a:ext cx="10515600" cy="4523707"/>
          </a:xfrm>
        </p:spPr>
        <p:txBody>
          <a:bodyPr>
            <a:normAutofit fontScale="85000" lnSpcReduction="20000"/>
          </a:bodyPr>
          <a:lstStyle/>
          <a:p>
            <a:pPr>
              <a:lnSpc>
                <a:spcPct val="120000"/>
              </a:lnSpc>
            </a:pPr>
            <a:r>
              <a:rPr lang="en-US" dirty="0"/>
              <a:t>The healthcare community continues to…</a:t>
            </a:r>
          </a:p>
          <a:p>
            <a:pPr lvl="1">
              <a:lnSpc>
                <a:spcPct val="120000"/>
              </a:lnSpc>
            </a:pPr>
            <a:r>
              <a:rPr lang="en-US" dirty="0"/>
              <a:t>Narrow their post-acute provider network and</a:t>
            </a:r>
            <a:br>
              <a:rPr lang="en-US" dirty="0"/>
            </a:br>
            <a:r>
              <a:rPr lang="en-US" dirty="0"/>
              <a:t>make decisions using outcomes data</a:t>
            </a:r>
          </a:p>
          <a:p>
            <a:pPr lvl="1">
              <a:lnSpc>
                <a:spcPct val="120000"/>
              </a:lnSpc>
            </a:pPr>
            <a:r>
              <a:rPr lang="en-US" dirty="0"/>
              <a:t>Expect more and more from their</a:t>
            </a:r>
            <a:br>
              <a:rPr lang="en-US" dirty="0"/>
            </a:br>
            <a:r>
              <a:rPr lang="en-US" dirty="0"/>
              <a:t>selected partners</a:t>
            </a:r>
          </a:p>
          <a:p>
            <a:pPr lvl="2">
              <a:lnSpc>
                <a:spcPct val="120000"/>
              </a:lnSpc>
            </a:pPr>
            <a:r>
              <a:rPr lang="en-US" dirty="0"/>
              <a:t>More than “good communication”</a:t>
            </a:r>
          </a:p>
          <a:p>
            <a:pPr lvl="2">
              <a:lnSpc>
                <a:spcPct val="120000"/>
              </a:lnSpc>
            </a:pPr>
            <a:r>
              <a:rPr lang="en-US" dirty="0"/>
              <a:t>More than “timely response”</a:t>
            </a:r>
          </a:p>
          <a:p>
            <a:pPr lvl="1">
              <a:lnSpc>
                <a:spcPct val="120000"/>
              </a:lnSpc>
            </a:pPr>
            <a:r>
              <a:rPr lang="en-US" dirty="0"/>
              <a:t>Increase their standards for</a:t>
            </a:r>
            <a:br>
              <a:rPr lang="en-US" dirty="0"/>
            </a:br>
            <a:r>
              <a:rPr lang="en-US" dirty="0"/>
              <a:t>high quality care and service</a:t>
            </a:r>
          </a:p>
          <a:p>
            <a:pPr lvl="1">
              <a:lnSpc>
                <a:spcPct val="120000"/>
              </a:lnSpc>
            </a:pPr>
            <a:r>
              <a:rPr lang="en-US" dirty="0"/>
              <a:t>Evolve its impression</a:t>
            </a:r>
            <a:br>
              <a:rPr lang="en-US" dirty="0"/>
            </a:br>
            <a:r>
              <a:rPr lang="en-US" dirty="0"/>
              <a:t>of Compassus</a:t>
            </a:r>
          </a:p>
          <a:p>
            <a:pPr marL="1257300" lvl="2" indent="-342900">
              <a:lnSpc>
                <a:spcPct val="120000"/>
              </a:lnSpc>
            </a:pPr>
            <a:r>
              <a:rPr lang="en-US" dirty="0"/>
              <a:t>From Vendor/Provider</a:t>
            </a:r>
            <a:br>
              <a:rPr lang="en-US" dirty="0"/>
            </a:br>
            <a:r>
              <a:rPr lang="en-US" dirty="0"/>
              <a:t>to Trusted Advisor</a:t>
            </a:r>
          </a:p>
        </p:txBody>
      </p:sp>
      <p:sp>
        <p:nvSpPr>
          <p:cNvPr id="4" name="Slide Number Placeholder 3"/>
          <p:cNvSpPr>
            <a:spLocks noGrp="1"/>
          </p:cNvSpPr>
          <p:nvPr>
            <p:ph type="sldNum" sz="quarter" idx="12"/>
          </p:nvPr>
        </p:nvSpPr>
        <p:spPr/>
        <p:txBody>
          <a:bodyPr/>
          <a:lstStyle/>
          <a:p>
            <a:fld id="{D0762AB2-F4F5-1E4F-A6CC-B69D1788EA36}" type="slidenum">
              <a:rPr lang="en-US" smtClean="0"/>
              <a:t>10</a:t>
            </a:fld>
            <a:endParaRPr lang="en-US" dirty="0"/>
          </a:p>
        </p:txBody>
      </p:sp>
      <p:grpSp>
        <p:nvGrpSpPr>
          <p:cNvPr id="6" name="Group 5"/>
          <p:cNvGrpSpPr/>
          <p:nvPr/>
        </p:nvGrpSpPr>
        <p:grpSpPr>
          <a:xfrm>
            <a:off x="4334501" y="5430643"/>
            <a:ext cx="5508705" cy="631491"/>
            <a:chOff x="0" y="3047999"/>
            <a:chExt cx="6096000" cy="1016000"/>
          </a:xfrm>
        </p:grpSpPr>
        <p:sp>
          <p:nvSpPr>
            <p:cNvPr id="7" name="Trapezoid 6"/>
            <p:cNvSpPr/>
            <p:nvPr/>
          </p:nvSpPr>
          <p:spPr>
            <a:xfrm>
              <a:off x="0" y="3047999"/>
              <a:ext cx="6096000" cy="1016000"/>
            </a:xfrm>
            <a:prstGeom prst="trapezoid">
              <a:avLst>
                <a:gd name="adj" fmla="val 7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Trapezoid 4"/>
            <p:cNvSpPr txBox="1"/>
            <p:nvPr/>
          </p:nvSpPr>
          <p:spPr>
            <a:xfrm>
              <a:off x="1066800" y="3047999"/>
              <a:ext cx="3962400" cy="101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200" kern="1200" dirty="0"/>
                <a:t>Vendor/Provider</a:t>
              </a:r>
            </a:p>
          </p:txBody>
        </p:sp>
      </p:grpSp>
      <p:grpSp>
        <p:nvGrpSpPr>
          <p:cNvPr id="9" name="Group 8"/>
          <p:cNvGrpSpPr/>
          <p:nvPr/>
        </p:nvGrpSpPr>
        <p:grpSpPr>
          <a:xfrm>
            <a:off x="4798091" y="4457405"/>
            <a:ext cx="4571649" cy="968529"/>
            <a:chOff x="1181115" y="1246195"/>
            <a:chExt cx="4572000" cy="1016000"/>
          </a:xfrm>
        </p:grpSpPr>
        <p:sp>
          <p:nvSpPr>
            <p:cNvPr id="10" name="Trapezoid 9"/>
            <p:cNvSpPr/>
            <p:nvPr/>
          </p:nvSpPr>
          <p:spPr>
            <a:xfrm>
              <a:off x="1181115" y="1246195"/>
              <a:ext cx="4572000" cy="1016000"/>
            </a:xfrm>
            <a:prstGeom prst="trapezoid">
              <a:avLst>
                <a:gd name="adj" fmla="val 7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Trapezoid 4"/>
            <p:cNvSpPr txBox="1"/>
            <p:nvPr/>
          </p:nvSpPr>
          <p:spPr>
            <a:xfrm>
              <a:off x="1981215" y="1246195"/>
              <a:ext cx="2971800" cy="101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2800" kern="1200" dirty="0"/>
                <a:t>Value-Add Supplier</a:t>
              </a:r>
            </a:p>
          </p:txBody>
        </p:sp>
      </p:grpSp>
      <p:grpSp>
        <p:nvGrpSpPr>
          <p:cNvPr id="12" name="Group 11"/>
          <p:cNvGrpSpPr/>
          <p:nvPr/>
        </p:nvGrpSpPr>
        <p:grpSpPr>
          <a:xfrm>
            <a:off x="5509377" y="3365940"/>
            <a:ext cx="3126253" cy="1152224"/>
            <a:chOff x="1071151" y="3221446"/>
            <a:chExt cx="5100706" cy="971249"/>
          </a:xfrm>
        </p:grpSpPr>
        <p:sp>
          <p:nvSpPr>
            <p:cNvPr id="13" name="Trapezoid 12"/>
            <p:cNvSpPr/>
            <p:nvPr/>
          </p:nvSpPr>
          <p:spPr>
            <a:xfrm>
              <a:off x="1071151" y="3221446"/>
              <a:ext cx="5100706" cy="914405"/>
            </a:xfrm>
            <a:prstGeom prst="trapezoid">
              <a:avLst>
                <a:gd name="adj" fmla="val 7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rapezoid 4"/>
            <p:cNvSpPr txBox="1"/>
            <p:nvPr/>
          </p:nvSpPr>
          <p:spPr>
            <a:xfrm>
              <a:off x="1963774" y="3278290"/>
              <a:ext cx="3315458" cy="9144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2400" kern="1200" dirty="0"/>
                <a:t>Strategic Partner</a:t>
              </a:r>
            </a:p>
          </p:txBody>
        </p:sp>
      </p:grpSp>
      <p:grpSp>
        <p:nvGrpSpPr>
          <p:cNvPr id="15" name="Group 14"/>
          <p:cNvGrpSpPr/>
          <p:nvPr/>
        </p:nvGrpSpPr>
        <p:grpSpPr>
          <a:xfrm>
            <a:off x="6280872" y="2215440"/>
            <a:ext cx="1588950" cy="1463744"/>
            <a:chOff x="1524000" y="0"/>
            <a:chExt cx="3048000" cy="2462970"/>
          </a:xfrm>
        </p:grpSpPr>
        <p:sp>
          <p:nvSpPr>
            <p:cNvPr id="16" name="Trapezoid 15"/>
            <p:cNvSpPr/>
            <p:nvPr/>
          </p:nvSpPr>
          <p:spPr>
            <a:xfrm>
              <a:off x="1524000" y="0"/>
              <a:ext cx="3048000" cy="2032000"/>
            </a:xfrm>
            <a:prstGeom prst="trapezoid">
              <a:avLst>
                <a:gd name="adj" fmla="val 7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rapezoid 4"/>
            <p:cNvSpPr txBox="1"/>
            <p:nvPr/>
          </p:nvSpPr>
          <p:spPr>
            <a:xfrm>
              <a:off x="1524000" y="634016"/>
              <a:ext cx="3048000" cy="18289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4930" tIns="74930" rIns="74930" bIns="74930" numCol="1" spcCol="1270" anchor="ctr" anchorCtr="0">
              <a:noAutofit/>
            </a:bodyPr>
            <a:lstStyle/>
            <a:p>
              <a:pPr lvl="0" algn="ctr" defTabSz="2622550">
                <a:lnSpc>
                  <a:spcPts val="1360"/>
                </a:lnSpc>
                <a:spcBef>
                  <a:spcPct val="0"/>
                </a:spcBef>
                <a:spcAft>
                  <a:spcPct val="35000"/>
                </a:spcAft>
              </a:pPr>
              <a:r>
                <a:rPr lang="en-US" kern="1200" dirty="0"/>
                <a:t>Trusted </a:t>
              </a:r>
            </a:p>
            <a:p>
              <a:pPr lvl="0" algn="ctr" defTabSz="2622550">
                <a:lnSpc>
                  <a:spcPts val="1360"/>
                </a:lnSpc>
                <a:spcBef>
                  <a:spcPct val="0"/>
                </a:spcBef>
                <a:spcAft>
                  <a:spcPct val="35000"/>
                </a:spcAft>
              </a:pPr>
              <a:r>
                <a:rPr lang="en-US" kern="1200" dirty="0"/>
                <a:t>Advisor</a:t>
              </a:r>
            </a:p>
          </p:txBody>
        </p:sp>
      </p:grpSp>
      <p:cxnSp>
        <p:nvCxnSpPr>
          <p:cNvPr id="23" name="Straight Arrow Connector 22"/>
          <p:cNvCxnSpPr>
            <a:cxnSpLocks/>
          </p:cNvCxnSpPr>
          <p:nvPr/>
        </p:nvCxnSpPr>
        <p:spPr>
          <a:xfrm flipV="1">
            <a:off x="4431957" y="2456425"/>
            <a:ext cx="2394255" cy="330804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90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75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ppt_x</p:attrName>
                                        </p:attrNameLst>
                                      </p:cBhvr>
                                      <p:tavLst>
                                        <p:tav tm="0">
                                          <p:val>
                                            <p:strVal val="#ppt_x"/>
                                          </p:val>
                                        </p:tav>
                                        <p:tav tm="100000">
                                          <p:val>
                                            <p:strVal val="#ppt_x"/>
                                          </p:val>
                                        </p:tav>
                                      </p:tavLst>
                                    </p:anim>
                                    <p:anim calcmode="lin" valueType="num">
                                      <p:cBhvr>
                                        <p:cTn id="42" dur="75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42"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750"/>
                                        <p:tgtEl>
                                          <p:spTgt spid="12"/>
                                        </p:tgtEl>
                                      </p:cBhvr>
                                    </p:animEffect>
                                    <p:anim calcmode="lin" valueType="num">
                                      <p:cBhvr>
                                        <p:cTn id="47" dur="750" fill="hold"/>
                                        <p:tgtEl>
                                          <p:spTgt spid="12"/>
                                        </p:tgtEl>
                                        <p:attrNameLst>
                                          <p:attrName>ppt_x</p:attrName>
                                        </p:attrNameLst>
                                      </p:cBhvr>
                                      <p:tavLst>
                                        <p:tav tm="0">
                                          <p:val>
                                            <p:strVal val="#ppt_x"/>
                                          </p:val>
                                        </p:tav>
                                        <p:tav tm="100000">
                                          <p:val>
                                            <p:strVal val="#ppt_x"/>
                                          </p:val>
                                        </p:tav>
                                      </p:tavLst>
                                    </p:anim>
                                    <p:anim calcmode="lin" valueType="num">
                                      <p:cBhvr>
                                        <p:cTn id="48" dur="750" fill="hold"/>
                                        <p:tgtEl>
                                          <p:spTgt spid="12"/>
                                        </p:tgtEl>
                                        <p:attrNameLst>
                                          <p:attrName>ppt_y</p:attrName>
                                        </p:attrNameLst>
                                      </p:cBhvr>
                                      <p:tavLst>
                                        <p:tav tm="0">
                                          <p:val>
                                            <p:strVal val="#ppt_y+.1"/>
                                          </p:val>
                                        </p:tav>
                                        <p:tav tm="100000">
                                          <p:val>
                                            <p:strVal val="#ppt_y"/>
                                          </p:val>
                                        </p:tav>
                                      </p:tavLst>
                                    </p:anim>
                                  </p:childTnLst>
                                </p:cTn>
                              </p:par>
                            </p:childTnLst>
                          </p:cTn>
                        </p:par>
                        <p:par>
                          <p:cTn id="49" fill="hold">
                            <p:stCondLst>
                              <p:cond delay="2250"/>
                            </p:stCondLst>
                            <p:childTnLst>
                              <p:par>
                                <p:cTn id="50" presetID="42"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750"/>
                                        <p:tgtEl>
                                          <p:spTgt spid="15"/>
                                        </p:tgtEl>
                                      </p:cBhvr>
                                    </p:animEffect>
                                    <p:anim calcmode="lin" valueType="num">
                                      <p:cBhvr>
                                        <p:cTn id="53" dur="750" fill="hold"/>
                                        <p:tgtEl>
                                          <p:spTgt spid="15"/>
                                        </p:tgtEl>
                                        <p:attrNameLst>
                                          <p:attrName>ppt_x</p:attrName>
                                        </p:attrNameLst>
                                      </p:cBhvr>
                                      <p:tavLst>
                                        <p:tav tm="0">
                                          <p:val>
                                            <p:strVal val="#ppt_x"/>
                                          </p:val>
                                        </p:tav>
                                        <p:tav tm="100000">
                                          <p:val>
                                            <p:strVal val="#ppt_x"/>
                                          </p:val>
                                        </p:tav>
                                      </p:tavLst>
                                    </p:anim>
                                    <p:anim calcmode="lin" valueType="num">
                                      <p:cBhvr>
                                        <p:cTn id="54" dur="75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extLst>
              <a:ext uri="{FF2B5EF4-FFF2-40B4-BE49-F238E27FC236}">
                <a16:creationId xmlns:a16="http://schemas.microsoft.com/office/drawing/2014/main" id="{0A825E9C-F541-7245-A23D-585CB94FF18F}"/>
              </a:ext>
            </a:extLst>
          </p:cNvPr>
          <p:cNvSpPr/>
          <p:nvPr/>
        </p:nvSpPr>
        <p:spPr>
          <a:xfrm>
            <a:off x="3718560" y="1591213"/>
            <a:ext cx="2295382" cy="816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4DD1308-9147-784B-8E83-F1B19DF296D6}" type="slidenum">
              <a:rPr lang="en-US" smtClean="0"/>
              <a:t>11</a:t>
            </a:fld>
            <a:endParaRPr lang="en-US" dirty="0"/>
          </a:p>
        </p:txBody>
      </p:sp>
      <p:sp>
        <p:nvSpPr>
          <p:cNvPr id="26" name="TextBox 25"/>
          <p:cNvSpPr txBox="1"/>
          <p:nvPr/>
        </p:nvSpPr>
        <p:spPr>
          <a:xfrm>
            <a:off x="3875071" y="1809397"/>
            <a:ext cx="1959175" cy="369332"/>
          </a:xfrm>
          <a:prstGeom prst="rect">
            <a:avLst/>
          </a:prstGeom>
          <a:noFill/>
        </p:spPr>
        <p:txBody>
          <a:bodyPr wrap="square" rtlCol="0">
            <a:spAutoFit/>
          </a:bodyPr>
          <a:lstStyle/>
          <a:p>
            <a:r>
              <a:rPr lang="en-US" b="1" dirty="0">
                <a:solidFill>
                  <a:srgbClr val="E6A714"/>
                </a:solidFill>
              </a:rPr>
              <a:t>Model to Action</a:t>
            </a:r>
          </a:p>
        </p:txBody>
      </p:sp>
      <p:pic>
        <p:nvPicPr>
          <p:cNvPr id="17" name="Picture">
            <a:hlinkClick r:id="rId3"/>
          </p:cNvPr>
          <p:cNvPicPr>
            <a:picLocks noChangeAspect="1"/>
          </p:cNvPicPr>
          <p:nvPr/>
        </p:nvPicPr>
        <p:blipFill>
          <a:blip r:embed="rId4"/>
          <a:stretch>
            <a:fillRect/>
          </a:stretch>
        </p:blipFill>
        <p:spPr>
          <a:xfrm>
            <a:off x="835110" y="4427603"/>
            <a:ext cx="3043254" cy="1736246"/>
          </a:xfrm>
          <a:prstGeom prst="rect">
            <a:avLst/>
          </a:prstGeom>
          <a:noFill/>
          <a:ln>
            <a:solidFill>
              <a:schemeClr val="accent1">
                <a:alpha val="50000"/>
              </a:schemeClr>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5"/>
          <a:stretch>
            <a:fillRect/>
          </a:stretch>
        </p:blipFill>
        <p:spPr>
          <a:xfrm>
            <a:off x="2055502" y="4809647"/>
            <a:ext cx="2735153" cy="1709910"/>
          </a:xfrm>
          <a:prstGeom prst="rect">
            <a:avLst/>
          </a:prstGeom>
          <a:ln>
            <a:solidFill>
              <a:schemeClr val="tx1">
                <a:alpha val="18000"/>
              </a:schemeClr>
            </a:solidFill>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6"/>
          <a:stretch>
            <a:fillRect/>
          </a:stretch>
        </p:blipFill>
        <p:spPr>
          <a:xfrm>
            <a:off x="4201459" y="4450403"/>
            <a:ext cx="2817295" cy="1785674"/>
          </a:xfrm>
          <a:prstGeom prst="rect">
            <a:avLst/>
          </a:prstGeom>
          <a:ln>
            <a:solidFill>
              <a:schemeClr val="tx1">
                <a:alpha val="21000"/>
              </a:schemeClr>
            </a:solid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7"/>
          <a:stretch>
            <a:fillRect/>
          </a:stretch>
        </p:blipFill>
        <p:spPr>
          <a:xfrm>
            <a:off x="6181105" y="4858298"/>
            <a:ext cx="3043254" cy="1661259"/>
          </a:xfrm>
          <a:prstGeom prst="rect">
            <a:avLst/>
          </a:prstGeom>
          <a:ln>
            <a:solidFill>
              <a:schemeClr val="tx1">
                <a:alpha val="21000"/>
              </a:schemeClr>
            </a:solidFill>
          </a:ln>
          <a:effectLst>
            <a:outerShdw blurRad="50800" dist="38100" dir="2700000" algn="tl" rotWithShape="0">
              <a:prstClr val="black">
                <a:alpha val="40000"/>
              </a:prstClr>
            </a:outerShdw>
          </a:effectLst>
        </p:spPr>
      </p:pic>
      <p:sp>
        <p:nvSpPr>
          <p:cNvPr id="22" name="Title 1">
            <a:extLst>
              <a:ext uri="{FF2B5EF4-FFF2-40B4-BE49-F238E27FC236}">
                <a16:creationId xmlns:a16="http://schemas.microsoft.com/office/drawing/2014/main" id="{3A8DAFC4-4CBC-C84F-9BA5-607F7AE04811}"/>
              </a:ext>
            </a:extLst>
          </p:cNvPr>
          <p:cNvSpPr txBox="1">
            <a:spLocks/>
          </p:cNvSpPr>
          <p:nvPr/>
        </p:nvSpPr>
        <p:spPr>
          <a:xfrm>
            <a:off x="493776" y="293589"/>
            <a:ext cx="10860024" cy="64069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a:t>2020 – A year of… Bringing it all Together</a:t>
            </a:r>
          </a:p>
        </p:txBody>
      </p:sp>
      <p:pic>
        <p:nvPicPr>
          <p:cNvPr id="27" name="Picture 26">
            <a:extLst>
              <a:ext uri="{FF2B5EF4-FFF2-40B4-BE49-F238E27FC236}">
                <a16:creationId xmlns:a16="http://schemas.microsoft.com/office/drawing/2014/main" id="{BA54E3FB-5003-D242-98FB-6737653C372F}"/>
              </a:ext>
            </a:extLst>
          </p:cNvPr>
          <p:cNvPicPr>
            <a:picLocks noChangeAspect="1"/>
          </p:cNvPicPr>
          <p:nvPr/>
        </p:nvPicPr>
        <p:blipFill>
          <a:blip r:embed="rId8"/>
          <a:srcRect/>
          <a:stretch/>
        </p:blipFill>
        <p:spPr>
          <a:xfrm>
            <a:off x="8031882" y="984227"/>
            <a:ext cx="1329878" cy="2054663"/>
          </a:xfrm>
          <a:prstGeom prst="rect">
            <a:avLst/>
          </a:prstGeom>
          <a:ln>
            <a:solidFill>
              <a:schemeClr val="bg1">
                <a:lumMod val="75000"/>
              </a:schemeClr>
            </a:solidFill>
          </a:ln>
        </p:spPr>
      </p:pic>
      <p:pic>
        <p:nvPicPr>
          <p:cNvPr id="28" name="Picture 27">
            <a:extLst>
              <a:ext uri="{FF2B5EF4-FFF2-40B4-BE49-F238E27FC236}">
                <a16:creationId xmlns:a16="http://schemas.microsoft.com/office/drawing/2014/main" id="{194F6942-AB87-EC46-A1F9-74E418D2628B}"/>
              </a:ext>
            </a:extLst>
          </p:cNvPr>
          <p:cNvPicPr>
            <a:picLocks noChangeAspect="1"/>
          </p:cNvPicPr>
          <p:nvPr/>
        </p:nvPicPr>
        <p:blipFill>
          <a:blip r:embed="rId9"/>
          <a:srcRect/>
          <a:stretch/>
        </p:blipFill>
        <p:spPr>
          <a:xfrm>
            <a:off x="6574968" y="984227"/>
            <a:ext cx="1329878" cy="2054663"/>
          </a:xfrm>
          <a:prstGeom prst="rect">
            <a:avLst/>
          </a:prstGeom>
          <a:ln>
            <a:solidFill>
              <a:schemeClr val="bg1">
                <a:lumMod val="75000"/>
              </a:schemeClr>
            </a:solidFill>
          </a:ln>
        </p:spPr>
      </p:pic>
      <p:pic>
        <p:nvPicPr>
          <p:cNvPr id="29" name="Picture 28">
            <a:extLst>
              <a:ext uri="{FF2B5EF4-FFF2-40B4-BE49-F238E27FC236}">
                <a16:creationId xmlns:a16="http://schemas.microsoft.com/office/drawing/2014/main" id="{764167D8-A343-DC44-880E-770C0F091159}"/>
              </a:ext>
            </a:extLst>
          </p:cNvPr>
          <p:cNvPicPr>
            <a:picLocks noChangeAspect="1"/>
          </p:cNvPicPr>
          <p:nvPr/>
        </p:nvPicPr>
        <p:blipFill>
          <a:blip r:embed="rId10"/>
          <a:srcRect/>
          <a:stretch/>
        </p:blipFill>
        <p:spPr>
          <a:xfrm>
            <a:off x="7303425" y="2395740"/>
            <a:ext cx="1329878" cy="2054663"/>
          </a:xfrm>
          <a:prstGeom prst="rect">
            <a:avLst/>
          </a:prstGeom>
          <a:ln>
            <a:solidFill>
              <a:schemeClr val="bg1">
                <a:lumMod val="75000"/>
              </a:schemeClr>
            </a:solidFill>
          </a:ln>
        </p:spPr>
      </p:pic>
      <p:pic>
        <p:nvPicPr>
          <p:cNvPr id="30" name="Picture 29">
            <a:extLst>
              <a:ext uri="{FF2B5EF4-FFF2-40B4-BE49-F238E27FC236}">
                <a16:creationId xmlns:a16="http://schemas.microsoft.com/office/drawing/2014/main" id="{DA3FDBC0-C187-2D41-93B4-53CDA3DD135B}"/>
              </a:ext>
            </a:extLst>
          </p:cNvPr>
          <p:cNvPicPr>
            <a:picLocks noChangeAspect="1"/>
          </p:cNvPicPr>
          <p:nvPr/>
        </p:nvPicPr>
        <p:blipFill>
          <a:blip r:embed="rId11"/>
          <a:srcRect/>
          <a:stretch/>
        </p:blipFill>
        <p:spPr>
          <a:xfrm>
            <a:off x="9488796" y="973433"/>
            <a:ext cx="1329878" cy="2054663"/>
          </a:xfrm>
          <a:prstGeom prst="rect">
            <a:avLst/>
          </a:prstGeom>
          <a:ln>
            <a:solidFill>
              <a:schemeClr val="bg1">
                <a:lumMod val="75000"/>
              </a:schemeClr>
            </a:solidFill>
          </a:ln>
        </p:spPr>
      </p:pic>
      <p:pic>
        <p:nvPicPr>
          <p:cNvPr id="31" name="Picture 30">
            <a:extLst>
              <a:ext uri="{FF2B5EF4-FFF2-40B4-BE49-F238E27FC236}">
                <a16:creationId xmlns:a16="http://schemas.microsoft.com/office/drawing/2014/main" id="{905EC7BA-2BE9-454C-9F54-CBF43F5CE0C9}"/>
              </a:ext>
            </a:extLst>
          </p:cNvPr>
          <p:cNvPicPr>
            <a:picLocks noChangeAspect="1"/>
          </p:cNvPicPr>
          <p:nvPr/>
        </p:nvPicPr>
        <p:blipFill>
          <a:blip r:embed="rId12"/>
          <a:srcRect/>
          <a:stretch/>
        </p:blipFill>
        <p:spPr>
          <a:xfrm>
            <a:off x="8760339" y="2395740"/>
            <a:ext cx="1329878" cy="2054663"/>
          </a:xfrm>
          <a:prstGeom prst="rect">
            <a:avLst/>
          </a:prstGeom>
          <a:ln>
            <a:solidFill>
              <a:schemeClr val="bg1">
                <a:lumMod val="75000"/>
              </a:schemeClr>
            </a:solidFill>
          </a:ln>
        </p:spPr>
      </p:pic>
      <p:sp>
        <p:nvSpPr>
          <p:cNvPr id="32" name="Curved Left Arrow 31">
            <a:extLst>
              <a:ext uri="{FF2B5EF4-FFF2-40B4-BE49-F238E27FC236}">
                <a16:creationId xmlns:a16="http://schemas.microsoft.com/office/drawing/2014/main" id="{7F578172-3EA2-D842-879E-81FD007CD7D1}"/>
              </a:ext>
            </a:extLst>
          </p:cNvPr>
          <p:cNvSpPr/>
          <p:nvPr/>
        </p:nvSpPr>
        <p:spPr>
          <a:xfrm>
            <a:off x="10217253" y="3657516"/>
            <a:ext cx="1642819" cy="178567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9357544" y="5141712"/>
            <a:ext cx="2576883" cy="646331"/>
          </a:xfrm>
          <a:prstGeom prst="rect">
            <a:avLst/>
          </a:prstGeom>
          <a:noFill/>
        </p:spPr>
        <p:txBody>
          <a:bodyPr wrap="square" rtlCol="0">
            <a:spAutoFit/>
          </a:bodyPr>
          <a:lstStyle/>
          <a:p>
            <a:r>
              <a:rPr lang="en-US" b="1" dirty="0">
                <a:solidFill>
                  <a:srgbClr val="E6A714"/>
                </a:solidFill>
              </a:rPr>
              <a:t>Action to </a:t>
            </a:r>
          </a:p>
          <a:p>
            <a:r>
              <a:rPr lang="en-US" b="1" dirty="0">
                <a:solidFill>
                  <a:srgbClr val="E6A714"/>
                </a:solidFill>
              </a:rPr>
              <a:t>Outcomes</a:t>
            </a:r>
          </a:p>
        </p:txBody>
      </p:sp>
      <p:pic>
        <p:nvPicPr>
          <p:cNvPr id="20" name="Content Placeholder 9" descr="A close up of a logo&#10;&#10;Description automatically generated">
            <a:extLst>
              <a:ext uri="{FF2B5EF4-FFF2-40B4-BE49-F238E27FC236}">
                <a16:creationId xmlns:a16="http://schemas.microsoft.com/office/drawing/2014/main" id="{6597C889-9313-6944-B73D-2F946DE8BBCA}"/>
              </a:ext>
            </a:extLst>
          </p:cNvPr>
          <p:cNvPicPr>
            <a:picLocks noChangeAspect="1"/>
          </p:cNvPicPr>
          <p:nvPr/>
        </p:nvPicPr>
        <p:blipFill>
          <a:blip r:embed="rId13"/>
          <a:stretch>
            <a:fillRect/>
          </a:stretch>
        </p:blipFill>
        <p:spPr>
          <a:xfrm>
            <a:off x="-551337" y="273390"/>
            <a:ext cx="5114734" cy="3952295"/>
          </a:xfrm>
          <a:prstGeom prst="rect">
            <a:avLst/>
          </a:prstGeom>
        </p:spPr>
      </p:pic>
    </p:spTree>
    <p:extLst>
      <p:ext uri="{BB962C8B-B14F-4D97-AF65-F5344CB8AC3E}">
        <p14:creationId xmlns:p14="http://schemas.microsoft.com/office/powerpoint/2010/main" val="55132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P spid="3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556528" y="950033"/>
            <a:ext cx="1725167" cy="778763"/>
          </a:xfrm>
          <a:prstGeom prst="rect">
            <a:avLst/>
          </a:prstGeom>
          <a:blipFill>
            <a:blip r:embed="rId2" cstate="print"/>
            <a:stretch>
              <a:fillRect/>
            </a:stretch>
          </a:blipFill>
        </p:spPr>
        <p:txBody>
          <a:bodyPr wrap="square" lIns="0" tIns="0" rIns="0" bIns="0" rtlCol="0"/>
          <a:lstStyle/>
          <a:p>
            <a:endParaRPr/>
          </a:p>
        </p:txBody>
      </p:sp>
      <p:sp>
        <p:nvSpPr>
          <p:cNvPr id="19" name="object 19"/>
          <p:cNvSpPr txBox="1"/>
          <p:nvPr/>
        </p:nvSpPr>
        <p:spPr>
          <a:xfrm>
            <a:off x="556528" y="1766595"/>
            <a:ext cx="5409705" cy="3095078"/>
          </a:xfrm>
          <a:prstGeom prst="rect">
            <a:avLst/>
          </a:prstGeom>
        </p:spPr>
        <p:txBody>
          <a:bodyPr vert="horz" wrap="square" lIns="0" tIns="12065" rIns="0" bIns="0" rtlCol="0">
            <a:spAutoFit/>
          </a:bodyPr>
          <a:lstStyle/>
          <a:p>
            <a:pPr marL="298450" marR="5080" indent="-285750">
              <a:spcBef>
                <a:spcPts val="95"/>
              </a:spcBef>
              <a:buFont typeface="Arial" panose="020B0604020202020204" pitchFamily="34" charset="0"/>
              <a:buChar char="•"/>
            </a:pPr>
            <a:r>
              <a:rPr sz="1400" spc="-5" dirty="0">
                <a:cs typeface="Arial"/>
              </a:rPr>
              <a:t>Compassus is a nationwide network of community-based  hospice, palliative and home health care</a:t>
            </a:r>
            <a:r>
              <a:rPr sz="1400" spc="15" dirty="0">
                <a:cs typeface="Arial"/>
              </a:rPr>
              <a:t> </a:t>
            </a:r>
            <a:r>
              <a:rPr sz="1400" spc="-5" dirty="0">
                <a:cs typeface="Arial"/>
              </a:rPr>
              <a:t>services.</a:t>
            </a:r>
            <a:endParaRPr sz="1400" dirty="0">
              <a:cs typeface="Arial"/>
            </a:endParaRPr>
          </a:p>
          <a:p>
            <a:pPr marL="298450" marR="11430" indent="-285750">
              <a:spcBef>
                <a:spcPts val="405"/>
              </a:spcBef>
              <a:buFont typeface="Arial" panose="020B0604020202020204" pitchFamily="34" charset="0"/>
              <a:buChar char="•"/>
            </a:pPr>
            <a:r>
              <a:rPr sz="1400" spc="-5" dirty="0">
                <a:cs typeface="Arial"/>
              </a:rPr>
              <a:t>We are a Nashville, Tennessee-based company founded  in 2006, with roots in hospice reaching back to</a:t>
            </a:r>
            <a:r>
              <a:rPr sz="1400" spc="20" dirty="0">
                <a:cs typeface="Arial"/>
              </a:rPr>
              <a:t> </a:t>
            </a:r>
            <a:r>
              <a:rPr sz="1400" spc="-5" dirty="0">
                <a:cs typeface="Arial"/>
              </a:rPr>
              <a:t>1979.</a:t>
            </a:r>
            <a:endParaRPr sz="1400" dirty="0">
              <a:cs typeface="Arial"/>
            </a:endParaRPr>
          </a:p>
          <a:p>
            <a:pPr marL="298450" marR="263525" indent="-285750">
              <a:spcBef>
                <a:spcPts val="400"/>
              </a:spcBef>
              <a:buFont typeface="Arial" panose="020B0604020202020204" pitchFamily="34" charset="0"/>
              <a:buChar char="•"/>
            </a:pPr>
            <a:r>
              <a:rPr sz="1400" spc="-5" dirty="0">
                <a:cs typeface="Arial"/>
              </a:rPr>
              <a:t>Today, we have more than 126 locations in 29 states  across the</a:t>
            </a:r>
            <a:r>
              <a:rPr sz="1400" spc="-20" dirty="0">
                <a:cs typeface="Arial"/>
              </a:rPr>
              <a:t> </a:t>
            </a:r>
            <a:r>
              <a:rPr sz="1400" spc="-5" dirty="0">
                <a:cs typeface="Arial"/>
              </a:rPr>
              <a:t>U.S.</a:t>
            </a:r>
            <a:endParaRPr sz="1400" dirty="0">
              <a:cs typeface="Arial"/>
            </a:endParaRPr>
          </a:p>
          <a:p>
            <a:pPr marL="298450" marR="61594" indent="-285750">
              <a:spcBef>
                <a:spcPts val="395"/>
              </a:spcBef>
              <a:buFont typeface="Arial" panose="020B0604020202020204" pitchFamily="34" charset="0"/>
              <a:buChar char="•"/>
            </a:pPr>
            <a:r>
              <a:rPr sz="1400" spc="-5" dirty="0">
                <a:cs typeface="Arial"/>
              </a:rPr>
              <a:t>Our </a:t>
            </a:r>
            <a:r>
              <a:rPr sz="1400" b="1" u="heavy" spc="-5" dirty="0">
                <a:uFill>
                  <a:solidFill>
                    <a:srgbClr val="000000"/>
                  </a:solidFill>
                </a:uFill>
                <a:cs typeface="Arial"/>
              </a:rPr>
              <a:t>Higher Purpose </a:t>
            </a:r>
            <a:r>
              <a:rPr sz="1400" spc="-5" dirty="0">
                <a:cs typeface="Arial"/>
              </a:rPr>
              <a:t>is </a:t>
            </a:r>
            <a:r>
              <a:rPr sz="1400" i="1" spc="-5" dirty="0">
                <a:cs typeface="Arial"/>
              </a:rPr>
              <a:t>“to profoundly advance the </a:t>
            </a:r>
            <a:r>
              <a:rPr sz="1400" b="1" i="1" spc="-5" dirty="0">
                <a:solidFill>
                  <a:srgbClr val="00B0F0"/>
                </a:solidFill>
                <a:cs typeface="Arial"/>
              </a:rPr>
              <a:t>well-</a:t>
            </a:r>
            <a:r>
              <a:rPr sz="1400" i="1" spc="-5" dirty="0">
                <a:solidFill>
                  <a:srgbClr val="00B0F0"/>
                </a:solidFill>
                <a:cs typeface="Arial"/>
              </a:rPr>
              <a:t>  </a:t>
            </a:r>
            <a:r>
              <a:rPr sz="1400" b="1" i="1" spc="-5" dirty="0">
                <a:solidFill>
                  <a:srgbClr val="00B0F0"/>
                </a:solidFill>
                <a:cs typeface="Arial"/>
              </a:rPr>
              <a:t>being</a:t>
            </a:r>
            <a:r>
              <a:rPr sz="1400" i="1" spc="-5" dirty="0">
                <a:solidFill>
                  <a:srgbClr val="00B0F0"/>
                </a:solidFill>
                <a:cs typeface="Arial"/>
              </a:rPr>
              <a:t> </a:t>
            </a:r>
            <a:r>
              <a:rPr sz="1400" i="1" spc="-5" dirty="0">
                <a:cs typeface="Arial"/>
              </a:rPr>
              <a:t>and honor the </a:t>
            </a:r>
            <a:r>
              <a:rPr sz="1400" b="1" i="1" spc="-5" dirty="0">
                <a:solidFill>
                  <a:srgbClr val="00B0F0"/>
                </a:solidFill>
                <a:cs typeface="Arial"/>
              </a:rPr>
              <a:t>dignity</a:t>
            </a:r>
            <a:r>
              <a:rPr sz="1400" i="1" spc="-5" dirty="0">
                <a:solidFill>
                  <a:srgbClr val="00B0F0"/>
                </a:solidFill>
                <a:cs typeface="Arial"/>
              </a:rPr>
              <a:t> </a:t>
            </a:r>
            <a:r>
              <a:rPr sz="1400" i="1" spc="-5" dirty="0">
                <a:cs typeface="Arial"/>
              </a:rPr>
              <a:t>of those we serve, helping  make the world a better place — one family at a</a:t>
            </a:r>
            <a:r>
              <a:rPr sz="1400" i="1" spc="-10" dirty="0">
                <a:cs typeface="Arial"/>
              </a:rPr>
              <a:t> </a:t>
            </a:r>
            <a:r>
              <a:rPr sz="1400" i="1" spc="-5" dirty="0">
                <a:cs typeface="Arial"/>
              </a:rPr>
              <a:t>time.”</a:t>
            </a:r>
            <a:endParaRPr lang="en-US" sz="1400" i="1" spc="-5" dirty="0">
              <a:cs typeface="Arial"/>
            </a:endParaRPr>
          </a:p>
          <a:p>
            <a:pPr marL="298450" marR="61594" indent="-285750">
              <a:spcBef>
                <a:spcPts val="395"/>
              </a:spcBef>
              <a:buFont typeface="Arial" panose="020B0604020202020204" pitchFamily="34" charset="0"/>
              <a:buChar char="•"/>
            </a:pPr>
            <a:endParaRPr sz="400" dirty="0">
              <a:cs typeface="Arial"/>
            </a:endParaRPr>
          </a:p>
          <a:p>
            <a:pPr marL="298450" marR="13970" indent="-285750">
              <a:spcBef>
                <a:spcPts val="405"/>
              </a:spcBef>
              <a:buFont typeface="Arial" panose="020B0604020202020204" pitchFamily="34" charset="0"/>
              <a:buChar char="•"/>
            </a:pPr>
            <a:r>
              <a:rPr sz="1400" spc="-5" dirty="0">
                <a:cs typeface="Arial"/>
              </a:rPr>
              <a:t>Our </a:t>
            </a:r>
            <a:r>
              <a:rPr sz="1400" b="1" u="heavy" spc="-5" dirty="0">
                <a:uFill>
                  <a:solidFill>
                    <a:srgbClr val="000000"/>
                  </a:solidFill>
                </a:uFill>
                <a:cs typeface="Arial"/>
              </a:rPr>
              <a:t>Vision</a:t>
            </a:r>
            <a:r>
              <a:rPr sz="1400" b="1" spc="-5" dirty="0">
                <a:cs typeface="Arial"/>
              </a:rPr>
              <a:t> </a:t>
            </a:r>
            <a:r>
              <a:rPr sz="1400" spc="-5" dirty="0">
                <a:cs typeface="Arial"/>
              </a:rPr>
              <a:t>is </a:t>
            </a:r>
            <a:r>
              <a:rPr sz="1400" i="1" spc="-5" dirty="0">
                <a:cs typeface="Arial"/>
              </a:rPr>
              <a:t>“to </a:t>
            </a:r>
            <a:r>
              <a:rPr sz="1400" b="1" i="1" spc="-5" dirty="0">
                <a:solidFill>
                  <a:srgbClr val="00B0F0"/>
                </a:solidFill>
                <a:cs typeface="Arial"/>
              </a:rPr>
              <a:t>lead</a:t>
            </a:r>
            <a:r>
              <a:rPr sz="1400" i="1" spc="-5" dirty="0">
                <a:solidFill>
                  <a:srgbClr val="00AF50"/>
                </a:solidFill>
                <a:cs typeface="Arial"/>
              </a:rPr>
              <a:t> </a:t>
            </a:r>
            <a:r>
              <a:rPr sz="1400" i="1" spc="-5" dirty="0">
                <a:cs typeface="Arial"/>
              </a:rPr>
              <a:t>the </a:t>
            </a:r>
            <a:r>
              <a:rPr sz="1400" b="1" i="1" spc="-5" dirty="0">
                <a:solidFill>
                  <a:srgbClr val="00B0F0"/>
                </a:solidFill>
                <a:cs typeface="Arial"/>
              </a:rPr>
              <a:t>transformation of healthcare  </a:t>
            </a:r>
            <a:r>
              <a:rPr sz="1400" i="1" spc="-5" dirty="0">
                <a:cs typeface="Arial"/>
              </a:rPr>
              <a:t>delivery: continuously and measurably improving the  quality of person-centered, physician-driven, team-based  care.”</a:t>
            </a:r>
            <a:endParaRPr lang="en-US" sz="1400" i="1" spc="-5" dirty="0">
              <a:cs typeface="Arial"/>
            </a:endParaRPr>
          </a:p>
          <a:p>
            <a:pPr marL="298450" marR="13970" indent="-285750">
              <a:spcBef>
                <a:spcPts val="405"/>
              </a:spcBef>
              <a:buFont typeface="Arial" panose="020B0604020202020204" pitchFamily="34" charset="0"/>
              <a:buChar char="•"/>
            </a:pPr>
            <a:endParaRPr sz="400" dirty="0">
              <a:cs typeface="Arial"/>
            </a:endParaRPr>
          </a:p>
          <a:p>
            <a:pPr marL="298450" indent="-285750">
              <a:spcBef>
                <a:spcPts val="405"/>
              </a:spcBef>
              <a:buFont typeface="Arial" panose="020B0604020202020204" pitchFamily="34" charset="0"/>
              <a:buChar char="•"/>
            </a:pPr>
            <a:r>
              <a:rPr sz="1400" spc="-5" dirty="0">
                <a:cs typeface="Arial"/>
              </a:rPr>
              <a:t>Our </a:t>
            </a:r>
            <a:r>
              <a:rPr sz="1400" b="1" i="1" u="heavy" spc="-5" dirty="0">
                <a:uFill>
                  <a:solidFill>
                    <a:srgbClr val="000000"/>
                  </a:solidFill>
                </a:uFill>
                <a:cs typeface="Arial"/>
              </a:rPr>
              <a:t>Core</a:t>
            </a:r>
            <a:r>
              <a:rPr sz="1400" b="1" i="1" u="heavy" spc="-10" dirty="0">
                <a:uFill>
                  <a:solidFill>
                    <a:srgbClr val="000000"/>
                  </a:solidFill>
                </a:uFill>
                <a:cs typeface="Arial"/>
              </a:rPr>
              <a:t> </a:t>
            </a:r>
            <a:r>
              <a:rPr sz="1400" b="1" i="1" u="heavy" spc="-5" dirty="0">
                <a:uFill>
                  <a:solidFill>
                    <a:srgbClr val="000000"/>
                  </a:solidFill>
                </a:uFill>
                <a:cs typeface="Arial"/>
              </a:rPr>
              <a:t>Values:</a:t>
            </a:r>
            <a:endParaRPr sz="1400" dirty="0">
              <a:cs typeface="Arial"/>
            </a:endParaRPr>
          </a:p>
        </p:txBody>
      </p:sp>
      <p:sp>
        <p:nvSpPr>
          <p:cNvPr id="20" name="object 20"/>
          <p:cNvSpPr txBox="1"/>
          <p:nvPr/>
        </p:nvSpPr>
        <p:spPr>
          <a:xfrm>
            <a:off x="907691" y="4735271"/>
            <a:ext cx="1942362" cy="720710"/>
          </a:xfrm>
          <a:prstGeom prst="rect">
            <a:avLst/>
          </a:prstGeom>
        </p:spPr>
        <p:txBody>
          <a:bodyPr vert="horz" wrap="square" lIns="0" tIns="63500" rIns="0" bIns="0" rtlCol="0">
            <a:spAutoFit/>
          </a:bodyPr>
          <a:lstStyle/>
          <a:p>
            <a:pPr marL="298450" indent="-285750">
              <a:spcBef>
                <a:spcPts val="500"/>
              </a:spcBef>
              <a:buFont typeface="Arial"/>
              <a:buChar char="–"/>
              <a:tabLst>
                <a:tab pos="297815" algn="l"/>
                <a:tab pos="298450" algn="l"/>
              </a:tabLst>
            </a:pPr>
            <a:r>
              <a:rPr sz="1200" b="1" i="1" spc="-5" dirty="0">
                <a:solidFill>
                  <a:srgbClr val="00B0F0"/>
                </a:solidFill>
                <a:cs typeface="Arial"/>
              </a:rPr>
              <a:t>Compassion</a:t>
            </a:r>
            <a:endParaRPr sz="1200" b="1" dirty="0">
              <a:solidFill>
                <a:srgbClr val="00B0F0"/>
              </a:solidFill>
              <a:cs typeface="Arial"/>
            </a:endParaRPr>
          </a:p>
          <a:p>
            <a:pPr marL="298450" indent="-285750">
              <a:spcBef>
                <a:spcPts val="400"/>
              </a:spcBef>
              <a:buFont typeface="Arial"/>
              <a:buChar char="–"/>
              <a:tabLst>
                <a:tab pos="297815" algn="l"/>
                <a:tab pos="298450" algn="l"/>
              </a:tabLst>
            </a:pPr>
            <a:r>
              <a:rPr sz="1200" b="1" i="1" spc="-5" dirty="0">
                <a:solidFill>
                  <a:srgbClr val="00B0F0"/>
                </a:solidFill>
                <a:cs typeface="Arial"/>
              </a:rPr>
              <a:t>Integrity</a:t>
            </a:r>
            <a:endParaRPr sz="1200" b="1" dirty="0">
              <a:solidFill>
                <a:srgbClr val="00B0F0"/>
              </a:solidFill>
              <a:cs typeface="Arial"/>
            </a:endParaRPr>
          </a:p>
          <a:p>
            <a:pPr marL="298450" indent="-285750">
              <a:spcBef>
                <a:spcPts val="400"/>
              </a:spcBef>
              <a:buFont typeface="Arial"/>
              <a:buChar char="–"/>
              <a:tabLst>
                <a:tab pos="297815" algn="l"/>
                <a:tab pos="298450" algn="l"/>
              </a:tabLst>
            </a:pPr>
            <a:r>
              <a:rPr sz="1200" b="1" i="1" spc="-5" dirty="0">
                <a:solidFill>
                  <a:srgbClr val="00B0F0"/>
                </a:solidFill>
                <a:cs typeface="Arial"/>
              </a:rPr>
              <a:t>Excellence</a:t>
            </a:r>
            <a:endParaRPr sz="1200" b="1" dirty="0">
              <a:solidFill>
                <a:srgbClr val="00B0F0"/>
              </a:solidFill>
              <a:cs typeface="Arial"/>
            </a:endParaRPr>
          </a:p>
        </p:txBody>
      </p:sp>
      <p:sp>
        <p:nvSpPr>
          <p:cNvPr id="21" name="object 21"/>
          <p:cNvSpPr/>
          <p:nvPr/>
        </p:nvSpPr>
        <p:spPr>
          <a:xfrm>
            <a:off x="6151732" y="1165264"/>
            <a:ext cx="1959102" cy="613410"/>
          </a:xfrm>
          <a:prstGeom prst="rect">
            <a:avLst/>
          </a:prstGeom>
          <a:blipFill>
            <a:blip r:embed="rId3" cstate="print"/>
            <a:stretch>
              <a:fillRect/>
            </a:stretch>
          </a:blipFill>
        </p:spPr>
        <p:txBody>
          <a:bodyPr wrap="square" lIns="0" tIns="0" rIns="0" bIns="0" rtlCol="0"/>
          <a:lstStyle/>
          <a:p>
            <a:endParaRPr/>
          </a:p>
        </p:txBody>
      </p:sp>
      <p:sp>
        <p:nvSpPr>
          <p:cNvPr id="10" name="Title 1">
            <a:extLst>
              <a:ext uri="{FF2B5EF4-FFF2-40B4-BE49-F238E27FC236}">
                <a16:creationId xmlns:a16="http://schemas.microsoft.com/office/drawing/2014/main" id="{3A8DAFC4-4CBC-C84F-9BA5-607F7AE04811}"/>
              </a:ext>
            </a:extLst>
          </p:cNvPr>
          <p:cNvSpPr txBox="1">
            <a:spLocks/>
          </p:cNvSpPr>
          <p:nvPr/>
        </p:nvSpPr>
        <p:spPr>
          <a:xfrm>
            <a:off x="493776" y="293589"/>
            <a:ext cx="10860024" cy="64069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a:t>2020 – A year of Ascension Integration</a:t>
            </a:r>
          </a:p>
        </p:txBody>
      </p:sp>
      <p:sp>
        <p:nvSpPr>
          <p:cNvPr id="11" name="object 19"/>
          <p:cNvSpPr txBox="1"/>
          <p:nvPr/>
        </p:nvSpPr>
        <p:spPr>
          <a:xfrm>
            <a:off x="6200862" y="1788164"/>
            <a:ext cx="5409705" cy="3318216"/>
          </a:xfrm>
          <a:prstGeom prst="rect">
            <a:avLst/>
          </a:prstGeom>
        </p:spPr>
        <p:txBody>
          <a:bodyPr vert="horz" wrap="square" lIns="0" tIns="12065" rIns="0" bIns="0" rtlCol="0">
            <a:spAutoFit/>
          </a:bodyPr>
          <a:lstStyle/>
          <a:p>
            <a:pPr marL="298450" marR="5080" indent="-285750">
              <a:spcBef>
                <a:spcPts val="95"/>
              </a:spcBef>
              <a:buFont typeface="Arial" panose="020B0604020202020204" pitchFamily="34" charset="0"/>
              <a:buChar char="•"/>
            </a:pPr>
            <a:r>
              <a:rPr lang="en-US" sz="1400" spc="-5" dirty="0">
                <a:cs typeface="Arial"/>
              </a:rPr>
              <a:t>Our Mission, Vision and Values guide everything we do  at Ascension. They are foundational to our work to  transform healthcare and express our priorities when  providing care and services, particularly to those most in  need.</a:t>
            </a:r>
          </a:p>
          <a:p>
            <a:pPr marL="298450" marR="5080" indent="-285750">
              <a:spcBef>
                <a:spcPts val="95"/>
              </a:spcBef>
              <a:buFont typeface="Arial" panose="020B0604020202020204" pitchFamily="34" charset="0"/>
              <a:buChar char="•"/>
            </a:pPr>
            <a:r>
              <a:rPr lang="en-US" sz="1400" spc="-5" dirty="0">
                <a:cs typeface="Arial"/>
              </a:rPr>
              <a:t>Our Mission: Dedicated to spiritually-centered, holistic  care that sustains and improves the health of individuals  and communities</a:t>
            </a:r>
          </a:p>
          <a:p>
            <a:pPr marL="298450" marR="5080" indent="-285750">
              <a:spcBef>
                <a:spcPts val="95"/>
              </a:spcBef>
              <a:buFont typeface="Arial" panose="020B0604020202020204" pitchFamily="34" charset="0"/>
              <a:buChar char="•"/>
            </a:pPr>
            <a:r>
              <a:rPr lang="en-US" sz="1400" spc="-5" dirty="0">
                <a:cs typeface="Arial"/>
              </a:rPr>
              <a:t>Our Vision: We envision a strong, vibrant Catholic health ministry in the United States which will lead to the  transformation of healthcare. We will ensure service that  is committed to health and well-being for our  communities and that responds to the needs of  individuals throughout the life cycle. We will expand the  role of laity, in both leadership and sponsorship, to  ensure a Catholic health ministry in the future</a:t>
            </a:r>
          </a:p>
          <a:p>
            <a:pPr marL="298450" marR="5080" indent="-285750">
              <a:spcBef>
                <a:spcPts val="95"/>
              </a:spcBef>
              <a:buFont typeface="Arial" panose="020B0604020202020204" pitchFamily="34" charset="0"/>
              <a:buChar char="•"/>
            </a:pPr>
            <a:r>
              <a:rPr lang="en-US" sz="1400" spc="-5" dirty="0"/>
              <a:t>Our</a:t>
            </a:r>
            <a:r>
              <a:rPr lang="en-US" sz="1400" spc="-20" dirty="0"/>
              <a:t> </a:t>
            </a:r>
            <a:r>
              <a:rPr lang="en-US" sz="1400" b="1" u="heavy" spc="-5" dirty="0">
                <a:uFill>
                  <a:solidFill>
                    <a:srgbClr val="000000"/>
                  </a:solidFill>
                </a:uFill>
              </a:rPr>
              <a:t>Values</a:t>
            </a:r>
            <a:r>
              <a:rPr lang="en-US" sz="1400" spc="-5" dirty="0"/>
              <a:t>:</a:t>
            </a:r>
          </a:p>
          <a:p>
            <a:pPr marL="298450" marR="5080" indent="-285750">
              <a:spcBef>
                <a:spcPts val="95"/>
              </a:spcBef>
              <a:buFont typeface="Arial" panose="020B0604020202020204" pitchFamily="34" charset="0"/>
              <a:buChar char="•"/>
            </a:pPr>
            <a:endParaRPr lang="en-US" sz="1400" spc="-5" dirty="0">
              <a:cs typeface="Arial"/>
            </a:endParaRPr>
          </a:p>
        </p:txBody>
      </p:sp>
      <p:sp>
        <p:nvSpPr>
          <p:cNvPr id="17" name="object 20"/>
          <p:cNvSpPr txBox="1"/>
          <p:nvPr/>
        </p:nvSpPr>
        <p:spPr>
          <a:xfrm>
            <a:off x="6510469" y="4821685"/>
            <a:ext cx="6307756" cy="1492716"/>
          </a:xfrm>
          <a:prstGeom prst="rect">
            <a:avLst/>
          </a:prstGeom>
        </p:spPr>
        <p:txBody>
          <a:bodyPr vert="horz" wrap="square" lIns="0" tIns="63500" rIns="0" bIns="0" rtlCol="0">
            <a:spAutoFit/>
          </a:bodyPr>
          <a:lstStyle/>
          <a:p>
            <a:pPr marL="298450" indent="-285750">
              <a:spcBef>
                <a:spcPts val="500"/>
              </a:spcBef>
              <a:buFont typeface="Arial"/>
              <a:buChar char="–"/>
              <a:tabLst>
                <a:tab pos="297815" algn="l"/>
                <a:tab pos="298450" algn="l"/>
              </a:tabLst>
            </a:pPr>
            <a:r>
              <a:rPr lang="en-US" sz="1200" b="1" spc="-5" dirty="0">
                <a:cs typeface="Arial"/>
              </a:rPr>
              <a:t>Service of the poor: </a:t>
            </a:r>
            <a:r>
              <a:rPr lang="en-US" sz="1200" spc="-5" dirty="0">
                <a:cs typeface="Arial"/>
              </a:rPr>
              <a:t>Generosity of spirit, especially for  persons most in need</a:t>
            </a:r>
          </a:p>
          <a:p>
            <a:pPr marL="298450" indent="-285750">
              <a:spcBef>
                <a:spcPts val="500"/>
              </a:spcBef>
              <a:buFont typeface="Arial"/>
              <a:buChar char="–"/>
              <a:tabLst>
                <a:tab pos="297815" algn="l"/>
                <a:tab pos="298450" algn="l"/>
              </a:tabLst>
            </a:pPr>
            <a:r>
              <a:rPr lang="en-US" sz="1200" b="1" spc="-5" dirty="0">
                <a:cs typeface="Arial"/>
              </a:rPr>
              <a:t>Reverence: </a:t>
            </a:r>
            <a:r>
              <a:rPr lang="en-US" sz="1200" spc="-5" dirty="0">
                <a:cs typeface="Arial"/>
              </a:rPr>
              <a:t>Respect &amp; </a:t>
            </a:r>
            <a:r>
              <a:rPr lang="en-US" sz="1200" b="1" spc="-5" dirty="0">
                <a:solidFill>
                  <a:srgbClr val="00B0F0"/>
                </a:solidFill>
                <a:cs typeface="Arial"/>
              </a:rPr>
              <a:t>compassion </a:t>
            </a:r>
            <a:r>
              <a:rPr lang="en-US" sz="1200" spc="-5" dirty="0">
                <a:cs typeface="Arial"/>
              </a:rPr>
              <a:t>for the </a:t>
            </a:r>
            <a:r>
              <a:rPr lang="en-US" sz="1200" b="1" spc="-5" dirty="0">
                <a:solidFill>
                  <a:srgbClr val="00B0F0"/>
                </a:solidFill>
                <a:cs typeface="Arial"/>
              </a:rPr>
              <a:t>dignity </a:t>
            </a:r>
            <a:r>
              <a:rPr lang="en-US" sz="1200" spc="-5" dirty="0">
                <a:cs typeface="Arial"/>
              </a:rPr>
              <a:t>and diversity of life</a:t>
            </a:r>
          </a:p>
          <a:p>
            <a:pPr marL="298450" indent="-285750">
              <a:spcBef>
                <a:spcPts val="500"/>
              </a:spcBef>
              <a:buFont typeface="Arial"/>
              <a:buChar char="–"/>
              <a:tabLst>
                <a:tab pos="297815" algn="l"/>
                <a:tab pos="298450" algn="l"/>
              </a:tabLst>
            </a:pPr>
            <a:r>
              <a:rPr lang="en-US" sz="1200" b="1" spc="-5" dirty="0">
                <a:solidFill>
                  <a:srgbClr val="00B0F0"/>
                </a:solidFill>
                <a:cs typeface="Arial"/>
              </a:rPr>
              <a:t>Integrity</a:t>
            </a:r>
            <a:r>
              <a:rPr lang="en-US" sz="1200" b="1" spc="-5" dirty="0">
                <a:cs typeface="Arial"/>
              </a:rPr>
              <a:t>: </a:t>
            </a:r>
            <a:r>
              <a:rPr lang="en-US" sz="1200" spc="-5" dirty="0">
                <a:cs typeface="Arial"/>
              </a:rPr>
              <a:t>Inspiring trust through personal leadership  </a:t>
            </a:r>
          </a:p>
          <a:p>
            <a:pPr marL="298450" indent="-285750">
              <a:spcBef>
                <a:spcPts val="500"/>
              </a:spcBef>
              <a:buFont typeface="Arial"/>
              <a:buChar char="–"/>
              <a:tabLst>
                <a:tab pos="297815" algn="l"/>
                <a:tab pos="298450" algn="l"/>
              </a:tabLst>
            </a:pPr>
            <a:r>
              <a:rPr lang="en-US" sz="1200" b="1" spc="-5" dirty="0">
                <a:cs typeface="Arial"/>
              </a:rPr>
              <a:t>Wisdom: </a:t>
            </a:r>
            <a:r>
              <a:rPr lang="en-US" sz="1200" spc="-5" dirty="0">
                <a:cs typeface="Arial"/>
              </a:rPr>
              <a:t>Integrating </a:t>
            </a:r>
            <a:r>
              <a:rPr lang="en-US" sz="1200" b="1" spc="-5" dirty="0">
                <a:solidFill>
                  <a:srgbClr val="00B0F0"/>
                </a:solidFill>
                <a:cs typeface="Arial"/>
              </a:rPr>
              <a:t>excellence </a:t>
            </a:r>
            <a:r>
              <a:rPr lang="en-US" sz="1200" spc="-5" dirty="0">
                <a:cs typeface="Arial"/>
              </a:rPr>
              <a:t>and stewardship  </a:t>
            </a:r>
          </a:p>
          <a:p>
            <a:pPr marL="298450" indent="-285750">
              <a:spcBef>
                <a:spcPts val="500"/>
              </a:spcBef>
              <a:buFont typeface="Arial"/>
              <a:buChar char="–"/>
              <a:tabLst>
                <a:tab pos="297815" algn="l"/>
                <a:tab pos="298450" algn="l"/>
              </a:tabLst>
            </a:pPr>
            <a:r>
              <a:rPr lang="en-US" sz="1200" b="1" spc="-5" dirty="0">
                <a:cs typeface="Arial"/>
              </a:rPr>
              <a:t>Creativity: </a:t>
            </a:r>
            <a:r>
              <a:rPr lang="en-US" sz="1200" spc="-5" dirty="0">
                <a:cs typeface="Arial"/>
              </a:rPr>
              <a:t>Courageous innovation</a:t>
            </a:r>
          </a:p>
          <a:p>
            <a:pPr marL="298450" indent="-285750">
              <a:spcBef>
                <a:spcPts val="500"/>
              </a:spcBef>
              <a:buFont typeface="Arial"/>
              <a:buChar char="–"/>
              <a:tabLst>
                <a:tab pos="297815" algn="l"/>
                <a:tab pos="298450" algn="l"/>
              </a:tabLst>
            </a:pPr>
            <a:r>
              <a:rPr lang="en-US" sz="1200" b="1" spc="-5" dirty="0">
                <a:cs typeface="Arial"/>
              </a:rPr>
              <a:t>Dedication: </a:t>
            </a:r>
            <a:r>
              <a:rPr lang="en-US" sz="1200" spc="-5" dirty="0">
                <a:cs typeface="Arial"/>
              </a:rPr>
              <a:t>Affirming the hope and joy of our ministry</a:t>
            </a:r>
          </a:p>
        </p:txBody>
      </p:sp>
      <p:cxnSp>
        <p:nvCxnSpPr>
          <p:cNvPr id="18" name="Straight Connector 17">
            <a:extLst>
              <a:ext uri="{FF2B5EF4-FFF2-40B4-BE49-F238E27FC236}">
                <a16:creationId xmlns:a16="http://schemas.microsoft.com/office/drawing/2014/main" id="{55D91F70-6C67-9449-AB35-153905CCA5CA}"/>
              </a:ext>
            </a:extLst>
          </p:cNvPr>
          <p:cNvCxnSpPr>
            <a:cxnSpLocks/>
          </p:cNvCxnSpPr>
          <p:nvPr/>
        </p:nvCxnSpPr>
        <p:spPr>
          <a:xfrm>
            <a:off x="545848" y="1729783"/>
            <a:ext cx="110642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97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p:bldP spid="20" grpId="0"/>
      <p:bldP spid="21" grpId="0" animBg="1"/>
      <p:bldP spid="1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9788"/>
          <a:stretch/>
        </p:blipFill>
        <p:spPr>
          <a:xfrm>
            <a:off x="4929447" y="2826910"/>
            <a:ext cx="4719692" cy="3903087"/>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a:stretch>
            <a:fillRect/>
          </a:stretch>
        </p:blipFill>
        <p:spPr>
          <a:xfrm>
            <a:off x="8461470" y="6097649"/>
            <a:ext cx="1428738" cy="637686"/>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1091257" y="2826910"/>
            <a:ext cx="3362788" cy="3145465"/>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1148523" y="6066987"/>
            <a:ext cx="3362788" cy="523220"/>
          </a:xfrm>
          <a:prstGeom prst="rect">
            <a:avLst/>
          </a:prstGeom>
          <a:noFill/>
        </p:spPr>
        <p:txBody>
          <a:bodyPr wrap="square" rtlCol="0">
            <a:spAutoFit/>
          </a:bodyPr>
          <a:lstStyle/>
          <a:p>
            <a:r>
              <a:rPr lang="en-US" sz="1400" dirty="0"/>
              <a:t>Also 45 senior living facilities throughout the country (WI, IL, MI, IN, MO, TX)</a:t>
            </a:r>
          </a:p>
        </p:txBody>
      </p:sp>
      <p:sp>
        <p:nvSpPr>
          <p:cNvPr id="10" name="Title 1"/>
          <p:cNvSpPr>
            <a:spLocks noGrp="1"/>
          </p:cNvSpPr>
          <p:nvPr>
            <p:ph type="title"/>
          </p:nvPr>
        </p:nvSpPr>
        <p:spPr/>
        <p:txBody>
          <a:bodyPr/>
          <a:lstStyle/>
          <a:p>
            <a:r>
              <a:rPr lang="en-US"/>
              <a:t>2020 – A year of Ascension Integration</a:t>
            </a:r>
            <a:endParaRPr lang="en-US" dirty="0"/>
          </a:p>
        </p:txBody>
      </p:sp>
      <p:sp>
        <p:nvSpPr>
          <p:cNvPr id="4" name="Content Placeholder 3"/>
          <p:cNvSpPr>
            <a:spLocks noGrp="1"/>
          </p:cNvSpPr>
          <p:nvPr>
            <p:ph idx="1"/>
          </p:nvPr>
        </p:nvSpPr>
        <p:spPr>
          <a:xfrm>
            <a:off x="838200" y="1537855"/>
            <a:ext cx="10250978" cy="1163781"/>
          </a:xfrm>
        </p:spPr>
        <p:txBody>
          <a:bodyPr>
            <a:normAutofit fontScale="70000" lnSpcReduction="20000"/>
          </a:bodyPr>
          <a:lstStyle/>
          <a:p>
            <a:pPr marL="0" indent="0">
              <a:lnSpc>
                <a:spcPct val="100000"/>
              </a:lnSpc>
              <a:spcBef>
                <a:spcPts val="955"/>
              </a:spcBef>
              <a:buNone/>
            </a:pPr>
            <a:r>
              <a:rPr lang="en-US" sz="3600" b="1" dirty="0">
                <a:cs typeface="Arial"/>
              </a:rPr>
              <a:t>Ascension and Compassus </a:t>
            </a:r>
            <a:r>
              <a:rPr lang="en-US" sz="3600" b="1" spc="-5" dirty="0">
                <a:cs typeface="Arial"/>
              </a:rPr>
              <a:t>have significant </a:t>
            </a:r>
            <a:r>
              <a:rPr lang="en-US" sz="3600" b="1" u="sng" spc="-5" dirty="0">
                <a:uFill>
                  <a:solidFill>
                    <a:srgbClr val="000000"/>
                  </a:solidFill>
                </a:uFill>
                <a:cs typeface="Arial"/>
              </a:rPr>
              <a:t>coverage</a:t>
            </a:r>
            <a:r>
              <a:rPr lang="en-US" sz="3600" b="1" u="sng" dirty="0">
                <a:uFill>
                  <a:solidFill>
                    <a:srgbClr val="000000"/>
                  </a:solidFill>
                </a:uFill>
                <a:cs typeface="Arial"/>
              </a:rPr>
              <a:t> </a:t>
            </a:r>
            <a:r>
              <a:rPr lang="en-US" sz="3600" b="1" u="sng" spc="-5" dirty="0">
                <a:uFill>
                  <a:solidFill>
                    <a:srgbClr val="000000"/>
                  </a:solidFill>
                </a:uFill>
                <a:cs typeface="Arial"/>
              </a:rPr>
              <a:t>overlap</a:t>
            </a:r>
            <a:endParaRPr lang="en-US" sz="3600" u="sng" dirty="0">
              <a:cs typeface="Arial"/>
            </a:endParaRPr>
          </a:p>
          <a:p>
            <a:pPr marL="243840" marR="203200" indent="-231140" algn="just">
              <a:lnSpc>
                <a:spcPct val="100000"/>
              </a:lnSpc>
              <a:spcBef>
                <a:spcPts val="204"/>
              </a:spcBef>
              <a:tabLst>
                <a:tab pos="244475" algn="l"/>
              </a:tabLst>
            </a:pPr>
            <a:r>
              <a:rPr lang="en-US" dirty="0">
                <a:cs typeface="Arial"/>
              </a:rPr>
              <a:t>With </a:t>
            </a:r>
            <a:r>
              <a:rPr lang="en-US" b="1" spc="-5" dirty="0">
                <a:cs typeface="Arial"/>
              </a:rPr>
              <a:t>80% hospice overlap </a:t>
            </a:r>
            <a:r>
              <a:rPr lang="en-US" spc="-5" dirty="0">
                <a:cs typeface="Arial"/>
              </a:rPr>
              <a:t>with Ascensions hospitals throughout the </a:t>
            </a:r>
            <a:r>
              <a:rPr lang="en-US" spc="-15" dirty="0">
                <a:cs typeface="Arial"/>
              </a:rPr>
              <a:t>country, </a:t>
            </a:r>
            <a:r>
              <a:rPr lang="en-US" spc="-5" dirty="0">
                <a:cs typeface="Arial"/>
              </a:rPr>
              <a:t>a significant opportunity exists </a:t>
            </a:r>
            <a:r>
              <a:rPr lang="en-US" dirty="0">
                <a:cs typeface="Arial"/>
              </a:rPr>
              <a:t>for  </a:t>
            </a:r>
            <a:r>
              <a:rPr lang="en-US" spc="-5" dirty="0">
                <a:cs typeface="Arial"/>
              </a:rPr>
              <a:t>integrating standardized clinical </a:t>
            </a:r>
            <a:r>
              <a:rPr lang="en-US" dirty="0">
                <a:cs typeface="Arial"/>
              </a:rPr>
              <a:t>processes, </a:t>
            </a:r>
            <a:r>
              <a:rPr lang="en-US" spc="-5" dirty="0">
                <a:cs typeface="Arial"/>
              </a:rPr>
              <a:t>aimed </a:t>
            </a:r>
            <a:r>
              <a:rPr lang="en-US" dirty="0">
                <a:cs typeface="Arial"/>
              </a:rPr>
              <a:t>at </a:t>
            </a:r>
            <a:r>
              <a:rPr lang="en-US" spc="-5" dirty="0">
                <a:cs typeface="Arial"/>
              </a:rPr>
              <a:t>reducing patient risk </a:t>
            </a:r>
            <a:r>
              <a:rPr lang="en-US" dirty="0">
                <a:cs typeface="Arial"/>
              </a:rPr>
              <a:t>for </a:t>
            </a:r>
            <a:r>
              <a:rPr lang="en-US" spc="-5" dirty="0">
                <a:cs typeface="Arial"/>
              </a:rPr>
              <a:t>re-hospitalization &amp; improved end-of-life care</a:t>
            </a:r>
            <a:endParaRPr lang="en-US" dirty="0">
              <a:cs typeface="Arial"/>
            </a:endParaRPr>
          </a:p>
          <a:p>
            <a:endParaRPr lang="en-US" dirty="0"/>
          </a:p>
        </p:txBody>
      </p:sp>
    </p:spTree>
    <p:extLst>
      <p:ext uri="{BB962C8B-B14F-4D97-AF65-F5344CB8AC3E}">
        <p14:creationId xmlns:p14="http://schemas.microsoft.com/office/powerpoint/2010/main" val="21475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25563" y="1762224"/>
            <a:ext cx="5231498" cy="4158999"/>
          </a:xfrm>
          <a:prstGeom prst="rect">
            <a:avLst/>
          </a:prstGeom>
        </p:spPr>
      </p:pic>
      <p:sp>
        <p:nvSpPr>
          <p:cNvPr id="4" name="Content Placeholder 3"/>
          <p:cNvSpPr>
            <a:spLocks noGrp="1"/>
          </p:cNvSpPr>
          <p:nvPr>
            <p:ph sz="half" idx="2"/>
          </p:nvPr>
        </p:nvSpPr>
        <p:spPr>
          <a:xfrm>
            <a:off x="838199" y="1673169"/>
            <a:ext cx="5762105" cy="4312988"/>
          </a:xfrm>
        </p:spPr>
        <p:txBody>
          <a:bodyPr>
            <a:normAutofit fontScale="92500" lnSpcReduction="10000"/>
          </a:bodyPr>
          <a:lstStyle/>
          <a:p>
            <a:pPr marL="0" indent="0">
              <a:buNone/>
            </a:pPr>
            <a:r>
              <a:rPr lang="en-US" dirty="0"/>
              <a:t>Compassus &amp; Ascension</a:t>
            </a:r>
          </a:p>
          <a:p>
            <a:pPr marL="0" indent="0">
              <a:buNone/>
            </a:pPr>
            <a:endParaRPr lang="en-US" dirty="0"/>
          </a:p>
          <a:p>
            <a:pPr marL="0" indent="0">
              <a:buNone/>
            </a:pPr>
            <a:r>
              <a:rPr lang="en-US" sz="3000" b="1" dirty="0"/>
              <a:t>Compassus Care Coordinator</a:t>
            </a:r>
          </a:p>
          <a:p>
            <a:pPr marL="0" indent="0">
              <a:buNone/>
            </a:pPr>
            <a:endParaRPr lang="en-US" dirty="0"/>
          </a:p>
          <a:p>
            <a:pPr marL="0" indent="0">
              <a:buNone/>
            </a:pPr>
            <a:r>
              <a:rPr lang="en-US" dirty="0"/>
              <a:t>Providing the integrated connection to:</a:t>
            </a:r>
          </a:p>
          <a:p>
            <a:r>
              <a:rPr lang="en-US" sz="2400" dirty="0"/>
              <a:t>Hospitals</a:t>
            </a:r>
          </a:p>
          <a:p>
            <a:r>
              <a:rPr lang="en-US" sz="2400" dirty="0"/>
              <a:t>Home Care</a:t>
            </a:r>
          </a:p>
          <a:p>
            <a:r>
              <a:rPr lang="en-US" sz="2400" dirty="0"/>
              <a:t>Hospice</a:t>
            </a:r>
          </a:p>
          <a:p>
            <a:r>
              <a:rPr lang="en-US" sz="2400" dirty="0"/>
              <a:t>Palliative Care</a:t>
            </a:r>
          </a:p>
          <a:p>
            <a:r>
              <a:rPr lang="en-US" sz="2400" dirty="0"/>
              <a:t>Skilled Nursing</a:t>
            </a:r>
          </a:p>
        </p:txBody>
      </p:sp>
      <p:sp>
        <p:nvSpPr>
          <p:cNvPr id="5" name="Slide Number Placeholder 4"/>
          <p:cNvSpPr>
            <a:spLocks noGrp="1"/>
          </p:cNvSpPr>
          <p:nvPr>
            <p:ph type="sldNum" sz="quarter" idx="12"/>
          </p:nvPr>
        </p:nvSpPr>
        <p:spPr/>
        <p:txBody>
          <a:bodyPr/>
          <a:lstStyle/>
          <a:p>
            <a:fld id="{D0762AB2-F4F5-1E4F-A6CC-B69D1788EA36}" type="slidenum">
              <a:rPr lang="en-US" smtClean="0"/>
              <a:t>14</a:t>
            </a:fld>
            <a:endParaRPr lang="en-US" dirty="0"/>
          </a:p>
        </p:txBody>
      </p:sp>
      <p:sp>
        <p:nvSpPr>
          <p:cNvPr id="8" name="Title 1">
            <a:extLst>
              <a:ext uri="{FF2B5EF4-FFF2-40B4-BE49-F238E27FC236}">
                <a16:creationId xmlns:a16="http://schemas.microsoft.com/office/drawing/2014/main" id="{3A8DAFC4-4CBC-C84F-9BA5-607F7AE04811}"/>
              </a:ext>
            </a:extLst>
          </p:cNvPr>
          <p:cNvSpPr txBox="1">
            <a:spLocks/>
          </p:cNvSpPr>
          <p:nvPr/>
        </p:nvSpPr>
        <p:spPr>
          <a:xfrm>
            <a:off x="493776" y="293589"/>
            <a:ext cx="10860024" cy="64069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endParaRPr lang="en-US" dirty="0"/>
          </a:p>
        </p:txBody>
      </p:sp>
      <p:sp>
        <p:nvSpPr>
          <p:cNvPr id="10" name="Title 4">
            <a:extLst>
              <a:ext uri="{FF2B5EF4-FFF2-40B4-BE49-F238E27FC236}">
                <a16:creationId xmlns:a16="http://schemas.microsoft.com/office/drawing/2014/main" id="{222A02E8-3EE4-D246-8742-07F81C8A3FFF}"/>
              </a:ext>
            </a:extLst>
          </p:cNvPr>
          <p:cNvSpPr>
            <a:spLocks noGrp="1"/>
          </p:cNvSpPr>
          <p:nvPr>
            <p:ph type="title"/>
          </p:nvPr>
        </p:nvSpPr>
        <p:spPr>
          <a:xfrm>
            <a:off x="838200" y="365125"/>
            <a:ext cx="10515600" cy="1325563"/>
          </a:xfrm>
        </p:spPr>
        <p:txBody>
          <a:bodyPr>
            <a:normAutofit/>
          </a:bodyPr>
          <a:lstStyle/>
          <a:p>
            <a:r>
              <a:rPr lang="en-US" sz="4000" dirty="0"/>
              <a:t>2020 – A year of Improved Care Coordination</a:t>
            </a:r>
          </a:p>
        </p:txBody>
      </p:sp>
    </p:spTree>
    <p:extLst>
      <p:ext uri="{BB962C8B-B14F-4D97-AF65-F5344CB8AC3E}">
        <p14:creationId xmlns:p14="http://schemas.microsoft.com/office/powerpoint/2010/main" val="55516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AFC4-4CBC-C84F-9BA5-607F7AE04811}"/>
              </a:ext>
            </a:extLst>
          </p:cNvPr>
          <p:cNvSpPr>
            <a:spLocks noGrp="1"/>
          </p:cNvSpPr>
          <p:nvPr>
            <p:ph type="title"/>
          </p:nvPr>
        </p:nvSpPr>
        <p:spPr/>
        <p:txBody>
          <a:bodyPr/>
          <a:lstStyle/>
          <a:p>
            <a:r>
              <a:rPr lang="en-US"/>
              <a:t>2020 – Is Our Time</a:t>
            </a:r>
            <a:endParaRPr lang="en-US" dirty="0"/>
          </a:p>
        </p:txBody>
      </p:sp>
      <p:sp>
        <p:nvSpPr>
          <p:cNvPr id="3" name="Content Placeholder 2">
            <a:extLst>
              <a:ext uri="{FF2B5EF4-FFF2-40B4-BE49-F238E27FC236}">
                <a16:creationId xmlns:a16="http://schemas.microsoft.com/office/drawing/2014/main" id="{7C932BB5-DE77-2C44-8A73-D07DCC81FB2F}"/>
              </a:ext>
            </a:extLst>
          </p:cNvPr>
          <p:cNvSpPr>
            <a:spLocks noGrp="1"/>
          </p:cNvSpPr>
          <p:nvPr>
            <p:ph idx="1"/>
          </p:nvPr>
        </p:nvSpPr>
        <p:spPr/>
        <p:txBody>
          <a:bodyPr>
            <a:normAutofit fontScale="92500" lnSpcReduction="10000"/>
          </a:bodyPr>
          <a:lstStyle/>
          <a:p>
            <a:r>
              <a:rPr lang="en-US"/>
              <a:t>2020 Opportunity:</a:t>
            </a:r>
          </a:p>
          <a:p>
            <a:r>
              <a:rPr lang="en-US"/>
              <a:t>Proven Partnership Strategy</a:t>
            </a:r>
          </a:p>
          <a:p>
            <a:r>
              <a:rPr lang="en-US"/>
              <a:t>Extensive Pipeline of Future Partners</a:t>
            </a:r>
          </a:p>
          <a:p>
            <a:r>
              <a:rPr lang="en-US"/>
              <a:t>Industry Leading Care Delivery Model</a:t>
            </a:r>
          </a:p>
          <a:p>
            <a:r>
              <a:rPr lang="en-US"/>
              <a:t>Unparalleled sophistication with data and outcomes management</a:t>
            </a:r>
          </a:p>
          <a:p>
            <a:r>
              <a:rPr lang="en-US"/>
              <a:t>Continued Investments in Leadership Development</a:t>
            </a:r>
          </a:p>
          <a:p>
            <a:r>
              <a:rPr lang="en-US"/>
              <a:t>Scalable Organizational Design</a:t>
            </a:r>
          </a:p>
          <a:p>
            <a:endParaRPr lang="en-US"/>
          </a:p>
          <a:p>
            <a:r>
              <a:rPr lang="en-US"/>
              <a:t>…The Opportunity is Limitless</a:t>
            </a:r>
          </a:p>
          <a:p>
            <a:endParaRPr lang="en-US" dirty="0"/>
          </a:p>
        </p:txBody>
      </p:sp>
      <p:sp>
        <p:nvSpPr>
          <p:cNvPr id="4" name="Slide Number Placeholder 3">
            <a:extLst>
              <a:ext uri="{FF2B5EF4-FFF2-40B4-BE49-F238E27FC236}">
                <a16:creationId xmlns:a16="http://schemas.microsoft.com/office/drawing/2014/main" id="{A77D002D-1636-FC43-A09A-B2ECFCD2FCB0}"/>
              </a:ext>
            </a:extLst>
          </p:cNvPr>
          <p:cNvSpPr>
            <a:spLocks noGrp="1"/>
          </p:cNvSpPr>
          <p:nvPr>
            <p:ph type="sldNum" sz="quarter" idx="12"/>
          </p:nvPr>
        </p:nvSpPr>
        <p:spPr/>
        <p:txBody>
          <a:bodyPr/>
          <a:lstStyle/>
          <a:p>
            <a:fld id="{D0762AB2-F4F5-1E4F-A6CC-B69D1788EA36}" type="slidenum">
              <a:rPr lang="en-US" smtClean="0"/>
              <a:pPr/>
              <a:t>15</a:t>
            </a:fld>
            <a:endParaRPr lang="en-US" dirty="0"/>
          </a:p>
        </p:txBody>
      </p:sp>
    </p:spTree>
    <p:extLst>
      <p:ext uri="{BB962C8B-B14F-4D97-AF65-F5344CB8AC3E}">
        <p14:creationId xmlns:p14="http://schemas.microsoft.com/office/powerpoint/2010/main" val="83856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AFC4-4CBC-C84F-9BA5-607F7AE04811}"/>
              </a:ext>
            </a:extLst>
          </p:cNvPr>
          <p:cNvSpPr>
            <a:spLocks noGrp="1"/>
          </p:cNvSpPr>
          <p:nvPr>
            <p:ph type="title"/>
          </p:nvPr>
        </p:nvSpPr>
        <p:spPr/>
        <p:txBody>
          <a:bodyPr/>
          <a:lstStyle/>
          <a:p>
            <a:r>
              <a:rPr lang="en-US" dirty="0"/>
              <a:t>2020 Is Your Time</a:t>
            </a:r>
          </a:p>
        </p:txBody>
      </p:sp>
      <p:sp>
        <p:nvSpPr>
          <p:cNvPr id="3" name="Content Placeholder 2">
            <a:extLst>
              <a:ext uri="{FF2B5EF4-FFF2-40B4-BE49-F238E27FC236}">
                <a16:creationId xmlns:a16="http://schemas.microsoft.com/office/drawing/2014/main" id="{7C932BB5-DE77-2C44-8A73-D07DCC81FB2F}"/>
              </a:ext>
            </a:extLst>
          </p:cNvPr>
          <p:cNvSpPr>
            <a:spLocks noGrp="1"/>
          </p:cNvSpPr>
          <p:nvPr>
            <p:ph idx="1"/>
          </p:nvPr>
        </p:nvSpPr>
        <p:spPr>
          <a:xfrm>
            <a:off x="838200" y="1825625"/>
            <a:ext cx="4947458" cy="4006215"/>
          </a:xfrm>
        </p:spPr>
        <p:txBody>
          <a:bodyPr>
            <a:normAutofit/>
          </a:bodyPr>
          <a:lstStyle/>
          <a:p>
            <a:pPr marL="0" indent="0">
              <a:buNone/>
            </a:pPr>
            <a:r>
              <a:rPr lang="en-US" dirty="0"/>
              <a:t>2020 Opportunity:</a:t>
            </a:r>
          </a:p>
          <a:p>
            <a:r>
              <a:rPr lang="en-US" dirty="0"/>
              <a:t>Each of you has a critical role in further developing Strategic Partnerships and our continued success depends on you!</a:t>
            </a:r>
          </a:p>
        </p:txBody>
      </p:sp>
      <p:sp>
        <p:nvSpPr>
          <p:cNvPr id="4" name="Slide Number Placeholder 3">
            <a:extLst>
              <a:ext uri="{FF2B5EF4-FFF2-40B4-BE49-F238E27FC236}">
                <a16:creationId xmlns:a16="http://schemas.microsoft.com/office/drawing/2014/main" id="{A77D002D-1636-FC43-A09A-B2ECFCD2FCB0}"/>
              </a:ext>
            </a:extLst>
          </p:cNvPr>
          <p:cNvSpPr>
            <a:spLocks noGrp="1"/>
          </p:cNvSpPr>
          <p:nvPr>
            <p:ph type="sldNum" sz="quarter" idx="12"/>
          </p:nvPr>
        </p:nvSpPr>
        <p:spPr/>
        <p:txBody>
          <a:bodyPr/>
          <a:lstStyle/>
          <a:p>
            <a:fld id="{D0762AB2-F4F5-1E4F-A6CC-B69D1788EA36}" type="slidenum">
              <a:rPr lang="en-US" smtClean="0"/>
              <a:t>16</a:t>
            </a:fld>
            <a:endParaRPr lang="en-US" dirty="0"/>
          </a:p>
        </p:txBody>
      </p:sp>
      <p:graphicFrame>
        <p:nvGraphicFramePr>
          <p:cNvPr id="10" name="Diagram 9"/>
          <p:cNvGraphicFramePr/>
          <p:nvPr>
            <p:extLst>
              <p:ext uri="{D42A27DB-BD31-4B8C-83A1-F6EECF244321}">
                <p14:modId xmlns:p14="http://schemas.microsoft.com/office/powerpoint/2010/main" val="296262540"/>
              </p:ext>
            </p:extLst>
          </p:nvPr>
        </p:nvGraphicFramePr>
        <p:xfrm>
          <a:off x="5273553" y="828266"/>
          <a:ext cx="7378873" cy="486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480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1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AFC4-4CBC-C84F-9BA5-607F7AE04811}"/>
              </a:ext>
            </a:extLst>
          </p:cNvPr>
          <p:cNvSpPr>
            <a:spLocks noGrp="1"/>
          </p:cNvSpPr>
          <p:nvPr>
            <p:ph type="title"/>
          </p:nvPr>
        </p:nvSpPr>
        <p:spPr/>
        <p:txBody>
          <a:bodyPr/>
          <a:lstStyle/>
          <a:p>
            <a:r>
              <a:rPr lang="en-US" dirty="0"/>
              <a:t>2019 – A year of transformation</a:t>
            </a:r>
          </a:p>
        </p:txBody>
      </p:sp>
      <p:sp>
        <p:nvSpPr>
          <p:cNvPr id="3" name="Content Placeholder 2">
            <a:extLst>
              <a:ext uri="{FF2B5EF4-FFF2-40B4-BE49-F238E27FC236}">
                <a16:creationId xmlns:a16="http://schemas.microsoft.com/office/drawing/2014/main" id="{7C932BB5-DE77-2C44-8A73-D07DCC81FB2F}"/>
              </a:ext>
            </a:extLst>
          </p:cNvPr>
          <p:cNvSpPr>
            <a:spLocks noGrp="1"/>
          </p:cNvSpPr>
          <p:nvPr>
            <p:ph idx="1"/>
          </p:nvPr>
        </p:nvSpPr>
        <p:spPr/>
        <p:txBody>
          <a:bodyPr>
            <a:normAutofit fontScale="92500" lnSpcReduction="10000"/>
          </a:bodyPr>
          <a:lstStyle/>
          <a:p>
            <a:pPr marL="0" indent="0">
              <a:buNone/>
            </a:pPr>
            <a:r>
              <a:rPr lang="en-US" dirty="0"/>
              <a:t>2019 Results:</a:t>
            </a:r>
          </a:p>
          <a:p>
            <a:r>
              <a:rPr lang="en-US" dirty="0"/>
              <a:t>National growth and expansion of our existing Strategic Partnerships with </a:t>
            </a:r>
            <a:r>
              <a:rPr lang="en-US" dirty="0" err="1"/>
              <a:t>Optum</a:t>
            </a:r>
            <a:r>
              <a:rPr lang="en-US" dirty="0"/>
              <a:t> and Genesis!</a:t>
            </a:r>
          </a:p>
          <a:p>
            <a:r>
              <a:rPr lang="en-US" dirty="0"/>
              <a:t>Signing of 9 new partnerships, with 2 more already in 2020!</a:t>
            </a:r>
          </a:p>
          <a:p>
            <a:r>
              <a:rPr lang="en-US" dirty="0"/>
              <a:t>Diversification of partnerships throughout several healthcare verticals</a:t>
            </a:r>
          </a:p>
          <a:p>
            <a:pPr lvl="1"/>
            <a:r>
              <a:rPr lang="en-US" dirty="0"/>
              <a:t>Hospital Systems</a:t>
            </a:r>
          </a:p>
          <a:p>
            <a:pPr lvl="1"/>
            <a:r>
              <a:rPr lang="en-US" dirty="0" err="1"/>
              <a:t>Payors</a:t>
            </a:r>
            <a:r>
              <a:rPr lang="en-US" dirty="0"/>
              <a:t> and Providers</a:t>
            </a:r>
          </a:p>
          <a:p>
            <a:pPr lvl="1"/>
            <a:r>
              <a:rPr lang="en-US" dirty="0"/>
              <a:t>Long-Term Care</a:t>
            </a:r>
          </a:p>
          <a:p>
            <a:r>
              <a:rPr lang="en-US" dirty="0"/>
              <a:t>Further refinement to our care collaboration model, reporting and expression of value proposition</a:t>
            </a:r>
          </a:p>
          <a:p>
            <a:endParaRPr lang="en-US" dirty="0"/>
          </a:p>
        </p:txBody>
      </p:sp>
      <p:sp>
        <p:nvSpPr>
          <p:cNvPr id="4" name="Slide Number Placeholder 3">
            <a:extLst>
              <a:ext uri="{FF2B5EF4-FFF2-40B4-BE49-F238E27FC236}">
                <a16:creationId xmlns:a16="http://schemas.microsoft.com/office/drawing/2014/main" id="{A77D002D-1636-FC43-A09A-B2ECFCD2FCB0}"/>
              </a:ext>
            </a:extLst>
          </p:cNvPr>
          <p:cNvSpPr>
            <a:spLocks noGrp="1"/>
          </p:cNvSpPr>
          <p:nvPr>
            <p:ph type="sldNum" sz="quarter" idx="12"/>
          </p:nvPr>
        </p:nvSpPr>
        <p:spPr/>
        <p:txBody>
          <a:bodyPr/>
          <a:lstStyle/>
          <a:p>
            <a:fld id="{D0762AB2-F4F5-1E4F-A6CC-B69D1788EA36}" type="slidenum">
              <a:rPr lang="en-US" smtClean="0"/>
              <a:t>2</a:t>
            </a:fld>
            <a:endParaRPr lang="en-US" dirty="0"/>
          </a:p>
        </p:txBody>
      </p:sp>
    </p:spTree>
    <p:extLst>
      <p:ext uri="{BB962C8B-B14F-4D97-AF65-F5344CB8AC3E}">
        <p14:creationId xmlns:p14="http://schemas.microsoft.com/office/powerpoint/2010/main" val="227700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New Strategic Partnerships</a:t>
            </a:r>
          </a:p>
        </p:txBody>
      </p:sp>
      <p:pic>
        <p:nvPicPr>
          <p:cNvPr id="4" name="Picture 3"/>
          <p:cNvPicPr>
            <a:picLocks noChangeAspect="1"/>
          </p:cNvPicPr>
          <p:nvPr/>
        </p:nvPicPr>
        <p:blipFill>
          <a:blip r:embed="rId3"/>
          <a:stretch>
            <a:fillRect/>
          </a:stretch>
        </p:blipFill>
        <p:spPr>
          <a:xfrm>
            <a:off x="5225783" y="3659887"/>
            <a:ext cx="1498484" cy="473434"/>
          </a:xfrm>
          <a:prstGeom prst="rect">
            <a:avLst/>
          </a:prstGeom>
        </p:spPr>
      </p:pic>
      <p:pic>
        <p:nvPicPr>
          <p:cNvPr id="5" name="Picture 4"/>
          <p:cNvPicPr>
            <a:picLocks noChangeAspect="1"/>
          </p:cNvPicPr>
          <p:nvPr/>
        </p:nvPicPr>
        <p:blipFill>
          <a:blip r:embed="rId4"/>
          <a:stretch>
            <a:fillRect/>
          </a:stretch>
        </p:blipFill>
        <p:spPr>
          <a:xfrm>
            <a:off x="5225783" y="4144755"/>
            <a:ext cx="1352947" cy="586941"/>
          </a:xfrm>
          <a:prstGeom prst="rect">
            <a:avLst/>
          </a:prstGeom>
        </p:spPr>
      </p:pic>
      <p:pic>
        <p:nvPicPr>
          <p:cNvPr id="6" name="Picture 5"/>
          <p:cNvPicPr>
            <a:picLocks noChangeAspect="1"/>
          </p:cNvPicPr>
          <p:nvPr/>
        </p:nvPicPr>
        <p:blipFill>
          <a:blip r:embed="rId5"/>
          <a:stretch>
            <a:fillRect/>
          </a:stretch>
        </p:blipFill>
        <p:spPr>
          <a:xfrm>
            <a:off x="3145228" y="4188531"/>
            <a:ext cx="1766747" cy="430913"/>
          </a:xfrm>
          <a:prstGeom prst="rect">
            <a:avLst/>
          </a:prstGeom>
        </p:spPr>
      </p:pic>
      <p:pic>
        <p:nvPicPr>
          <p:cNvPr id="7" name="Picture 6"/>
          <p:cNvPicPr>
            <a:picLocks noChangeAspect="1"/>
          </p:cNvPicPr>
          <p:nvPr/>
        </p:nvPicPr>
        <p:blipFill>
          <a:blip r:embed="rId6"/>
          <a:stretch>
            <a:fillRect/>
          </a:stretch>
        </p:blipFill>
        <p:spPr>
          <a:xfrm>
            <a:off x="5262921" y="4746026"/>
            <a:ext cx="1225365" cy="695477"/>
          </a:xfrm>
          <a:prstGeom prst="rect">
            <a:avLst/>
          </a:prstGeom>
        </p:spPr>
      </p:pic>
      <p:pic>
        <p:nvPicPr>
          <p:cNvPr id="8" name="Picture 7"/>
          <p:cNvPicPr>
            <a:picLocks noChangeAspect="1"/>
          </p:cNvPicPr>
          <p:nvPr/>
        </p:nvPicPr>
        <p:blipFill>
          <a:blip r:embed="rId7"/>
          <a:stretch>
            <a:fillRect/>
          </a:stretch>
        </p:blipFill>
        <p:spPr>
          <a:xfrm>
            <a:off x="4890522" y="2862156"/>
            <a:ext cx="2100277" cy="555715"/>
          </a:xfrm>
          <a:prstGeom prst="rect">
            <a:avLst/>
          </a:prstGeom>
        </p:spPr>
      </p:pic>
      <p:pic>
        <p:nvPicPr>
          <p:cNvPr id="9" name="Picture 8"/>
          <p:cNvPicPr>
            <a:picLocks noChangeAspect="1"/>
          </p:cNvPicPr>
          <p:nvPr/>
        </p:nvPicPr>
        <p:blipFill>
          <a:blip r:embed="rId8"/>
          <a:stretch>
            <a:fillRect/>
          </a:stretch>
        </p:blipFill>
        <p:spPr>
          <a:xfrm>
            <a:off x="4682952" y="2108077"/>
            <a:ext cx="1203655" cy="564546"/>
          </a:xfrm>
          <a:prstGeom prst="rect">
            <a:avLst/>
          </a:prstGeom>
        </p:spPr>
      </p:pic>
      <p:grpSp>
        <p:nvGrpSpPr>
          <p:cNvPr id="11" name="Group 10">
            <a:extLst>
              <a:ext uri="{FF2B5EF4-FFF2-40B4-BE49-F238E27FC236}">
                <a16:creationId xmlns:a16="http://schemas.microsoft.com/office/drawing/2014/main" id="{7FC35603-05F0-4DD8-9E1B-C8C7F38A57A9}"/>
              </a:ext>
            </a:extLst>
          </p:cNvPr>
          <p:cNvGrpSpPr/>
          <p:nvPr/>
        </p:nvGrpSpPr>
        <p:grpSpPr>
          <a:xfrm>
            <a:off x="3086588" y="1933186"/>
            <a:ext cx="1779984" cy="675513"/>
            <a:chOff x="8413323" y="2668938"/>
            <a:chExt cx="3505377" cy="1244015"/>
          </a:xfrm>
        </p:grpSpPr>
        <p:sp>
          <p:nvSpPr>
            <p:cNvPr id="12" name="Rectangle 11">
              <a:extLst>
                <a:ext uri="{FF2B5EF4-FFF2-40B4-BE49-F238E27FC236}">
                  <a16:creationId xmlns:a16="http://schemas.microsoft.com/office/drawing/2014/main" id="{E15C6AFD-B484-41CF-B684-C7E8A06A5F78}"/>
                </a:ext>
              </a:extLst>
            </p:cNvPr>
            <p:cNvSpPr>
              <a:spLocks noChangeArrowheads="1"/>
            </p:cNvSpPr>
            <p:nvPr/>
          </p:nvSpPr>
          <p:spPr bwMode="auto">
            <a:xfrm>
              <a:off x="9122583" y="3580864"/>
              <a:ext cx="2796117" cy="3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40" tIns="40820" rIns="81640" bIns="40820">
              <a:spAutoFit/>
            </a:bodyPr>
            <a:lstStyle/>
            <a:p>
              <a:r>
                <a:rPr lang="en-US" sz="1200" dirty="0">
                  <a:solidFill>
                    <a:srgbClr val="E87722"/>
                  </a:solidFill>
                  <a:cs typeface="Arial" charset="0"/>
                </a:rPr>
                <a:t>Health Services</a:t>
              </a:r>
            </a:p>
          </p:txBody>
        </p:sp>
        <p:pic>
          <p:nvPicPr>
            <p:cNvPr id="13" name="Picture 2" descr="C:\Users\ckrame6\Desktop\OPTUM_®_RGB C6.png">
              <a:extLst>
                <a:ext uri="{FF2B5EF4-FFF2-40B4-BE49-F238E27FC236}">
                  <a16:creationId xmlns:a16="http://schemas.microsoft.com/office/drawing/2014/main" id="{5281A154-9BAD-4C5A-9E5C-9D5C66E98B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13323" y="2668938"/>
              <a:ext cx="2661077" cy="80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p:cNvPicPr>
            <a:picLocks noChangeAspect="1"/>
          </p:cNvPicPr>
          <p:nvPr/>
        </p:nvPicPr>
        <p:blipFill>
          <a:blip r:embed="rId10"/>
          <a:stretch>
            <a:fillRect/>
          </a:stretch>
        </p:blipFill>
        <p:spPr>
          <a:xfrm>
            <a:off x="3236936" y="3631627"/>
            <a:ext cx="1548485" cy="457976"/>
          </a:xfrm>
          <a:prstGeom prst="rect">
            <a:avLst/>
          </a:prstGeom>
        </p:spPr>
      </p:pic>
      <p:pic>
        <p:nvPicPr>
          <p:cNvPr id="16" name="Picture 2" descr="Image result for jefferson city medical group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6167" y="2179804"/>
            <a:ext cx="882046" cy="42889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a:cxnSpLocks/>
          </p:cNvCxnSpPr>
          <p:nvPr/>
        </p:nvCxnSpPr>
        <p:spPr>
          <a:xfrm>
            <a:off x="746332" y="5549477"/>
            <a:ext cx="9369218"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629228" y="1429039"/>
            <a:ext cx="2286000" cy="369332"/>
          </a:xfrm>
          <a:prstGeom prst="rect">
            <a:avLst/>
          </a:prstGeom>
          <a:noFill/>
        </p:spPr>
        <p:txBody>
          <a:bodyPr wrap="square" rtlCol="0">
            <a:spAutoFit/>
          </a:bodyPr>
          <a:lstStyle/>
          <a:p>
            <a:pPr algn="ctr"/>
            <a:r>
              <a:rPr lang="en-US" b="1" dirty="0"/>
              <a:t>Signed 2020</a:t>
            </a:r>
          </a:p>
        </p:txBody>
      </p:sp>
      <p:pic>
        <p:nvPicPr>
          <p:cNvPr id="32" name="Picture 31"/>
          <p:cNvPicPr>
            <a:picLocks noChangeAspect="1"/>
          </p:cNvPicPr>
          <p:nvPr/>
        </p:nvPicPr>
        <p:blipFill>
          <a:blip r:embed="rId12"/>
          <a:stretch>
            <a:fillRect/>
          </a:stretch>
        </p:blipFill>
        <p:spPr>
          <a:xfrm>
            <a:off x="3378688" y="4723460"/>
            <a:ext cx="1199907" cy="738405"/>
          </a:xfrm>
          <a:prstGeom prst="rect">
            <a:avLst/>
          </a:prstGeom>
        </p:spPr>
      </p:pic>
      <p:pic>
        <p:nvPicPr>
          <p:cNvPr id="45" name="Picture 44"/>
          <p:cNvPicPr>
            <a:picLocks noChangeAspect="1"/>
          </p:cNvPicPr>
          <p:nvPr/>
        </p:nvPicPr>
        <p:blipFill>
          <a:blip r:embed="rId13"/>
          <a:stretch>
            <a:fillRect/>
          </a:stretch>
        </p:blipFill>
        <p:spPr>
          <a:xfrm>
            <a:off x="7827760" y="1996837"/>
            <a:ext cx="1331398" cy="462015"/>
          </a:xfrm>
          <a:prstGeom prst="rect">
            <a:avLst/>
          </a:prstGeom>
        </p:spPr>
      </p:pic>
      <p:pic>
        <p:nvPicPr>
          <p:cNvPr id="2" name="Picture 1"/>
          <p:cNvPicPr>
            <a:picLocks noChangeAspect="1"/>
          </p:cNvPicPr>
          <p:nvPr/>
        </p:nvPicPr>
        <p:blipFill>
          <a:blip r:embed="rId14"/>
          <a:stretch>
            <a:fillRect/>
          </a:stretch>
        </p:blipFill>
        <p:spPr>
          <a:xfrm>
            <a:off x="7707182" y="2762091"/>
            <a:ext cx="1734572" cy="343301"/>
          </a:xfrm>
          <a:prstGeom prst="rect">
            <a:avLst/>
          </a:prstGeom>
        </p:spPr>
      </p:pic>
      <p:sp>
        <p:nvSpPr>
          <p:cNvPr id="26" name="TextBox 25"/>
          <p:cNvSpPr txBox="1"/>
          <p:nvPr/>
        </p:nvSpPr>
        <p:spPr>
          <a:xfrm>
            <a:off x="3856181" y="1429039"/>
            <a:ext cx="2286000" cy="369332"/>
          </a:xfrm>
          <a:prstGeom prst="rect">
            <a:avLst/>
          </a:prstGeom>
          <a:noFill/>
        </p:spPr>
        <p:txBody>
          <a:bodyPr wrap="square" rtlCol="0">
            <a:spAutoFit/>
          </a:bodyPr>
          <a:lstStyle/>
          <a:p>
            <a:pPr algn="ctr"/>
            <a:r>
              <a:rPr lang="en-US" b="1" dirty="0"/>
              <a:t>Signed 2019</a:t>
            </a:r>
          </a:p>
        </p:txBody>
      </p:sp>
      <p:sp>
        <p:nvSpPr>
          <p:cNvPr id="10" name="TextBox 9"/>
          <p:cNvSpPr txBox="1"/>
          <p:nvPr/>
        </p:nvSpPr>
        <p:spPr>
          <a:xfrm>
            <a:off x="713223" y="2054858"/>
            <a:ext cx="1720404" cy="707886"/>
          </a:xfrm>
          <a:prstGeom prst="rect">
            <a:avLst/>
          </a:prstGeom>
          <a:noFill/>
        </p:spPr>
        <p:txBody>
          <a:bodyPr wrap="square" rtlCol="0">
            <a:spAutoFit/>
          </a:bodyPr>
          <a:lstStyle/>
          <a:p>
            <a:r>
              <a:rPr lang="en-US" sz="2000" b="1" dirty="0" err="1"/>
              <a:t>Payors</a:t>
            </a:r>
            <a:r>
              <a:rPr lang="en-US" sz="2000" b="1" dirty="0"/>
              <a:t> and </a:t>
            </a:r>
          </a:p>
          <a:p>
            <a:r>
              <a:rPr lang="en-US" sz="2000" b="1" dirty="0"/>
              <a:t>Providers</a:t>
            </a:r>
          </a:p>
        </p:txBody>
      </p:sp>
      <p:sp>
        <p:nvSpPr>
          <p:cNvPr id="29" name="TextBox 28"/>
          <p:cNvSpPr txBox="1"/>
          <p:nvPr/>
        </p:nvSpPr>
        <p:spPr>
          <a:xfrm>
            <a:off x="743130" y="5794165"/>
            <a:ext cx="1668495" cy="707886"/>
          </a:xfrm>
          <a:prstGeom prst="rect">
            <a:avLst/>
          </a:prstGeom>
          <a:noFill/>
        </p:spPr>
        <p:txBody>
          <a:bodyPr wrap="square" rtlCol="0">
            <a:spAutoFit/>
          </a:bodyPr>
          <a:lstStyle/>
          <a:p>
            <a:r>
              <a:rPr lang="en-US" sz="2000" b="1" dirty="0"/>
              <a:t>Hospital </a:t>
            </a:r>
          </a:p>
          <a:p>
            <a:r>
              <a:rPr lang="en-US" sz="2000" b="1" dirty="0"/>
              <a:t>Systems</a:t>
            </a:r>
          </a:p>
        </p:txBody>
      </p:sp>
      <p:sp>
        <p:nvSpPr>
          <p:cNvPr id="30" name="TextBox 29"/>
          <p:cNvSpPr txBox="1"/>
          <p:nvPr/>
        </p:nvSpPr>
        <p:spPr>
          <a:xfrm>
            <a:off x="735611" y="3772182"/>
            <a:ext cx="1725292" cy="707886"/>
          </a:xfrm>
          <a:prstGeom prst="rect">
            <a:avLst/>
          </a:prstGeom>
          <a:noFill/>
        </p:spPr>
        <p:txBody>
          <a:bodyPr wrap="square" rtlCol="0">
            <a:spAutoFit/>
          </a:bodyPr>
          <a:lstStyle/>
          <a:p>
            <a:r>
              <a:rPr lang="en-US" sz="2000" b="1" dirty="0"/>
              <a:t>Long-Term </a:t>
            </a:r>
          </a:p>
          <a:p>
            <a:r>
              <a:rPr lang="en-US" sz="2000" b="1" dirty="0"/>
              <a:t>Care</a:t>
            </a:r>
          </a:p>
        </p:txBody>
      </p:sp>
      <p:cxnSp>
        <p:nvCxnSpPr>
          <p:cNvPr id="18" name="Straight Connector 17"/>
          <p:cNvCxnSpPr>
            <a:cxnSpLocks/>
          </p:cNvCxnSpPr>
          <p:nvPr/>
        </p:nvCxnSpPr>
        <p:spPr>
          <a:xfrm flipH="1">
            <a:off x="716890" y="3517193"/>
            <a:ext cx="93986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2747435" y="1812231"/>
            <a:ext cx="6670" cy="47978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a:off x="7286747" y="1812231"/>
            <a:ext cx="0" cy="490289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5"/>
          <a:stretch>
            <a:fillRect/>
          </a:stretch>
        </p:blipFill>
        <p:spPr>
          <a:xfrm>
            <a:off x="7707182" y="5580726"/>
            <a:ext cx="1368045" cy="988033"/>
          </a:xfrm>
          <a:prstGeom prst="rect">
            <a:avLst/>
          </a:prstGeom>
        </p:spPr>
      </p:pic>
      <p:pic>
        <p:nvPicPr>
          <p:cNvPr id="15" name="Picture 14"/>
          <p:cNvPicPr>
            <a:picLocks noChangeAspect="1"/>
          </p:cNvPicPr>
          <p:nvPr/>
        </p:nvPicPr>
        <p:blipFill>
          <a:blip r:embed="rId16"/>
          <a:stretch>
            <a:fillRect/>
          </a:stretch>
        </p:blipFill>
        <p:spPr>
          <a:xfrm>
            <a:off x="3097828" y="2824813"/>
            <a:ext cx="1647819" cy="584710"/>
          </a:xfrm>
          <a:prstGeom prst="rect">
            <a:avLst/>
          </a:prstGeom>
        </p:spPr>
      </p:pic>
      <p:cxnSp>
        <p:nvCxnSpPr>
          <p:cNvPr id="27" name="Straight Connector 26">
            <a:extLst>
              <a:ext uri="{FF2B5EF4-FFF2-40B4-BE49-F238E27FC236}">
                <a16:creationId xmlns:a16="http://schemas.microsoft.com/office/drawing/2014/main" id="{55D91F70-6C67-9449-AB35-153905CCA5CA}"/>
              </a:ext>
            </a:extLst>
          </p:cNvPr>
          <p:cNvCxnSpPr>
            <a:cxnSpLocks/>
          </p:cNvCxnSpPr>
          <p:nvPr/>
        </p:nvCxnSpPr>
        <p:spPr>
          <a:xfrm>
            <a:off x="662228" y="1804596"/>
            <a:ext cx="94575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2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7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1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175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2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New Partnership Admissions and ADC</a:t>
            </a:r>
          </a:p>
        </p:txBody>
      </p:sp>
      <p:pic>
        <p:nvPicPr>
          <p:cNvPr id="9" name="Content Placeholder 8"/>
          <p:cNvPicPr>
            <a:picLocks noGrp="1" noChangeAspect="1"/>
          </p:cNvPicPr>
          <p:nvPr>
            <p:ph idx="1"/>
          </p:nvPr>
        </p:nvPicPr>
        <p:blipFill>
          <a:blip r:embed="rId2"/>
          <a:stretch>
            <a:fillRect/>
          </a:stretch>
        </p:blipFill>
        <p:spPr>
          <a:xfrm>
            <a:off x="1595033" y="1825625"/>
            <a:ext cx="6890836" cy="4006850"/>
          </a:xfrm>
          <a:prstGeom prst="rect">
            <a:avLst/>
          </a:prstGeom>
        </p:spPr>
      </p:pic>
      <p:sp>
        <p:nvSpPr>
          <p:cNvPr id="4" name="Slide Number Placeholder 3"/>
          <p:cNvSpPr>
            <a:spLocks noGrp="1"/>
          </p:cNvSpPr>
          <p:nvPr>
            <p:ph type="sldNum" sz="quarter" idx="12"/>
          </p:nvPr>
        </p:nvSpPr>
        <p:spPr/>
        <p:txBody>
          <a:bodyPr/>
          <a:lstStyle/>
          <a:p>
            <a:fld id="{14DD1308-9147-784B-8E83-F1B19DF296D6}" type="slidenum">
              <a:rPr lang="en-US" smtClean="0"/>
              <a:t>4</a:t>
            </a:fld>
            <a:endParaRPr lang="en-US" dirty="0"/>
          </a:p>
        </p:txBody>
      </p:sp>
      <p:pic>
        <p:nvPicPr>
          <p:cNvPr id="6" name="Picture 5"/>
          <p:cNvPicPr>
            <a:picLocks noChangeAspect="1"/>
          </p:cNvPicPr>
          <p:nvPr/>
        </p:nvPicPr>
        <p:blipFill>
          <a:blip r:embed="rId3"/>
          <a:stretch>
            <a:fillRect/>
          </a:stretch>
        </p:blipFill>
        <p:spPr>
          <a:xfrm>
            <a:off x="5437490" y="3958916"/>
            <a:ext cx="787185" cy="248705"/>
          </a:xfrm>
          <a:prstGeom prst="rect">
            <a:avLst/>
          </a:prstGeom>
        </p:spPr>
      </p:pic>
      <p:pic>
        <p:nvPicPr>
          <p:cNvPr id="8" name="Picture 7"/>
          <p:cNvPicPr>
            <a:picLocks noChangeAspect="1"/>
          </p:cNvPicPr>
          <p:nvPr/>
        </p:nvPicPr>
        <p:blipFill>
          <a:blip r:embed="rId4"/>
          <a:stretch>
            <a:fillRect/>
          </a:stretch>
        </p:blipFill>
        <p:spPr>
          <a:xfrm>
            <a:off x="5661783" y="3769611"/>
            <a:ext cx="868433" cy="229780"/>
          </a:xfrm>
          <a:prstGeom prst="rect">
            <a:avLst/>
          </a:prstGeom>
        </p:spPr>
      </p:pic>
      <p:pic>
        <p:nvPicPr>
          <p:cNvPr id="10" name="Picture 9"/>
          <p:cNvPicPr>
            <a:picLocks noChangeAspect="1"/>
          </p:cNvPicPr>
          <p:nvPr/>
        </p:nvPicPr>
        <p:blipFill>
          <a:blip r:embed="rId5"/>
          <a:stretch>
            <a:fillRect/>
          </a:stretch>
        </p:blipFill>
        <p:spPr>
          <a:xfrm>
            <a:off x="6138877" y="3438280"/>
            <a:ext cx="658290" cy="308755"/>
          </a:xfrm>
          <a:prstGeom prst="rect">
            <a:avLst/>
          </a:prstGeom>
        </p:spPr>
      </p:pic>
      <p:pic>
        <p:nvPicPr>
          <p:cNvPr id="11" name="Picture 10"/>
          <p:cNvPicPr>
            <a:picLocks noChangeAspect="1"/>
          </p:cNvPicPr>
          <p:nvPr/>
        </p:nvPicPr>
        <p:blipFill>
          <a:blip r:embed="rId6"/>
          <a:stretch>
            <a:fillRect/>
          </a:stretch>
        </p:blipFill>
        <p:spPr>
          <a:xfrm>
            <a:off x="5865494" y="3180234"/>
            <a:ext cx="978076" cy="238555"/>
          </a:xfrm>
          <a:prstGeom prst="rect">
            <a:avLst/>
          </a:prstGeom>
        </p:spPr>
      </p:pic>
      <p:pic>
        <p:nvPicPr>
          <p:cNvPr id="12" name="Picture 11"/>
          <p:cNvPicPr>
            <a:picLocks noChangeAspect="1"/>
          </p:cNvPicPr>
          <p:nvPr/>
        </p:nvPicPr>
        <p:blipFill>
          <a:blip r:embed="rId7"/>
          <a:stretch>
            <a:fillRect/>
          </a:stretch>
        </p:blipFill>
        <p:spPr>
          <a:xfrm>
            <a:off x="5613236" y="2759789"/>
            <a:ext cx="854786" cy="370826"/>
          </a:xfrm>
          <a:prstGeom prst="rect">
            <a:avLst/>
          </a:prstGeom>
        </p:spPr>
      </p:pic>
      <p:pic>
        <p:nvPicPr>
          <p:cNvPr id="13" name="Picture 12"/>
          <p:cNvPicPr>
            <a:picLocks noChangeAspect="1"/>
          </p:cNvPicPr>
          <p:nvPr/>
        </p:nvPicPr>
        <p:blipFill>
          <a:blip r:embed="rId8"/>
          <a:stretch>
            <a:fillRect/>
          </a:stretch>
        </p:blipFill>
        <p:spPr>
          <a:xfrm>
            <a:off x="6456480" y="2751705"/>
            <a:ext cx="774180" cy="439399"/>
          </a:xfrm>
          <a:prstGeom prst="rect">
            <a:avLst/>
          </a:prstGeom>
        </p:spPr>
      </p:pic>
      <p:pic>
        <p:nvPicPr>
          <p:cNvPr id="14" name="Picture 13"/>
          <p:cNvPicPr>
            <a:picLocks noChangeAspect="1"/>
          </p:cNvPicPr>
          <p:nvPr/>
        </p:nvPicPr>
        <p:blipFill>
          <a:blip r:embed="rId9"/>
          <a:stretch>
            <a:fillRect/>
          </a:stretch>
        </p:blipFill>
        <p:spPr>
          <a:xfrm>
            <a:off x="6922341" y="2499262"/>
            <a:ext cx="616638" cy="379470"/>
          </a:xfrm>
          <a:prstGeom prst="rect">
            <a:avLst/>
          </a:prstGeom>
        </p:spPr>
      </p:pic>
      <p:pic>
        <p:nvPicPr>
          <p:cNvPr id="15" name="Picture 2" descr="Image result for jefferson city medical group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44149" y="2262637"/>
            <a:ext cx="446995" cy="217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67647" y="1647545"/>
            <a:ext cx="3423042" cy="461665"/>
          </a:xfrm>
          <a:prstGeom prst="rect">
            <a:avLst/>
          </a:prstGeom>
          <a:noFill/>
        </p:spPr>
        <p:txBody>
          <a:bodyPr wrap="square" rtlCol="0">
            <a:spAutoFit/>
          </a:bodyPr>
          <a:lstStyle/>
          <a:p>
            <a:r>
              <a:rPr lang="en-US" sz="2400" dirty="0"/>
              <a:t>700+ ADC Opportunity</a:t>
            </a:r>
          </a:p>
        </p:txBody>
      </p:sp>
      <p:pic>
        <p:nvPicPr>
          <p:cNvPr id="16" name="Picture 15"/>
          <p:cNvPicPr>
            <a:picLocks noChangeAspect="1"/>
          </p:cNvPicPr>
          <p:nvPr/>
        </p:nvPicPr>
        <p:blipFill>
          <a:blip r:embed="rId11"/>
          <a:stretch>
            <a:fillRect/>
          </a:stretch>
        </p:blipFill>
        <p:spPr>
          <a:xfrm>
            <a:off x="5079050" y="3410680"/>
            <a:ext cx="1025688" cy="363954"/>
          </a:xfrm>
          <a:prstGeom prst="rect">
            <a:avLst/>
          </a:prstGeom>
        </p:spPr>
      </p:pic>
    </p:spTree>
    <p:extLst>
      <p:ext uri="{BB962C8B-B14F-4D97-AF65-F5344CB8AC3E}">
        <p14:creationId xmlns:p14="http://schemas.microsoft.com/office/powerpoint/2010/main" val="296291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Strategic Partnership Admissions and ADC</a:t>
            </a:r>
          </a:p>
        </p:txBody>
      </p:sp>
      <p:pic>
        <p:nvPicPr>
          <p:cNvPr id="6" name="Content Placeholder 5"/>
          <p:cNvPicPr>
            <a:picLocks noGrp="1" noChangeAspect="1"/>
          </p:cNvPicPr>
          <p:nvPr>
            <p:ph idx="1"/>
          </p:nvPr>
        </p:nvPicPr>
        <p:blipFill>
          <a:blip r:embed="rId2"/>
          <a:stretch>
            <a:fillRect/>
          </a:stretch>
        </p:blipFill>
        <p:spPr>
          <a:xfrm>
            <a:off x="1595033" y="1825625"/>
            <a:ext cx="7029048" cy="4006850"/>
          </a:xfrm>
          <a:prstGeom prst="rect">
            <a:avLst/>
          </a:prstGeom>
        </p:spPr>
      </p:pic>
      <p:sp>
        <p:nvSpPr>
          <p:cNvPr id="4" name="Slide Number Placeholder 3"/>
          <p:cNvSpPr>
            <a:spLocks noGrp="1"/>
          </p:cNvSpPr>
          <p:nvPr>
            <p:ph type="sldNum" sz="quarter" idx="12"/>
          </p:nvPr>
        </p:nvSpPr>
        <p:spPr/>
        <p:txBody>
          <a:bodyPr/>
          <a:lstStyle/>
          <a:p>
            <a:fld id="{14DD1308-9147-784B-8E83-F1B19DF296D6}" type="slidenum">
              <a:rPr lang="en-US" smtClean="0"/>
              <a:t>5</a:t>
            </a:fld>
            <a:endParaRPr lang="en-US" dirty="0"/>
          </a:p>
        </p:txBody>
      </p:sp>
    </p:spTree>
    <p:extLst>
      <p:ext uri="{BB962C8B-B14F-4D97-AF65-F5344CB8AC3E}">
        <p14:creationId xmlns:p14="http://schemas.microsoft.com/office/powerpoint/2010/main" val="195410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82259" y="1690688"/>
            <a:ext cx="7227014" cy="4003124"/>
          </a:xfrm>
          <a:prstGeom prst="rect">
            <a:avLst/>
          </a:prstGeom>
        </p:spPr>
      </p:pic>
      <p:sp>
        <p:nvSpPr>
          <p:cNvPr id="2" name="Title 1"/>
          <p:cNvSpPr>
            <a:spLocks noGrp="1"/>
          </p:cNvSpPr>
          <p:nvPr>
            <p:ph type="title"/>
          </p:nvPr>
        </p:nvSpPr>
        <p:spPr/>
        <p:txBody>
          <a:bodyPr>
            <a:normAutofit/>
          </a:bodyPr>
          <a:lstStyle/>
          <a:p>
            <a:r>
              <a:rPr lang="en-US" dirty="0"/>
              <a:t>2019 Strategic Partnership Locations of Care</a:t>
            </a:r>
          </a:p>
        </p:txBody>
      </p:sp>
      <p:pic>
        <p:nvPicPr>
          <p:cNvPr id="5" name="Content Placeholder 4"/>
          <p:cNvPicPr>
            <a:picLocks noGrp="1" noChangeAspect="1"/>
          </p:cNvPicPr>
          <p:nvPr>
            <p:ph idx="1"/>
          </p:nvPr>
        </p:nvPicPr>
        <p:blipFill>
          <a:blip r:embed="rId3"/>
          <a:stretch>
            <a:fillRect/>
          </a:stretch>
        </p:blipFill>
        <p:spPr>
          <a:xfrm>
            <a:off x="2282259" y="1690688"/>
            <a:ext cx="7227014" cy="4006850"/>
          </a:xfrm>
          <a:prstGeom prst="rect">
            <a:avLst/>
          </a:prstGeom>
        </p:spPr>
      </p:pic>
      <p:sp>
        <p:nvSpPr>
          <p:cNvPr id="4" name="Slide Number Placeholder 3"/>
          <p:cNvSpPr>
            <a:spLocks noGrp="1"/>
          </p:cNvSpPr>
          <p:nvPr>
            <p:ph type="sldNum" sz="quarter" idx="12"/>
          </p:nvPr>
        </p:nvSpPr>
        <p:spPr/>
        <p:txBody>
          <a:bodyPr/>
          <a:lstStyle/>
          <a:p>
            <a:fld id="{14DD1308-9147-784B-8E83-F1B19DF296D6}" type="slidenum">
              <a:rPr lang="en-US" smtClean="0"/>
              <a:t>6</a:t>
            </a:fld>
            <a:endParaRPr lang="en-US" dirty="0"/>
          </a:p>
        </p:txBody>
      </p:sp>
      <p:pic>
        <p:nvPicPr>
          <p:cNvPr id="7" name="Picture 6"/>
          <p:cNvPicPr>
            <a:picLocks noChangeAspect="1"/>
          </p:cNvPicPr>
          <p:nvPr/>
        </p:nvPicPr>
        <p:blipFill>
          <a:blip r:embed="rId4"/>
          <a:stretch>
            <a:fillRect/>
          </a:stretch>
        </p:blipFill>
        <p:spPr>
          <a:xfrm>
            <a:off x="8861476" y="3730067"/>
            <a:ext cx="982649" cy="1810143"/>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8846737" y="3717543"/>
            <a:ext cx="1007185" cy="1836631"/>
          </a:xfrm>
          <a:prstGeom prst="rect">
            <a:avLst/>
          </a:prstGeom>
        </p:spPr>
      </p:pic>
      <p:sp>
        <p:nvSpPr>
          <p:cNvPr id="3" name="TextBox 2"/>
          <p:cNvSpPr txBox="1"/>
          <p:nvPr/>
        </p:nvSpPr>
        <p:spPr>
          <a:xfrm>
            <a:off x="1568766" y="5798912"/>
            <a:ext cx="8654000" cy="707886"/>
          </a:xfrm>
          <a:prstGeom prst="rect">
            <a:avLst/>
          </a:prstGeom>
          <a:noFill/>
        </p:spPr>
        <p:txBody>
          <a:bodyPr wrap="square" rtlCol="0">
            <a:spAutoFit/>
          </a:bodyPr>
          <a:lstStyle/>
          <a:p>
            <a:r>
              <a:rPr lang="en-US" sz="2000" b="1" dirty="0"/>
              <a:t>Partnerships help inform our home health, palliative and hospice growth strategy</a:t>
            </a:r>
          </a:p>
        </p:txBody>
      </p:sp>
    </p:spTree>
    <p:extLst>
      <p:ext uri="{BB962C8B-B14F-4D97-AF65-F5344CB8AC3E}">
        <p14:creationId xmlns:p14="http://schemas.microsoft.com/office/powerpoint/2010/main" val="21843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AFC4-4CBC-C84F-9BA5-607F7AE04811}"/>
              </a:ext>
            </a:extLst>
          </p:cNvPr>
          <p:cNvSpPr>
            <a:spLocks noGrp="1"/>
          </p:cNvSpPr>
          <p:nvPr>
            <p:ph type="title"/>
          </p:nvPr>
        </p:nvSpPr>
        <p:spPr/>
        <p:txBody>
          <a:bodyPr/>
          <a:lstStyle/>
          <a:p>
            <a:r>
              <a:rPr lang="en-US" dirty="0"/>
              <a:t>2019 – A year of Growth</a:t>
            </a:r>
          </a:p>
        </p:txBody>
      </p:sp>
      <p:sp>
        <p:nvSpPr>
          <p:cNvPr id="4" name="Slide Number Placeholder 3">
            <a:extLst>
              <a:ext uri="{FF2B5EF4-FFF2-40B4-BE49-F238E27FC236}">
                <a16:creationId xmlns:a16="http://schemas.microsoft.com/office/drawing/2014/main" id="{A77D002D-1636-FC43-A09A-B2ECFCD2FCB0}"/>
              </a:ext>
            </a:extLst>
          </p:cNvPr>
          <p:cNvSpPr>
            <a:spLocks noGrp="1"/>
          </p:cNvSpPr>
          <p:nvPr>
            <p:ph type="sldNum" sz="quarter" idx="12"/>
          </p:nvPr>
        </p:nvSpPr>
        <p:spPr/>
        <p:txBody>
          <a:bodyPr/>
          <a:lstStyle/>
          <a:p>
            <a:fld id="{D0762AB2-F4F5-1E4F-A6CC-B69D1788EA36}" type="slidenum">
              <a:rPr lang="en-US" smtClean="0"/>
              <a:t>7</a:t>
            </a:fld>
            <a:endParaRPr lang="en-US" dirty="0"/>
          </a:p>
        </p:txBody>
      </p:sp>
      <p:sp>
        <p:nvSpPr>
          <p:cNvPr id="5" name="Content Placeholder 2"/>
          <p:cNvSpPr txBox="1">
            <a:spLocks/>
          </p:cNvSpPr>
          <p:nvPr/>
        </p:nvSpPr>
        <p:spPr>
          <a:xfrm>
            <a:off x="1388075" y="5147058"/>
            <a:ext cx="8229600" cy="416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rPr>
              <a:t>Compassus supported 1,101 (31%) more patients and families in 2019</a:t>
            </a:r>
          </a:p>
        </p:txBody>
      </p:sp>
      <p:grpSp>
        <p:nvGrpSpPr>
          <p:cNvPr id="23" name="Group 22">
            <a:extLst>
              <a:ext uri="{FF2B5EF4-FFF2-40B4-BE49-F238E27FC236}">
                <a16:creationId xmlns:a16="http://schemas.microsoft.com/office/drawing/2014/main" id="{D528E5B1-3259-9A49-9089-7FD933A1342E}"/>
              </a:ext>
            </a:extLst>
          </p:cNvPr>
          <p:cNvGrpSpPr/>
          <p:nvPr/>
        </p:nvGrpSpPr>
        <p:grpSpPr>
          <a:xfrm>
            <a:off x="974884" y="1487481"/>
            <a:ext cx="2967855" cy="3562350"/>
            <a:chOff x="974884" y="1487481"/>
            <a:chExt cx="2967855" cy="3562350"/>
          </a:xfrm>
        </p:grpSpPr>
        <p:pic>
          <p:nvPicPr>
            <p:cNvPr id="7" name="Picture 6"/>
            <p:cNvPicPr>
              <a:picLocks noChangeAspect="1"/>
            </p:cNvPicPr>
            <p:nvPr/>
          </p:nvPicPr>
          <p:blipFill>
            <a:blip r:embed="rId2"/>
            <a:stretch>
              <a:fillRect/>
            </a:stretch>
          </p:blipFill>
          <p:spPr>
            <a:xfrm>
              <a:off x="974884" y="1487481"/>
              <a:ext cx="2000250" cy="3562350"/>
            </a:xfrm>
            <a:prstGeom prst="rect">
              <a:avLst/>
            </a:prstGeom>
          </p:spPr>
        </p:pic>
        <p:sp>
          <p:nvSpPr>
            <p:cNvPr id="8" name="TextBox 7"/>
            <p:cNvSpPr txBox="1"/>
            <p:nvPr/>
          </p:nvSpPr>
          <p:spPr>
            <a:xfrm>
              <a:off x="2935542" y="2403416"/>
              <a:ext cx="1007197" cy="646331"/>
            </a:xfrm>
            <a:prstGeom prst="rect">
              <a:avLst/>
            </a:prstGeom>
            <a:noFill/>
          </p:spPr>
          <p:txBody>
            <a:bodyPr wrap="square" rtlCol="0">
              <a:spAutoFit/>
            </a:bodyPr>
            <a:lstStyle/>
            <a:p>
              <a:pPr algn="ctr"/>
              <a:r>
                <a:rPr lang="en-US" dirty="0"/>
                <a:t>+1,101 (31%)</a:t>
              </a:r>
            </a:p>
          </p:txBody>
        </p:sp>
        <p:sp>
          <p:nvSpPr>
            <p:cNvPr id="9" name="Right Brace 8"/>
            <p:cNvSpPr/>
            <p:nvPr/>
          </p:nvSpPr>
          <p:spPr>
            <a:xfrm>
              <a:off x="2643664" y="2425696"/>
              <a:ext cx="331470" cy="59436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B69D774F-E89B-324E-9CE5-864A5DA92EEF}"/>
              </a:ext>
            </a:extLst>
          </p:cNvPr>
          <p:cNvGrpSpPr/>
          <p:nvPr/>
        </p:nvGrpSpPr>
        <p:grpSpPr>
          <a:xfrm>
            <a:off x="4439211" y="1557406"/>
            <a:ext cx="2773680" cy="3419475"/>
            <a:chOff x="4439211" y="1557406"/>
            <a:chExt cx="2773680" cy="3419475"/>
          </a:xfrm>
        </p:grpSpPr>
        <p:pic>
          <p:nvPicPr>
            <p:cNvPr id="11" name="Picture 10"/>
            <p:cNvPicPr>
              <a:picLocks noChangeAspect="1"/>
            </p:cNvPicPr>
            <p:nvPr/>
          </p:nvPicPr>
          <p:blipFill>
            <a:blip r:embed="rId3"/>
            <a:stretch>
              <a:fillRect/>
            </a:stretch>
          </p:blipFill>
          <p:spPr>
            <a:xfrm>
              <a:off x="4439211" y="1557406"/>
              <a:ext cx="2038350" cy="3419475"/>
            </a:xfrm>
            <a:prstGeom prst="rect">
              <a:avLst/>
            </a:prstGeom>
          </p:spPr>
        </p:pic>
        <p:sp>
          <p:nvSpPr>
            <p:cNvPr id="12" name="TextBox 11"/>
            <p:cNvSpPr txBox="1"/>
            <p:nvPr/>
          </p:nvSpPr>
          <p:spPr>
            <a:xfrm>
              <a:off x="6205694" y="2412357"/>
              <a:ext cx="1007197" cy="646331"/>
            </a:xfrm>
            <a:prstGeom prst="rect">
              <a:avLst/>
            </a:prstGeom>
            <a:noFill/>
          </p:spPr>
          <p:txBody>
            <a:bodyPr wrap="square" rtlCol="0">
              <a:spAutoFit/>
            </a:bodyPr>
            <a:lstStyle/>
            <a:p>
              <a:pPr algn="ctr"/>
              <a:r>
                <a:rPr lang="en-US" dirty="0"/>
                <a:t>+260 (26%)</a:t>
              </a:r>
            </a:p>
          </p:txBody>
        </p:sp>
        <p:sp>
          <p:nvSpPr>
            <p:cNvPr id="13" name="Right Brace 12"/>
            <p:cNvSpPr/>
            <p:nvPr/>
          </p:nvSpPr>
          <p:spPr>
            <a:xfrm>
              <a:off x="6039959" y="2496178"/>
              <a:ext cx="331470" cy="47869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85EF306-2517-6040-987C-46B7E061559A}"/>
              </a:ext>
            </a:extLst>
          </p:cNvPr>
          <p:cNvGrpSpPr/>
          <p:nvPr/>
        </p:nvGrpSpPr>
        <p:grpSpPr>
          <a:xfrm>
            <a:off x="7709364" y="1595506"/>
            <a:ext cx="2685098" cy="3381375"/>
            <a:chOff x="7709364" y="1595506"/>
            <a:chExt cx="2685098" cy="3381375"/>
          </a:xfrm>
        </p:grpSpPr>
        <p:pic>
          <p:nvPicPr>
            <p:cNvPr id="15" name="Picture 14"/>
            <p:cNvPicPr>
              <a:picLocks noChangeAspect="1"/>
            </p:cNvPicPr>
            <p:nvPr/>
          </p:nvPicPr>
          <p:blipFill>
            <a:blip r:embed="rId4"/>
            <a:stretch>
              <a:fillRect/>
            </a:stretch>
          </p:blipFill>
          <p:spPr>
            <a:xfrm>
              <a:off x="7709364" y="1595506"/>
              <a:ext cx="2047875" cy="3381375"/>
            </a:xfrm>
            <a:prstGeom prst="rect">
              <a:avLst/>
            </a:prstGeom>
          </p:spPr>
        </p:pic>
        <p:sp>
          <p:nvSpPr>
            <p:cNvPr id="16" name="TextBox 15"/>
            <p:cNvSpPr txBox="1"/>
            <p:nvPr/>
          </p:nvSpPr>
          <p:spPr>
            <a:xfrm>
              <a:off x="9387265" y="2383970"/>
              <a:ext cx="1007197" cy="646331"/>
            </a:xfrm>
            <a:prstGeom prst="rect">
              <a:avLst/>
            </a:prstGeom>
            <a:noFill/>
          </p:spPr>
          <p:txBody>
            <a:bodyPr wrap="square" rtlCol="0">
              <a:spAutoFit/>
            </a:bodyPr>
            <a:lstStyle/>
            <a:p>
              <a:pPr algn="ctr"/>
              <a:r>
                <a:rPr lang="en-US" dirty="0"/>
                <a:t>+1,307 (28%)</a:t>
              </a:r>
            </a:p>
          </p:txBody>
        </p:sp>
        <p:sp>
          <p:nvSpPr>
            <p:cNvPr id="17" name="Right Brace 16"/>
            <p:cNvSpPr/>
            <p:nvPr/>
          </p:nvSpPr>
          <p:spPr>
            <a:xfrm>
              <a:off x="9178402" y="2477130"/>
              <a:ext cx="331470" cy="47869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8" name="Content Placeholder 2"/>
          <p:cNvSpPr txBox="1">
            <a:spLocks/>
          </p:cNvSpPr>
          <p:nvPr/>
        </p:nvSpPr>
        <p:spPr>
          <a:xfrm>
            <a:off x="1388075" y="5825697"/>
            <a:ext cx="8229600" cy="39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rPr>
              <a:t>Compassus cared for 1,307 (28%) more patients and families compared to prior year</a:t>
            </a:r>
          </a:p>
        </p:txBody>
      </p:sp>
      <p:sp>
        <p:nvSpPr>
          <p:cNvPr id="19" name="Content Placeholder 2"/>
          <p:cNvSpPr txBox="1">
            <a:spLocks/>
          </p:cNvSpPr>
          <p:nvPr/>
        </p:nvSpPr>
        <p:spPr>
          <a:xfrm>
            <a:off x="1388075" y="5487412"/>
            <a:ext cx="8229600" cy="407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rPr>
              <a:t>Our Strategic Partnership Average Daily Census increased by 260 (26%) over 2018</a:t>
            </a:r>
          </a:p>
        </p:txBody>
      </p:sp>
    </p:spTree>
    <p:extLst>
      <p:ext uri="{BB962C8B-B14F-4D97-AF65-F5344CB8AC3E}">
        <p14:creationId xmlns:p14="http://schemas.microsoft.com/office/powerpoint/2010/main" val="332030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AFC4-4CBC-C84F-9BA5-607F7AE04811}"/>
              </a:ext>
            </a:extLst>
          </p:cNvPr>
          <p:cNvSpPr>
            <a:spLocks noGrp="1"/>
          </p:cNvSpPr>
          <p:nvPr>
            <p:ph type="title"/>
          </p:nvPr>
        </p:nvSpPr>
        <p:spPr/>
        <p:txBody>
          <a:bodyPr/>
          <a:lstStyle/>
          <a:p>
            <a:r>
              <a:rPr lang="en-US" dirty="0"/>
              <a:t>2019 – A year of Innovation</a:t>
            </a:r>
          </a:p>
        </p:txBody>
      </p:sp>
      <p:sp>
        <p:nvSpPr>
          <p:cNvPr id="3" name="Content Placeholder 2">
            <a:extLst>
              <a:ext uri="{FF2B5EF4-FFF2-40B4-BE49-F238E27FC236}">
                <a16:creationId xmlns:a16="http://schemas.microsoft.com/office/drawing/2014/main" id="{7C932BB5-DE77-2C44-8A73-D07DCC81FB2F}"/>
              </a:ext>
            </a:extLst>
          </p:cNvPr>
          <p:cNvSpPr>
            <a:spLocks noGrp="1"/>
          </p:cNvSpPr>
          <p:nvPr>
            <p:ph idx="1"/>
          </p:nvPr>
        </p:nvSpPr>
        <p:spPr/>
        <p:txBody>
          <a:bodyPr>
            <a:normAutofit/>
          </a:bodyPr>
          <a:lstStyle/>
          <a:p>
            <a:pPr marL="0" indent="0">
              <a:buNone/>
            </a:pPr>
            <a:r>
              <a:rPr lang="en-US" dirty="0"/>
              <a:t>Collaborative Care Model Advancement</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A77D002D-1636-FC43-A09A-B2ECFCD2FCB0}"/>
              </a:ext>
            </a:extLst>
          </p:cNvPr>
          <p:cNvSpPr>
            <a:spLocks noGrp="1"/>
          </p:cNvSpPr>
          <p:nvPr>
            <p:ph type="sldNum" sz="quarter" idx="12"/>
          </p:nvPr>
        </p:nvSpPr>
        <p:spPr/>
        <p:txBody>
          <a:bodyPr/>
          <a:lstStyle/>
          <a:p>
            <a:fld id="{D0762AB2-F4F5-1E4F-A6CC-B69D1788EA36}" type="slidenum">
              <a:rPr lang="en-US" smtClean="0"/>
              <a:t>8</a:t>
            </a:fld>
            <a:endParaRPr lang="en-US" dirty="0"/>
          </a:p>
        </p:txBody>
      </p:sp>
      <p:pic>
        <p:nvPicPr>
          <p:cNvPr id="6" name="Picture 5"/>
          <p:cNvPicPr>
            <a:picLocks noChangeAspect="1"/>
          </p:cNvPicPr>
          <p:nvPr/>
        </p:nvPicPr>
        <p:blipFill>
          <a:blip r:embed="rId2"/>
          <a:stretch>
            <a:fillRect/>
          </a:stretch>
        </p:blipFill>
        <p:spPr>
          <a:xfrm>
            <a:off x="960425" y="2667000"/>
            <a:ext cx="2852352" cy="3066279"/>
          </a:xfrm>
          <a:prstGeom prst="rect">
            <a:avLst/>
          </a:prstGeom>
        </p:spPr>
      </p:pic>
      <p:pic>
        <p:nvPicPr>
          <p:cNvPr id="8" name="Picture 7"/>
          <p:cNvPicPr>
            <a:picLocks noChangeAspect="1"/>
          </p:cNvPicPr>
          <p:nvPr/>
        </p:nvPicPr>
        <p:blipFill>
          <a:blip r:embed="rId3"/>
          <a:stretch>
            <a:fillRect/>
          </a:stretch>
        </p:blipFill>
        <p:spPr>
          <a:xfrm>
            <a:off x="8073519" y="2640004"/>
            <a:ext cx="3759200" cy="2376665"/>
          </a:xfrm>
          <a:prstGeom prst="rect">
            <a:avLst/>
          </a:prstGeom>
        </p:spPr>
      </p:pic>
      <p:cxnSp>
        <p:nvCxnSpPr>
          <p:cNvPr id="9" name="Straight Connector 8">
            <a:extLst>
              <a:ext uri="{FF2B5EF4-FFF2-40B4-BE49-F238E27FC236}">
                <a16:creationId xmlns:a16="http://schemas.microsoft.com/office/drawing/2014/main" id="{07E2DEA3-A9F9-BA4F-B56D-F402472D178C}"/>
              </a:ext>
            </a:extLst>
          </p:cNvPr>
          <p:cNvCxnSpPr/>
          <p:nvPr/>
        </p:nvCxnSpPr>
        <p:spPr>
          <a:xfrm>
            <a:off x="7882467" y="2667000"/>
            <a:ext cx="0" cy="29437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B9C7ECC-8AC5-9746-AF11-CF4FA007F267}"/>
              </a:ext>
            </a:extLst>
          </p:cNvPr>
          <p:cNvCxnSpPr/>
          <p:nvPr/>
        </p:nvCxnSpPr>
        <p:spPr>
          <a:xfrm>
            <a:off x="3996267" y="2667000"/>
            <a:ext cx="0" cy="2943742"/>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3940" y="2791585"/>
            <a:ext cx="3590855" cy="2438611"/>
          </a:xfrm>
          <a:prstGeom prst="rect">
            <a:avLst/>
          </a:prstGeom>
        </p:spPr>
      </p:pic>
    </p:spTree>
    <p:extLst>
      <p:ext uri="{BB962C8B-B14F-4D97-AF65-F5344CB8AC3E}">
        <p14:creationId xmlns:p14="http://schemas.microsoft.com/office/powerpoint/2010/main" val="323972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2A02E8-3EE4-D246-8742-07F81C8A3FFF}"/>
              </a:ext>
            </a:extLst>
          </p:cNvPr>
          <p:cNvSpPr>
            <a:spLocks noGrp="1"/>
          </p:cNvSpPr>
          <p:nvPr>
            <p:ph type="title"/>
          </p:nvPr>
        </p:nvSpPr>
        <p:spPr/>
        <p:txBody>
          <a:bodyPr>
            <a:normAutofit/>
          </a:bodyPr>
          <a:lstStyle/>
          <a:p>
            <a:r>
              <a:rPr lang="en-US" dirty="0"/>
              <a:t>2019 – A year of Quality</a:t>
            </a:r>
            <a:br>
              <a:rPr lang="en-US" dirty="0"/>
            </a:br>
            <a:r>
              <a:rPr lang="en-US" dirty="0"/>
              <a:t>and Service Enhancement</a:t>
            </a:r>
          </a:p>
        </p:txBody>
      </p:sp>
      <p:sp>
        <p:nvSpPr>
          <p:cNvPr id="4" name="Slide Number Placeholder 3"/>
          <p:cNvSpPr>
            <a:spLocks noGrp="1"/>
          </p:cNvSpPr>
          <p:nvPr>
            <p:ph type="sldNum" sz="quarter" idx="12"/>
          </p:nvPr>
        </p:nvSpPr>
        <p:spPr/>
        <p:txBody>
          <a:bodyPr/>
          <a:lstStyle/>
          <a:p>
            <a:fld id="{14DD1308-9147-784B-8E83-F1B19DF296D6}" type="slidenum">
              <a:rPr lang="en-US" smtClean="0"/>
              <a:t>9</a:t>
            </a:fld>
            <a:endParaRPr lang="en-US" dirty="0"/>
          </a:p>
        </p:txBody>
      </p:sp>
      <p:sp>
        <p:nvSpPr>
          <p:cNvPr id="8" name="TextBox 7"/>
          <p:cNvSpPr txBox="1"/>
          <p:nvPr/>
        </p:nvSpPr>
        <p:spPr>
          <a:xfrm>
            <a:off x="6463430" y="1848758"/>
            <a:ext cx="5110619" cy="707886"/>
          </a:xfrm>
          <a:prstGeom prst="rect">
            <a:avLst/>
          </a:prstGeom>
          <a:noFill/>
        </p:spPr>
        <p:txBody>
          <a:bodyPr wrap="square" rtlCol="0">
            <a:spAutoFit/>
          </a:bodyPr>
          <a:lstStyle/>
          <a:p>
            <a:r>
              <a:rPr lang="en-US" sz="2000" dirty="0"/>
              <a:t>Our Partners have been impressed with our national installation of the Care Delivery Model</a:t>
            </a:r>
          </a:p>
        </p:txBody>
      </p:sp>
      <p:sp>
        <p:nvSpPr>
          <p:cNvPr id="10" name="TextBox 9"/>
          <p:cNvSpPr txBox="1"/>
          <p:nvPr/>
        </p:nvSpPr>
        <p:spPr>
          <a:xfrm>
            <a:off x="6463430" y="2767280"/>
            <a:ext cx="5423770" cy="1323439"/>
          </a:xfrm>
          <a:prstGeom prst="rect">
            <a:avLst/>
          </a:prstGeom>
          <a:noFill/>
        </p:spPr>
        <p:txBody>
          <a:bodyPr wrap="square" rtlCol="0">
            <a:spAutoFit/>
          </a:bodyPr>
          <a:lstStyle/>
          <a:p>
            <a:r>
              <a:rPr lang="en-US" sz="2000" i="1" dirty="0"/>
              <a:t>“’I’m on my way’ is brilliant! It makes our nurses feel like Compassus is part of the team!”</a:t>
            </a:r>
          </a:p>
          <a:p>
            <a:r>
              <a:rPr lang="en-US" sz="2000" dirty="0"/>
              <a:t> </a:t>
            </a:r>
            <a:r>
              <a:rPr lang="en-US" dirty="0"/>
              <a:t>- Michelle </a:t>
            </a:r>
            <a:r>
              <a:rPr lang="en-US" dirty="0" err="1"/>
              <a:t>Darr</a:t>
            </a:r>
            <a:endParaRPr lang="en-US" dirty="0"/>
          </a:p>
          <a:p>
            <a:r>
              <a:rPr lang="en-US" dirty="0"/>
              <a:t>   SAVA Senior Care, Division VP of Clinical Services</a:t>
            </a:r>
          </a:p>
        </p:txBody>
      </p:sp>
      <p:sp>
        <p:nvSpPr>
          <p:cNvPr id="9" name="TextBox 8"/>
          <p:cNvSpPr txBox="1"/>
          <p:nvPr/>
        </p:nvSpPr>
        <p:spPr>
          <a:xfrm>
            <a:off x="6463430" y="4301355"/>
            <a:ext cx="5423770" cy="1631216"/>
          </a:xfrm>
          <a:prstGeom prst="rect">
            <a:avLst/>
          </a:prstGeom>
          <a:noFill/>
        </p:spPr>
        <p:txBody>
          <a:bodyPr wrap="square" rtlCol="0">
            <a:spAutoFit/>
          </a:bodyPr>
          <a:lstStyle/>
          <a:p>
            <a:r>
              <a:rPr lang="en-US" sz="2000" i="1" dirty="0"/>
              <a:t>“Thank you for everything that you and your team have done for our patients, residents, and staff. We treasure our relationship with Compassus!”  </a:t>
            </a:r>
          </a:p>
          <a:p>
            <a:r>
              <a:rPr lang="en-US" dirty="0"/>
              <a:t>- Dr. James Avery </a:t>
            </a:r>
          </a:p>
          <a:p>
            <a:r>
              <a:rPr lang="en-US" dirty="0"/>
              <a:t>  </a:t>
            </a:r>
            <a:r>
              <a:rPr lang="en-US" dirty="0" err="1"/>
              <a:t>Diversicare</a:t>
            </a:r>
            <a:r>
              <a:rPr lang="en-US" dirty="0"/>
              <a:t>, National Medical Director</a:t>
            </a:r>
          </a:p>
        </p:txBody>
      </p:sp>
      <p:pic>
        <p:nvPicPr>
          <p:cNvPr id="13" name="Content Placeholder 5" descr="A close up of a logo&#10;&#10;Description automatically generated">
            <a:extLst>
              <a:ext uri="{FF2B5EF4-FFF2-40B4-BE49-F238E27FC236}">
                <a16:creationId xmlns:a16="http://schemas.microsoft.com/office/drawing/2014/main" id="{AF93C7E8-DDA3-5740-9DFF-01A59631C356}"/>
              </a:ext>
            </a:extLst>
          </p:cNvPr>
          <p:cNvPicPr>
            <a:picLocks noGrp="1" noChangeAspect="1"/>
          </p:cNvPicPr>
          <p:nvPr>
            <p:ph idx="1"/>
          </p:nvPr>
        </p:nvPicPr>
        <p:blipFill>
          <a:blip r:embed="rId3"/>
          <a:stretch>
            <a:fillRect/>
          </a:stretch>
        </p:blipFill>
        <p:spPr>
          <a:xfrm>
            <a:off x="-693584" y="509139"/>
            <a:ext cx="8216174" cy="6348861"/>
          </a:xfrm>
        </p:spPr>
      </p:pic>
    </p:spTree>
    <p:extLst>
      <p:ext uri="{BB962C8B-B14F-4D97-AF65-F5344CB8AC3E}">
        <p14:creationId xmlns:p14="http://schemas.microsoft.com/office/powerpoint/2010/main" val="83845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theme/theme1.xml><?xml version="1.0" encoding="utf-8"?>
<a:theme xmlns:a="http://schemas.openxmlformats.org/drawingml/2006/main" name="Titles">
  <a:themeElements>
    <a:clrScheme name="Compassus">
      <a:dk1>
        <a:srgbClr val="000000"/>
      </a:dk1>
      <a:lt1>
        <a:srgbClr val="FFFFFF"/>
      </a:lt1>
      <a:dk2>
        <a:srgbClr val="44546A"/>
      </a:dk2>
      <a:lt2>
        <a:srgbClr val="E7E6E6"/>
      </a:lt2>
      <a:accent1>
        <a:srgbClr val="091E40"/>
      </a:accent1>
      <a:accent2>
        <a:srgbClr val="CF8A2A"/>
      </a:accent2>
      <a:accent3>
        <a:srgbClr val="A5A5A5"/>
      </a:accent3>
      <a:accent4>
        <a:srgbClr val="DAAA69"/>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Compassus">
      <a:dk1>
        <a:srgbClr val="000000"/>
      </a:dk1>
      <a:lt1>
        <a:srgbClr val="FFFFFF"/>
      </a:lt1>
      <a:dk2>
        <a:srgbClr val="44546A"/>
      </a:dk2>
      <a:lt2>
        <a:srgbClr val="E7E6E6"/>
      </a:lt2>
      <a:accent1>
        <a:srgbClr val="091E40"/>
      </a:accent1>
      <a:accent2>
        <a:srgbClr val="CF8A2A"/>
      </a:accent2>
      <a:accent3>
        <a:srgbClr val="A5A5A5"/>
      </a:accent3>
      <a:accent4>
        <a:srgbClr val="DAAA69"/>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47402C8CEFF064FB87396D75299C9BC" ma:contentTypeVersion="10" ma:contentTypeDescription="Create a new document." ma:contentTypeScope="" ma:versionID="ea81b8052560b35fa87008f8c65970a7">
  <xsd:schema xmlns:xsd="http://www.w3.org/2001/XMLSchema" xmlns:xs="http://www.w3.org/2001/XMLSchema" xmlns:p="http://schemas.microsoft.com/office/2006/metadata/properties" xmlns:ns3="bbbd8519-c9d7-4b21-bf28-8290a5267ea2" targetNamespace="http://schemas.microsoft.com/office/2006/metadata/properties" ma:root="true" ma:fieldsID="125d1b8b330ba25a00b473e9384992ac" ns3:_="">
    <xsd:import namespace="bbbd8519-c9d7-4b21-bf28-8290a5267ea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d8519-c9d7-4b21-bf28-8290a5267e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78C567-2376-44A0-8EC2-4103F0CDEFCA}">
  <ds:schemaRefs>
    <ds:schemaRef ds:uri="http://schemas.microsoft.com/sharepoint/v3/contenttype/forms"/>
  </ds:schemaRefs>
</ds:datastoreItem>
</file>

<file path=customXml/itemProps2.xml><?xml version="1.0" encoding="utf-8"?>
<ds:datastoreItem xmlns:ds="http://schemas.openxmlformats.org/officeDocument/2006/customXml" ds:itemID="{0554C81A-3E5D-4B5E-A5D6-19216EAC96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d8519-c9d7-4b21-bf28-8290a5267e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D522FF-1C73-4443-8D31-324959FC270B}">
  <ds:schemaRefs>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bbbd8519-c9d7-4b21-bf28-8290a5267ea2"/>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5081</TotalTime>
  <Words>899</Words>
  <Application>Microsoft Macintosh PowerPoint</Application>
  <PresentationFormat>Widescreen</PresentationFormat>
  <Paragraphs>132</Paragraphs>
  <Slides>17</Slides>
  <Notes>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Calibri</vt:lpstr>
      <vt:lpstr>Arial</vt:lpstr>
      <vt:lpstr>Titles</vt:lpstr>
      <vt:lpstr>Content</vt:lpstr>
      <vt:lpstr>Strategic Partnerships 2019, 2020 and Beyond</vt:lpstr>
      <vt:lpstr>2019 – A year of transformation</vt:lpstr>
      <vt:lpstr>New Strategic Partnerships</vt:lpstr>
      <vt:lpstr>New Partnership Admissions and ADC</vt:lpstr>
      <vt:lpstr>Strategic Partnership Admissions and ADC</vt:lpstr>
      <vt:lpstr>2019 Strategic Partnership Locations of Care</vt:lpstr>
      <vt:lpstr>2019 – A year of Growth</vt:lpstr>
      <vt:lpstr>2019 – A year of Innovation</vt:lpstr>
      <vt:lpstr>2019 – A year of Quality and Service Enhancement</vt:lpstr>
      <vt:lpstr>2020 – A year of…continued evolution</vt:lpstr>
      <vt:lpstr>PowerPoint Presentation</vt:lpstr>
      <vt:lpstr>PowerPoint Presentation</vt:lpstr>
      <vt:lpstr>2020 – A year of Ascension Integration</vt:lpstr>
      <vt:lpstr>2020 – A year of Improved Care Coordination</vt:lpstr>
      <vt:lpstr>2020 – Is Our Time</vt:lpstr>
      <vt:lpstr>2020 Is Your Time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NLPC PowerPoint</dc:title>
  <dc:subject/>
  <dc:creator>Compassus</dc:creator>
  <cp:keywords/>
  <dc:description/>
  <cp:lastModifiedBy>Microsoft Office User</cp:lastModifiedBy>
  <cp:revision>136</cp:revision>
  <cp:lastPrinted>2020-02-29T00:26:45Z</cp:lastPrinted>
  <dcterms:created xsi:type="dcterms:W3CDTF">2019-03-22T18:08:22Z</dcterms:created>
  <dcterms:modified xsi:type="dcterms:W3CDTF">2020-03-09T01:21:43Z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0x010100B47402C8CEFF064FB87396D75299C9BC</vt:lpwstr>
  </property>
</Properties>
</file>