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62" r:id="rId5"/>
  </p:sldMasterIdLst>
  <p:notesMasterIdLst>
    <p:notesMasterId r:id="rId13"/>
  </p:notesMasterIdLst>
  <p:handoutMasterIdLst>
    <p:handoutMasterId r:id="rId14"/>
  </p:handoutMasterIdLst>
  <p:sldIdLst>
    <p:sldId id="256" r:id="rId6"/>
    <p:sldId id="282" r:id="rId7"/>
    <p:sldId id="279" r:id="rId8"/>
    <p:sldId id="281" r:id="rId9"/>
    <p:sldId id="283" r:id="rId10"/>
    <p:sldId id="277" r:id="rId11"/>
    <p:sldId id="258" r:id="rId12"/>
  </p:sldIdLst>
  <p:sldSz cx="12192000" cy="6858000"/>
  <p:notesSz cx="9296400" cy="70104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6600"/>
    <a:srgbClr val="FF3399"/>
    <a:srgbClr val="F2CC88"/>
    <a:srgbClr val="BDD3FF"/>
    <a:srgbClr val="6699FF"/>
    <a:srgbClr val="E6A512"/>
    <a:srgbClr val="002D60"/>
    <a:srgbClr val="E6A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75"/>
  </p:normalViewPr>
  <p:slideViewPr>
    <p:cSldViewPr snapToGrid="0" snapToObjects="1">
      <p:cViewPr varScale="1">
        <p:scale>
          <a:sx n="124" d="100"/>
          <a:sy n="124" d="100"/>
        </p:scale>
        <p:origin x="264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C4AE9F-5920-1243-A47C-D00877499F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8EF8DF-BF7B-A342-9AC2-0C97A0E8F4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809" y="3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259423-D51E-E645-9947-E4D9C7A4FFF3}" type="datetimeFigureOut">
              <a:rPr lang="en-US" smtClean="0"/>
              <a:t>3/8/20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4FA320-4583-9540-B919-91E25E593A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AF17E-F59E-0C4C-A2B1-D9A57AD7DC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164148-CCD9-5745-A167-A25831FF8C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052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3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7D698F-48EB-9645-9342-A8FFF8C28631}" type="datetimeFigureOut">
              <a:rPr lang="en-US" smtClean="0"/>
              <a:t>3/8/20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51651E-6DDE-EB45-92C2-47D2C574FE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95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B657327-2378-D642-A9AE-7C86A57BB224}"/>
              </a:ext>
            </a:extLst>
          </p:cNvPr>
          <p:cNvSpPr/>
          <p:nvPr userDrawn="1"/>
        </p:nvSpPr>
        <p:spPr>
          <a:xfrm>
            <a:off x="0" y="0"/>
            <a:ext cx="12192000" cy="5267569"/>
          </a:xfrm>
          <a:prstGeom prst="rect">
            <a:avLst/>
          </a:prstGeom>
          <a:solidFill>
            <a:srgbClr val="E6A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7146E-4901-B441-A6CD-9ACC0B9E56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3760" y="719516"/>
            <a:ext cx="10444480" cy="2871152"/>
          </a:xfrm>
          <a:ln w="38100">
            <a:noFill/>
          </a:ln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8FD39-D4B1-6449-8EE8-FF6C93CF12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29789"/>
            <a:ext cx="9144000" cy="1325563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F5B22E-DF01-ED45-A66F-D0F1F9B3B8F3}"/>
              </a:ext>
            </a:extLst>
          </p:cNvPr>
          <p:cNvCxnSpPr/>
          <p:nvPr userDrawn="1"/>
        </p:nvCxnSpPr>
        <p:spPr>
          <a:xfrm>
            <a:off x="873760" y="3606299"/>
            <a:ext cx="104444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21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55672-A229-2940-8B05-78D544EAC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2D41A-03BA-5941-9A3A-958A76CCA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44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E468C-740A-9241-A665-1F8794187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74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67D49-CBA1-8042-8526-2788AB963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1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C0573-5AF6-0C4D-A014-FB9DF1B24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4E6592-ECBE-C345-9960-FD11EB09D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444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4D364-38EB-0E45-A650-686A721D5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74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B3787-F29F-E54B-B7C7-BCCCB0C9B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227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F0116-5A8A-1545-ABB4-6391DEBAB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D55612-597A-7D47-82FD-F147BA42C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BEB9C-AACA-5040-B85D-33DB910F0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712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D92201-4649-204C-8126-D320D6137D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40C57B-BCBC-8F4F-A0E1-136A59FB8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C929D-175F-8C49-8AEC-C225F23CF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3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2BE01-0A33-9247-9EF0-2251B039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5192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4540C-B990-D44F-B507-34CC66198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21529"/>
            <a:ext cx="10515600" cy="14103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24781-AA77-E34C-9F81-152A778E9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15B59B-3F02-4F41-8F74-99FDE6736894}"/>
              </a:ext>
            </a:extLst>
          </p:cNvPr>
          <p:cNvCxnSpPr>
            <a:cxnSpLocks/>
          </p:cNvCxnSpPr>
          <p:nvPr userDrawn="1"/>
        </p:nvCxnSpPr>
        <p:spPr>
          <a:xfrm>
            <a:off x="831850" y="4304665"/>
            <a:ext cx="105156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86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LP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0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ss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23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D37DB-77D9-2148-BA1A-1ED62C67C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D589D-FDD4-AC40-81B8-73C1457DB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561DF-5DF8-AD46-B2CB-5E42365F0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6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09699-D19E-BA46-AA8E-BDEBFF2E6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2057F-69B4-6E44-BBC1-D99D6C6DB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062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8BCE3-B5DA-5543-AB25-34B0952BD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062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BDAE2-BD2C-874F-9CEE-D2ABD739C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11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E439D-39F2-2246-BCFE-3FD72D7B2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05CE9-DA5B-5546-8CAA-896742589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AAFE1-8898-5B45-BCBF-4C0183D35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267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C7F729-18EF-DB40-AC0E-34F76EBCD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693091-ABC0-D741-A5D9-3100599F34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267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B221CD-3E5D-DB43-BD6B-FC5103FB1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1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3BF2C-6F5A-5442-A66D-01B1DEBD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4D727-F8A5-2B41-A585-8244FD54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01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A396C-1661-C143-8A33-CE8540373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31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257D16-486F-3D4E-9818-1D6D873BD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9A738-FBA7-7D43-868E-0A97405A2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06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CA5E6-5ABB-0746-94A9-DDEE27972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D0762AB2-F4F5-1E4F-A6CC-B69D1788E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88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257D16-486F-3D4E-9818-1D6D873BD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9A738-FBA7-7D43-868E-0A97405A2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06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CA5E6-5ABB-0746-94A9-DDEE27972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D0762AB2-F4F5-1E4F-A6CC-B69D1788EA3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BE86A3-FE24-4443-9E40-DC6A5BEE3180}"/>
              </a:ext>
            </a:extLst>
          </p:cNvPr>
          <p:cNvCxnSpPr>
            <a:cxnSpLocks/>
          </p:cNvCxnSpPr>
          <p:nvPr userDrawn="1"/>
        </p:nvCxnSpPr>
        <p:spPr>
          <a:xfrm>
            <a:off x="111316" y="0"/>
            <a:ext cx="0" cy="6858000"/>
          </a:xfrm>
          <a:prstGeom prst="line">
            <a:avLst/>
          </a:prstGeom>
          <a:ln w="101600" cmpd="thinThick">
            <a:solidFill>
              <a:srgbClr val="E6A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58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9BC30-4A63-2E4E-8305-656314AEA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3760" y="1503943"/>
            <a:ext cx="10444480" cy="2086725"/>
          </a:xfrm>
        </p:spPr>
        <p:txBody>
          <a:bodyPr>
            <a:spAutoFit/>
          </a:bodyPr>
          <a:lstStyle/>
          <a:p>
            <a:r>
              <a:rPr lang="en-US" dirty="0"/>
              <a:t>Regional Vice President Breakout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01E43D-0039-B246-80A5-CDF9F609A2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Jeff </a:t>
            </a:r>
            <a:r>
              <a:rPr lang="en-US" dirty="0" err="1"/>
              <a:t>Mongonia</a:t>
            </a:r>
            <a:r>
              <a:rPr lang="en-US" dirty="0"/>
              <a:t>, Hospice COO</a:t>
            </a:r>
          </a:p>
          <a:p>
            <a:r>
              <a:rPr lang="en-US" dirty="0"/>
              <a:t>Laura Templeton, Division President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0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RVP Overview</a:t>
            </a:r>
          </a:p>
          <a:p>
            <a:r>
              <a:rPr lang="en-US"/>
              <a:t>Labor</a:t>
            </a:r>
            <a:endParaRPr lang="en-US" dirty="0"/>
          </a:p>
          <a:p>
            <a:r>
              <a:rPr lang="en-US" dirty="0"/>
              <a:t>New Organization Structure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74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RVP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645864"/>
              </p:ext>
            </p:extLst>
          </p:nvPr>
        </p:nvGraphicFramePr>
        <p:xfrm>
          <a:off x="907774" y="1401559"/>
          <a:ext cx="9289773" cy="5243921"/>
        </p:xfrm>
        <a:graphic>
          <a:graphicData uri="http://schemas.openxmlformats.org/drawingml/2006/table">
            <a:tbl>
              <a:tblPr/>
              <a:tblGrid>
                <a:gridCol w="1425349">
                  <a:extLst>
                    <a:ext uri="{9D8B030D-6E8A-4147-A177-3AD203B41FA5}">
                      <a16:colId xmlns:a16="http://schemas.microsoft.com/office/drawing/2014/main" val="4216576170"/>
                    </a:ext>
                  </a:extLst>
                </a:gridCol>
                <a:gridCol w="3418519">
                  <a:extLst>
                    <a:ext uri="{9D8B030D-6E8A-4147-A177-3AD203B41FA5}">
                      <a16:colId xmlns:a16="http://schemas.microsoft.com/office/drawing/2014/main" val="2163500208"/>
                    </a:ext>
                  </a:extLst>
                </a:gridCol>
                <a:gridCol w="4445905">
                  <a:extLst>
                    <a:ext uri="{9D8B030D-6E8A-4147-A177-3AD203B41FA5}">
                      <a16:colId xmlns:a16="http://schemas.microsoft.com/office/drawing/2014/main" val="2159660528"/>
                    </a:ext>
                  </a:extLst>
                </a:gridCol>
              </a:tblGrid>
              <a:tr h="4671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Responsibility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Outcomes/KPI Measurement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Reports/Tools for Measurement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192629"/>
                  </a:ext>
                </a:extLst>
              </a:tr>
              <a:tr h="7112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Regulatory 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Compliance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Meets all regulatory standards. </a:t>
                      </a:r>
                    </a:p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90% or greater on internal scorecard. </a:t>
                      </a:r>
                    </a:p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 or less in technical errors.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Clinical compliance with regulatory and accreditation standards. No conditional level deficiencies. 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Timely response to internal and external audits.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044330"/>
                  </a:ext>
                </a:extLst>
              </a:tr>
              <a:tr h="4201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Colleague 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Retention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Colleague retention greater than or equal to 80%, and NPS improving every survey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Workday Turnover/Retention Report, Perceptyx NPS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905841"/>
                  </a:ext>
                </a:extLst>
              </a:tr>
              <a:tr h="247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Service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Recommend above national average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CAHPS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544365"/>
                  </a:ext>
                </a:extLst>
              </a:tr>
              <a:tr h="6301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Growth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Ensures region meets or exceeds admit and ADC targets (including PPA targets), CAP mitigation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DCR, PPA Admission Reports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040624"/>
                  </a:ext>
                </a:extLst>
              </a:tr>
              <a:tr h="5252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Financial 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Performance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Operating income exceeds budget and all programs meet or exceed pillar key statistics benchmarks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Financial statements, PPD rollup, shaping performance excellence, pillar key statistics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961596"/>
                  </a:ext>
                </a:extLst>
              </a:tr>
              <a:tr h="4201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Strategic 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Partnerships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PPA market penetration meets or exceeds expectations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Powerbi PPA reporting and scorecard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6008404"/>
                  </a:ext>
                </a:extLst>
              </a:tr>
              <a:tr h="3290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Labor Management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Labor frequency, mix, CMHPPD at model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Labor report, service intensity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16517"/>
                  </a:ext>
                </a:extLst>
              </a:tr>
              <a:tr h="3776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$0 CAP Liability with 25% cushion for all programs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CAP Report and Quality CAP Planning Tools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0109032"/>
                  </a:ext>
                </a:extLst>
              </a:tr>
              <a:tr h="3379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HARS/HIS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97% HIS rollup, 95% HARS compliance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Clinical scorecard and SHP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556354"/>
                  </a:ext>
                </a:extLst>
              </a:tr>
              <a:tr h="247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Write-offs/</a:t>
                      </a:r>
                    </a:p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Unbilled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Less than 1% on unbilled/write off days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Monthly/annual write off report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995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7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Opportunity and need for improvement</a:t>
            </a:r>
          </a:p>
          <a:p>
            <a:r>
              <a:rPr lang="en-US" dirty="0"/>
              <a:t>Project team</a:t>
            </a:r>
          </a:p>
          <a:p>
            <a:r>
              <a:rPr lang="en-US" dirty="0"/>
              <a:t>Weekly call rotation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2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99" t="12359" r="7503" b="12320"/>
          <a:stretch/>
        </p:blipFill>
        <p:spPr>
          <a:xfrm>
            <a:off x="1689650" y="1540566"/>
            <a:ext cx="8438324" cy="51453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11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9A369-8913-4C1E-A761-24C18A23F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31D7F-9A24-45EF-9B09-9A481BC28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0D00D1-7435-42C6-9651-521C430D17A7}"/>
              </a:ext>
            </a:extLst>
          </p:cNvPr>
          <p:cNvSpPr/>
          <p:nvPr/>
        </p:nvSpPr>
        <p:spPr>
          <a:xfrm>
            <a:off x="838200" y="1801091"/>
            <a:ext cx="9720943" cy="4923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Positives of the new functional structure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400" dirty="0"/>
              <a:t>Concerns and challenges of the new functions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400" dirty="0"/>
              <a:t>The three most important supports the company (and other functions) can do to best help support:</a:t>
            </a:r>
          </a:p>
          <a:p>
            <a:pPr marL="739775" lvl="1" indent="-2825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Directors of Clinical Services</a:t>
            </a:r>
          </a:p>
          <a:p>
            <a:pPr marL="739775" lvl="1" indent="-2825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Area Director of Clinical Operations</a:t>
            </a:r>
          </a:p>
          <a:p>
            <a:pPr marL="739775" lvl="1" indent="-2825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Regional Director of Clinical Operations</a:t>
            </a:r>
          </a:p>
          <a:p>
            <a:pPr marL="739775" lvl="1" indent="-2825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Area Market Executives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endParaRPr lang="en-US" sz="3600" dirty="0"/>
          </a:p>
          <a:p>
            <a:pPr marL="1882775" indent="-1882775"/>
            <a:r>
              <a:rPr lang="en-US" sz="2400" dirty="0"/>
              <a:t>Reporting Out: We will have six minutes when we return to</a:t>
            </a:r>
            <a:br>
              <a:rPr lang="en-US" sz="2400" dirty="0"/>
            </a:br>
            <a:r>
              <a:rPr lang="en-US" sz="2400" dirty="0"/>
              <a:t>General Session to report out on our discussion.</a:t>
            </a:r>
          </a:p>
        </p:txBody>
      </p:sp>
    </p:spTree>
    <p:extLst>
      <p:ext uri="{BB962C8B-B14F-4D97-AF65-F5344CB8AC3E}">
        <p14:creationId xmlns:p14="http://schemas.microsoft.com/office/powerpoint/2010/main" val="40604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89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s">
  <a:themeElements>
    <a:clrScheme name="Compassu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91E40"/>
      </a:accent1>
      <a:accent2>
        <a:srgbClr val="CF8A2A"/>
      </a:accent2>
      <a:accent3>
        <a:srgbClr val="A5A5A5"/>
      </a:accent3>
      <a:accent4>
        <a:srgbClr val="DAAA69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">
  <a:themeElements>
    <a:clrScheme name="Compassu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91E40"/>
      </a:accent1>
      <a:accent2>
        <a:srgbClr val="CF8A2A"/>
      </a:accent2>
      <a:accent3>
        <a:srgbClr val="A5A5A5"/>
      </a:accent3>
      <a:accent4>
        <a:srgbClr val="DAAA69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7402C8CEFF064FB87396D75299C9BC" ma:contentTypeVersion="10" ma:contentTypeDescription="Create a new document." ma:contentTypeScope="" ma:versionID="ea81b8052560b35fa87008f8c65970a7">
  <xsd:schema xmlns:xsd="http://www.w3.org/2001/XMLSchema" xmlns:xs="http://www.w3.org/2001/XMLSchema" xmlns:p="http://schemas.microsoft.com/office/2006/metadata/properties" xmlns:ns3="bbbd8519-c9d7-4b21-bf28-8290a5267ea2" targetNamespace="http://schemas.microsoft.com/office/2006/metadata/properties" ma:root="true" ma:fieldsID="125d1b8b330ba25a00b473e9384992ac" ns3:_="">
    <xsd:import namespace="bbbd8519-c9d7-4b21-bf28-8290a5267ea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d8519-c9d7-4b21-bf28-8290a5267e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B17E88-1C13-471A-A77D-F1F2E086D421}">
  <ds:schemaRefs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bbbd8519-c9d7-4b21-bf28-8290a5267ea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16980B-4401-4BED-9E62-56CF50E872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bd8519-c9d7-4b21-bf28-8290a5267e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49DA5F-16D5-4DD8-8A65-870DFCCBD6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335</Words>
  <Application>Microsoft Macintosh PowerPoint</Application>
  <PresentationFormat>Widescreen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Arial</vt:lpstr>
      <vt:lpstr>Titles</vt:lpstr>
      <vt:lpstr>Content</vt:lpstr>
      <vt:lpstr>Regional Vice President Breakout</vt:lpstr>
      <vt:lpstr>Agenda</vt:lpstr>
      <vt:lpstr>RVP Overview</vt:lpstr>
      <vt:lpstr>Labor </vt:lpstr>
      <vt:lpstr>Organization</vt:lpstr>
      <vt:lpstr>Discussion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NLPC PowerPoint</dc:title>
  <dc:subject/>
  <dc:creator>Compassus</dc:creator>
  <cp:keywords/>
  <dc:description/>
  <cp:lastModifiedBy>Microsoft Office User</cp:lastModifiedBy>
  <cp:revision>97</cp:revision>
  <cp:lastPrinted>2020-02-26T20:17:26Z</cp:lastPrinted>
  <dcterms:created xsi:type="dcterms:W3CDTF">2019-03-22T18:08:22Z</dcterms:created>
  <dcterms:modified xsi:type="dcterms:W3CDTF">2020-03-09T01:53:40Z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0x010100B47402C8CEFF064FB87396D75299C9BC</vt:lpwstr>
  </property>
</Properties>
</file>