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2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9" r:id="rId7"/>
    <p:sldId id="270" r:id="rId8"/>
    <p:sldId id="273" r:id="rId9"/>
    <p:sldId id="281" r:id="rId10"/>
    <p:sldId id="272" r:id="rId11"/>
    <p:sldId id="297" r:id="rId12"/>
    <p:sldId id="295" r:id="rId13"/>
    <p:sldId id="277" r:id="rId14"/>
    <p:sldId id="2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713"/>
    <a:srgbClr val="091E40"/>
    <a:srgbClr val="E6A714"/>
    <a:srgbClr val="E6A512"/>
    <a:srgbClr val="FF6600"/>
    <a:srgbClr val="FF3399"/>
    <a:srgbClr val="F2CC88"/>
    <a:srgbClr val="BDD3FF"/>
    <a:srgbClr val="66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112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4AE9F-5920-1243-A47C-D0087749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F8DF-BF7B-A342-9AC2-0C97A0E8F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9423-D51E-E645-9947-E4D9C7A4FFF3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FA320-4583-9540-B919-91E25E593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F17E-F59E-0C4C-A2B1-D9A57AD7D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4148-CCD9-5745-A167-A25831FF8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5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698F-48EB-9645-9342-A8FFF8C28631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651E-6DDE-EB45-92C2-47D2C574F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4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2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7327-2378-D642-A9AE-7C86A57BB224}"/>
              </a:ext>
            </a:extLst>
          </p:cNvPr>
          <p:cNvSpPr/>
          <p:nvPr userDrawn="1"/>
        </p:nvSpPr>
        <p:spPr>
          <a:xfrm>
            <a:off x="0" y="0"/>
            <a:ext cx="12192000" cy="5267569"/>
          </a:xfrm>
          <a:prstGeom prst="rect">
            <a:avLst/>
          </a:prstGeom>
          <a:solidFill>
            <a:srgbClr val="E6A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146E-4901-B441-A6CD-9ACC0B9E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3760" y="719516"/>
            <a:ext cx="10444480" cy="2871152"/>
          </a:xfrm>
          <a:ln w="38100">
            <a:noFill/>
          </a:ln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FD39-D4B1-6449-8EE8-FF6C93CF1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9789"/>
            <a:ext cx="9144000" cy="13255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5B22E-DF01-ED45-A66F-D0F1F9B3B8F3}"/>
              </a:ext>
            </a:extLst>
          </p:cNvPr>
          <p:cNvCxnSpPr/>
          <p:nvPr userDrawn="1"/>
        </p:nvCxnSpPr>
        <p:spPr>
          <a:xfrm>
            <a:off x="873760" y="3606299"/>
            <a:ext cx="10444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672-A229-2940-8B05-78D544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D41A-03BA-5941-9A3A-958A76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44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468C-740A-9241-A665-1F879418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7D49-CBA1-8042-8526-2788AB9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573-5AF6-0C4D-A014-FB9DF1B2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6592-ECBE-C345-9960-FD11EB0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44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D364-38EB-0E45-A650-686A721D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3787-F29F-E54B-B7C7-BCCCB0C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0116-5A8A-1545-ABB4-6391DEB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5612-597A-7D47-82FD-F147BA42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EB9C-AACA-5040-B85D-33DB910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1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92201-4649-204C-8126-D320D613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C57B-BCBC-8F4F-A0E1-136A59F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929D-175F-8C49-8AEC-C225F23C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BE01-0A33-9247-9EF0-2251B039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19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540C-B990-D44F-B507-34CC6619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21529"/>
            <a:ext cx="10515600" cy="14103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4781-AA77-E34C-9F81-152A778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5B59B-3F02-4F41-8F74-99FDE67368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304665"/>
            <a:ext cx="10515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LP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37DB-77D9-2148-BA1A-1ED62C6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589D-FDD4-AC40-81B8-73C1457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61DF-5DF8-AD46-B2CB-5E4236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699-D19E-BA46-AA8E-BDEBFF2E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57F-69B4-6E44-BBC1-D99D6C6D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BCE3-B5DA-5543-AB25-34B0952B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DAE2-BD2C-874F-9CEE-D2ABD73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9D-39F2-2246-BCFE-3FD72D7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5CE9-DA5B-5546-8CAA-89674258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AFE1-8898-5B45-BCBF-4C0183D3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F729-18EF-DB40-AC0E-34F76EBC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93091-ABC0-D741-A5D9-3100599F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221CD-3E5D-DB43-BD6B-FC5103F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F2C-6F5A-5442-A66D-01B1DEBD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D727-F8A5-2B41-A585-8244FD5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396C-1661-C143-8A33-CE854037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E86A3-FE24-4443-9E40-DC6A5BEE3180}"/>
              </a:ext>
            </a:extLst>
          </p:cNvPr>
          <p:cNvCxnSpPr>
            <a:cxnSpLocks/>
          </p:cNvCxnSpPr>
          <p:nvPr userDrawn="1"/>
        </p:nvCxnSpPr>
        <p:spPr>
          <a:xfrm>
            <a:off x="111316" y="0"/>
            <a:ext cx="0" cy="6858000"/>
          </a:xfrm>
          <a:prstGeom prst="line">
            <a:avLst/>
          </a:prstGeom>
          <a:ln w="101600" cmpd="thinThick">
            <a:solidFill>
              <a:srgbClr val="E6A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BC30-4A63-2E4E-8305-656314AE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1503943"/>
            <a:ext cx="10444480" cy="2086725"/>
          </a:xfrm>
        </p:spPr>
        <p:txBody>
          <a:bodyPr>
            <a:spAutoFit/>
          </a:bodyPr>
          <a:lstStyle/>
          <a:p>
            <a:r>
              <a:rPr lang="en-US" dirty="0"/>
              <a:t>Quality Outcomes Function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E43D-0039-B246-80A5-CDF9F609A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 Hale</a:t>
            </a:r>
            <a:br>
              <a:rPr lang="en-US" dirty="0"/>
            </a:br>
            <a:r>
              <a:rPr lang="en-US" dirty="0"/>
              <a:t>Vice President Clinical Quality</a:t>
            </a:r>
          </a:p>
        </p:txBody>
      </p:sp>
    </p:spTree>
    <p:extLst>
      <p:ext uri="{BB962C8B-B14F-4D97-AF65-F5344CB8AC3E}">
        <p14:creationId xmlns:p14="http://schemas.microsoft.com/office/powerpoint/2010/main" val="1408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1049-0769-F247-BA7C-1674439B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5659" cy="400621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Leaning into our </a:t>
            </a:r>
            <a:r>
              <a:rPr lang="en-US" b="1" dirty="0">
                <a:solidFill>
                  <a:srgbClr val="E7A713"/>
                </a:solidFill>
              </a:rPr>
              <a:t>higher purpose </a:t>
            </a:r>
            <a:r>
              <a:rPr lang="en-US" dirty="0"/>
              <a:t>and </a:t>
            </a:r>
            <a:r>
              <a:rPr lang="en-US" b="1" dirty="0">
                <a:solidFill>
                  <a:srgbClr val="E7A713"/>
                </a:solidFill>
              </a:rPr>
              <a:t>vision</a:t>
            </a:r>
            <a:r>
              <a:rPr lang="en-US" b="1" dirty="0"/>
              <a:t> </a:t>
            </a:r>
            <a:r>
              <a:rPr lang="en-US" dirty="0"/>
              <a:t>to transform healthcare delivery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Preparing us to create a complete </a:t>
            </a:r>
            <a:r>
              <a:rPr lang="en-US" b="1" dirty="0">
                <a:solidFill>
                  <a:srgbClr val="E7A713"/>
                </a:solidFill>
              </a:rPr>
              <a:t>post-acute network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New financial partners that believe in our mission to increase access and expand services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Arrow: Right 5">
            <a:extLst>
              <a:ext uri="{FF2B5EF4-FFF2-40B4-BE49-F238E27FC236}">
                <a16:creationId xmlns:a16="http://schemas.microsoft.com/office/drawing/2014/main" id="{31C1140F-86F9-3148-9A6C-BB547D5511D0}"/>
              </a:ext>
            </a:extLst>
          </p:cNvPr>
          <p:cNvSpPr/>
          <p:nvPr/>
        </p:nvSpPr>
        <p:spPr>
          <a:xfrm rot="5400000">
            <a:off x="6940501" y="4715423"/>
            <a:ext cx="2327602" cy="1319376"/>
          </a:xfrm>
          <a:prstGeom prst="rightArrow">
            <a:avLst/>
          </a:prstGeom>
          <a:gradFill flip="none" rotWithShape="1">
            <a:gsLst>
              <a:gs pos="0">
                <a:srgbClr val="E6A714">
                  <a:shade val="30000"/>
                  <a:satMod val="115000"/>
                </a:srgbClr>
              </a:gs>
              <a:gs pos="50000">
                <a:srgbClr val="E6A714">
                  <a:shade val="67500"/>
                  <a:satMod val="115000"/>
                </a:srgbClr>
              </a:gs>
              <a:gs pos="100000">
                <a:srgbClr val="E6A71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90C0-28F2-4B48-9855-046E586A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75797"/>
          </a:xfrm>
        </p:spPr>
        <p:txBody>
          <a:bodyPr>
            <a:noAutofit/>
          </a:bodyPr>
          <a:lstStyle/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Bottom-heavy structure with accountability for enterprise initiatives and operational responsibilities on a single program-level position (ED)</a:t>
            </a:r>
          </a:p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Overlapping reporting structures at the regional level resulting in role confusion, stretched resources</a:t>
            </a:r>
          </a:p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Reported outcomes not supported by survey and audit results, calling data integrity into question</a:t>
            </a:r>
          </a:p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High turnover in clinical leadership and EDs, leaving programs struggling to deliver on our promise of excellence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C063B06-DB14-4B84-BDBE-438610E34835}"/>
              </a:ext>
            </a:extLst>
          </p:cNvPr>
          <p:cNvSpPr/>
          <p:nvPr/>
        </p:nvSpPr>
        <p:spPr>
          <a:xfrm>
            <a:off x="5113390" y="5178629"/>
            <a:ext cx="3322156" cy="1360283"/>
          </a:xfrm>
          <a:prstGeom prst="rightArrow">
            <a:avLst/>
          </a:prstGeom>
          <a:gradFill flip="none" rotWithShape="1">
            <a:gsLst>
              <a:gs pos="0">
                <a:srgbClr val="E6A714">
                  <a:shade val="30000"/>
                  <a:satMod val="115000"/>
                </a:srgbClr>
              </a:gs>
              <a:gs pos="50000">
                <a:srgbClr val="E6A714">
                  <a:shade val="67500"/>
                  <a:satMod val="115000"/>
                </a:srgbClr>
              </a:gs>
              <a:gs pos="100000">
                <a:srgbClr val="E6A71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BE98-E22A-4BE1-BEA3-EC9A2BD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New Structure: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96A1-4D7F-4469-97BC-15A6584D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85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E6A714"/>
                </a:solidFill>
              </a:rPr>
              <a:t>Clinical Investment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3 layers of clinical leadership, </a:t>
            </a:r>
            <a:r>
              <a:rPr lang="en-US" b="1" i="1" dirty="0">
                <a:solidFill>
                  <a:srgbClr val="E6A714"/>
                </a:solidFill>
              </a:rPr>
              <a:t>clinicians reporting to clinicians</a:t>
            </a:r>
            <a:r>
              <a:rPr lang="en-US" dirty="0"/>
              <a:t>, to ensure clinical delivery outcomes: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Director of Clinical Services (team size reduced from </a:t>
            </a:r>
            <a:br>
              <a:rPr lang="en-US" sz="2800" dirty="0"/>
            </a:br>
            <a:r>
              <a:rPr lang="en-US" sz="2800" dirty="0"/>
              <a:t>100 to 75 patients)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Area Director of Clinical Operations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Director of Clinical Operations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programs, regardless of size, have quality assurance support: Director of Quality Outcomes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76230-E61B-4463-8FEE-1A13383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BE98-E22A-4BE1-BEA3-EC9A2BD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Structure: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1964-22F7-438C-A5C7-473DC1D2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9316" cy="400621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E6A714"/>
                </a:solidFill>
              </a:rPr>
              <a:t>Market Development Investment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Regional and Area Market Executives to grow, expand and develop the markets they oversee.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Area Market Executives give each market specialized expertise in sales leadership, preferred provider account management and business development</a:t>
            </a:r>
          </a:p>
          <a:p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76230-E61B-4463-8FEE-1A13383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B24FC-8C9A-C049-9486-7033A3D4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290" l="4737" r="97632">
                        <a14:foregroundMark x1="94737" y1="44928" x2="94737" y2="44928"/>
                        <a14:foregroundMark x1="97632" y1="34058" x2="74737" y2="69565"/>
                        <a14:foregroundMark x1="97368" y1="76812" x2="97105" y2="95652"/>
                        <a14:foregroundMark x1="40789" y1="13043" x2="20789" y2="8696"/>
                        <a14:foregroundMark x1="20789" y1="8696" x2="5526" y2="27899"/>
                        <a14:foregroundMark x1="5526" y1="27899" x2="22105" y2="43478"/>
                        <a14:foregroundMark x1="22105" y1="43478" x2="26842" y2="44928"/>
                        <a14:foregroundMark x1="4737" y1="4348" x2="20526" y2="615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61003" flipH="1">
            <a:off x="5699453" y="4815840"/>
            <a:ext cx="2106594" cy="153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8E595-569A-004F-969D-C7050FEE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290" l="4737" r="97632">
                        <a14:foregroundMark x1="94737" y1="44928" x2="94737" y2="44928"/>
                        <a14:foregroundMark x1="97632" y1="34058" x2="74737" y2="69565"/>
                        <a14:foregroundMark x1="97368" y1="76812" x2="97105" y2="95652"/>
                        <a14:foregroundMark x1="40789" y1="13043" x2="20789" y2="8696"/>
                        <a14:foregroundMark x1="20789" y1="8696" x2="5526" y2="27899"/>
                        <a14:foregroundMark x1="5526" y1="27899" x2="22105" y2="43478"/>
                        <a14:foregroundMark x1="22105" y1="43478" x2="26842" y2="44928"/>
                        <a14:foregroundMark x1="4737" y1="4348" x2="20526" y2="615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8997">
            <a:off x="4538352" y="4845738"/>
            <a:ext cx="2079828" cy="1510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9FBCAB-70AA-1F49-80C5-68D72A27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832"/>
            <a:ext cx="10515600" cy="1222354"/>
          </a:xfrm>
        </p:spPr>
        <p:txBody>
          <a:bodyPr>
            <a:normAutofit/>
          </a:bodyPr>
          <a:lstStyle/>
          <a:p>
            <a:r>
              <a:rPr lang="en-US" dirty="0"/>
              <a:t>New Structure: Area Dyads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55A2C5-2834-42F3-98D1-A26879E5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3E6444-CC30-A241-A2B3-D76E6A31949F}"/>
              </a:ext>
            </a:extLst>
          </p:cNvPr>
          <p:cNvSpPr/>
          <p:nvPr/>
        </p:nvSpPr>
        <p:spPr>
          <a:xfrm>
            <a:off x="4962674" y="1560428"/>
            <a:ext cx="4201918" cy="4201918"/>
          </a:xfrm>
          <a:prstGeom prst="ellipse">
            <a:avLst/>
          </a:prstGeom>
          <a:solidFill>
            <a:srgbClr val="091E4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0E0BCE-0662-9A4A-AC8B-7B89831F7DBE}"/>
              </a:ext>
            </a:extLst>
          </p:cNvPr>
          <p:cNvSpPr/>
          <p:nvPr/>
        </p:nvSpPr>
        <p:spPr>
          <a:xfrm>
            <a:off x="7501739" y="1560428"/>
            <a:ext cx="4201918" cy="4201918"/>
          </a:xfrm>
          <a:prstGeom prst="ellipse">
            <a:avLst/>
          </a:prstGeom>
          <a:solidFill>
            <a:srgbClr val="091E4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F45D5-BD5D-43C1-AA17-5AD602528097}"/>
              </a:ext>
            </a:extLst>
          </p:cNvPr>
          <p:cNvSpPr txBox="1"/>
          <p:nvPr/>
        </p:nvSpPr>
        <p:spPr>
          <a:xfrm>
            <a:off x="5436300" y="2071721"/>
            <a:ext cx="2141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6A714"/>
                </a:solidFill>
              </a:rPr>
              <a:t>Clinical</a:t>
            </a:r>
            <a:endParaRPr lang="en-US" sz="2400" b="1" i="1" dirty="0">
              <a:solidFill>
                <a:srgbClr val="E6A71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3 layers of clinical leadership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Clinicians reporting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clinicians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Reduced DCS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patient team sizes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(from 100 to 75)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Quality improvement support for every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474F6-6E1D-451A-BB1A-9B9C510AAC4C}"/>
              </a:ext>
            </a:extLst>
          </p:cNvPr>
          <p:cNvSpPr txBox="1"/>
          <p:nvPr/>
        </p:nvSpPr>
        <p:spPr>
          <a:xfrm>
            <a:off x="9164592" y="2087110"/>
            <a:ext cx="2217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6A714"/>
                </a:solidFill>
              </a:rPr>
              <a:t>Market Development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400" i="1" dirty="0">
                <a:solidFill>
                  <a:schemeClr val="bg1"/>
                </a:solidFill>
              </a:rPr>
              <a:t>Expertise in: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Sales Leadership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Preferred Provider Relationships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Account Management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Business Development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C-Suite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154D-2871-4663-9A9C-3A55C74DDEE5}"/>
              </a:ext>
            </a:extLst>
          </p:cNvPr>
          <p:cNvSpPr txBox="1"/>
          <p:nvPr/>
        </p:nvSpPr>
        <p:spPr>
          <a:xfrm>
            <a:off x="7501738" y="2956669"/>
            <a:ext cx="1662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Dyad: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 Something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that consists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of two parts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CF35-C33D-8047-B851-9A9A2ECF2AEB}"/>
              </a:ext>
            </a:extLst>
          </p:cNvPr>
          <p:cNvSpPr txBox="1"/>
          <p:nvPr/>
        </p:nvSpPr>
        <p:spPr>
          <a:xfrm>
            <a:off x="838200" y="1560428"/>
            <a:ext cx="436990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Streamlined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Right expertise for the right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Regional ownership of all program outcomes: financial and regulatory</a:t>
            </a:r>
            <a:br>
              <a:rPr lang="en-US" sz="1900" dirty="0"/>
            </a:br>
            <a:r>
              <a:rPr lang="en-US" sz="1900" dirty="0"/>
              <a:t>to care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More nimble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Focus on sustainable </a:t>
            </a:r>
            <a:br>
              <a:rPr lang="en-US" sz="1900" dirty="0"/>
            </a:br>
            <a:r>
              <a:rPr lang="en-US" sz="1900" dirty="0"/>
              <a:t>program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Opportunities for professional</a:t>
            </a:r>
            <a:br>
              <a:rPr lang="en-US" sz="1900" dirty="0"/>
            </a:br>
            <a:r>
              <a:rPr lang="en-US" sz="1900" dirty="0"/>
              <a:t>growth and succession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Data assessment, collection,</a:t>
            </a:r>
            <a:br>
              <a:rPr lang="en-US" sz="1900" dirty="0"/>
            </a:br>
            <a:r>
              <a:rPr lang="en-US" sz="1900" dirty="0"/>
              <a:t>analysis and reporting </a:t>
            </a:r>
            <a:br>
              <a:rPr lang="en-US" sz="1900" dirty="0"/>
            </a:br>
            <a:r>
              <a:rPr lang="en-US" sz="1900" dirty="0"/>
              <a:t>aligned with performance improvement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No bad data, just undesired outcomes</a:t>
            </a:r>
          </a:p>
        </p:txBody>
      </p:sp>
    </p:spTree>
    <p:extLst>
      <p:ext uri="{BB962C8B-B14F-4D97-AF65-F5344CB8AC3E}">
        <p14:creationId xmlns:p14="http://schemas.microsoft.com/office/powerpoint/2010/main" val="13287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17F9E0-4630-3447-9C31-2629E9BD1D9A}"/>
              </a:ext>
            </a:extLst>
          </p:cNvPr>
          <p:cNvSpPr/>
          <p:nvPr/>
        </p:nvSpPr>
        <p:spPr>
          <a:xfrm>
            <a:off x="352186" y="1237113"/>
            <a:ext cx="2836225" cy="4388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DCS</a:t>
            </a:r>
          </a:p>
          <a:p>
            <a:pPr algn="ctr"/>
            <a:r>
              <a:rPr lang="en-US" sz="1200" b="1" dirty="0"/>
              <a:t>Director of Clinical Services 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running on time”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Positive internal and external survey outcomes with no condition level deficiencies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Timely response to external medical review audits and 90% paid claims rate first pass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documentation reflects effective improvement in HARS outcomes (&gt;90%)</a:t>
            </a:r>
          </a:p>
          <a:p>
            <a:pPr marL="11430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HIS metrics reflect 97% or higher achievement of all care processes at admission (composite score for comprehensive assessment)</a:t>
            </a:r>
          </a:p>
          <a:p>
            <a:pPr marL="11430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CAHPS metrics reflect willingness to recommend and high rating of care at or greater than national SHP metrics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1260BE-8092-426E-B8B0-2A318C7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Clinical Structure and Measures of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BBC49-9645-4AFD-815C-5519B1F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E057C-3856-6F49-BBA3-6BD41CACA5F8}"/>
              </a:ext>
            </a:extLst>
          </p:cNvPr>
          <p:cNvSpPr/>
          <p:nvPr/>
        </p:nvSpPr>
        <p:spPr>
          <a:xfrm>
            <a:off x="3291053" y="1237113"/>
            <a:ext cx="2850371" cy="4001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ADCO</a:t>
            </a:r>
          </a:p>
          <a:p>
            <a:pPr algn="ctr"/>
            <a:r>
              <a:rPr lang="en-US" sz="1200" b="1" dirty="0"/>
              <a:t>Area Director of Clinical Operations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on the track”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/>
              <a:t> performance – meets or exceeds budget: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labor.  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DCS and IDT turnover and engagement (Perceptyx NPS at or better than company average)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Delivery and HARS outcomes &gt; 90% on all 4 categories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CAHPS metrics reflect willingness to recommend and high rating of care at or greater than national SHP metrics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Audit outcomes (eligibility and technical) &gt; 90% paid on first 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345FD-0638-5E4A-99A5-CB3FAA5107D8}"/>
              </a:ext>
            </a:extLst>
          </p:cNvPr>
          <p:cNvSpPr txBox="1">
            <a:spLocks/>
          </p:cNvSpPr>
          <p:nvPr/>
        </p:nvSpPr>
        <p:spPr>
          <a:xfrm>
            <a:off x="6229470" y="1237113"/>
            <a:ext cx="2845846" cy="4712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RDCO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</a:rPr>
              <a:t>Regional Director of Clinical Operations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i="1" dirty="0">
                <a:solidFill>
                  <a:srgbClr val="E7A713"/>
                </a:solidFill>
              </a:rPr>
              <a:t>“Traffic management for train success”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Clinical Scorecard (Care Delivery) outcomes in Region: all programs at Low Risk</a:t>
            </a:r>
            <a:endParaRPr lang="en-US" sz="1400" dirty="0"/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Speed to Care (Referral to Evaluation to Admission) demonstrates conversion rate of 80% or better</a:t>
            </a:r>
          </a:p>
          <a:p>
            <a:pPr marL="122238" indent="-122238"/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>
                <a:solidFill>
                  <a:schemeClr val="tx1"/>
                </a:solidFill>
              </a:rPr>
              <a:t> performance – meets or exceeds budget: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labor.  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&lt; 2% of total budget is write-off dollars each month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Clinical Delivery and HARS outcomes &gt; 90% on all 4 categories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Error rate for any external medical review is &lt; 20% first pass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B7625-C381-8E43-8AD7-5C5C97025F2F}"/>
              </a:ext>
            </a:extLst>
          </p:cNvPr>
          <p:cNvSpPr/>
          <p:nvPr/>
        </p:nvSpPr>
        <p:spPr>
          <a:xfrm>
            <a:off x="9173413" y="1237113"/>
            <a:ext cx="2851491" cy="4323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DQO</a:t>
            </a:r>
          </a:p>
          <a:p>
            <a:pPr algn="ctr"/>
            <a:r>
              <a:rPr lang="en-US" sz="1200" b="1" dirty="0"/>
              <a:t>Director of Quality Outcomes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“Warning signals and course correction”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Program clinical compliance with regulatory and accreditation standards (5% or &lt; human error in technical reviews by QA team)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documentation reflective of patient care delivery and </a:t>
            </a:r>
            <a:br>
              <a:rPr lang="en-US" sz="1400" dirty="0"/>
            </a:br>
            <a:r>
              <a:rPr lang="en-US" sz="1400" dirty="0"/>
              <a:t>high-level clinical assessment and care planning skills (&gt; 90% HARS outcomes with continuous improvement identified)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Timely and effective response to external audits resulting in &gt; 90% paid claims for each review type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Best possible outcomes for internal and external surveys </a:t>
            </a:r>
            <a:br>
              <a:rPr lang="en-US" sz="1400" dirty="0"/>
            </a:br>
            <a:r>
              <a:rPr lang="en-US" sz="1400" dirty="0"/>
              <a:t>(no condition-level deficiencies)</a:t>
            </a:r>
          </a:p>
        </p:txBody>
      </p:sp>
    </p:spTree>
    <p:extLst>
      <p:ext uri="{BB962C8B-B14F-4D97-AF65-F5344CB8AC3E}">
        <p14:creationId xmlns:p14="http://schemas.microsoft.com/office/powerpoint/2010/main" val="113078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260BE-8092-426E-B8B0-2A318C7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Tactics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BBC49-9645-4AFD-815C-5519B1F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DC23CE-D888-A74E-A2CF-FFC732F4BC3C}"/>
              </a:ext>
            </a:extLst>
          </p:cNvPr>
          <p:cNvSpPr/>
          <p:nvPr/>
        </p:nvSpPr>
        <p:spPr>
          <a:xfrm>
            <a:off x="352188" y="1237113"/>
            <a:ext cx="2836226" cy="3348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DCS</a:t>
            </a:r>
            <a:endParaRPr lang="en-US" sz="1400" b="1" dirty="0"/>
          </a:p>
          <a:p>
            <a:pPr algn="ctr"/>
            <a:r>
              <a:rPr lang="en-US" sz="1200" b="1" dirty="0"/>
              <a:t>Director of Clinical Services 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running on time”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Stable leadership and oversight of high-functioning and professional clinical workforce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IDT meetings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Pre-bill and PoP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HCHB workflow – “Care out the door”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Care Delivery implementation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Onboarding new colleagues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Performance management for all clinical colleagues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AB2F3-0C31-244D-9507-6DBD2230C32F}"/>
              </a:ext>
            </a:extLst>
          </p:cNvPr>
          <p:cNvSpPr/>
          <p:nvPr/>
        </p:nvSpPr>
        <p:spPr>
          <a:xfrm>
            <a:off x="3291052" y="1237113"/>
            <a:ext cx="2845845" cy="3185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ADCO</a:t>
            </a:r>
          </a:p>
          <a:p>
            <a:pPr algn="ctr"/>
            <a:r>
              <a:rPr lang="en-US" sz="1200" b="1" dirty="0"/>
              <a:t>Area Director of Clinical Operations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on the track”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Monthly all-colleague meetings (with AME)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Emergency preparedness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Area clinical scorecard / HARS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QAPI and PIP completion / management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Pre-bill and PoP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leadership mentoring DCS</a:t>
            </a:r>
          </a:p>
          <a:p>
            <a:pPr marL="122238" indent="-1222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Medical Director oversight / quarterly meetings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BF216C-41A4-9249-AC69-151C3F33F1CC}"/>
              </a:ext>
            </a:extLst>
          </p:cNvPr>
          <p:cNvSpPr txBox="1">
            <a:spLocks/>
          </p:cNvSpPr>
          <p:nvPr/>
        </p:nvSpPr>
        <p:spPr>
          <a:xfrm>
            <a:off x="6230571" y="1237113"/>
            <a:ext cx="2845845" cy="4452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RDCO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</a:rPr>
              <a:t>Regional Director of Clinical Operations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i="1" dirty="0">
                <a:solidFill>
                  <a:srgbClr val="E7A713"/>
                </a:solidFill>
              </a:rPr>
              <a:t>“Traffic management for train success”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Monthly clinical scorecard (Care Delivery) report</a:t>
            </a:r>
            <a:endParaRPr lang="en-US" sz="1400" dirty="0"/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Monthly HARS report for the region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Outcome of </a:t>
            </a:r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>
                <a:solidFill>
                  <a:schemeClr val="tx1"/>
                </a:solidFill>
              </a:rPr>
              <a:t> in the region: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labor.  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Onsite program visits, attending IDT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Speed-to-care from referral to evaluation to admission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Clinical leadership mentoring to ADCO and DCS</a:t>
            </a:r>
          </a:p>
          <a:p>
            <a:pPr marL="122238" indent="-122238"/>
            <a:r>
              <a:rPr lang="en-US" sz="1400" dirty="0">
                <a:solidFill>
                  <a:schemeClr val="tx1"/>
                </a:solidFill>
              </a:rPr>
              <a:t>Unbilled and write-offs in region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AD70D-F8D3-7545-BCDC-ED9D6BC00621}"/>
              </a:ext>
            </a:extLst>
          </p:cNvPr>
          <p:cNvSpPr/>
          <p:nvPr/>
        </p:nvSpPr>
        <p:spPr>
          <a:xfrm>
            <a:off x="9179055" y="1237113"/>
            <a:ext cx="2845849" cy="3738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DQO</a:t>
            </a:r>
          </a:p>
          <a:p>
            <a:pPr algn="ctr"/>
            <a:r>
              <a:rPr lang="en-US" sz="1200" b="1" dirty="0"/>
              <a:t>Director of Quality Outcomes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“Warning signals and course correction”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Quarterly onsite program visits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HARS audits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External survey Plans of Correction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Validating colleague onboarding and competency documents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QAPI and PIP verification / guidance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100% timeline validation locking of HIS outcomes</a:t>
            </a:r>
          </a:p>
          <a:p>
            <a:pPr marL="122238" indent="-1222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Scheduling Governing Body meetings</a:t>
            </a:r>
          </a:p>
        </p:txBody>
      </p:sp>
    </p:spTree>
    <p:extLst>
      <p:ext uri="{BB962C8B-B14F-4D97-AF65-F5344CB8AC3E}">
        <p14:creationId xmlns:p14="http://schemas.microsoft.com/office/powerpoint/2010/main" val="171027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369-8913-4C1E-A761-24C18A23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DE2EF-94EF-164E-B838-C461D2E3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680"/>
            <a:ext cx="9417908" cy="40062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Positives of the new functional structure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Concerns and challenges of the new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three most important supports the company (and other functions) can do to best help support </a:t>
            </a:r>
            <a:r>
              <a:rPr lang="en-US" sz="2400" b="1" i="1" dirty="0">
                <a:solidFill>
                  <a:srgbClr val="E7A713"/>
                </a:solidFill>
              </a:rPr>
              <a:t>Directors of Quality Outcomes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E6A71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E6A714"/>
                </a:solidFill>
              </a:rPr>
              <a:t>Reporting Out: We will have six minutes when we return to General Session to report out on our discussion.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1D7F-9A24-45EF-9B09-9A481BC2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s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4FE70A883914C8A59DD9994CDFF78" ma:contentTypeVersion="12" ma:contentTypeDescription="Create a new document." ma:contentTypeScope="" ma:versionID="e77b3d80707ebfaddfd158f969b65078">
  <xsd:schema xmlns:xsd="http://www.w3.org/2001/XMLSchema" xmlns:xs="http://www.w3.org/2001/XMLSchema" xmlns:p="http://schemas.microsoft.com/office/2006/metadata/properties" xmlns:ns2="7481105b-f5b0-4295-a62c-c5449e6fa155" xmlns:ns3="284ec8bd-7b62-4f69-b5b4-3767fde18c54" targetNamespace="http://schemas.microsoft.com/office/2006/metadata/properties" ma:root="true" ma:fieldsID="ad5a801610baa1577ff20fded7270146" ns2:_="" ns3:_="">
    <xsd:import namespace="7481105b-f5b0-4295-a62c-c5449e6fa155"/>
    <xsd:import namespace="284ec8bd-7b62-4f69-b5b4-3767fde18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1105b-f5b0-4295-a62c-c5449e6fa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ec8bd-7b62-4f69-b5b4-3767fde18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DEFB8-6CD9-4924-B75A-7E86B977F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1105b-f5b0-4295-a62c-c5449e6fa155"/>
    <ds:schemaRef ds:uri="284ec8bd-7b62-4f69-b5b4-3767fde18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B17E88-1C13-471A-A77D-F1F2E086D4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49DA5F-16D5-4DD8-8A65-870DFCCB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1021</Words>
  <Application>Microsoft Macintosh PowerPoint</Application>
  <PresentationFormat>Widescreen</PresentationFormat>
  <Paragraphs>143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Titles</vt:lpstr>
      <vt:lpstr>Content</vt:lpstr>
      <vt:lpstr>Quality Outcomes Function Breakout</vt:lpstr>
      <vt:lpstr>Where We Were in 2019</vt:lpstr>
      <vt:lpstr>Why Change? </vt:lpstr>
      <vt:lpstr>New Structure: 2020</vt:lpstr>
      <vt:lpstr>New Structure: 2020</vt:lpstr>
      <vt:lpstr>New Structure: Area Dyads</vt:lpstr>
      <vt:lpstr>Clinical Structure and Measures of Success</vt:lpstr>
      <vt:lpstr>Tactics and Responsibilities</vt:lpstr>
      <vt:lpstr>Discussion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NLPC PowerPoint</dc:title>
  <dc:subject/>
  <dc:creator>Compassus</dc:creator>
  <cp:keywords/>
  <dc:description/>
  <cp:lastModifiedBy>Microsoft Office User</cp:lastModifiedBy>
  <cp:revision>126</cp:revision>
  <cp:lastPrinted>2019-03-22T19:41:01Z</cp:lastPrinted>
  <dcterms:created xsi:type="dcterms:W3CDTF">2019-03-22T18:08:22Z</dcterms:created>
  <dcterms:modified xsi:type="dcterms:W3CDTF">2020-03-09T01:48:14Z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0x010100DA74FE70A883914C8A59DD9994CDFF78</vt:lpwstr>
  </property>
</Properties>
</file>