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 id="2147483662" r:id="rId2"/>
  </p:sldMasterIdLst>
  <p:notesMasterIdLst>
    <p:notesMasterId r:id="rId65"/>
  </p:notesMasterIdLst>
  <p:handoutMasterIdLst>
    <p:handoutMasterId r:id="rId66"/>
  </p:handoutMasterIdLst>
  <p:sldIdLst>
    <p:sldId id="256" r:id="rId3"/>
    <p:sldId id="295" r:id="rId4"/>
    <p:sldId id="273" r:id="rId5"/>
    <p:sldId id="274" r:id="rId6"/>
    <p:sldId id="311" r:id="rId7"/>
    <p:sldId id="310" r:id="rId8"/>
    <p:sldId id="290" r:id="rId9"/>
    <p:sldId id="361" r:id="rId10"/>
    <p:sldId id="328" r:id="rId11"/>
    <p:sldId id="329" r:id="rId12"/>
    <p:sldId id="330" r:id="rId13"/>
    <p:sldId id="331" r:id="rId14"/>
    <p:sldId id="332" r:id="rId15"/>
    <p:sldId id="333" r:id="rId16"/>
    <p:sldId id="334" r:id="rId17"/>
    <p:sldId id="335" r:id="rId18"/>
    <p:sldId id="336" r:id="rId19"/>
    <p:sldId id="337" r:id="rId20"/>
    <p:sldId id="360" r:id="rId21"/>
    <p:sldId id="321" r:id="rId22"/>
    <p:sldId id="300" r:id="rId23"/>
    <p:sldId id="275" r:id="rId24"/>
    <p:sldId id="264" r:id="rId25"/>
    <p:sldId id="293" r:id="rId26"/>
    <p:sldId id="292" r:id="rId27"/>
    <p:sldId id="313" r:id="rId28"/>
    <p:sldId id="281" r:id="rId29"/>
    <p:sldId id="314" r:id="rId30"/>
    <p:sldId id="283" r:id="rId31"/>
    <p:sldId id="315" r:id="rId32"/>
    <p:sldId id="316" r:id="rId33"/>
    <p:sldId id="359" r:id="rId34"/>
    <p:sldId id="338" r:id="rId35"/>
    <p:sldId id="339" r:id="rId36"/>
    <p:sldId id="340" r:id="rId37"/>
    <p:sldId id="341" r:id="rId38"/>
    <p:sldId id="342" r:id="rId39"/>
    <p:sldId id="343" r:id="rId40"/>
    <p:sldId id="344" r:id="rId41"/>
    <p:sldId id="345" r:id="rId42"/>
    <p:sldId id="346" r:id="rId43"/>
    <p:sldId id="347" r:id="rId44"/>
    <p:sldId id="267" r:id="rId45"/>
    <p:sldId id="322" r:id="rId46"/>
    <p:sldId id="323" r:id="rId47"/>
    <p:sldId id="324" r:id="rId48"/>
    <p:sldId id="325" r:id="rId49"/>
    <p:sldId id="326" r:id="rId50"/>
    <p:sldId id="308" r:id="rId51"/>
    <p:sldId id="327" r:id="rId52"/>
    <p:sldId id="358" r:id="rId53"/>
    <p:sldId id="348" r:id="rId54"/>
    <p:sldId id="349" r:id="rId55"/>
    <p:sldId id="350" r:id="rId56"/>
    <p:sldId id="351" r:id="rId57"/>
    <p:sldId id="352" r:id="rId58"/>
    <p:sldId id="353" r:id="rId59"/>
    <p:sldId id="354" r:id="rId60"/>
    <p:sldId id="355" r:id="rId61"/>
    <p:sldId id="356" r:id="rId62"/>
    <p:sldId id="357" r:id="rId63"/>
    <p:sldId id="271" r:id="rId64"/>
  </p:sldIdLst>
  <p:sldSz cx="12192000" cy="6858000"/>
  <p:notesSz cx="6858000" cy="9144000"/>
  <p:embeddedFontLst>
    <p:embeddedFont>
      <p:font typeface="Calibri" panose="020F0502020204030204" pitchFamily="34" charset="0"/>
      <p:regular r:id="rId67"/>
      <p:bold r:id="rId68"/>
      <p:italic r:id="rId69"/>
      <p:boldItalic r:id="rId7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rren Nehlsen" initials="DN" lastIdx="11" clrIdx="0">
    <p:extLst>
      <p:ext uri="{19B8F6BF-5375-455C-9EA6-DF929625EA0E}">
        <p15:presenceInfo xmlns:p15="http://schemas.microsoft.com/office/powerpoint/2012/main" userId="S-1-5-21-2551062712-1331684458-490105105-1090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A714"/>
    <a:srgbClr val="996633"/>
    <a:srgbClr val="002D60"/>
    <a:srgbClr val="F2CC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147" autoAdjust="0"/>
    <p:restoredTop sz="96327" autoAdjust="0"/>
  </p:normalViewPr>
  <p:slideViewPr>
    <p:cSldViewPr snapToGrid="0" snapToObjects="1">
      <p:cViewPr varScale="1">
        <p:scale>
          <a:sx n="119" d="100"/>
          <a:sy n="119" d="100"/>
        </p:scale>
        <p:origin x="1296"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handoutMaster" Target="handoutMasters/handoutMaster1.xml"/><Relationship Id="rId74"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font" Target="fonts/font3.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font" Target="fonts/font1.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font" Target="fonts/font4.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2-25T13:47:15.334" idx="11">
    <p:pos x="10" y="10"/>
    <p:text>DCS plays the most important role in Care Collaboration</p:text>
    <p:extLst>
      <p:ext uri="{C676402C-5697-4E1C-873F-D02D1690AC5C}">
        <p15:threadingInfo xmlns:p15="http://schemas.microsoft.com/office/powerpoint/2012/main" timeZoneBias="3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BC4AE9F-5920-1243-A47C-D00877499F9F}"/>
              </a:ext>
            </a:extLst>
          </p:cNvPr>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C8EF8DF-BF7B-A342-9AC2-0C97A0E8F47E}"/>
              </a:ext>
            </a:extLst>
          </p:cNvPr>
          <p:cNvSpPr>
            <a:spLocks noGrp="1"/>
          </p:cNvSpPr>
          <p:nvPr>
            <p:ph type="dt" sz="quarter" idx="1"/>
          </p:nvPr>
        </p:nvSpPr>
        <p:spPr>
          <a:xfrm>
            <a:off x="3884613" y="2"/>
            <a:ext cx="2971800" cy="458788"/>
          </a:xfrm>
          <a:prstGeom prst="rect">
            <a:avLst/>
          </a:prstGeom>
        </p:spPr>
        <p:txBody>
          <a:bodyPr vert="horz" lIns="91440" tIns="45720" rIns="91440" bIns="45720" rtlCol="0"/>
          <a:lstStyle>
            <a:lvl1pPr algn="r">
              <a:defRPr sz="1200"/>
            </a:lvl1pPr>
          </a:lstStyle>
          <a:p>
            <a:fld id="{DB259423-D51E-E645-9947-E4D9C7A4FFF3}" type="datetimeFigureOut">
              <a:rPr lang="en-US" smtClean="0"/>
              <a:t>3/8/20</a:t>
            </a:fld>
            <a:endParaRPr lang="en-US" dirty="0"/>
          </a:p>
        </p:txBody>
      </p:sp>
      <p:sp>
        <p:nvSpPr>
          <p:cNvPr id="4" name="Footer Placeholder 3">
            <a:extLst>
              <a:ext uri="{FF2B5EF4-FFF2-40B4-BE49-F238E27FC236}">
                <a16:creationId xmlns:a16="http://schemas.microsoft.com/office/drawing/2014/main" id="{CE4FA320-4583-9540-B919-91E25E593A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11AF17E-F59E-0C4C-A2B1-D9A57AD7DC4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164148-CCD9-5745-A167-A25831FF8C9C}" type="slidenum">
              <a:rPr lang="en-US" smtClean="0"/>
              <a:t>‹#›</a:t>
            </a:fld>
            <a:endParaRPr lang="en-US" dirty="0"/>
          </a:p>
        </p:txBody>
      </p:sp>
    </p:spTree>
    <p:extLst>
      <p:ext uri="{BB962C8B-B14F-4D97-AF65-F5344CB8AC3E}">
        <p14:creationId xmlns:p14="http://schemas.microsoft.com/office/powerpoint/2010/main" val="1258052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2"/>
            <a:ext cx="2971800" cy="458788"/>
          </a:xfrm>
          <a:prstGeom prst="rect">
            <a:avLst/>
          </a:prstGeom>
        </p:spPr>
        <p:txBody>
          <a:bodyPr vert="horz" lIns="91440" tIns="45720" rIns="91440" bIns="45720" rtlCol="0"/>
          <a:lstStyle>
            <a:lvl1pPr algn="r">
              <a:defRPr sz="1200"/>
            </a:lvl1pPr>
          </a:lstStyle>
          <a:p>
            <a:fld id="{D87D698F-48EB-9645-9342-A8FFF8C28631}" type="datetimeFigureOut">
              <a:rPr lang="en-US" smtClean="0"/>
              <a:t>3/8/20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51651E-6DDE-EB45-92C2-47D2C574FE66}" type="slidenum">
              <a:rPr lang="en-US" smtClean="0"/>
              <a:t>‹#›</a:t>
            </a:fld>
            <a:endParaRPr lang="en-US" dirty="0"/>
          </a:p>
        </p:txBody>
      </p:sp>
    </p:spTree>
    <p:extLst>
      <p:ext uri="{BB962C8B-B14F-4D97-AF65-F5344CB8AC3E}">
        <p14:creationId xmlns:p14="http://schemas.microsoft.com/office/powerpoint/2010/main" val="784951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1651E-6DDE-EB45-92C2-47D2C574FE66}" type="slidenum">
              <a:rPr lang="en-US" smtClean="0"/>
              <a:t>2</a:t>
            </a:fld>
            <a:endParaRPr lang="en-US" dirty="0"/>
          </a:p>
        </p:txBody>
      </p:sp>
    </p:spTree>
    <p:extLst>
      <p:ext uri="{BB962C8B-B14F-4D97-AF65-F5344CB8AC3E}">
        <p14:creationId xmlns:p14="http://schemas.microsoft.com/office/powerpoint/2010/main" val="2672314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1651E-6DDE-EB45-92C2-47D2C574FE66}" type="slidenum">
              <a:rPr lang="en-US" smtClean="0"/>
              <a:t>21</a:t>
            </a:fld>
            <a:endParaRPr lang="en-US" dirty="0"/>
          </a:p>
        </p:txBody>
      </p:sp>
    </p:spTree>
    <p:extLst>
      <p:ext uri="{BB962C8B-B14F-4D97-AF65-F5344CB8AC3E}">
        <p14:creationId xmlns:p14="http://schemas.microsoft.com/office/powerpoint/2010/main" val="4180071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1651E-6DDE-EB45-92C2-47D2C574FE66}" type="slidenum">
              <a:rPr lang="en-US" smtClean="0"/>
              <a:t>22</a:t>
            </a:fld>
            <a:endParaRPr lang="en-US" dirty="0"/>
          </a:p>
        </p:txBody>
      </p:sp>
    </p:spTree>
    <p:extLst>
      <p:ext uri="{BB962C8B-B14F-4D97-AF65-F5344CB8AC3E}">
        <p14:creationId xmlns:p14="http://schemas.microsoft.com/office/powerpoint/2010/main" val="2098673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1651E-6DDE-EB45-92C2-47D2C574FE66}" type="slidenum">
              <a:rPr lang="en-US" smtClean="0"/>
              <a:t>23</a:t>
            </a:fld>
            <a:endParaRPr lang="en-US" dirty="0"/>
          </a:p>
        </p:txBody>
      </p:sp>
    </p:spTree>
    <p:extLst>
      <p:ext uri="{BB962C8B-B14F-4D97-AF65-F5344CB8AC3E}">
        <p14:creationId xmlns:p14="http://schemas.microsoft.com/office/powerpoint/2010/main" val="1253803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1651E-6DDE-EB45-92C2-47D2C574FE66}" type="slidenum">
              <a:rPr lang="en-US" smtClean="0"/>
              <a:t>24</a:t>
            </a:fld>
            <a:endParaRPr lang="en-US" dirty="0"/>
          </a:p>
        </p:txBody>
      </p:sp>
    </p:spTree>
    <p:extLst>
      <p:ext uri="{BB962C8B-B14F-4D97-AF65-F5344CB8AC3E}">
        <p14:creationId xmlns:p14="http://schemas.microsoft.com/office/powerpoint/2010/main" val="3072778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1651E-6DDE-EB45-92C2-47D2C574FE66}" type="slidenum">
              <a:rPr lang="en-US" smtClean="0"/>
              <a:t>25</a:t>
            </a:fld>
            <a:endParaRPr lang="en-US" dirty="0"/>
          </a:p>
        </p:txBody>
      </p:sp>
    </p:spTree>
    <p:extLst>
      <p:ext uri="{BB962C8B-B14F-4D97-AF65-F5344CB8AC3E}">
        <p14:creationId xmlns:p14="http://schemas.microsoft.com/office/powerpoint/2010/main" val="3493594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1651E-6DDE-EB45-92C2-47D2C574FE66}" type="slidenum">
              <a:rPr lang="en-US" smtClean="0"/>
              <a:t>26</a:t>
            </a:fld>
            <a:endParaRPr lang="en-US" dirty="0"/>
          </a:p>
        </p:txBody>
      </p:sp>
    </p:spTree>
    <p:extLst>
      <p:ext uri="{BB962C8B-B14F-4D97-AF65-F5344CB8AC3E}">
        <p14:creationId xmlns:p14="http://schemas.microsoft.com/office/powerpoint/2010/main" val="30263032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1651E-6DDE-EB45-92C2-47D2C574FE66}" type="slidenum">
              <a:rPr lang="en-US" smtClean="0"/>
              <a:t>27</a:t>
            </a:fld>
            <a:endParaRPr lang="en-US" dirty="0"/>
          </a:p>
        </p:txBody>
      </p:sp>
    </p:spTree>
    <p:extLst>
      <p:ext uri="{BB962C8B-B14F-4D97-AF65-F5344CB8AC3E}">
        <p14:creationId xmlns:p14="http://schemas.microsoft.com/office/powerpoint/2010/main" val="1846832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1651E-6DDE-EB45-92C2-47D2C574FE66}" type="slidenum">
              <a:rPr lang="en-US" smtClean="0"/>
              <a:t>28</a:t>
            </a:fld>
            <a:endParaRPr lang="en-US" dirty="0"/>
          </a:p>
        </p:txBody>
      </p:sp>
    </p:spTree>
    <p:extLst>
      <p:ext uri="{BB962C8B-B14F-4D97-AF65-F5344CB8AC3E}">
        <p14:creationId xmlns:p14="http://schemas.microsoft.com/office/powerpoint/2010/main" val="32873039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1651E-6DDE-EB45-92C2-47D2C574FE66}" type="slidenum">
              <a:rPr lang="en-US" smtClean="0"/>
              <a:t>29</a:t>
            </a:fld>
            <a:endParaRPr lang="en-US" dirty="0"/>
          </a:p>
        </p:txBody>
      </p:sp>
    </p:spTree>
    <p:extLst>
      <p:ext uri="{BB962C8B-B14F-4D97-AF65-F5344CB8AC3E}">
        <p14:creationId xmlns:p14="http://schemas.microsoft.com/office/powerpoint/2010/main" val="16705273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1651E-6DDE-EB45-92C2-47D2C574FE66}" type="slidenum">
              <a:rPr lang="en-US" smtClean="0"/>
              <a:t>30</a:t>
            </a:fld>
            <a:endParaRPr lang="en-US" dirty="0"/>
          </a:p>
        </p:txBody>
      </p:sp>
    </p:spTree>
    <p:extLst>
      <p:ext uri="{BB962C8B-B14F-4D97-AF65-F5344CB8AC3E}">
        <p14:creationId xmlns:p14="http://schemas.microsoft.com/office/powerpoint/2010/main" val="608779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1651E-6DDE-EB45-92C2-47D2C574FE66}" type="slidenum">
              <a:rPr lang="en-US" smtClean="0"/>
              <a:t>3</a:t>
            </a:fld>
            <a:endParaRPr lang="en-US" dirty="0"/>
          </a:p>
        </p:txBody>
      </p:sp>
    </p:spTree>
    <p:extLst>
      <p:ext uri="{BB962C8B-B14F-4D97-AF65-F5344CB8AC3E}">
        <p14:creationId xmlns:p14="http://schemas.microsoft.com/office/powerpoint/2010/main" val="870210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1651E-6DDE-EB45-92C2-47D2C574FE66}" type="slidenum">
              <a:rPr lang="en-US" smtClean="0"/>
              <a:t>31</a:t>
            </a:fld>
            <a:endParaRPr lang="en-US" dirty="0"/>
          </a:p>
        </p:txBody>
      </p:sp>
    </p:spTree>
    <p:extLst>
      <p:ext uri="{BB962C8B-B14F-4D97-AF65-F5344CB8AC3E}">
        <p14:creationId xmlns:p14="http://schemas.microsoft.com/office/powerpoint/2010/main" val="30180977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1651E-6DDE-EB45-92C2-47D2C574FE66}" type="slidenum">
              <a:rPr lang="en-US" smtClean="0"/>
              <a:t>32</a:t>
            </a:fld>
            <a:endParaRPr lang="en-US" dirty="0"/>
          </a:p>
        </p:txBody>
      </p:sp>
    </p:spTree>
    <p:extLst>
      <p:ext uri="{BB962C8B-B14F-4D97-AF65-F5344CB8AC3E}">
        <p14:creationId xmlns:p14="http://schemas.microsoft.com/office/powerpoint/2010/main" val="34057144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1651E-6DDE-EB45-92C2-47D2C574FE66}" type="slidenum">
              <a:rPr lang="en-US" smtClean="0"/>
              <a:t>43</a:t>
            </a:fld>
            <a:endParaRPr lang="en-US" dirty="0"/>
          </a:p>
        </p:txBody>
      </p:sp>
    </p:spTree>
    <p:extLst>
      <p:ext uri="{BB962C8B-B14F-4D97-AF65-F5344CB8AC3E}">
        <p14:creationId xmlns:p14="http://schemas.microsoft.com/office/powerpoint/2010/main" val="42050944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1651E-6DDE-EB45-92C2-47D2C574FE66}" type="slidenum">
              <a:rPr lang="en-US" smtClean="0"/>
              <a:t>44</a:t>
            </a:fld>
            <a:endParaRPr lang="en-US" dirty="0"/>
          </a:p>
        </p:txBody>
      </p:sp>
    </p:spTree>
    <p:extLst>
      <p:ext uri="{BB962C8B-B14F-4D97-AF65-F5344CB8AC3E}">
        <p14:creationId xmlns:p14="http://schemas.microsoft.com/office/powerpoint/2010/main" val="30035570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1651E-6DDE-EB45-92C2-47D2C574FE66}" type="slidenum">
              <a:rPr lang="en-US" smtClean="0"/>
              <a:t>45</a:t>
            </a:fld>
            <a:endParaRPr lang="en-US" dirty="0"/>
          </a:p>
        </p:txBody>
      </p:sp>
    </p:spTree>
    <p:extLst>
      <p:ext uri="{BB962C8B-B14F-4D97-AF65-F5344CB8AC3E}">
        <p14:creationId xmlns:p14="http://schemas.microsoft.com/office/powerpoint/2010/main" val="13356213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1651E-6DDE-EB45-92C2-47D2C574FE66}" type="slidenum">
              <a:rPr lang="en-US" smtClean="0"/>
              <a:t>46</a:t>
            </a:fld>
            <a:endParaRPr lang="en-US" dirty="0"/>
          </a:p>
        </p:txBody>
      </p:sp>
    </p:spTree>
    <p:extLst>
      <p:ext uri="{BB962C8B-B14F-4D97-AF65-F5344CB8AC3E}">
        <p14:creationId xmlns:p14="http://schemas.microsoft.com/office/powerpoint/2010/main" val="31802046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Account management starts after the sales transaction is complete. It’s the daily management and support of customers, resulting in their continued desire to partner with you, your team and your company</a:t>
            </a:r>
          </a:p>
          <a:p>
            <a:r>
              <a:rPr lang="en-US" dirty="0"/>
              <a:t>Account managers must continually prove your company’s value to the customer so they’ll want to stick with your service and care. A customer accepting your proposal for service (sales), is only the beginning — you need to stay top of mind so the customer will want to renew or even add onto their line of services.</a:t>
            </a:r>
          </a:p>
          <a:p>
            <a:endParaRPr lang="en-US" dirty="0"/>
          </a:p>
        </p:txBody>
      </p:sp>
      <p:sp>
        <p:nvSpPr>
          <p:cNvPr id="4" name="Slide Number Placeholder 3"/>
          <p:cNvSpPr>
            <a:spLocks noGrp="1"/>
          </p:cNvSpPr>
          <p:nvPr>
            <p:ph type="sldNum" sz="quarter" idx="10"/>
          </p:nvPr>
        </p:nvSpPr>
        <p:spPr/>
        <p:txBody>
          <a:bodyPr/>
          <a:lstStyle/>
          <a:p>
            <a:fld id="{E651651E-6DDE-EB45-92C2-47D2C574FE66}" type="slidenum">
              <a:rPr lang="en-US" smtClean="0"/>
              <a:t>47</a:t>
            </a:fld>
            <a:endParaRPr lang="en-US" dirty="0"/>
          </a:p>
        </p:txBody>
      </p:sp>
    </p:spTree>
    <p:extLst>
      <p:ext uri="{BB962C8B-B14F-4D97-AF65-F5344CB8AC3E}">
        <p14:creationId xmlns:p14="http://schemas.microsoft.com/office/powerpoint/2010/main" val="11848892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1651E-6DDE-EB45-92C2-47D2C574FE66}" type="slidenum">
              <a:rPr lang="en-US" smtClean="0"/>
              <a:t>48</a:t>
            </a:fld>
            <a:endParaRPr lang="en-US" dirty="0"/>
          </a:p>
        </p:txBody>
      </p:sp>
    </p:spTree>
    <p:extLst>
      <p:ext uri="{BB962C8B-B14F-4D97-AF65-F5344CB8AC3E}">
        <p14:creationId xmlns:p14="http://schemas.microsoft.com/office/powerpoint/2010/main" val="17128833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1651E-6DDE-EB45-92C2-47D2C574FE66}" type="slidenum">
              <a:rPr lang="en-US" smtClean="0"/>
              <a:t>49</a:t>
            </a:fld>
            <a:endParaRPr lang="en-US" dirty="0"/>
          </a:p>
        </p:txBody>
      </p:sp>
    </p:spTree>
    <p:extLst>
      <p:ext uri="{BB962C8B-B14F-4D97-AF65-F5344CB8AC3E}">
        <p14:creationId xmlns:p14="http://schemas.microsoft.com/office/powerpoint/2010/main" val="15787209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1651E-6DDE-EB45-92C2-47D2C574FE66}" type="slidenum">
              <a:rPr lang="en-US" smtClean="0"/>
              <a:t>50</a:t>
            </a:fld>
            <a:endParaRPr lang="en-US" dirty="0"/>
          </a:p>
        </p:txBody>
      </p:sp>
    </p:spTree>
    <p:extLst>
      <p:ext uri="{BB962C8B-B14F-4D97-AF65-F5344CB8AC3E}">
        <p14:creationId xmlns:p14="http://schemas.microsoft.com/office/powerpoint/2010/main" val="845209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Account management starts after the sales transaction is complete. It’s the daily management and support of customers, resulting in their continued desire to partner with you, your team and your company</a:t>
            </a:r>
          </a:p>
          <a:p>
            <a:r>
              <a:rPr lang="en-US" dirty="0"/>
              <a:t>Account managers must continually prove your company’s value to the customer so they’ll want to stick with your service and care. A customer accepting your proposal for service (sales), is only the beginning — you need to stay top of mind so the customer will want to renew or even add onto their line of services.</a:t>
            </a:r>
          </a:p>
          <a:p>
            <a:endParaRPr lang="en-US" dirty="0"/>
          </a:p>
        </p:txBody>
      </p:sp>
      <p:sp>
        <p:nvSpPr>
          <p:cNvPr id="4" name="Slide Number Placeholder 3"/>
          <p:cNvSpPr>
            <a:spLocks noGrp="1"/>
          </p:cNvSpPr>
          <p:nvPr>
            <p:ph type="sldNum" sz="quarter" idx="10"/>
          </p:nvPr>
        </p:nvSpPr>
        <p:spPr/>
        <p:txBody>
          <a:bodyPr/>
          <a:lstStyle/>
          <a:p>
            <a:fld id="{E651651E-6DDE-EB45-92C2-47D2C574FE66}" type="slidenum">
              <a:rPr lang="en-US" smtClean="0"/>
              <a:t>4</a:t>
            </a:fld>
            <a:endParaRPr lang="en-US" dirty="0"/>
          </a:p>
        </p:txBody>
      </p:sp>
    </p:spTree>
    <p:extLst>
      <p:ext uri="{BB962C8B-B14F-4D97-AF65-F5344CB8AC3E}">
        <p14:creationId xmlns:p14="http://schemas.microsoft.com/office/powerpoint/2010/main" val="951908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1651E-6DDE-EB45-92C2-47D2C574FE66}" type="slidenum">
              <a:rPr lang="en-US" smtClean="0"/>
              <a:t>51</a:t>
            </a:fld>
            <a:endParaRPr lang="en-US" dirty="0"/>
          </a:p>
        </p:txBody>
      </p:sp>
    </p:spTree>
    <p:extLst>
      <p:ext uri="{BB962C8B-B14F-4D97-AF65-F5344CB8AC3E}">
        <p14:creationId xmlns:p14="http://schemas.microsoft.com/office/powerpoint/2010/main" val="32239268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1651E-6DDE-EB45-92C2-47D2C574FE66}" type="slidenum">
              <a:rPr lang="en-US" smtClean="0"/>
              <a:t>62</a:t>
            </a:fld>
            <a:endParaRPr lang="en-US" dirty="0"/>
          </a:p>
        </p:txBody>
      </p:sp>
    </p:spTree>
    <p:extLst>
      <p:ext uri="{BB962C8B-B14F-4D97-AF65-F5344CB8AC3E}">
        <p14:creationId xmlns:p14="http://schemas.microsoft.com/office/powerpoint/2010/main" val="3544609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1651E-6DDE-EB45-92C2-47D2C574FE66}" type="slidenum">
              <a:rPr lang="en-US" smtClean="0"/>
              <a:t>5</a:t>
            </a:fld>
            <a:endParaRPr lang="en-US" dirty="0"/>
          </a:p>
        </p:txBody>
      </p:sp>
    </p:spTree>
    <p:extLst>
      <p:ext uri="{BB962C8B-B14F-4D97-AF65-F5344CB8AC3E}">
        <p14:creationId xmlns:p14="http://schemas.microsoft.com/office/powerpoint/2010/main" val="3111891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1651E-6DDE-EB45-92C2-47D2C574FE66}" type="slidenum">
              <a:rPr lang="en-US" smtClean="0"/>
              <a:t>6</a:t>
            </a:fld>
            <a:endParaRPr lang="en-US" dirty="0"/>
          </a:p>
        </p:txBody>
      </p:sp>
    </p:spTree>
    <p:extLst>
      <p:ext uri="{BB962C8B-B14F-4D97-AF65-F5344CB8AC3E}">
        <p14:creationId xmlns:p14="http://schemas.microsoft.com/office/powerpoint/2010/main" val="531016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1651E-6DDE-EB45-92C2-47D2C574FE66}" type="slidenum">
              <a:rPr lang="en-US" smtClean="0"/>
              <a:t>7</a:t>
            </a:fld>
            <a:endParaRPr lang="en-US" dirty="0"/>
          </a:p>
        </p:txBody>
      </p:sp>
    </p:spTree>
    <p:extLst>
      <p:ext uri="{BB962C8B-B14F-4D97-AF65-F5344CB8AC3E}">
        <p14:creationId xmlns:p14="http://schemas.microsoft.com/office/powerpoint/2010/main" val="1179360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1651E-6DDE-EB45-92C2-47D2C574FE66}" type="slidenum">
              <a:rPr lang="en-US" smtClean="0"/>
              <a:t>8</a:t>
            </a:fld>
            <a:endParaRPr lang="en-US" dirty="0"/>
          </a:p>
        </p:txBody>
      </p:sp>
    </p:spTree>
    <p:extLst>
      <p:ext uri="{BB962C8B-B14F-4D97-AF65-F5344CB8AC3E}">
        <p14:creationId xmlns:p14="http://schemas.microsoft.com/office/powerpoint/2010/main" val="4140221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1651E-6DDE-EB45-92C2-47D2C574FE66}" type="slidenum">
              <a:rPr lang="en-US" smtClean="0"/>
              <a:t>19</a:t>
            </a:fld>
            <a:endParaRPr lang="en-US" dirty="0"/>
          </a:p>
        </p:txBody>
      </p:sp>
    </p:spTree>
    <p:extLst>
      <p:ext uri="{BB962C8B-B14F-4D97-AF65-F5344CB8AC3E}">
        <p14:creationId xmlns:p14="http://schemas.microsoft.com/office/powerpoint/2010/main" val="2795437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1651E-6DDE-EB45-92C2-47D2C574FE66}" type="slidenum">
              <a:rPr lang="en-US" smtClean="0"/>
              <a:t>20</a:t>
            </a:fld>
            <a:endParaRPr lang="en-US" dirty="0"/>
          </a:p>
        </p:txBody>
      </p:sp>
    </p:spTree>
    <p:extLst>
      <p:ext uri="{BB962C8B-B14F-4D97-AF65-F5344CB8AC3E}">
        <p14:creationId xmlns:p14="http://schemas.microsoft.com/office/powerpoint/2010/main" val="38617781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B657327-2378-D642-A9AE-7C86A57BB224}"/>
              </a:ext>
            </a:extLst>
          </p:cNvPr>
          <p:cNvSpPr/>
          <p:nvPr userDrawn="1"/>
        </p:nvSpPr>
        <p:spPr>
          <a:xfrm>
            <a:off x="0" y="0"/>
            <a:ext cx="12192000" cy="5267569"/>
          </a:xfrm>
          <a:prstGeom prst="rect">
            <a:avLst/>
          </a:prstGeom>
          <a:solidFill>
            <a:srgbClr val="E6A7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87146E-4901-B441-A6CD-9ACC0B9E563B}"/>
              </a:ext>
            </a:extLst>
          </p:cNvPr>
          <p:cNvSpPr>
            <a:spLocks noGrp="1"/>
          </p:cNvSpPr>
          <p:nvPr>
            <p:ph type="ctrTitle" hasCustomPrompt="1"/>
          </p:nvPr>
        </p:nvSpPr>
        <p:spPr>
          <a:xfrm>
            <a:off x="873760" y="719516"/>
            <a:ext cx="10444480" cy="2871152"/>
          </a:xfrm>
          <a:ln w="38100">
            <a:noFill/>
          </a:ln>
        </p:spPr>
        <p:txBody>
          <a:bodyPr anchor="b">
            <a:normAutofit/>
          </a:bodyPr>
          <a:lstStyle>
            <a:lvl1pPr algn="ctr">
              <a:defRPr sz="7200">
                <a:solidFill>
                  <a:schemeClr val="accent1"/>
                </a:solidFill>
              </a:defRPr>
            </a:lvl1pPr>
          </a:lstStyle>
          <a:p>
            <a:r>
              <a:rPr lang="en-US" dirty="0"/>
              <a:t>CLICK TO EDIT MASTER TITLE STYLE</a:t>
            </a:r>
          </a:p>
        </p:txBody>
      </p:sp>
      <p:sp>
        <p:nvSpPr>
          <p:cNvPr id="3" name="Subtitle 2">
            <a:extLst>
              <a:ext uri="{FF2B5EF4-FFF2-40B4-BE49-F238E27FC236}">
                <a16:creationId xmlns:a16="http://schemas.microsoft.com/office/drawing/2014/main" id="{0BD8FD39-D4B1-6449-8EE8-FF6C93CF128F}"/>
              </a:ext>
            </a:extLst>
          </p:cNvPr>
          <p:cNvSpPr>
            <a:spLocks noGrp="1"/>
          </p:cNvSpPr>
          <p:nvPr>
            <p:ph type="subTitle" idx="1" hasCustomPrompt="1"/>
          </p:nvPr>
        </p:nvSpPr>
        <p:spPr>
          <a:xfrm>
            <a:off x="1524000" y="3829789"/>
            <a:ext cx="9144000" cy="1325563"/>
          </a:xfrm>
        </p:spPr>
        <p:txBody>
          <a:bodyPr/>
          <a:lstStyle>
            <a:lvl1pPr marL="0" indent="0" algn="ctr">
              <a:buNone/>
              <a:defRPr sz="24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6" name="Straight Connector 5">
            <a:extLst>
              <a:ext uri="{FF2B5EF4-FFF2-40B4-BE49-F238E27FC236}">
                <a16:creationId xmlns:a16="http://schemas.microsoft.com/office/drawing/2014/main" id="{48F5B22E-DF01-ED45-A66F-D0F1F9B3B8F3}"/>
              </a:ext>
            </a:extLst>
          </p:cNvPr>
          <p:cNvCxnSpPr/>
          <p:nvPr userDrawn="1"/>
        </p:nvCxnSpPr>
        <p:spPr>
          <a:xfrm>
            <a:off x="873760" y="3606299"/>
            <a:ext cx="104444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1214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3BF2C-6F5A-5442-A66D-01B1DEBD93B7}"/>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5D74D727-F8A5-2B41-A585-8244FD548CDB}"/>
              </a:ext>
            </a:extLst>
          </p:cNvPr>
          <p:cNvSpPr>
            <a:spLocks noGrp="1"/>
          </p:cNvSpPr>
          <p:nvPr>
            <p:ph type="sldNum" sz="quarter" idx="12"/>
          </p:nvPr>
        </p:nvSpPr>
        <p:spPr/>
        <p:txBody>
          <a:bodyPr/>
          <a:lstStyle/>
          <a:p>
            <a:fld id="{D0762AB2-F4F5-1E4F-A6CC-B69D1788EA36}" type="slidenum">
              <a:rPr lang="en-US" smtClean="0"/>
              <a:t>‹#›</a:t>
            </a:fld>
            <a:endParaRPr lang="en-US" dirty="0"/>
          </a:p>
        </p:txBody>
      </p:sp>
    </p:spTree>
    <p:extLst>
      <p:ext uri="{BB962C8B-B14F-4D97-AF65-F5344CB8AC3E}">
        <p14:creationId xmlns:p14="http://schemas.microsoft.com/office/powerpoint/2010/main" val="3278011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DA396C-1661-C143-8A33-CE8540373B02}"/>
              </a:ext>
            </a:extLst>
          </p:cNvPr>
          <p:cNvSpPr>
            <a:spLocks noGrp="1"/>
          </p:cNvSpPr>
          <p:nvPr>
            <p:ph type="sldNum" sz="quarter" idx="12"/>
          </p:nvPr>
        </p:nvSpPr>
        <p:spPr/>
        <p:txBody>
          <a:bodyPr/>
          <a:lstStyle/>
          <a:p>
            <a:fld id="{D0762AB2-F4F5-1E4F-A6CC-B69D1788EA36}" type="slidenum">
              <a:rPr lang="en-US" smtClean="0"/>
              <a:t>‹#›</a:t>
            </a:fld>
            <a:endParaRPr lang="en-US" dirty="0"/>
          </a:p>
        </p:txBody>
      </p:sp>
    </p:spTree>
    <p:extLst>
      <p:ext uri="{BB962C8B-B14F-4D97-AF65-F5344CB8AC3E}">
        <p14:creationId xmlns:p14="http://schemas.microsoft.com/office/powerpoint/2010/main" val="1775314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55672-A229-2940-8B05-78D544EAC0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72D41A-03BA-5941-9A3A-958A76CCA604}"/>
              </a:ext>
            </a:extLst>
          </p:cNvPr>
          <p:cNvSpPr>
            <a:spLocks noGrp="1"/>
          </p:cNvSpPr>
          <p:nvPr>
            <p:ph idx="1"/>
          </p:nvPr>
        </p:nvSpPr>
        <p:spPr>
          <a:xfrm>
            <a:off x="5183188" y="987425"/>
            <a:ext cx="6172200" cy="484441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4E468C-740A-9241-A665-1F8794187983}"/>
              </a:ext>
            </a:extLst>
          </p:cNvPr>
          <p:cNvSpPr>
            <a:spLocks noGrp="1"/>
          </p:cNvSpPr>
          <p:nvPr>
            <p:ph type="body" sz="half" idx="2"/>
          </p:nvPr>
        </p:nvSpPr>
        <p:spPr>
          <a:xfrm>
            <a:off x="839788" y="2057400"/>
            <a:ext cx="3932237" cy="3774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9FD67D49-CBA1-8042-8526-2788AB9639FA}"/>
              </a:ext>
            </a:extLst>
          </p:cNvPr>
          <p:cNvSpPr>
            <a:spLocks noGrp="1"/>
          </p:cNvSpPr>
          <p:nvPr>
            <p:ph type="sldNum" sz="quarter" idx="12"/>
          </p:nvPr>
        </p:nvSpPr>
        <p:spPr/>
        <p:txBody>
          <a:bodyPr/>
          <a:lstStyle/>
          <a:p>
            <a:fld id="{D0762AB2-F4F5-1E4F-A6CC-B69D1788EA36}" type="slidenum">
              <a:rPr lang="en-US" smtClean="0"/>
              <a:t>‹#›</a:t>
            </a:fld>
            <a:endParaRPr lang="en-US" dirty="0"/>
          </a:p>
        </p:txBody>
      </p:sp>
    </p:spTree>
    <p:extLst>
      <p:ext uri="{BB962C8B-B14F-4D97-AF65-F5344CB8AC3E}">
        <p14:creationId xmlns:p14="http://schemas.microsoft.com/office/powerpoint/2010/main" val="2000917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C0573-5AF6-0C4D-A014-FB9DF1B247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4E6592-ECBE-C345-9960-FD11EB09D8FB}"/>
              </a:ext>
            </a:extLst>
          </p:cNvPr>
          <p:cNvSpPr>
            <a:spLocks noGrp="1"/>
          </p:cNvSpPr>
          <p:nvPr>
            <p:ph type="pic" idx="1"/>
          </p:nvPr>
        </p:nvSpPr>
        <p:spPr>
          <a:xfrm>
            <a:off x="5183188" y="987426"/>
            <a:ext cx="6172200" cy="48444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B64D364-38EB-0E45-A650-686A721D5D27}"/>
              </a:ext>
            </a:extLst>
          </p:cNvPr>
          <p:cNvSpPr>
            <a:spLocks noGrp="1"/>
          </p:cNvSpPr>
          <p:nvPr>
            <p:ph type="body" sz="half" idx="2"/>
          </p:nvPr>
        </p:nvSpPr>
        <p:spPr>
          <a:xfrm>
            <a:off x="839788" y="2057400"/>
            <a:ext cx="3932237" cy="3774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E3EB3787-F29F-E54B-B7C7-BCCCB0C9B35B}"/>
              </a:ext>
            </a:extLst>
          </p:cNvPr>
          <p:cNvSpPr>
            <a:spLocks noGrp="1"/>
          </p:cNvSpPr>
          <p:nvPr>
            <p:ph type="sldNum" sz="quarter" idx="12"/>
          </p:nvPr>
        </p:nvSpPr>
        <p:spPr/>
        <p:txBody>
          <a:bodyPr/>
          <a:lstStyle/>
          <a:p>
            <a:fld id="{D0762AB2-F4F5-1E4F-A6CC-B69D1788EA36}" type="slidenum">
              <a:rPr lang="en-US" smtClean="0"/>
              <a:t>‹#›</a:t>
            </a:fld>
            <a:endParaRPr lang="en-US" dirty="0"/>
          </a:p>
        </p:txBody>
      </p:sp>
    </p:spTree>
    <p:extLst>
      <p:ext uri="{BB962C8B-B14F-4D97-AF65-F5344CB8AC3E}">
        <p14:creationId xmlns:p14="http://schemas.microsoft.com/office/powerpoint/2010/main" val="3141227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F0116-5A8A-1545-ABB4-6391DEBAB0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4D55612-597A-7D47-82FD-F147BA42C9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12BEB9C-AACA-5040-B85D-33DB910F0E22}"/>
              </a:ext>
            </a:extLst>
          </p:cNvPr>
          <p:cNvSpPr>
            <a:spLocks noGrp="1"/>
          </p:cNvSpPr>
          <p:nvPr>
            <p:ph type="sldNum" sz="quarter" idx="12"/>
          </p:nvPr>
        </p:nvSpPr>
        <p:spPr/>
        <p:txBody>
          <a:bodyPr/>
          <a:lstStyle/>
          <a:p>
            <a:fld id="{D0762AB2-F4F5-1E4F-A6CC-B69D1788EA36}" type="slidenum">
              <a:rPr lang="en-US" smtClean="0"/>
              <a:t>‹#›</a:t>
            </a:fld>
            <a:endParaRPr lang="en-US" dirty="0"/>
          </a:p>
        </p:txBody>
      </p:sp>
    </p:spTree>
    <p:extLst>
      <p:ext uri="{BB962C8B-B14F-4D97-AF65-F5344CB8AC3E}">
        <p14:creationId xmlns:p14="http://schemas.microsoft.com/office/powerpoint/2010/main" val="35507128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D92201-4649-204C-8126-D320D6137D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40C57B-BCBC-8F4F-A0E1-136A59FB86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53C929D-175F-8C49-8AEC-C225F23CF239}"/>
              </a:ext>
            </a:extLst>
          </p:cNvPr>
          <p:cNvSpPr>
            <a:spLocks noGrp="1"/>
          </p:cNvSpPr>
          <p:nvPr>
            <p:ph type="sldNum" sz="quarter" idx="12"/>
          </p:nvPr>
        </p:nvSpPr>
        <p:spPr/>
        <p:txBody>
          <a:bodyPr/>
          <a:lstStyle/>
          <a:p>
            <a:fld id="{D0762AB2-F4F5-1E4F-A6CC-B69D1788EA36}" type="slidenum">
              <a:rPr lang="en-US" smtClean="0"/>
              <a:t>‹#›</a:t>
            </a:fld>
            <a:endParaRPr lang="en-US" dirty="0"/>
          </a:p>
        </p:txBody>
      </p:sp>
    </p:spTree>
    <p:extLst>
      <p:ext uri="{BB962C8B-B14F-4D97-AF65-F5344CB8AC3E}">
        <p14:creationId xmlns:p14="http://schemas.microsoft.com/office/powerpoint/2010/main" val="1152431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B657327-2378-D642-A9AE-7C86A57BB224}"/>
              </a:ext>
            </a:extLst>
          </p:cNvPr>
          <p:cNvSpPr/>
          <p:nvPr userDrawn="1"/>
        </p:nvSpPr>
        <p:spPr>
          <a:xfrm>
            <a:off x="0" y="0"/>
            <a:ext cx="12192000" cy="5267569"/>
          </a:xfrm>
          <a:prstGeom prst="rect">
            <a:avLst/>
          </a:prstGeom>
          <a:solidFill>
            <a:srgbClr val="E6A7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87146E-4901-B441-A6CD-9ACC0B9E563B}"/>
              </a:ext>
            </a:extLst>
          </p:cNvPr>
          <p:cNvSpPr>
            <a:spLocks noGrp="1"/>
          </p:cNvSpPr>
          <p:nvPr>
            <p:ph type="ctrTitle" hasCustomPrompt="1"/>
          </p:nvPr>
        </p:nvSpPr>
        <p:spPr>
          <a:xfrm>
            <a:off x="873760" y="719516"/>
            <a:ext cx="10444480" cy="2871152"/>
          </a:xfrm>
          <a:ln w="38100">
            <a:noFill/>
          </a:ln>
        </p:spPr>
        <p:txBody>
          <a:bodyPr anchor="b">
            <a:normAutofit/>
          </a:bodyPr>
          <a:lstStyle>
            <a:lvl1pPr algn="ctr">
              <a:defRPr sz="7200">
                <a:solidFill>
                  <a:schemeClr val="accent1"/>
                </a:solidFill>
              </a:defRPr>
            </a:lvl1pPr>
          </a:lstStyle>
          <a:p>
            <a:r>
              <a:rPr lang="en-US" dirty="0"/>
              <a:t>CLICK TO EDIT MASTER TITLE STYLE</a:t>
            </a:r>
          </a:p>
        </p:txBody>
      </p:sp>
      <p:sp>
        <p:nvSpPr>
          <p:cNvPr id="3" name="Subtitle 2">
            <a:extLst>
              <a:ext uri="{FF2B5EF4-FFF2-40B4-BE49-F238E27FC236}">
                <a16:creationId xmlns:a16="http://schemas.microsoft.com/office/drawing/2014/main" id="{0BD8FD39-D4B1-6449-8EE8-FF6C93CF128F}"/>
              </a:ext>
            </a:extLst>
          </p:cNvPr>
          <p:cNvSpPr>
            <a:spLocks noGrp="1"/>
          </p:cNvSpPr>
          <p:nvPr>
            <p:ph type="subTitle" idx="1" hasCustomPrompt="1"/>
          </p:nvPr>
        </p:nvSpPr>
        <p:spPr>
          <a:xfrm>
            <a:off x="1524000" y="3829789"/>
            <a:ext cx="9144000" cy="1325563"/>
          </a:xfrm>
        </p:spPr>
        <p:txBody>
          <a:bodyPr/>
          <a:lstStyle>
            <a:lvl1pPr marL="0" indent="0" algn="ctr">
              <a:buNone/>
              <a:defRPr sz="24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6" name="Straight Connector 5">
            <a:extLst>
              <a:ext uri="{FF2B5EF4-FFF2-40B4-BE49-F238E27FC236}">
                <a16:creationId xmlns:a16="http://schemas.microsoft.com/office/drawing/2014/main" id="{48F5B22E-DF01-ED45-A66F-D0F1F9B3B8F3}"/>
              </a:ext>
            </a:extLst>
          </p:cNvPr>
          <p:cNvCxnSpPr/>
          <p:nvPr userDrawn="1"/>
        </p:nvCxnSpPr>
        <p:spPr>
          <a:xfrm>
            <a:off x="873760" y="3606299"/>
            <a:ext cx="104444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6675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2BE01-0A33-9247-9EF0-2251B039B5F7}"/>
              </a:ext>
            </a:extLst>
          </p:cNvPr>
          <p:cNvSpPr>
            <a:spLocks noGrp="1"/>
          </p:cNvSpPr>
          <p:nvPr>
            <p:ph type="title"/>
          </p:nvPr>
        </p:nvSpPr>
        <p:spPr>
          <a:xfrm>
            <a:off x="831850" y="1451928"/>
            <a:ext cx="10515600" cy="2852737"/>
          </a:xfrm>
        </p:spPr>
        <p:txBody>
          <a:bodyPr anchor="b"/>
          <a:lstStyle>
            <a:lvl1pPr>
              <a:defRPr sz="6000">
                <a:solidFill>
                  <a:schemeClr val="accent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1DB4540C-B990-D44F-B507-34CC6619832A}"/>
              </a:ext>
            </a:extLst>
          </p:cNvPr>
          <p:cNvSpPr>
            <a:spLocks noGrp="1"/>
          </p:cNvSpPr>
          <p:nvPr>
            <p:ph type="body" idx="1"/>
          </p:nvPr>
        </p:nvSpPr>
        <p:spPr>
          <a:xfrm>
            <a:off x="831850" y="4421529"/>
            <a:ext cx="10515600" cy="1410311"/>
          </a:xfrm>
        </p:spPr>
        <p:txBody>
          <a:bodyPr>
            <a:normAutofit/>
          </a:bodyPr>
          <a:lstStyle>
            <a:lvl1pPr marL="0" indent="0">
              <a:lnSpc>
                <a:spcPct val="100000"/>
              </a:lnSpc>
              <a:buNone/>
              <a:defRPr sz="3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C0524781-AA77-E34C-9F81-152A778E9DCE}"/>
              </a:ext>
            </a:extLst>
          </p:cNvPr>
          <p:cNvSpPr>
            <a:spLocks noGrp="1"/>
          </p:cNvSpPr>
          <p:nvPr>
            <p:ph type="sldNum" sz="quarter" idx="12"/>
          </p:nvPr>
        </p:nvSpPr>
        <p:spPr/>
        <p:txBody>
          <a:bodyPr/>
          <a:lstStyle/>
          <a:p>
            <a:fld id="{D0762AB2-F4F5-1E4F-A6CC-B69D1788EA36}" type="slidenum">
              <a:rPr lang="en-US" smtClean="0"/>
              <a:t>‹#›</a:t>
            </a:fld>
            <a:endParaRPr lang="en-US" dirty="0"/>
          </a:p>
        </p:txBody>
      </p:sp>
      <p:cxnSp>
        <p:nvCxnSpPr>
          <p:cNvPr id="15" name="Straight Connector 14">
            <a:extLst>
              <a:ext uri="{FF2B5EF4-FFF2-40B4-BE49-F238E27FC236}">
                <a16:creationId xmlns:a16="http://schemas.microsoft.com/office/drawing/2014/main" id="{B315B59B-3F02-4F41-8F74-99FDE6736894}"/>
              </a:ext>
            </a:extLst>
          </p:cNvPr>
          <p:cNvCxnSpPr>
            <a:cxnSpLocks/>
          </p:cNvCxnSpPr>
          <p:nvPr userDrawn="1"/>
        </p:nvCxnSpPr>
        <p:spPr>
          <a:xfrm>
            <a:off x="831850" y="4304665"/>
            <a:ext cx="105156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6867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NLPC">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2074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Compassu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9235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D37DB-77D9-2148-BA1A-1ED62C67C8D8}"/>
              </a:ext>
            </a:extLst>
          </p:cNvPr>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69D589D-FDD4-AC40-81B8-73C1457DB782}"/>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54561DF-5DF8-AD46-B2CB-5E42365F07BD}"/>
              </a:ext>
            </a:extLst>
          </p:cNvPr>
          <p:cNvSpPr>
            <a:spLocks noGrp="1"/>
          </p:cNvSpPr>
          <p:nvPr>
            <p:ph type="sldNum" sz="quarter" idx="12"/>
          </p:nvPr>
        </p:nvSpPr>
        <p:spPr/>
        <p:txBody>
          <a:bodyPr/>
          <a:lstStyle/>
          <a:p>
            <a:fld id="{D0762AB2-F4F5-1E4F-A6CC-B69D1788EA36}" type="slidenum">
              <a:rPr lang="en-US" smtClean="0"/>
              <a:t>‹#›</a:t>
            </a:fld>
            <a:endParaRPr lang="en-US" dirty="0"/>
          </a:p>
        </p:txBody>
      </p:sp>
    </p:spTree>
    <p:extLst>
      <p:ext uri="{BB962C8B-B14F-4D97-AF65-F5344CB8AC3E}">
        <p14:creationId xmlns:p14="http://schemas.microsoft.com/office/powerpoint/2010/main" val="1230677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 Slide - Department Name">
    <p:spTree>
      <p:nvGrpSpPr>
        <p:cNvPr id="1" name=""/>
        <p:cNvGrpSpPr/>
        <p:nvPr/>
      </p:nvGrpSpPr>
      <p:grpSpPr>
        <a:xfrm>
          <a:off x="0" y="0"/>
          <a:ext cx="0" cy="0"/>
          <a:chOff x="0" y="0"/>
          <a:chExt cx="0" cy="0"/>
        </a:xfrm>
      </p:grpSpPr>
      <p:sp>
        <p:nvSpPr>
          <p:cNvPr id="7" name="Content Placeholder 2"/>
          <p:cNvSpPr>
            <a:spLocks noGrp="1"/>
          </p:cNvSpPr>
          <p:nvPr>
            <p:ph idx="1"/>
          </p:nvPr>
        </p:nvSpPr>
        <p:spPr>
          <a:xfrm>
            <a:off x="609600" y="1280160"/>
            <a:ext cx="10972800" cy="4525963"/>
          </a:xfrm>
        </p:spPr>
        <p:txBody>
          <a:bodyPr/>
          <a:lstStyle>
            <a:lvl1pPr>
              <a:defRPr sz="2800">
                <a:solidFill>
                  <a:srgbClr val="091E40"/>
                </a:solidFill>
              </a:defRPr>
            </a:lvl1pPr>
            <a:lvl2pPr>
              <a:defRPr sz="2400">
                <a:solidFill>
                  <a:srgbClr val="091E40"/>
                </a:solidFill>
              </a:defRPr>
            </a:lvl2pPr>
            <a:lvl3pPr>
              <a:defRPr sz="2000">
                <a:solidFill>
                  <a:srgbClr val="091E40"/>
                </a:solidFill>
              </a:defRPr>
            </a:lvl3pPr>
            <a:lvl4pPr>
              <a:defRPr sz="1800">
                <a:solidFill>
                  <a:srgbClr val="091E40"/>
                </a:solidFill>
              </a:defRPr>
            </a:lvl4pPr>
            <a:lvl5pPr>
              <a:defRPr sz="1800">
                <a:solidFill>
                  <a:srgbClr val="091E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8" name="Title 1"/>
          <p:cNvSpPr>
            <a:spLocks noGrp="1"/>
          </p:cNvSpPr>
          <p:nvPr>
            <p:ph type="title"/>
          </p:nvPr>
        </p:nvSpPr>
        <p:spPr>
          <a:xfrm>
            <a:off x="1" y="0"/>
            <a:ext cx="12192000" cy="935376"/>
          </a:xfrm>
          <a:noFill/>
          <a:ln>
            <a:noFill/>
          </a:ln>
        </p:spPr>
        <p:txBody>
          <a:bodyPr lIns="457200" tIns="91440" rIns="457200" bIns="91440">
            <a:normAutofit/>
          </a:bodyPr>
          <a:lstStyle>
            <a:lvl1pPr algn="l">
              <a:defRPr sz="3200">
                <a:solidFill>
                  <a:srgbClr val="091E40"/>
                </a:solidFill>
              </a:defRPr>
            </a:lvl1pPr>
          </a:lstStyle>
          <a:p>
            <a:r>
              <a:rPr lang="en-US" dirty="0"/>
              <a:t>Click to edit Master title style</a:t>
            </a:r>
          </a:p>
        </p:txBody>
      </p:sp>
      <p:cxnSp>
        <p:nvCxnSpPr>
          <p:cNvPr id="10" name="Straight Connector 9"/>
          <p:cNvCxnSpPr/>
          <p:nvPr userDrawn="1"/>
        </p:nvCxnSpPr>
        <p:spPr>
          <a:xfrm>
            <a:off x="609600" y="935375"/>
            <a:ext cx="10972800" cy="0"/>
          </a:xfrm>
          <a:prstGeom prst="line">
            <a:avLst/>
          </a:prstGeom>
          <a:ln w="12700">
            <a:solidFill>
              <a:srgbClr val="091E4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65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D37DB-77D9-2148-BA1A-1ED62C67C8D8}"/>
              </a:ext>
            </a:extLst>
          </p:cNvPr>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69D589D-FDD4-AC40-81B8-73C1457DB782}"/>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54561DF-5DF8-AD46-B2CB-5E42365F07BD}"/>
              </a:ext>
            </a:extLst>
          </p:cNvPr>
          <p:cNvSpPr>
            <a:spLocks noGrp="1"/>
          </p:cNvSpPr>
          <p:nvPr>
            <p:ph type="sldNum" sz="quarter" idx="12"/>
          </p:nvPr>
        </p:nvSpPr>
        <p:spPr/>
        <p:txBody>
          <a:bodyPr/>
          <a:lstStyle/>
          <a:p>
            <a:fld id="{D0762AB2-F4F5-1E4F-A6CC-B69D1788EA36}" type="slidenum">
              <a:rPr lang="en-US" smtClean="0"/>
              <a:t>‹#›</a:t>
            </a:fld>
            <a:endParaRPr lang="en-US" dirty="0"/>
          </a:p>
        </p:txBody>
      </p:sp>
    </p:spTree>
    <p:extLst>
      <p:ext uri="{BB962C8B-B14F-4D97-AF65-F5344CB8AC3E}">
        <p14:creationId xmlns:p14="http://schemas.microsoft.com/office/powerpoint/2010/main" val="4146867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09699-D19E-BA46-AA8E-BDEBFF2E65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02057F-69B4-6E44-BBC1-D99D6C6DBC78}"/>
              </a:ext>
            </a:extLst>
          </p:cNvPr>
          <p:cNvSpPr>
            <a:spLocks noGrp="1"/>
          </p:cNvSpPr>
          <p:nvPr>
            <p:ph sz="half" idx="1"/>
          </p:nvPr>
        </p:nvSpPr>
        <p:spPr>
          <a:xfrm>
            <a:off x="838200" y="1825625"/>
            <a:ext cx="5181600" cy="40062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B8BCE3-B5DA-5543-AB25-34B0952BD186}"/>
              </a:ext>
            </a:extLst>
          </p:cNvPr>
          <p:cNvSpPr>
            <a:spLocks noGrp="1"/>
          </p:cNvSpPr>
          <p:nvPr>
            <p:ph sz="half" idx="2"/>
          </p:nvPr>
        </p:nvSpPr>
        <p:spPr>
          <a:xfrm>
            <a:off x="6172200" y="1825625"/>
            <a:ext cx="5181600" cy="40062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F6BBDAE2-BD2C-874F-9CEE-D2ABD739C7AD}"/>
              </a:ext>
            </a:extLst>
          </p:cNvPr>
          <p:cNvSpPr>
            <a:spLocks noGrp="1"/>
          </p:cNvSpPr>
          <p:nvPr>
            <p:ph type="sldNum" sz="quarter" idx="12"/>
          </p:nvPr>
        </p:nvSpPr>
        <p:spPr/>
        <p:txBody>
          <a:bodyPr/>
          <a:lstStyle/>
          <a:p>
            <a:fld id="{D0762AB2-F4F5-1E4F-A6CC-B69D1788EA36}" type="slidenum">
              <a:rPr lang="en-US" smtClean="0"/>
              <a:t>‹#›</a:t>
            </a:fld>
            <a:endParaRPr lang="en-US" dirty="0"/>
          </a:p>
        </p:txBody>
      </p:sp>
    </p:spTree>
    <p:extLst>
      <p:ext uri="{BB962C8B-B14F-4D97-AF65-F5344CB8AC3E}">
        <p14:creationId xmlns:p14="http://schemas.microsoft.com/office/powerpoint/2010/main" val="3987112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E439D-39F2-2246-BCFE-3FD72D7B20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C05CE9-DA5B-5546-8CAA-8967425892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6AAFE1-8898-5B45-BCBF-4C0183D351B6}"/>
              </a:ext>
            </a:extLst>
          </p:cNvPr>
          <p:cNvSpPr>
            <a:spLocks noGrp="1"/>
          </p:cNvSpPr>
          <p:nvPr>
            <p:ph sz="half" idx="2"/>
          </p:nvPr>
        </p:nvSpPr>
        <p:spPr>
          <a:xfrm>
            <a:off x="839788" y="2505075"/>
            <a:ext cx="5157787" cy="33267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C7F729-18EF-DB40-AC0E-34F76EBCDE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693091-ABC0-D741-A5D9-3100599F34BE}"/>
              </a:ext>
            </a:extLst>
          </p:cNvPr>
          <p:cNvSpPr>
            <a:spLocks noGrp="1"/>
          </p:cNvSpPr>
          <p:nvPr>
            <p:ph sz="quarter" idx="4"/>
          </p:nvPr>
        </p:nvSpPr>
        <p:spPr>
          <a:xfrm>
            <a:off x="6172200" y="2505075"/>
            <a:ext cx="5183188" cy="33267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18B221CD-3E5D-DB43-BD6B-FC5103FB1F78}"/>
              </a:ext>
            </a:extLst>
          </p:cNvPr>
          <p:cNvSpPr>
            <a:spLocks noGrp="1"/>
          </p:cNvSpPr>
          <p:nvPr>
            <p:ph type="sldNum" sz="quarter" idx="12"/>
          </p:nvPr>
        </p:nvSpPr>
        <p:spPr/>
        <p:txBody>
          <a:bodyPr/>
          <a:lstStyle/>
          <a:p>
            <a:fld id="{D0762AB2-F4F5-1E4F-A6CC-B69D1788EA36}" type="slidenum">
              <a:rPr lang="en-US" smtClean="0"/>
              <a:t>‹#›</a:t>
            </a:fld>
            <a:endParaRPr lang="en-US" dirty="0"/>
          </a:p>
        </p:txBody>
      </p:sp>
    </p:spTree>
    <p:extLst>
      <p:ext uri="{BB962C8B-B14F-4D97-AF65-F5344CB8AC3E}">
        <p14:creationId xmlns:p14="http://schemas.microsoft.com/office/powerpoint/2010/main" val="780118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image" Target="../media/image1.jp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2.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257D16-486F-3D4E-9818-1D6D873BD8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039A738-FBA7-7D43-868E-0A97405A2E62}"/>
              </a:ext>
            </a:extLst>
          </p:cNvPr>
          <p:cNvSpPr>
            <a:spLocks noGrp="1"/>
          </p:cNvSpPr>
          <p:nvPr>
            <p:ph type="body" idx="1"/>
          </p:nvPr>
        </p:nvSpPr>
        <p:spPr>
          <a:xfrm>
            <a:off x="838200" y="1825625"/>
            <a:ext cx="10515600" cy="40062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69CA5E6-5ABB-0746-94A9-DDEE27972902}"/>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400">
                <a:solidFill>
                  <a:schemeClr val="bg1">
                    <a:lumMod val="85000"/>
                  </a:schemeClr>
                </a:solidFill>
              </a:defRPr>
            </a:lvl1pPr>
          </a:lstStyle>
          <a:p>
            <a:fld id="{D0762AB2-F4F5-1E4F-A6CC-B69D1788EA36}" type="slidenum">
              <a:rPr lang="en-US" smtClean="0"/>
              <a:pPr/>
              <a:t>‹#›</a:t>
            </a:fld>
            <a:endParaRPr lang="en-US" dirty="0"/>
          </a:p>
        </p:txBody>
      </p:sp>
    </p:spTree>
    <p:extLst>
      <p:ext uri="{BB962C8B-B14F-4D97-AF65-F5344CB8AC3E}">
        <p14:creationId xmlns:p14="http://schemas.microsoft.com/office/powerpoint/2010/main" val="61588394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61" r:id="rId4"/>
    <p:sldLayoutId id="2147483674" r:id="rId5"/>
    <p:sldLayoutId id="2147483675" r:id="rId6"/>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257D16-486F-3D4E-9818-1D6D873BD8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039A738-FBA7-7D43-868E-0A97405A2E62}"/>
              </a:ext>
            </a:extLst>
          </p:cNvPr>
          <p:cNvSpPr>
            <a:spLocks noGrp="1"/>
          </p:cNvSpPr>
          <p:nvPr>
            <p:ph type="body" idx="1"/>
          </p:nvPr>
        </p:nvSpPr>
        <p:spPr>
          <a:xfrm>
            <a:off x="838200" y="1825625"/>
            <a:ext cx="10515600" cy="40062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69CA5E6-5ABB-0746-94A9-DDEE27972902}"/>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400">
                <a:solidFill>
                  <a:schemeClr val="bg1">
                    <a:lumMod val="85000"/>
                  </a:schemeClr>
                </a:solidFill>
              </a:defRPr>
            </a:lvl1pPr>
          </a:lstStyle>
          <a:p>
            <a:fld id="{D0762AB2-F4F5-1E4F-A6CC-B69D1788EA36}" type="slidenum">
              <a:rPr lang="en-US" smtClean="0"/>
              <a:pPr/>
              <a:t>‹#›</a:t>
            </a:fld>
            <a:endParaRPr lang="en-US" dirty="0"/>
          </a:p>
        </p:txBody>
      </p:sp>
      <p:cxnSp>
        <p:nvCxnSpPr>
          <p:cNvPr id="5" name="Straight Connector 4">
            <a:extLst>
              <a:ext uri="{FF2B5EF4-FFF2-40B4-BE49-F238E27FC236}">
                <a16:creationId xmlns:a16="http://schemas.microsoft.com/office/drawing/2014/main" id="{EBBE86A3-FE24-4443-9E40-DC6A5BEE3180}"/>
              </a:ext>
            </a:extLst>
          </p:cNvPr>
          <p:cNvCxnSpPr>
            <a:cxnSpLocks/>
          </p:cNvCxnSpPr>
          <p:nvPr userDrawn="1"/>
        </p:nvCxnSpPr>
        <p:spPr>
          <a:xfrm>
            <a:off x="111316" y="0"/>
            <a:ext cx="0" cy="6858000"/>
          </a:xfrm>
          <a:prstGeom prst="line">
            <a:avLst/>
          </a:prstGeom>
          <a:ln w="101600" cmpd="thinThick">
            <a:solidFill>
              <a:srgbClr val="E6A71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2586028"/>
      </p:ext>
    </p:extLst>
  </p:cSld>
  <p:clrMap bg1="lt1" tx1="dk1" bg2="lt2" tx2="dk2" accent1="accent1" accent2="accent2" accent3="accent3" accent4="accent4" accent5="accent5" accent6="accent6" hlink="hlink" folHlink="folHlink"/>
  <p:sldLayoutIdLst>
    <p:sldLayoutId id="2147483664"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6" r:id="rId10"/>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9BC30-4A63-2E4E-8305-656314AEA35D}"/>
              </a:ext>
            </a:extLst>
          </p:cNvPr>
          <p:cNvSpPr>
            <a:spLocks noGrp="1"/>
          </p:cNvSpPr>
          <p:nvPr>
            <p:ph type="ctrTitle"/>
          </p:nvPr>
        </p:nvSpPr>
        <p:spPr>
          <a:xfrm>
            <a:off x="873760" y="1531375"/>
            <a:ext cx="10444480" cy="2086725"/>
          </a:xfrm>
        </p:spPr>
        <p:txBody>
          <a:bodyPr>
            <a:spAutoFit/>
          </a:bodyPr>
          <a:lstStyle/>
          <a:p>
            <a:r>
              <a:rPr lang="en-US" dirty="0"/>
              <a:t>Market Development</a:t>
            </a:r>
            <a:br>
              <a:rPr lang="en-US" dirty="0"/>
            </a:br>
            <a:r>
              <a:rPr lang="en-US" dirty="0"/>
              <a:t>Strategic Partners</a:t>
            </a:r>
          </a:p>
        </p:txBody>
      </p:sp>
      <p:sp>
        <p:nvSpPr>
          <p:cNvPr id="3" name="Subtitle 2">
            <a:extLst>
              <a:ext uri="{FF2B5EF4-FFF2-40B4-BE49-F238E27FC236}">
                <a16:creationId xmlns:a16="http://schemas.microsoft.com/office/drawing/2014/main" id="{4901E43D-0039-B246-80A5-CDF9F609A269}"/>
              </a:ext>
            </a:extLst>
          </p:cNvPr>
          <p:cNvSpPr>
            <a:spLocks noGrp="1"/>
          </p:cNvSpPr>
          <p:nvPr>
            <p:ph type="subTitle" idx="1"/>
          </p:nvPr>
        </p:nvSpPr>
        <p:spPr>
          <a:xfrm>
            <a:off x="1524000" y="3726873"/>
            <a:ext cx="9144000" cy="1428480"/>
          </a:xfrm>
        </p:spPr>
        <p:txBody>
          <a:bodyPr>
            <a:noAutofit/>
          </a:bodyPr>
          <a:lstStyle/>
          <a:p>
            <a:r>
              <a:rPr lang="en-US" dirty="0"/>
              <a:t>Area Directors of Clinical Operations</a:t>
            </a:r>
            <a:br>
              <a:rPr lang="en-US" dirty="0"/>
            </a:br>
            <a:r>
              <a:rPr lang="en-US" dirty="0"/>
              <a:t>Regional Directors of Clinical Operations</a:t>
            </a:r>
          </a:p>
          <a:p>
            <a:pPr>
              <a:spcBef>
                <a:spcPts val="1800"/>
              </a:spcBef>
            </a:pPr>
            <a:r>
              <a:rPr lang="en-US" sz="2800" dirty="0"/>
              <a:t>Kim Baldwin and Jeff Marsh</a:t>
            </a:r>
          </a:p>
        </p:txBody>
      </p:sp>
    </p:spTree>
    <p:extLst>
      <p:ext uri="{BB962C8B-B14F-4D97-AF65-F5344CB8AC3E}">
        <p14:creationId xmlns:p14="http://schemas.microsoft.com/office/powerpoint/2010/main" val="1408502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DAFC4-4CBC-C84F-9BA5-607F7AE04811}"/>
              </a:ext>
            </a:extLst>
          </p:cNvPr>
          <p:cNvSpPr>
            <a:spLocks noGrp="1"/>
          </p:cNvSpPr>
          <p:nvPr>
            <p:ph type="title"/>
          </p:nvPr>
        </p:nvSpPr>
        <p:spPr/>
        <p:txBody>
          <a:bodyPr/>
          <a:lstStyle/>
          <a:p>
            <a:r>
              <a:rPr lang="en-US" dirty="0"/>
              <a:t>Current State </a:t>
            </a:r>
          </a:p>
        </p:txBody>
      </p:sp>
      <p:sp>
        <p:nvSpPr>
          <p:cNvPr id="3" name="Content Placeholder 2">
            <a:extLst>
              <a:ext uri="{FF2B5EF4-FFF2-40B4-BE49-F238E27FC236}">
                <a16:creationId xmlns:a16="http://schemas.microsoft.com/office/drawing/2014/main" id="{7C932BB5-DE77-2C44-8A73-D07DCC81FB2F}"/>
              </a:ext>
            </a:extLst>
          </p:cNvPr>
          <p:cNvSpPr>
            <a:spLocks noGrp="1"/>
          </p:cNvSpPr>
          <p:nvPr>
            <p:ph idx="1"/>
          </p:nvPr>
        </p:nvSpPr>
        <p:spPr/>
        <p:txBody>
          <a:bodyPr>
            <a:normAutofit/>
          </a:bodyPr>
          <a:lstStyle/>
          <a:p>
            <a:r>
              <a:rPr lang="en-US" sz="4000" dirty="0"/>
              <a:t>2019 Stats </a:t>
            </a:r>
          </a:p>
          <a:p>
            <a:pPr lvl="1"/>
            <a:r>
              <a:rPr lang="en-US" sz="2800" dirty="0"/>
              <a:t>23 Programs </a:t>
            </a:r>
          </a:p>
          <a:p>
            <a:pPr lvl="1"/>
            <a:r>
              <a:rPr lang="en-US" sz="2800" dirty="0"/>
              <a:t>New consults 2954</a:t>
            </a:r>
          </a:p>
          <a:p>
            <a:pPr lvl="1"/>
            <a:r>
              <a:rPr lang="en-US" sz="2800" dirty="0"/>
              <a:t>Total Visits 9813</a:t>
            </a:r>
          </a:p>
          <a:p>
            <a:pPr lvl="1"/>
            <a:r>
              <a:rPr lang="en-US" sz="2800" dirty="0"/>
              <a:t>Total Transitions 1526, 52%</a:t>
            </a:r>
          </a:p>
          <a:p>
            <a:pPr lvl="2"/>
            <a:r>
              <a:rPr lang="en-US" sz="2800" dirty="0"/>
              <a:t>Direct Admit 310</a:t>
            </a:r>
          </a:p>
          <a:p>
            <a:pPr lvl="2"/>
            <a:r>
              <a:rPr lang="en-US" sz="2800" dirty="0"/>
              <a:t>Transitioned 1216, 41%</a:t>
            </a:r>
          </a:p>
          <a:p>
            <a:pPr lvl="1"/>
            <a:endParaRPr lang="en-US" sz="3600" dirty="0"/>
          </a:p>
        </p:txBody>
      </p:sp>
      <p:sp>
        <p:nvSpPr>
          <p:cNvPr id="4" name="Slide Number Placeholder 3">
            <a:extLst>
              <a:ext uri="{FF2B5EF4-FFF2-40B4-BE49-F238E27FC236}">
                <a16:creationId xmlns:a16="http://schemas.microsoft.com/office/drawing/2014/main" id="{A77D002D-1636-FC43-A09A-B2ECFCD2FCB0}"/>
              </a:ext>
            </a:extLst>
          </p:cNvPr>
          <p:cNvSpPr>
            <a:spLocks noGrp="1"/>
          </p:cNvSpPr>
          <p:nvPr>
            <p:ph type="sldNum" sz="quarter" idx="12"/>
          </p:nvPr>
        </p:nvSpPr>
        <p:spPr/>
        <p:txBody>
          <a:bodyPr/>
          <a:lstStyle/>
          <a:p>
            <a:fld id="{D0762AB2-F4F5-1E4F-A6CC-B69D1788EA36}" type="slidenum">
              <a:rPr lang="en-US" smtClean="0"/>
              <a:t>10</a:t>
            </a:fld>
            <a:endParaRPr lang="en-US"/>
          </a:p>
        </p:txBody>
      </p:sp>
    </p:spTree>
    <p:extLst>
      <p:ext uri="{BB962C8B-B14F-4D97-AF65-F5344CB8AC3E}">
        <p14:creationId xmlns:p14="http://schemas.microsoft.com/office/powerpoint/2010/main" val="2906714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DAFC4-4CBC-C84F-9BA5-607F7AE04811}"/>
              </a:ext>
            </a:extLst>
          </p:cNvPr>
          <p:cNvSpPr>
            <a:spLocks noGrp="1"/>
          </p:cNvSpPr>
          <p:nvPr>
            <p:ph type="title"/>
          </p:nvPr>
        </p:nvSpPr>
        <p:spPr/>
        <p:txBody>
          <a:bodyPr/>
          <a:lstStyle/>
          <a:p>
            <a:r>
              <a:rPr lang="en-US" dirty="0"/>
              <a:t>2020 Launch Plan  </a:t>
            </a:r>
          </a:p>
        </p:txBody>
      </p:sp>
      <p:sp>
        <p:nvSpPr>
          <p:cNvPr id="3" name="Content Placeholder 2">
            <a:extLst>
              <a:ext uri="{FF2B5EF4-FFF2-40B4-BE49-F238E27FC236}">
                <a16:creationId xmlns:a16="http://schemas.microsoft.com/office/drawing/2014/main" id="{7C932BB5-DE77-2C44-8A73-D07DCC81FB2F}"/>
              </a:ext>
            </a:extLst>
          </p:cNvPr>
          <p:cNvSpPr>
            <a:spLocks noGrp="1"/>
          </p:cNvSpPr>
          <p:nvPr>
            <p:ph idx="1"/>
          </p:nvPr>
        </p:nvSpPr>
        <p:spPr/>
        <p:txBody>
          <a:bodyPr>
            <a:normAutofit/>
          </a:bodyPr>
          <a:lstStyle/>
          <a:p>
            <a:r>
              <a:rPr lang="en-US" sz="4000" dirty="0"/>
              <a:t>18 New Programs </a:t>
            </a:r>
          </a:p>
        </p:txBody>
      </p:sp>
      <p:sp>
        <p:nvSpPr>
          <p:cNvPr id="4" name="Slide Number Placeholder 3">
            <a:extLst>
              <a:ext uri="{FF2B5EF4-FFF2-40B4-BE49-F238E27FC236}">
                <a16:creationId xmlns:a16="http://schemas.microsoft.com/office/drawing/2014/main" id="{A77D002D-1636-FC43-A09A-B2ECFCD2FCB0}"/>
              </a:ext>
            </a:extLst>
          </p:cNvPr>
          <p:cNvSpPr>
            <a:spLocks noGrp="1"/>
          </p:cNvSpPr>
          <p:nvPr>
            <p:ph type="sldNum" sz="quarter" idx="12"/>
          </p:nvPr>
        </p:nvSpPr>
        <p:spPr/>
        <p:txBody>
          <a:bodyPr/>
          <a:lstStyle/>
          <a:p>
            <a:fld id="{D0762AB2-F4F5-1E4F-A6CC-B69D1788EA36}" type="slidenum">
              <a:rPr lang="en-US" smtClean="0"/>
              <a:t>11</a:t>
            </a:fld>
            <a:endParaRPr lang="en-US"/>
          </a:p>
        </p:txBody>
      </p:sp>
      <p:graphicFrame>
        <p:nvGraphicFramePr>
          <p:cNvPr id="6" name="Table 5"/>
          <p:cNvGraphicFramePr>
            <a:graphicFrameLocks noGrp="1"/>
          </p:cNvGraphicFramePr>
          <p:nvPr/>
        </p:nvGraphicFramePr>
        <p:xfrm>
          <a:off x="1103342" y="2537278"/>
          <a:ext cx="8561767" cy="4014366"/>
        </p:xfrm>
        <a:graphic>
          <a:graphicData uri="http://schemas.openxmlformats.org/drawingml/2006/table">
            <a:tbl>
              <a:tblPr>
                <a:tableStyleId>{5C22544A-7EE6-4342-B048-85BDC9FD1C3A}</a:tableStyleId>
              </a:tblPr>
              <a:tblGrid>
                <a:gridCol w="1004158">
                  <a:extLst>
                    <a:ext uri="{9D8B030D-6E8A-4147-A177-3AD203B41FA5}">
                      <a16:colId xmlns:a16="http://schemas.microsoft.com/office/drawing/2014/main" val="1084523439"/>
                    </a:ext>
                  </a:extLst>
                </a:gridCol>
                <a:gridCol w="766331">
                  <a:extLst>
                    <a:ext uri="{9D8B030D-6E8A-4147-A177-3AD203B41FA5}">
                      <a16:colId xmlns:a16="http://schemas.microsoft.com/office/drawing/2014/main" val="715518104"/>
                    </a:ext>
                  </a:extLst>
                </a:gridCol>
                <a:gridCol w="1466599">
                  <a:extLst>
                    <a:ext uri="{9D8B030D-6E8A-4147-A177-3AD203B41FA5}">
                      <a16:colId xmlns:a16="http://schemas.microsoft.com/office/drawing/2014/main" val="1265489006"/>
                    </a:ext>
                  </a:extLst>
                </a:gridCol>
                <a:gridCol w="634205">
                  <a:extLst>
                    <a:ext uri="{9D8B030D-6E8A-4147-A177-3AD203B41FA5}">
                      <a16:colId xmlns:a16="http://schemas.microsoft.com/office/drawing/2014/main" val="3499925392"/>
                    </a:ext>
                  </a:extLst>
                </a:gridCol>
                <a:gridCol w="634205">
                  <a:extLst>
                    <a:ext uri="{9D8B030D-6E8A-4147-A177-3AD203B41FA5}">
                      <a16:colId xmlns:a16="http://schemas.microsoft.com/office/drawing/2014/main" val="1799196372"/>
                    </a:ext>
                  </a:extLst>
                </a:gridCol>
                <a:gridCol w="462441">
                  <a:extLst>
                    <a:ext uri="{9D8B030D-6E8A-4147-A177-3AD203B41FA5}">
                      <a16:colId xmlns:a16="http://schemas.microsoft.com/office/drawing/2014/main" val="2685054416"/>
                    </a:ext>
                  </a:extLst>
                </a:gridCol>
                <a:gridCol w="422803">
                  <a:extLst>
                    <a:ext uri="{9D8B030D-6E8A-4147-A177-3AD203B41FA5}">
                      <a16:colId xmlns:a16="http://schemas.microsoft.com/office/drawing/2014/main" val="3058621254"/>
                    </a:ext>
                  </a:extLst>
                </a:gridCol>
                <a:gridCol w="634205">
                  <a:extLst>
                    <a:ext uri="{9D8B030D-6E8A-4147-A177-3AD203B41FA5}">
                      <a16:colId xmlns:a16="http://schemas.microsoft.com/office/drawing/2014/main" val="3765319516"/>
                    </a:ext>
                  </a:extLst>
                </a:gridCol>
                <a:gridCol w="634205">
                  <a:extLst>
                    <a:ext uri="{9D8B030D-6E8A-4147-A177-3AD203B41FA5}">
                      <a16:colId xmlns:a16="http://schemas.microsoft.com/office/drawing/2014/main" val="279441424"/>
                    </a:ext>
                  </a:extLst>
                </a:gridCol>
                <a:gridCol w="634205">
                  <a:extLst>
                    <a:ext uri="{9D8B030D-6E8A-4147-A177-3AD203B41FA5}">
                      <a16:colId xmlns:a16="http://schemas.microsoft.com/office/drawing/2014/main" val="3005965457"/>
                    </a:ext>
                  </a:extLst>
                </a:gridCol>
                <a:gridCol w="634205">
                  <a:extLst>
                    <a:ext uri="{9D8B030D-6E8A-4147-A177-3AD203B41FA5}">
                      <a16:colId xmlns:a16="http://schemas.microsoft.com/office/drawing/2014/main" val="3840202723"/>
                    </a:ext>
                  </a:extLst>
                </a:gridCol>
                <a:gridCol w="634205">
                  <a:extLst>
                    <a:ext uri="{9D8B030D-6E8A-4147-A177-3AD203B41FA5}">
                      <a16:colId xmlns:a16="http://schemas.microsoft.com/office/drawing/2014/main" val="1396159736"/>
                    </a:ext>
                  </a:extLst>
                </a:gridCol>
              </a:tblGrid>
              <a:tr h="363581">
                <a:tc>
                  <a:txBody>
                    <a:bodyPr/>
                    <a:lstStyle/>
                    <a:p>
                      <a:pPr algn="l" fontAlgn="b"/>
                      <a:r>
                        <a:rPr lang="en-US" sz="1200" u="none" strike="noStrike">
                          <a:effectLst/>
                        </a:rPr>
                        <a:t>Launch Start</a:t>
                      </a:r>
                      <a:endParaRPr lang="en-US" sz="12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1200" u="none" strike="noStrike">
                          <a:effectLst/>
                        </a:rPr>
                        <a:t>Program </a:t>
                      </a:r>
                      <a:endParaRPr lang="en-US" sz="12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1" marR="5331" marT="5331" marB="0" anchor="b"/>
                </a:tc>
                <a:tc gridSpan="2">
                  <a:txBody>
                    <a:bodyPr/>
                    <a:lstStyle/>
                    <a:p>
                      <a:pPr algn="l" fontAlgn="b"/>
                      <a:r>
                        <a:rPr lang="en-US" sz="1200" u="none" strike="noStrike">
                          <a:effectLst/>
                        </a:rPr>
                        <a:t>Projected Start </a:t>
                      </a:r>
                      <a:endParaRPr lang="en-US" sz="1200" b="0" i="0" u="none" strike="noStrike">
                        <a:solidFill>
                          <a:srgbClr val="000000"/>
                        </a:solidFill>
                        <a:effectLst/>
                        <a:latin typeface="Calibri" panose="020F0502020204030204" pitchFamily="34" charset="0"/>
                      </a:endParaRPr>
                    </a:p>
                  </a:txBody>
                  <a:tcPr marL="5331" marR="5331" marT="5331" marB="0" anchor="b"/>
                </a:tc>
                <a:tc hMerge="1">
                  <a:txBody>
                    <a:bodyPr/>
                    <a:lstStyle/>
                    <a:p>
                      <a:endParaRPr lang="en-US"/>
                    </a:p>
                  </a:txBody>
                  <a:tcPr/>
                </a:tc>
                <a:tc>
                  <a:txBody>
                    <a:bodyPr/>
                    <a:lstStyle/>
                    <a:p>
                      <a:pPr algn="l" fontAlgn="b"/>
                      <a:r>
                        <a:rPr lang="en-US" sz="900" u="sng" strike="noStrike">
                          <a:effectLst/>
                        </a:rPr>
                        <a:t> </a:t>
                      </a:r>
                      <a:endParaRPr lang="en-US" sz="900" b="0" i="0" u="sng"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1200" u="none" strike="noStrike">
                          <a:effectLst/>
                        </a:rPr>
                        <a:t>PPA </a:t>
                      </a:r>
                      <a:endParaRPr lang="en-US" sz="12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extLst>
                  <a:ext uri="{0D108BD9-81ED-4DB2-BD59-A6C34878D82A}">
                    <a16:rowId xmlns:a16="http://schemas.microsoft.com/office/drawing/2014/main" val="969457631"/>
                  </a:ext>
                </a:extLst>
              </a:tr>
              <a:tr h="154602">
                <a:tc>
                  <a:txBody>
                    <a:bodyPr/>
                    <a:lstStyle/>
                    <a:p>
                      <a:pPr algn="l" fontAlgn="b"/>
                      <a:r>
                        <a:rPr lang="en-US" sz="900" u="none" strike="noStrike">
                          <a:effectLst/>
                        </a:rPr>
                        <a:t>In Progress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Phoenix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gridSpan="3">
                  <a:txBody>
                    <a:bodyPr/>
                    <a:lstStyle/>
                    <a:p>
                      <a:pPr algn="l" fontAlgn="b"/>
                      <a:r>
                        <a:rPr lang="en-US" sz="900" u="none" strike="noStrike">
                          <a:effectLst/>
                        </a:rPr>
                        <a:t>*Needs NP-Interviewing </a:t>
                      </a:r>
                      <a:endParaRPr lang="en-US" sz="900" b="0" i="0" u="none" strike="noStrike">
                        <a:solidFill>
                          <a:srgbClr val="000000"/>
                        </a:solidFill>
                        <a:effectLst/>
                        <a:latin typeface="Calibri" panose="020F0502020204030204" pitchFamily="34" charset="0"/>
                      </a:endParaRPr>
                    </a:p>
                  </a:txBody>
                  <a:tcPr marL="5331" marR="5331" marT="5331" marB="0" anchor="b"/>
                </a:tc>
                <a:tc hMerge="1">
                  <a:txBody>
                    <a:bodyPr/>
                    <a:lstStyle/>
                    <a:p>
                      <a:endParaRPr lang="en-US"/>
                    </a:p>
                  </a:txBody>
                  <a:tcPr/>
                </a:tc>
                <a:tc hMerge="1">
                  <a:txBody>
                    <a:bodyPr/>
                    <a:lstStyle/>
                    <a:p>
                      <a:endParaRPr lang="en-US"/>
                    </a:p>
                  </a:txBody>
                  <a:tcPr/>
                </a:tc>
                <a:tc gridSpan="2">
                  <a:txBody>
                    <a:bodyPr/>
                    <a:lstStyle/>
                    <a:p>
                      <a:pPr algn="l" fontAlgn="b"/>
                      <a:r>
                        <a:rPr lang="en-US" sz="900" u="none" strike="noStrike">
                          <a:effectLst/>
                        </a:rPr>
                        <a:t>Genesis, Optum</a:t>
                      </a:r>
                      <a:endParaRPr lang="en-US" sz="900" b="0" i="0" u="none" strike="noStrike">
                        <a:solidFill>
                          <a:srgbClr val="000000"/>
                        </a:solidFill>
                        <a:effectLst/>
                        <a:latin typeface="Calibri" panose="020F0502020204030204" pitchFamily="34" charset="0"/>
                      </a:endParaRPr>
                    </a:p>
                  </a:txBody>
                  <a:tcPr marL="5331" marR="5331" marT="5331" marB="0" anchor="b"/>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extLst>
                  <a:ext uri="{0D108BD9-81ED-4DB2-BD59-A6C34878D82A}">
                    <a16:rowId xmlns:a16="http://schemas.microsoft.com/office/drawing/2014/main" val="3419264325"/>
                  </a:ext>
                </a:extLst>
              </a:tr>
              <a:tr h="286813">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Leesport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r" fontAlgn="b"/>
                      <a:r>
                        <a:rPr lang="en-US" sz="900" u="none" strike="noStrike">
                          <a:effectLst/>
                        </a:rPr>
                        <a:t>3/1/2020</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gridSpan="3">
                  <a:txBody>
                    <a:bodyPr/>
                    <a:lstStyle/>
                    <a:p>
                      <a:pPr algn="l" fontAlgn="b"/>
                      <a:r>
                        <a:rPr lang="en-US" sz="900" u="none" strike="noStrike">
                          <a:effectLst/>
                        </a:rPr>
                        <a:t>Genesis, Optum, Saber</a:t>
                      </a:r>
                      <a:endParaRPr lang="en-US" sz="900" b="0" i="0" u="none" strike="noStrike">
                        <a:solidFill>
                          <a:srgbClr val="000000"/>
                        </a:solidFill>
                        <a:effectLst/>
                        <a:latin typeface="Calibri" panose="020F0502020204030204" pitchFamily="34" charset="0"/>
                      </a:endParaRPr>
                    </a:p>
                  </a:txBody>
                  <a:tcPr marL="5331" marR="5331" marT="5331" marB="0" anchor="b"/>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extLst>
                  <a:ext uri="{0D108BD9-81ED-4DB2-BD59-A6C34878D82A}">
                    <a16:rowId xmlns:a16="http://schemas.microsoft.com/office/drawing/2014/main" val="1490880479"/>
                  </a:ext>
                </a:extLst>
              </a:tr>
              <a:tr h="154602">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extLst>
                  <a:ext uri="{0D108BD9-81ED-4DB2-BD59-A6C34878D82A}">
                    <a16:rowId xmlns:a16="http://schemas.microsoft.com/office/drawing/2014/main" val="92972181"/>
                  </a:ext>
                </a:extLst>
              </a:tr>
              <a:tr h="154602">
                <a:tc>
                  <a:txBody>
                    <a:bodyPr/>
                    <a:lstStyle/>
                    <a:p>
                      <a:pPr algn="l" fontAlgn="b"/>
                      <a:r>
                        <a:rPr lang="en-US" sz="900" u="none" strike="noStrike">
                          <a:effectLst/>
                        </a:rPr>
                        <a:t>ASAP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gridSpan="2">
                  <a:txBody>
                    <a:bodyPr/>
                    <a:lstStyle/>
                    <a:p>
                      <a:pPr algn="l" fontAlgn="b"/>
                      <a:r>
                        <a:rPr lang="en-US" sz="900" u="none" strike="noStrike">
                          <a:effectLst/>
                        </a:rPr>
                        <a:t>Auburn, Massachusetts </a:t>
                      </a:r>
                      <a:endParaRPr lang="en-US" sz="900" b="0" i="0" u="none" strike="noStrike">
                        <a:solidFill>
                          <a:srgbClr val="000000"/>
                        </a:solidFill>
                        <a:effectLst/>
                        <a:latin typeface="Calibri" panose="020F0502020204030204" pitchFamily="34" charset="0"/>
                      </a:endParaRPr>
                    </a:p>
                  </a:txBody>
                  <a:tcPr marL="5331" marR="5331" marT="5331" marB="0" anchor="b"/>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gridSpan="2">
                  <a:txBody>
                    <a:bodyPr/>
                    <a:lstStyle/>
                    <a:p>
                      <a:pPr algn="l" fontAlgn="b"/>
                      <a:r>
                        <a:rPr lang="en-US" sz="900" u="none" strike="noStrike">
                          <a:effectLst/>
                        </a:rPr>
                        <a:t>March/April </a:t>
                      </a:r>
                      <a:endParaRPr lang="en-US" sz="900" b="0" i="0" u="none" strike="noStrike">
                        <a:solidFill>
                          <a:srgbClr val="000000"/>
                        </a:solidFill>
                        <a:effectLst/>
                        <a:latin typeface="Calibri" panose="020F0502020204030204" pitchFamily="34" charset="0"/>
                      </a:endParaRPr>
                    </a:p>
                  </a:txBody>
                  <a:tcPr marL="5331" marR="5331" marT="5331" marB="0" anchor="b"/>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gridSpan="2">
                  <a:txBody>
                    <a:bodyPr/>
                    <a:lstStyle/>
                    <a:p>
                      <a:pPr algn="l" fontAlgn="b"/>
                      <a:r>
                        <a:rPr lang="en-US" sz="900" u="none" strike="noStrike">
                          <a:effectLst/>
                        </a:rPr>
                        <a:t>Reliant, Genesis</a:t>
                      </a:r>
                      <a:endParaRPr lang="en-US" sz="900" b="0" i="0" u="none" strike="noStrike">
                        <a:solidFill>
                          <a:srgbClr val="000000"/>
                        </a:solidFill>
                        <a:effectLst/>
                        <a:latin typeface="Calibri" panose="020F0502020204030204" pitchFamily="34" charset="0"/>
                      </a:endParaRPr>
                    </a:p>
                  </a:txBody>
                  <a:tcPr marL="5331" marR="5331" marT="5331" marB="0" anchor="b"/>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extLst>
                  <a:ext uri="{0D108BD9-81ED-4DB2-BD59-A6C34878D82A}">
                    <a16:rowId xmlns:a16="http://schemas.microsoft.com/office/drawing/2014/main" val="2626008366"/>
                  </a:ext>
                </a:extLst>
              </a:tr>
              <a:tr h="154602">
                <a:tc>
                  <a:txBody>
                    <a:bodyPr/>
                    <a:lstStyle/>
                    <a:p>
                      <a:pPr algn="l" fontAlgn="b"/>
                      <a:r>
                        <a:rPr lang="en-US" sz="900" u="none" strike="noStrike">
                          <a:effectLst/>
                        </a:rPr>
                        <a:t>March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r" fontAlgn="b"/>
                      <a:r>
                        <a:rPr lang="en-US" sz="900" u="none" strike="noStrike">
                          <a:effectLst/>
                        </a:rPr>
                        <a:t>3/9/2020</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Eastern Massachusetts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May</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Genesis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extLst>
                  <a:ext uri="{0D108BD9-81ED-4DB2-BD59-A6C34878D82A}">
                    <a16:rowId xmlns:a16="http://schemas.microsoft.com/office/drawing/2014/main" val="2028309957"/>
                  </a:ext>
                </a:extLst>
              </a:tr>
              <a:tr h="154602">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r" fontAlgn="b"/>
                      <a:r>
                        <a:rPr lang="en-US" sz="900" u="none" strike="noStrike">
                          <a:effectLst/>
                        </a:rPr>
                        <a:t>3/23/2020</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Albuquerque, NM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Genesis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extLst>
                  <a:ext uri="{0D108BD9-81ED-4DB2-BD59-A6C34878D82A}">
                    <a16:rowId xmlns:a16="http://schemas.microsoft.com/office/drawing/2014/main" val="596269797"/>
                  </a:ext>
                </a:extLst>
              </a:tr>
              <a:tr h="154602">
                <a:tc>
                  <a:txBody>
                    <a:bodyPr/>
                    <a:lstStyle/>
                    <a:p>
                      <a:pPr algn="l" fontAlgn="b"/>
                      <a:r>
                        <a:rPr lang="en-US" sz="900" u="none" strike="noStrike">
                          <a:effectLst/>
                        </a:rPr>
                        <a:t>April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r" fontAlgn="b"/>
                      <a:r>
                        <a:rPr lang="en-US" sz="900" u="none" strike="noStrike">
                          <a:effectLst/>
                        </a:rPr>
                        <a:t>4/13/2020</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Springfield, MO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June</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extLst>
                  <a:ext uri="{0D108BD9-81ED-4DB2-BD59-A6C34878D82A}">
                    <a16:rowId xmlns:a16="http://schemas.microsoft.com/office/drawing/2014/main" val="3884459723"/>
                  </a:ext>
                </a:extLst>
              </a:tr>
              <a:tr h="154602">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r" fontAlgn="b"/>
                      <a:r>
                        <a:rPr lang="en-US" sz="900" u="none" strike="noStrike">
                          <a:effectLst/>
                        </a:rPr>
                        <a:t>4/27/2020</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Milford, CT</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Genesis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extLst>
                  <a:ext uri="{0D108BD9-81ED-4DB2-BD59-A6C34878D82A}">
                    <a16:rowId xmlns:a16="http://schemas.microsoft.com/office/drawing/2014/main" val="3854986406"/>
                  </a:ext>
                </a:extLst>
              </a:tr>
              <a:tr h="154602">
                <a:tc>
                  <a:txBody>
                    <a:bodyPr/>
                    <a:lstStyle/>
                    <a:p>
                      <a:pPr algn="l" fontAlgn="b"/>
                      <a:r>
                        <a:rPr lang="en-US" sz="900" u="none" strike="noStrike">
                          <a:effectLst/>
                        </a:rPr>
                        <a:t>May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r" fontAlgn="b"/>
                      <a:r>
                        <a:rPr lang="en-US" sz="900" u="none" strike="noStrike">
                          <a:effectLst/>
                        </a:rPr>
                        <a:t>5/11/2020</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Detroit, MI</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July</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extLst>
                  <a:ext uri="{0D108BD9-81ED-4DB2-BD59-A6C34878D82A}">
                    <a16:rowId xmlns:a16="http://schemas.microsoft.com/office/drawing/2014/main" val="4050471795"/>
                  </a:ext>
                </a:extLst>
              </a:tr>
              <a:tr h="154602">
                <a:tc>
                  <a:txBody>
                    <a:bodyPr/>
                    <a:lstStyle/>
                    <a:p>
                      <a:pPr algn="l" fontAlgn="b"/>
                      <a:r>
                        <a:rPr lang="en-US" sz="900" u="none" strike="noStrike">
                          <a:effectLst/>
                        </a:rPr>
                        <a:t>June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r" fontAlgn="b"/>
                      <a:r>
                        <a:rPr lang="en-US" sz="900" u="none" strike="noStrike">
                          <a:effectLst/>
                        </a:rPr>
                        <a:t>6/1/2020</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Hartford, CT</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August</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Genesis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extLst>
                  <a:ext uri="{0D108BD9-81ED-4DB2-BD59-A6C34878D82A}">
                    <a16:rowId xmlns:a16="http://schemas.microsoft.com/office/drawing/2014/main" val="4083866106"/>
                  </a:ext>
                </a:extLst>
              </a:tr>
              <a:tr h="154602">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r" fontAlgn="b"/>
                      <a:r>
                        <a:rPr lang="en-US" sz="900" u="none" strike="noStrike">
                          <a:effectLst/>
                        </a:rPr>
                        <a:t>6/15/2020</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North Hampton, NH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extLst>
                  <a:ext uri="{0D108BD9-81ED-4DB2-BD59-A6C34878D82A}">
                    <a16:rowId xmlns:a16="http://schemas.microsoft.com/office/drawing/2014/main" val="2214591474"/>
                  </a:ext>
                </a:extLst>
              </a:tr>
              <a:tr h="154602">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r" fontAlgn="b"/>
                      <a:r>
                        <a:rPr lang="en-US" sz="900" u="none" strike="noStrike">
                          <a:effectLst/>
                        </a:rPr>
                        <a:t>6/29/2020</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Tulsa, OK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extLst>
                  <a:ext uri="{0D108BD9-81ED-4DB2-BD59-A6C34878D82A}">
                    <a16:rowId xmlns:a16="http://schemas.microsoft.com/office/drawing/2014/main" val="940210896"/>
                  </a:ext>
                </a:extLst>
              </a:tr>
              <a:tr h="154602">
                <a:tc>
                  <a:txBody>
                    <a:bodyPr/>
                    <a:lstStyle/>
                    <a:p>
                      <a:pPr algn="l" fontAlgn="b"/>
                      <a:r>
                        <a:rPr lang="en-US" sz="900" u="none" strike="noStrike">
                          <a:effectLst/>
                        </a:rPr>
                        <a:t>July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r" fontAlgn="b"/>
                      <a:r>
                        <a:rPr lang="en-US" sz="900" u="none" strike="noStrike">
                          <a:effectLst/>
                        </a:rPr>
                        <a:t>7/13/2020</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Tri-Lakes</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gridSpan="2">
                  <a:txBody>
                    <a:bodyPr/>
                    <a:lstStyle/>
                    <a:p>
                      <a:pPr algn="l" fontAlgn="b"/>
                      <a:r>
                        <a:rPr lang="en-US" sz="900" u="none" strike="noStrike">
                          <a:effectLst/>
                        </a:rPr>
                        <a:t>September</a:t>
                      </a:r>
                      <a:endParaRPr lang="en-US" sz="900" b="0" i="0" u="none" strike="noStrike">
                        <a:solidFill>
                          <a:srgbClr val="000000"/>
                        </a:solidFill>
                        <a:effectLst/>
                        <a:latin typeface="Calibri" panose="020F0502020204030204" pitchFamily="34" charset="0"/>
                      </a:endParaRPr>
                    </a:p>
                  </a:txBody>
                  <a:tcPr marL="5331" marR="5331" marT="5331" marB="0" anchor="b"/>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extLst>
                  <a:ext uri="{0D108BD9-81ED-4DB2-BD59-A6C34878D82A}">
                    <a16:rowId xmlns:a16="http://schemas.microsoft.com/office/drawing/2014/main" val="3139905824"/>
                  </a:ext>
                </a:extLst>
              </a:tr>
              <a:tr h="154602">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r" fontAlgn="b"/>
                      <a:r>
                        <a:rPr lang="en-US" sz="900" u="none" strike="noStrike">
                          <a:effectLst/>
                        </a:rPr>
                        <a:t>7/27/2020</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Cleveland, OH</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Optum</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extLst>
                  <a:ext uri="{0D108BD9-81ED-4DB2-BD59-A6C34878D82A}">
                    <a16:rowId xmlns:a16="http://schemas.microsoft.com/office/drawing/2014/main" val="728819238"/>
                  </a:ext>
                </a:extLst>
              </a:tr>
              <a:tr h="286813">
                <a:tc>
                  <a:txBody>
                    <a:bodyPr/>
                    <a:lstStyle/>
                    <a:p>
                      <a:pPr algn="l" fontAlgn="b"/>
                      <a:r>
                        <a:rPr lang="en-US" sz="900" u="none" strike="noStrike">
                          <a:effectLst/>
                        </a:rPr>
                        <a:t>August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r" fontAlgn="b"/>
                      <a:r>
                        <a:rPr lang="en-US" sz="900" u="none" strike="noStrike">
                          <a:effectLst/>
                        </a:rPr>
                        <a:t>8/10/2020</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South Central MO</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October</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extLst>
                  <a:ext uri="{0D108BD9-81ED-4DB2-BD59-A6C34878D82A}">
                    <a16:rowId xmlns:a16="http://schemas.microsoft.com/office/drawing/2014/main" val="1157646156"/>
                  </a:ext>
                </a:extLst>
              </a:tr>
              <a:tr h="154602">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r" fontAlgn="b"/>
                      <a:r>
                        <a:rPr lang="en-US" sz="900" u="none" strike="noStrike">
                          <a:effectLst/>
                        </a:rPr>
                        <a:t>8/24/2020</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Green Bay, WI</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extLst>
                  <a:ext uri="{0D108BD9-81ED-4DB2-BD59-A6C34878D82A}">
                    <a16:rowId xmlns:a16="http://schemas.microsoft.com/office/drawing/2014/main" val="1144544146"/>
                  </a:ext>
                </a:extLst>
              </a:tr>
              <a:tr h="286813">
                <a:tc>
                  <a:txBody>
                    <a:bodyPr/>
                    <a:lstStyle/>
                    <a:p>
                      <a:pPr algn="l" fontAlgn="b"/>
                      <a:r>
                        <a:rPr lang="en-US" sz="900" u="none" strike="noStrike">
                          <a:effectLst/>
                        </a:rPr>
                        <a:t>September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r" fontAlgn="b"/>
                      <a:r>
                        <a:rPr lang="en-US" sz="900" u="none" strike="noStrike">
                          <a:effectLst/>
                        </a:rPr>
                        <a:t>9/14/2020</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Indianapolis, IN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November</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gridSpan="4">
                  <a:txBody>
                    <a:bodyPr/>
                    <a:lstStyle/>
                    <a:p>
                      <a:pPr algn="l" fontAlgn="b"/>
                      <a:r>
                        <a:rPr lang="en-US" sz="900" u="none" strike="noStrike">
                          <a:effectLst/>
                        </a:rPr>
                        <a:t>Genesis (only 1 center in this market) </a:t>
                      </a:r>
                      <a:endParaRPr lang="en-US" sz="900" b="0" i="0" u="none" strike="noStrike">
                        <a:solidFill>
                          <a:srgbClr val="000000"/>
                        </a:solidFill>
                        <a:effectLst/>
                        <a:latin typeface="Calibri" panose="020F0502020204030204" pitchFamily="34" charset="0"/>
                      </a:endParaRPr>
                    </a:p>
                  </a:txBody>
                  <a:tcPr marL="5331" marR="5331" marT="5331"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79436631"/>
                  </a:ext>
                </a:extLst>
              </a:tr>
              <a:tr h="154602">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r" fontAlgn="b"/>
                      <a:r>
                        <a:rPr lang="en-US" sz="900" u="none" strike="noStrike">
                          <a:effectLst/>
                        </a:rPr>
                        <a:t>9/28/2020</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Lansing, MI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extLst>
                  <a:ext uri="{0D108BD9-81ED-4DB2-BD59-A6C34878D82A}">
                    <a16:rowId xmlns:a16="http://schemas.microsoft.com/office/drawing/2014/main" val="2453865567"/>
                  </a:ext>
                </a:extLst>
              </a:tr>
              <a:tr h="154602">
                <a:tc>
                  <a:txBody>
                    <a:bodyPr/>
                    <a:lstStyle/>
                    <a:p>
                      <a:pPr algn="l" fontAlgn="b"/>
                      <a:r>
                        <a:rPr lang="en-US" sz="900" u="none" strike="noStrike">
                          <a:effectLst/>
                        </a:rPr>
                        <a:t>October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r" fontAlgn="b"/>
                      <a:r>
                        <a:rPr lang="en-US" sz="900" u="none" strike="noStrike">
                          <a:effectLst/>
                        </a:rPr>
                        <a:t>10/12/2020</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PA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gridSpan="2">
                  <a:txBody>
                    <a:bodyPr/>
                    <a:lstStyle/>
                    <a:p>
                      <a:pPr algn="l" fontAlgn="b"/>
                      <a:r>
                        <a:rPr lang="en-US" sz="900" u="none" strike="noStrike">
                          <a:effectLst/>
                        </a:rPr>
                        <a:t>December </a:t>
                      </a:r>
                      <a:endParaRPr lang="en-US" sz="900" b="0" i="0" u="none" strike="noStrike">
                        <a:solidFill>
                          <a:srgbClr val="000000"/>
                        </a:solidFill>
                        <a:effectLst/>
                        <a:latin typeface="Calibri" panose="020F0502020204030204" pitchFamily="34" charset="0"/>
                      </a:endParaRPr>
                    </a:p>
                  </a:txBody>
                  <a:tcPr marL="5331" marR="5331" marT="5331" marB="0" anchor="b"/>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gridSpan="3">
                  <a:txBody>
                    <a:bodyPr/>
                    <a:lstStyle/>
                    <a:p>
                      <a:pPr algn="l" fontAlgn="b"/>
                      <a:r>
                        <a:rPr lang="en-US" sz="900" u="none" strike="noStrike">
                          <a:effectLst/>
                        </a:rPr>
                        <a:t>Genesis, Optum, Saber</a:t>
                      </a:r>
                      <a:endParaRPr lang="en-US" sz="900" b="0" i="0" u="none" strike="noStrike">
                        <a:solidFill>
                          <a:srgbClr val="000000"/>
                        </a:solidFill>
                        <a:effectLst/>
                        <a:latin typeface="Calibri" panose="020F0502020204030204" pitchFamily="34" charset="0"/>
                      </a:endParaRPr>
                    </a:p>
                  </a:txBody>
                  <a:tcPr marL="5331" marR="5331" marT="5331" marB="0" anchor="b"/>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extLst>
                  <a:ext uri="{0D108BD9-81ED-4DB2-BD59-A6C34878D82A}">
                    <a16:rowId xmlns:a16="http://schemas.microsoft.com/office/drawing/2014/main" val="902382928"/>
                  </a:ext>
                </a:extLst>
              </a:tr>
              <a:tr h="154602">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r" fontAlgn="b"/>
                      <a:r>
                        <a:rPr lang="en-US" sz="900" u="none" strike="noStrike">
                          <a:effectLst/>
                        </a:rPr>
                        <a:t>10/26/2020</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Western MO</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extLst>
                  <a:ext uri="{0D108BD9-81ED-4DB2-BD59-A6C34878D82A}">
                    <a16:rowId xmlns:a16="http://schemas.microsoft.com/office/drawing/2014/main" val="4188188270"/>
                  </a:ext>
                </a:extLst>
              </a:tr>
              <a:tr h="154602">
                <a:tc>
                  <a:txBody>
                    <a:bodyPr/>
                    <a:lstStyle/>
                    <a:p>
                      <a:pPr algn="l" fontAlgn="b"/>
                      <a:r>
                        <a:rPr lang="en-US" sz="900" u="none" strike="noStrike">
                          <a:effectLst/>
                        </a:rPr>
                        <a:t>November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r" fontAlgn="b"/>
                      <a:r>
                        <a:rPr lang="en-US" sz="900" u="none" strike="noStrike">
                          <a:effectLst/>
                        </a:rPr>
                        <a:t>11/9/2020</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PA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gridSpan="3">
                  <a:txBody>
                    <a:bodyPr/>
                    <a:lstStyle/>
                    <a:p>
                      <a:pPr algn="l" fontAlgn="b"/>
                      <a:r>
                        <a:rPr lang="en-US" sz="900" u="none" strike="noStrike">
                          <a:effectLst/>
                        </a:rPr>
                        <a:t>Genesis, Optum, Saber</a:t>
                      </a:r>
                      <a:endParaRPr lang="en-US" sz="900" b="0" i="0" u="none" strike="noStrike">
                        <a:solidFill>
                          <a:srgbClr val="000000"/>
                        </a:solidFill>
                        <a:effectLst/>
                        <a:latin typeface="Calibri" panose="020F0502020204030204" pitchFamily="34" charset="0"/>
                      </a:endParaRPr>
                    </a:p>
                  </a:txBody>
                  <a:tcPr marL="5331" marR="5331" marT="5331" marB="0" anchor="b"/>
                </a:tc>
                <a:tc hMerge="1">
                  <a:txBody>
                    <a:bodyPr/>
                    <a:lstStyle/>
                    <a:p>
                      <a:endParaRPr lang="en-US"/>
                    </a:p>
                  </a:txBody>
                  <a:tcPr/>
                </a:tc>
                <a:tc hMerge="1">
                  <a:txBody>
                    <a:bodyPr/>
                    <a:lstStyle/>
                    <a:p>
                      <a:endParaRPr lang="en-US"/>
                    </a:p>
                  </a:txBody>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331" marR="5331" marT="5331" marB="0" anchor="b"/>
                </a:tc>
                <a:extLst>
                  <a:ext uri="{0D108BD9-81ED-4DB2-BD59-A6C34878D82A}">
                    <a16:rowId xmlns:a16="http://schemas.microsoft.com/office/drawing/2014/main" val="1639067202"/>
                  </a:ext>
                </a:extLst>
              </a:tr>
            </a:tbl>
          </a:graphicData>
        </a:graphic>
      </p:graphicFrame>
    </p:spTree>
    <p:extLst>
      <p:ext uri="{BB962C8B-B14F-4D97-AF65-F5344CB8AC3E}">
        <p14:creationId xmlns:p14="http://schemas.microsoft.com/office/powerpoint/2010/main" val="1376136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DAFC4-4CBC-C84F-9BA5-607F7AE04811}"/>
              </a:ext>
            </a:extLst>
          </p:cNvPr>
          <p:cNvSpPr>
            <a:spLocks noGrp="1"/>
          </p:cNvSpPr>
          <p:nvPr>
            <p:ph type="title"/>
          </p:nvPr>
        </p:nvSpPr>
        <p:spPr/>
        <p:txBody>
          <a:bodyPr/>
          <a:lstStyle/>
          <a:p>
            <a:r>
              <a:rPr lang="en-US" dirty="0"/>
              <a:t>Role Participation </a:t>
            </a:r>
          </a:p>
        </p:txBody>
      </p:sp>
      <p:sp>
        <p:nvSpPr>
          <p:cNvPr id="3" name="Content Placeholder 2">
            <a:extLst>
              <a:ext uri="{FF2B5EF4-FFF2-40B4-BE49-F238E27FC236}">
                <a16:creationId xmlns:a16="http://schemas.microsoft.com/office/drawing/2014/main" id="{7C932BB5-DE77-2C44-8A73-D07DCC81FB2F}"/>
              </a:ext>
            </a:extLst>
          </p:cNvPr>
          <p:cNvSpPr>
            <a:spLocks noGrp="1"/>
          </p:cNvSpPr>
          <p:nvPr>
            <p:ph idx="1"/>
          </p:nvPr>
        </p:nvSpPr>
        <p:spPr/>
        <p:txBody>
          <a:bodyPr>
            <a:normAutofit/>
          </a:bodyPr>
          <a:lstStyle/>
          <a:p>
            <a:r>
              <a:rPr lang="en-US" sz="4000" dirty="0"/>
              <a:t>Local Leadership </a:t>
            </a:r>
          </a:p>
          <a:p>
            <a:pPr lvl="1"/>
            <a:r>
              <a:rPr lang="en-US" sz="3600" dirty="0"/>
              <a:t>Director of Clinical Services</a:t>
            </a:r>
          </a:p>
          <a:p>
            <a:pPr lvl="2"/>
            <a:r>
              <a:rPr lang="en-US" sz="3200" dirty="0"/>
              <a:t>Referral pipeline management </a:t>
            </a:r>
          </a:p>
          <a:p>
            <a:pPr lvl="2"/>
            <a:r>
              <a:rPr lang="en-US" sz="3200" dirty="0"/>
              <a:t>Medical Director engagement </a:t>
            </a:r>
          </a:p>
          <a:p>
            <a:pPr lvl="2"/>
            <a:r>
              <a:rPr lang="en-US" sz="3200" dirty="0"/>
              <a:t>Outcomes</a:t>
            </a:r>
          </a:p>
          <a:p>
            <a:pPr lvl="3"/>
            <a:r>
              <a:rPr lang="en-US" sz="3000" dirty="0"/>
              <a:t>PC to hospice transitions &gt;45%</a:t>
            </a:r>
          </a:p>
          <a:p>
            <a:pPr lvl="3"/>
            <a:r>
              <a:rPr lang="en-US" sz="3000" dirty="0"/>
              <a:t>Hospice to PC transitions 100% </a:t>
            </a:r>
          </a:p>
          <a:p>
            <a:pPr lvl="1"/>
            <a:endParaRPr lang="en-US" sz="3600" dirty="0"/>
          </a:p>
        </p:txBody>
      </p:sp>
      <p:sp>
        <p:nvSpPr>
          <p:cNvPr id="4" name="Slide Number Placeholder 3">
            <a:extLst>
              <a:ext uri="{FF2B5EF4-FFF2-40B4-BE49-F238E27FC236}">
                <a16:creationId xmlns:a16="http://schemas.microsoft.com/office/drawing/2014/main" id="{A77D002D-1636-FC43-A09A-B2ECFCD2FCB0}"/>
              </a:ext>
            </a:extLst>
          </p:cNvPr>
          <p:cNvSpPr>
            <a:spLocks noGrp="1"/>
          </p:cNvSpPr>
          <p:nvPr>
            <p:ph type="sldNum" sz="quarter" idx="12"/>
          </p:nvPr>
        </p:nvSpPr>
        <p:spPr/>
        <p:txBody>
          <a:bodyPr/>
          <a:lstStyle/>
          <a:p>
            <a:fld id="{D0762AB2-F4F5-1E4F-A6CC-B69D1788EA36}" type="slidenum">
              <a:rPr lang="en-US" smtClean="0"/>
              <a:t>12</a:t>
            </a:fld>
            <a:endParaRPr lang="en-US"/>
          </a:p>
        </p:txBody>
      </p:sp>
    </p:spTree>
    <p:extLst>
      <p:ext uri="{BB962C8B-B14F-4D97-AF65-F5344CB8AC3E}">
        <p14:creationId xmlns:p14="http://schemas.microsoft.com/office/powerpoint/2010/main" val="90744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DAFC4-4CBC-C84F-9BA5-607F7AE04811}"/>
              </a:ext>
            </a:extLst>
          </p:cNvPr>
          <p:cNvSpPr>
            <a:spLocks noGrp="1"/>
          </p:cNvSpPr>
          <p:nvPr>
            <p:ph type="title"/>
          </p:nvPr>
        </p:nvSpPr>
        <p:spPr/>
        <p:txBody>
          <a:bodyPr/>
          <a:lstStyle/>
          <a:p>
            <a:r>
              <a:rPr lang="en-US" dirty="0"/>
              <a:t>Role Participation </a:t>
            </a:r>
          </a:p>
        </p:txBody>
      </p:sp>
      <p:sp>
        <p:nvSpPr>
          <p:cNvPr id="3" name="Content Placeholder 2">
            <a:extLst>
              <a:ext uri="{FF2B5EF4-FFF2-40B4-BE49-F238E27FC236}">
                <a16:creationId xmlns:a16="http://schemas.microsoft.com/office/drawing/2014/main" id="{7C932BB5-DE77-2C44-8A73-D07DCC81FB2F}"/>
              </a:ext>
            </a:extLst>
          </p:cNvPr>
          <p:cNvSpPr>
            <a:spLocks noGrp="1"/>
          </p:cNvSpPr>
          <p:nvPr>
            <p:ph idx="1"/>
          </p:nvPr>
        </p:nvSpPr>
        <p:spPr/>
        <p:txBody>
          <a:bodyPr>
            <a:normAutofit fontScale="92500" lnSpcReduction="20000"/>
          </a:bodyPr>
          <a:lstStyle/>
          <a:p>
            <a:r>
              <a:rPr lang="en-US" sz="4000" dirty="0"/>
              <a:t>Area Leadership</a:t>
            </a:r>
          </a:p>
          <a:p>
            <a:pPr lvl="1"/>
            <a:r>
              <a:rPr lang="en-US" sz="3600" dirty="0"/>
              <a:t>Area Director of Clinical Operations </a:t>
            </a:r>
          </a:p>
          <a:p>
            <a:pPr lvl="2"/>
            <a:r>
              <a:rPr lang="en-US" sz="3200" dirty="0"/>
              <a:t>PC Nurse Practitioner supervision </a:t>
            </a:r>
          </a:p>
          <a:p>
            <a:pPr lvl="2"/>
            <a:r>
              <a:rPr lang="en-US" sz="3200" dirty="0"/>
              <a:t>1</a:t>
            </a:r>
            <a:r>
              <a:rPr lang="en-US" sz="3200" baseline="30000" dirty="0"/>
              <a:t>st</a:t>
            </a:r>
            <a:r>
              <a:rPr lang="en-US" sz="3200" dirty="0"/>
              <a:t> line NP interview and new hire onboarding</a:t>
            </a:r>
          </a:p>
          <a:p>
            <a:pPr lvl="2"/>
            <a:r>
              <a:rPr lang="en-US" sz="3200" dirty="0"/>
              <a:t>Medical Director engagement</a:t>
            </a:r>
          </a:p>
          <a:p>
            <a:pPr lvl="2"/>
            <a:r>
              <a:rPr lang="en-US" sz="3200" dirty="0"/>
              <a:t>Works with PC Clinical Director to meet clinical outcomes goals </a:t>
            </a:r>
          </a:p>
          <a:p>
            <a:pPr lvl="2"/>
            <a:r>
              <a:rPr lang="en-US" sz="3200" dirty="0"/>
              <a:t>Outcomes</a:t>
            </a:r>
          </a:p>
          <a:p>
            <a:pPr lvl="3"/>
            <a:r>
              <a:rPr lang="en-US" sz="3000" dirty="0"/>
              <a:t>PC to hospice transitions &gt;45%</a:t>
            </a:r>
          </a:p>
          <a:p>
            <a:pPr lvl="3"/>
            <a:r>
              <a:rPr lang="en-US" sz="3000" dirty="0"/>
              <a:t>PC clinical metrics exceeded</a:t>
            </a:r>
          </a:p>
          <a:p>
            <a:pPr lvl="1"/>
            <a:endParaRPr lang="en-US" sz="3600" dirty="0"/>
          </a:p>
        </p:txBody>
      </p:sp>
      <p:sp>
        <p:nvSpPr>
          <p:cNvPr id="4" name="Slide Number Placeholder 3">
            <a:extLst>
              <a:ext uri="{FF2B5EF4-FFF2-40B4-BE49-F238E27FC236}">
                <a16:creationId xmlns:a16="http://schemas.microsoft.com/office/drawing/2014/main" id="{A77D002D-1636-FC43-A09A-B2ECFCD2FCB0}"/>
              </a:ext>
            </a:extLst>
          </p:cNvPr>
          <p:cNvSpPr>
            <a:spLocks noGrp="1"/>
          </p:cNvSpPr>
          <p:nvPr>
            <p:ph type="sldNum" sz="quarter" idx="12"/>
          </p:nvPr>
        </p:nvSpPr>
        <p:spPr/>
        <p:txBody>
          <a:bodyPr/>
          <a:lstStyle/>
          <a:p>
            <a:fld id="{D0762AB2-F4F5-1E4F-A6CC-B69D1788EA36}" type="slidenum">
              <a:rPr lang="en-US" smtClean="0"/>
              <a:t>13</a:t>
            </a:fld>
            <a:endParaRPr lang="en-US"/>
          </a:p>
        </p:txBody>
      </p:sp>
    </p:spTree>
    <p:extLst>
      <p:ext uri="{BB962C8B-B14F-4D97-AF65-F5344CB8AC3E}">
        <p14:creationId xmlns:p14="http://schemas.microsoft.com/office/powerpoint/2010/main" val="9688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DAFC4-4CBC-C84F-9BA5-607F7AE04811}"/>
              </a:ext>
            </a:extLst>
          </p:cNvPr>
          <p:cNvSpPr>
            <a:spLocks noGrp="1"/>
          </p:cNvSpPr>
          <p:nvPr>
            <p:ph type="title"/>
          </p:nvPr>
        </p:nvSpPr>
        <p:spPr/>
        <p:txBody>
          <a:bodyPr/>
          <a:lstStyle/>
          <a:p>
            <a:r>
              <a:rPr lang="en-US" dirty="0"/>
              <a:t>Role Participation </a:t>
            </a:r>
          </a:p>
        </p:txBody>
      </p:sp>
      <p:sp>
        <p:nvSpPr>
          <p:cNvPr id="3" name="Content Placeholder 2">
            <a:extLst>
              <a:ext uri="{FF2B5EF4-FFF2-40B4-BE49-F238E27FC236}">
                <a16:creationId xmlns:a16="http://schemas.microsoft.com/office/drawing/2014/main" id="{7C932BB5-DE77-2C44-8A73-D07DCC81FB2F}"/>
              </a:ext>
            </a:extLst>
          </p:cNvPr>
          <p:cNvSpPr>
            <a:spLocks noGrp="1"/>
          </p:cNvSpPr>
          <p:nvPr>
            <p:ph idx="1"/>
          </p:nvPr>
        </p:nvSpPr>
        <p:spPr/>
        <p:txBody>
          <a:bodyPr>
            <a:normAutofit lnSpcReduction="10000"/>
          </a:bodyPr>
          <a:lstStyle/>
          <a:p>
            <a:r>
              <a:rPr lang="en-US" sz="4000" dirty="0"/>
              <a:t>Area Leadership</a:t>
            </a:r>
          </a:p>
          <a:p>
            <a:pPr lvl="1"/>
            <a:r>
              <a:rPr lang="en-US" sz="3600" dirty="0"/>
              <a:t>Area Market Executive </a:t>
            </a:r>
          </a:p>
          <a:p>
            <a:pPr lvl="2"/>
            <a:r>
              <a:rPr lang="en-US" sz="3200" dirty="0"/>
              <a:t>Palliative Care Coordinator (PCC) supervision </a:t>
            </a:r>
          </a:p>
          <a:p>
            <a:pPr lvl="2"/>
            <a:r>
              <a:rPr lang="en-US" sz="3200" dirty="0"/>
              <a:t>PC growth strategy </a:t>
            </a:r>
          </a:p>
          <a:p>
            <a:pPr lvl="2"/>
            <a:r>
              <a:rPr lang="en-US" sz="3200" dirty="0"/>
              <a:t>PPA relationship </a:t>
            </a:r>
          </a:p>
          <a:p>
            <a:pPr lvl="2"/>
            <a:r>
              <a:rPr lang="en-US" sz="3200" dirty="0"/>
              <a:t>Outcomes</a:t>
            </a:r>
          </a:p>
          <a:p>
            <a:pPr lvl="3"/>
            <a:r>
              <a:rPr lang="en-US" sz="3000" dirty="0"/>
              <a:t>PC to hospice transitions &gt;45%</a:t>
            </a:r>
          </a:p>
          <a:p>
            <a:pPr lvl="3"/>
            <a:r>
              <a:rPr lang="en-US" sz="3000" dirty="0"/>
              <a:t>Exceeds budgeted PC visit volume goals </a:t>
            </a:r>
          </a:p>
          <a:p>
            <a:pPr lvl="1"/>
            <a:endParaRPr lang="en-US" sz="3600" dirty="0"/>
          </a:p>
        </p:txBody>
      </p:sp>
      <p:sp>
        <p:nvSpPr>
          <p:cNvPr id="4" name="Slide Number Placeholder 3">
            <a:extLst>
              <a:ext uri="{FF2B5EF4-FFF2-40B4-BE49-F238E27FC236}">
                <a16:creationId xmlns:a16="http://schemas.microsoft.com/office/drawing/2014/main" id="{A77D002D-1636-FC43-A09A-B2ECFCD2FCB0}"/>
              </a:ext>
            </a:extLst>
          </p:cNvPr>
          <p:cNvSpPr>
            <a:spLocks noGrp="1"/>
          </p:cNvSpPr>
          <p:nvPr>
            <p:ph type="sldNum" sz="quarter" idx="12"/>
          </p:nvPr>
        </p:nvSpPr>
        <p:spPr/>
        <p:txBody>
          <a:bodyPr/>
          <a:lstStyle/>
          <a:p>
            <a:fld id="{D0762AB2-F4F5-1E4F-A6CC-B69D1788EA36}" type="slidenum">
              <a:rPr lang="en-US" smtClean="0"/>
              <a:t>14</a:t>
            </a:fld>
            <a:endParaRPr lang="en-US"/>
          </a:p>
        </p:txBody>
      </p:sp>
    </p:spTree>
    <p:extLst>
      <p:ext uri="{BB962C8B-B14F-4D97-AF65-F5344CB8AC3E}">
        <p14:creationId xmlns:p14="http://schemas.microsoft.com/office/powerpoint/2010/main" val="3392741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DAFC4-4CBC-C84F-9BA5-607F7AE04811}"/>
              </a:ext>
            </a:extLst>
          </p:cNvPr>
          <p:cNvSpPr>
            <a:spLocks noGrp="1"/>
          </p:cNvSpPr>
          <p:nvPr>
            <p:ph type="title"/>
          </p:nvPr>
        </p:nvSpPr>
        <p:spPr/>
        <p:txBody>
          <a:bodyPr/>
          <a:lstStyle/>
          <a:p>
            <a:r>
              <a:rPr lang="en-US" dirty="0"/>
              <a:t>Role Participation </a:t>
            </a:r>
          </a:p>
        </p:txBody>
      </p:sp>
      <p:sp>
        <p:nvSpPr>
          <p:cNvPr id="3" name="Content Placeholder 2">
            <a:extLst>
              <a:ext uri="{FF2B5EF4-FFF2-40B4-BE49-F238E27FC236}">
                <a16:creationId xmlns:a16="http://schemas.microsoft.com/office/drawing/2014/main" id="{7C932BB5-DE77-2C44-8A73-D07DCC81FB2F}"/>
              </a:ext>
            </a:extLst>
          </p:cNvPr>
          <p:cNvSpPr>
            <a:spLocks noGrp="1"/>
          </p:cNvSpPr>
          <p:nvPr>
            <p:ph idx="1"/>
          </p:nvPr>
        </p:nvSpPr>
        <p:spPr/>
        <p:txBody>
          <a:bodyPr>
            <a:normAutofit lnSpcReduction="10000"/>
          </a:bodyPr>
          <a:lstStyle/>
          <a:p>
            <a:r>
              <a:rPr lang="en-US" sz="4000" dirty="0"/>
              <a:t>Regional Leadership</a:t>
            </a:r>
          </a:p>
          <a:p>
            <a:pPr lvl="1"/>
            <a:r>
              <a:rPr lang="en-US" sz="3600" dirty="0"/>
              <a:t>Regional Director of Clinical Operations </a:t>
            </a:r>
          </a:p>
          <a:p>
            <a:pPr lvl="2"/>
            <a:r>
              <a:rPr lang="en-US" sz="3200" dirty="0"/>
              <a:t>New program launch</a:t>
            </a:r>
          </a:p>
          <a:p>
            <a:pPr lvl="2"/>
            <a:r>
              <a:rPr lang="en-US" sz="3200" dirty="0"/>
              <a:t>Nurse Practitioner staffing needs</a:t>
            </a:r>
          </a:p>
          <a:p>
            <a:pPr lvl="2"/>
            <a:r>
              <a:rPr lang="en-US" sz="3200" dirty="0"/>
              <a:t>Implementation of PC Clinical Director initiatives</a:t>
            </a:r>
          </a:p>
          <a:p>
            <a:pPr lvl="2"/>
            <a:r>
              <a:rPr lang="en-US" sz="3200" dirty="0"/>
              <a:t>Outcomes</a:t>
            </a:r>
          </a:p>
          <a:p>
            <a:pPr lvl="3"/>
            <a:r>
              <a:rPr lang="en-US" sz="3000" dirty="0"/>
              <a:t>PC to hospice transitions &gt;45%</a:t>
            </a:r>
          </a:p>
          <a:p>
            <a:pPr lvl="3"/>
            <a:r>
              <a:rPr lang="en-US" sz="3000" dirty="0"/>
              <a:t>Exceeds PC clinical metrics goals </a:t>
            </a:r>
          </a:p>
          <a:p>
            <a:pPr lvl="1"/>
            <a:endParaRPr lang="en-US" sz="3600" dirty="0"/>
          </a:p>
        </p:txBody>
      </p:sp>
      <p:sp>
        <p:nvSpPr>
          <p:cNvPr id="4" name="Slide Number Placeholder 3">
            <a:extLst>
              <a:ext uri="{FF2B5EF4-FFF2-40B4-BE49-F238E27FC236}">
                <a16:creationId xmlns:a16="http://schemas.microsoft.com/office/drawing/2014/main" id="{A77D002D-1636-FC43-A09A-B2ECFCD2FCB0}"/>
              </a:ext>
            </a:extLst>
          </p:cNvPr>
          <p:cNvSpPr>
            <a:spLocks noGrp="1"/>
          </p:cNvSpPr>
          <p:nvPr>
            <p:ph type="sldNum" sz="quarter" idx="12"/>
          </p:nvPr>
        </p:nvSpPr>
        <p:spPr/>
        <p:txBody>
          <a:bodyPr/>
          <a:lstStyle/>
          <a:p>
            <a:fld id="{D0762AB2-F4F5-1E4F-A6CC-B69D1788EA36}" type="slidenum">
              <a:rPr lang="en-US" smtClean="0"/>
              <a:t>15</a:t>
            </a:fld>
            <a:endParaRPr lang="en-US"/>
          </a:p>
        </p:txBody>
      </p:sp>
    </p:spTree>
    <p:extLst>
      <p:ext uri="{BB962C8B-B14F-4D97-AF65-F5344CB8AC3E}">
        <p14:creationId xmlns:p14="http://schemas.microsoft.com/office/powerpoint/2010/main" val="4217846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DAFC4-4CBC-C84F-9BA5-607F7AE04811}"/>
              </a:ext>
            </a:extLst>
          </p:cNvPr>
          <p:cNvSpPr>
            <a:spLocks noGrp="1"/>
          </p:cNvSpPr>
          <p:nvPr>
            <p:ph type="title"/>
          </p:nvPr>
        </p:nvSpPr>
        <p:spPr/>
        <p:txBody>
          <a:bodyPr/>
          <a:lstStyle/>
          <a:p>
            <a:r>
              <a:rPr lang="en-US" dirty="0"/>
              <a:t>Role Participation </a:t>
            </a:r>
          </a:p>
        </p:txBody>
      </p:sp>
      <p:sp>
        <p:nvSpPr>
          <p:cNvPr id="3" name="Content Placeholder 2">
            <a:extLst>
              <a:ext uri="{FF2B5EF4-FFF2-40B4-BE49-F238E27FC236}">
                <a16:creationId xmlns:a16="http://schemas.microsoft.com/office/drawing/2014/main" id="{7C932BB5-DE77-2C44-8A73-D07DCC81FB2F}"/>
              </a:ext>
            </a:extLst>
          </p:cNvPr>
          <p:cNvSpPr>
            <a:spLocks noGrp="1"/>
          </p:cNvSpPr>
          <p:nvPr>
            <p:ph idx="1"/>
          </p:nvPr>
        </p:nvSpPr>
        <p:spPr/>
        <p:txBody>
          <a:bodyPr>
            <a:normAutofit fontScale="92500" lnSpcReduction="10000"/>
          </a:bodyPr>
          <a:lstStyle/>
          <a:p>
            <a:r>
              <a:rPr lang="en-US" sz="4000" dirty="0"/>
              <a:t>Regional Leadership</a:t>
            </a:r>
          </a:p>
          <a:p>
            <a:pPr lvl="1"/>
            <a:r>
              <a:rPr lang="en-US" sz="3600" dirty="0"/>
              <a:t>Regional Market Executive </a:t>
            </a:r>
          </a:p>
          <a:p>
            <a:pPr lvl="2"/>
            <a:r>
              <a:rPr lang="en-US" sz="3200" dirty="0"/>
              <a:t>New program launch</a:t>
            </a:r>
          </a:p>
          <a:p>
            <a:pPr lvl="2"/>
            <a:r>
              <a:rPr lang="en-US" sz="3200" dirty="0"/>
              <a:t>Develop and implement PC growth strategy</a:t>
            </a:r>
          </a:p>
          <a:p>
            <a:pPr lvl="2"/>
            <a:r>
              <a:rPr lang="en-US" sz="3200" dirty="0"/>
              <a:t>Manage PPA relationship</a:t>
            </a:r>
          </a:p>
          <a:p>
            <a:pPr lvl="2"/>
            <a:r>
              <a:rPr lang="en-US" sz="3200" dirty="0"/>
              <a:t>Sales training </a:t>
            </a:r>
          </a:p>
          <a:p>
            <a:pPr lvl="2"/>
            <a:r>
              <a:rPr lang="en-US" sz="3200" dirty="0"/>
              <a:t>Outcomes</a:t>
            </a:r>
          </a:p>
          <a:p>
            <a:pPr lvl="3"/>
            <a:r>
              <a:rPr lang="en-US" sz="3000" dirty="0"/>
              <a:t>PC to hospice transitions &gt;45%</a:t>
            </a:r>
          </a:p>
          <a:p>
            <a:pPr lvl="3"/>
            <a:r>
              <a:rPr lang="en-US" sz="3000" dirty="0"/>
              <a:t>Exceeds budgeted PC visit volume goals </a:t>
            </a:r>
          </a:p>
          <a:p>
            <a:pPr lvl="1"/>
            <a:endParaRPr lang="en-US" sz="3600" dirty="0"/>
          </a:p>
        </p:txBody>
      </p:sp>
      <p:sp>
        <p:nvSpPr>
          <p:cNvPr id="4" name="Slide Number Placeholder 3">
            <a:extLst>
              <a:ext uri="{FF2B5EF4-FFF2-40B4-BE49-F238E27FC236}">
                <a16:creationId xmlns:a16="http://schemas.microsoft.com/office/drawing/2014/main" id="{A77D002D-1636-FC43-A09A-B2ECFCD2FCB0}"/>
              </a:ext>
            </a:extLst>
          </p:cNvPr>
          <p:cNvSpPr>
            <a:spLocks noGrp="1"/>
          </p:cNvSpPr>
          <p:nvPr>
            <p:ph type="sldNum" sz="quarter" idx="12"/>
          </p:nvPr>
        </p:nvSpPr>
        <p:spPr/>
        <p:txBody>
          <a:bodyPr/>
          <a:lstStyle/>
          <a:p>
            <a:fld id="{D0762AB2-F4F5-1E4F-A6CC-B69D1788EA36}" type="slidenum">
              <a:rPr lang="en-US" smtClean="0"/>
              <a:t>16</a:t>
            </a:fld>
            <a:endParaRPr lang="en-US"/>
          </a:p>
        </p:txBody>
      </p:sp>
    </p:spTree>
    <p:extLst>
      <p:ext uri="{BB962C8B-B14F-4D97-AF65-F5344CB8AC3E}">
        <p14:creationId xmlns:p14="http://schemas.microsoft.com/office/powerpoint/2010/main" val="4018769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DAFC4-4CBC-C84F-9BA5-607F7AE04811}"/>
              </a:ext>
            </a:extLst>
          </p:cNvPr>
          <p:cNvSpPr>
            <a:spLocks noGrp="1"/>
          </p:cNvSpPr>
          <p:nvPr>
            <p:ph type="title"/>
          </p:nvPr>
        </p:nvSpPr>
        <p:spPr/>
        <p:txBody>
          <a:bodyPr/>
          <a:lstStyle/>
          <a:p>
            <a:r>
              <a:rPr lang="en-US" dirty="0"/>
              <a:t>Role Participation </a:t>
            </a:r>
          </a:p>
        </p:txBody>
      </p:sp>
      <p:sp>
        <p:nvSpPr>
          <p:cNvPr id="3" name="Content Placeholder 2">
            <a:extLst>
              <a:ext uri="{FF2B5EF4-FFF2-40B4-BE49-F238E27FC236}">
                <a16:creationId xmlns:a16="http://schemas.microsoft.com/office/drawing/2014/main" id="{7C932BB5-DE77-2C44-8A73-D07DCC81FB2F}"/>
              </a:ext>
            </a:extLst>
          </p:cNvPr>
          <p:cNvSpPr>
            <a:spLocks noGrp="1"/>
          </p:cNvSpPr>
          <p:nvPr>
            <p:ph idx="1"/>
          </p:nvPr>
        </p:nvSpPr>
        <p:spPr/>
        <p:txBody>
          <a:bodyPr>
            <a:normAutofit fontScale="92500" lnSpcReduction="10000"/>
          </a:bodyPr>
          <a:lstStyle/>
          <a:p>
            <a:r>
              <a:rPr lang="en-US" sz="4000" dirty="0"/>
              <a:t>Regional Leadership</a:t>
            </a:r>
          </a:p>
          <a:p>
            <a:pPr lvl="1"/>
            <a:r>
              <a:rPr lang="en-US" sz="3600" dirty="0"/>
              <a:t>Regional Vice President </a:t>
            </a:r>
          </a:p>
          <a:p>
            <a:pPr lvl="2"/>
            <a:r>
              <a:rPr lang="en-US" sz="3200" dirty="0"/>
              <a:t>New program launch</a:t>
            </a:r>
          </a:p>
          <a:p>
            <a:pPr lvl="2"/>
            <a:r>
              <a:rPr lang="en-US" sz="3200" dirty="0"/>
              <a:t>Financials/budget </a:t>
            </a:r>
          </a:p>
          <a:p>
            <a:pPr lvl="2"/>
            <a:r>
              <a:rPr lang="en-US" sz="3200" dirty="0"/>
              <a:t>Oversight of all PC outcomes</a:t>
            </a:r>
          </a:p>
          <a:p>
            <a:pPr lvl="2"/>
            <a:r>
              <a:rPr lang="en-US" sz="3200" dirty="0"/>
              <a:t>Outcomes</a:t>
            </a:r>
          </a:p>
          <a:p>
            <a:pPr lvl="3"/>
            <a:r>
              <a:rPr lang="en-US" sz="3000" dirty="0"/>
              <a:t>PC to hospice transitions &gt;45%</a:t>
            </a:r>
          </a:p>
          <a:p>
            <a:pPr lvl="3"/>
            <a:r>
              <a:rPr lang="en-US" sz="3000" dirty="0"/>
              <a:t>Exceeds budgeted PC visit volume goals </a:t>
            </a:r>
          </a:p>
          <a:p>
            <a:pPr lvl="3"/>
            <a:r>
              <a:rPr lang="en-US" sz="3000" dirty="0"/>
              <a:t>Exceeds PC clinical metrics goals </a:t>
            </a:r>
          </a:p>
          <a:p>
            <a:pPr lvl="1"/>
            <a:endParaRPr lang="en-US" sz="3600" dirty="0"/>
          </a:p>
        </p:txBody>
      </p:sp>
      <p:sp>
        <p:nvSpPr>
          <p:cNvPr id="4" name="Slide Number Placeholder 3">
            <a:extLst>
              <a:ext uri="{FF2B5EF4-FFF2-40B4-BE49-F238E27FC236}">
                <a16:creationId xmlns:a16="http://schemas.microsoft.com/office/drawing/2014/main" id="{A77D002D-1636-FC43-A09A-B2ECFCD2FCB0}"/>
              </a:ext>
            </a:extLst>
          </p:cNvPr>
          <p:cNvSpPr>
            <a:spLocks noGrp="1"/>
          </p:cNvSpPr>
          <p:nvPr>
            <p:ph type="sldNum" sz="quarter" idx="12"/>
          </p:nvPr>
        </p:nvSpPr>
        <p:spPr/>
        <p:txBody>
          <a:bodyPr/>
          <a:lstStyle/>
          <a:p>
            <a:fld id="{D0762AB2-F4F5-1E4F-A6CC-B69D1788EA36}" type="slidenum">
              <a:rPr lang="en-US" smtClean="0"/>
              <a:t>17</a:t>
            </a:fld>
            <a:endParaRPr lang="en-US"/>
          </a:p>
        </p:txBody>
      </p:sp>
    </p:spTree>
    <p:extLst>
      <p:ext uri="{BB962C8B-B14F-4D97-AF65-F5344CB8AC3E}">
        <p14:creationId xmlns:p14="http://schemas.microsoft.com/office/powerpoint/2010/main" val="241438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DAFC4-4CBC-C84F-9BA5-607F7AE04811}"/>
              </a:ext>
            </a:extLst>
          </p:cNvPr>
          <p:cNvSpPr>
            <a:spLocks noGrp="1"/>
          </p:cNvSpPr>
          <p:nvPr>
            <p:ph type="title"/>
          </p:nvPr>
        </p:nvSpPr>
        <p:spPr/>
        <p:txBody>
          <a:bodyPr/>
          <a:lstStyle/>
          <a:p>
            <a:r>
              <a:rPr lang="en-US" dirty="0"/>
              <a:t>Next Steps </a:t>
            </a:r>
          </a:p>
        </p:txBody>
      </p:sp>
      <p:sp>
        <p:nvSpPr>
          <p:cNvPr id="3" name="Content Placeholder 2">
            <a:extLst>
              <a:ext uri="{FF2B5EF4-FFF2-40B4-BE49-F238E27FC236}">
                <a16:creationId xmlns:a16="http://schemas.microsoft.com/office/drawing/2014/main" id="{7C932BB5-DE77-2C44-8A73-D07DCC81FB2F}"/>
              </a:ext>
            </a:extLst>
          </p:cNvPr>
          <p:cNvSpPr>
            <a:spLocks noGrp="1"/>
          </p:cNvSpPr>
          <p:nvPr>
            <p:ph idx="1"/>
          </p:nvPr>
        </p:nvSpPr>
        <p:spPr/>
        <p:txBody>
          <a:bodyPr>
            <a:normAutofit/>
          </a:bodyPr>
          <a:lstStyle/>
          <a:p>
            <a:r>
              <a:rPr lang="en-US" sz="4000" dirty="0"/>
              <a:t>PC team calls </a:t>
            </a:r>
            <a:r>
              <a:rPr lang="en-US" sz="3600" dirty="0"/>
              <a:t>by state </a:t>
            </a:r>
          </a:p>
          <a:p>
            <a:pPr lvl="1"/>
            <a:r>
              <a:rPr lang="en-US" sz="3600" dirty="0"/>
              <a:t>Specifics</a:t>
            </a:r>
          </a:p>
          <a:p>
            <a:pPr lvl="1"/>
            <a:r>
              <a:rPr lang="en-US" sz="3600" dirty="0"/>
              <a:t>Align roles</a:t>
            </a:r>
          </a:p>
          <a:p>
            <a:pPr lvl="1"/>
            <a:r>
              <a:rPr lang="en-US" sz="3600" dirty="0"/>
              <a:t>Challenges/barriers  </a:t>
            </a:r>
          </a:p>
          <a:p>
            <a:pPr lvl="1"/>
            <a:endParaRPr lang="en-US" sz="3600" dirty="0"/>
          </a:p>
        </p:txBody>
      </p:sp>
      <p:sp>
        <p:nvSpPr>
          <p:cNvPr id="4" name="Slide Number Placeholder 3">
            <a:extLst>
              <a:ext uri="{FF2B5EF4-FFF2-40B4-BE49-F238E27FC236}">
                <a16:creationId xmlns:a16="http://schemas.microsoft.com/office/drawing/2014/main" id="{A77D002D-1636-FC43-A09A-B2ECFCD2FCB0}"/>
              </a:ext>
            </a:extLst>
          </p:cNvPr>
          <p:cNvSpPr>
            <a:spLocks noGrp="1"/>
          </p:cNvSpPr>
          <p:nvPr>
            <p:ph type="sldNum" sz="quarter" idx="12"/>
          </p:nvPr>
        </p:nvSpPr>
        <p:spPr/>
        <p:txBody>
          <a:bodyPr/>
          <a:lstStyle/>
          <a:p>
            <a:fld id="{D0762AB2-F4F5-1E4F-A6CC-B69D1788EA36}" type="slidenum">
              <a:rPr lang="en-US" smtClean="0"/>
              <a:t>18</a:t>
            </a:fld>
            <a:endParaRPr lang="en-US"/>
          </a:p>
        </p:txBody>
      </p:sp>
    </p:spTree>
    <p:extLst>
      <p:ext uri="{BB962C8B-B14F-4D97-AF65-F5344CB8AC3E}">
        <p14:creationId xmlns:p14="http://schemas.microsoft.com/office/powerpoint/2010/main" val="3290323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FF9439-B14C-6543-AB59-B2974299702D}"/>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30550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DAFC4-4CBC-C84F-9BA5-607F7AE04811}"/>
              </a:ext>
            </a:extLst>
          </p:cNvPr>
          <p:cNvSpPr>
            <a:spLocks noGrp="1"/>
          </p:cNvSpPr>
          <p:nvPr>
            <p:ph type="title"/>
          </p:nvPr>
        </p:nvSpPr>
        <p:spPr/>
        <p:txBody>
          <a:bodyPr/>
          <a:lstStyle/>
          <a:p>
            <a:r>
              <a:rPr lang="en-US" dirty="0"/>
              <a:t>The Transformation of Post-Acute Care</a:t>
            </a:r>
          </a:p>
        </p:txBody>
      </p:sp>
      <p:sp>
        <p:nvSpPr>
          <p:cNvPr id="3" name="Content Placeholder 2">
            <a:extLst>
              <a:ext uri="{FF2B5EF4-FFF2-40B4-BE49-F238E27FC236}">
                <a16:creationId xmlns:a16="http://schemas.microsoft.com/office/drawing/2014/main" id="{7C932BB5-DE77-2C44-8A73-D07DCC81FB2F}"/>
              </a:ext>
            </a:extLst>
          </p:cNvPr>
          <p:cNvSpPr>
            <a:spLocks noGrp="1"/>
          </p:cNvSpPr>
          <p:nvPr>
            <p:ph idx="1"/>
          </p:nvPr>
        </p:nvSpPr>
        <p:spPr/>
        <p:txBody>
          <a:bodyPr>
            <a:noAutofit/>
          </a:bodyPr>
          <a:lstStyle/>
          <a:p>
            <a:r>
              <a:rPr lang="en-US" sz="2400" dirty="0"/>
              <a:t>The health care community wants “clinical partners”…not salespeople</a:t>
            </a:r>
          </a:p>
          <a:p>
            <a:r>
              <a:rPr lang="en-US" sz="2400" b="1" i="1" dirty="0"/>
              <a:t>Clinical value </a:t>
            </a:r>
            <a:r>
              <a:rPr lang="en-US" sz="2400" dirty="0"/>
              <a:t>and </a:t>
            </a:r>
            <a:r>
              <a:rPr lang="en-US" sz="2400" b="1" i="1" dirty="0"/>
              <a:t>outcomes</a:t>
            </a:r>
            <a:r>
              <a:rPr lang="en-US" sz="2400" dirty="0"/>
              <a:t> are the priorities as health care companies </a:t>
            </a:r>
            <a:br>
              <a:rPr lang="en-US" sz="2400" dirty="0"/>
            </a:br>
            <a:r>
              <a:rPr lang="en-US" sz="2400" dirty="0"/>
              <a:t>begin to narrow their post-acute networks of providers</a:t>
            </a:r>
          </a:p>
          <a:p>
            <a:r>
              <a:rPr lang="en-US" sz="2400" b="1" i="1" dirty="0"/>
              <a:t>Outcomes data </a:t>
            </a:r>
            <a:r>
              <a:rPr lang="en-US" sz="2400" dirty="0"/>
              <a:t>and </a:t>
            </a:r>
            <a:r>
              <a:rPr lang="en-US" sz="2400" b="1" i="1" dirty="0"/>
              <a:t>quality of care </a:t>
            </a:r>
            <a:r>
              <a:rPr lang="en-US" sz="2400" dirty="0"/>
              <a:t>will determine our future</a:t>
            </a:r>
          </a:p>
          <a:p>
            <a:pPr lvl="1"/>
            <a:r>
              <a:rPr lang="en-US" sz="2000" dirty="0"/>
              <a:t>Hospitalizations/revocations</a:t>
            </a:r>
          </a:p>
          <a:p>
            <a:pPr lvl="1"/>
            <a:r>
              <a:rPr lang="en-US" sz="2000" dirty="0"/>
              <a:t>ER admissions or diversions</a:t>
            </a:r>
          </a:p>
          <a:p>
            <a:pPr lvl="1"/>
            <a:r>
              <a:rPr lang="en-US" sz="2000" dirty="0"/>
              <a:t>CASPER Reports</a:t>
            </a:r>
          </a:p>
          <a:p>
            <a:pPr lvl="1"/>
            <a:r>
              <a:rPr lang="en-US" sz="2000" dirty="0"/>
              <a:t>CAHPS and HIS</a:t>
            </a:r>
          </a:p>
          <a:p>
            <a:pPr lvl="1"/>
            <a:r>
              <a:rPr lang="en-US" sz="2000" dirty="0"/>
              <a:t>Etc.</a:t>
            </a:r>
          </a:p>
          <a:p>
            <a:r>
              <a:rPr lang="en-US" sz="2400" dirty="0"/>
              <a:t>We are better positioned than any other provider to achieve </a:t>
            </a:r>
            <a:br>
              <a:rPr lang="en-US" sz="2400" dirty="0"/>
            </a:br>
            <a:r>
              <a:rPr lang="en-US" sz="2400" dirty="0"/>
              <a:t>“best-in-class” results</a:t>
            </a:r>
          </a:p>
        </p:txBody>
      </p:sp>
      <p:sp>
        <p:nvSpPr>
          <p:cNvPr id="4" name="Slide Number Placeholder 3">
            <a:extLst>
              <a:ext uri="{FF2B5EF4-FFF2-40B4-BE49-F238E27FC236}">
                <a16:creationId xmlns:a16="http://schemas.microsoft.com/office/drawing/2014/main" id="{A77D002D-1636-FC43-A09A-B2ECFCD2FCB0}"/>
              </a:ext>
            </a:extLst>
          </p:cNvPr>
          <p:cNvSpPr>
            <a:spLocks noGrp="1"/>
          </p:cNvSpPr>
          <p:nvPr>
            <p:ph type="sldNum" sz="quarter" idx="12"/>
          </p:nvPr>
        </p:nvSpPr>
        <p:spPr/>
        <p:txBody>
          <a:bodyPr/>
          <a:lstStyle/>
          <a:p>
            <a:fld id="{D0762AB2-F4F5-1E4F-A6CC-B69D1788EA36}" type="slidenum">
              <a:rPr lang="en-US" smtClean="0"/>
              <a:t>2</a:t>
            </a:fld>
            <a:endParaRPr lang="en-US" dirty="0"/>
          </a:p>
        </p:txBody>
      </p:sp>
    </p:spTree>
    <p:extLst>
      <p:ext uri="{BB962C8B-B14F-4D97-AF65-F5344CB8AC3E}">
        <p14:creationId xmlns:p14="http://schemas.microsoft.com/office/powerpoint/2010/main" val="2635792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9BC30-4A63-2E4E-8305-656314AEA35D}"/>
              </a:ext>
            </a:extLst>
          </p:cNvPr>
          <p:cNvSpPr>
            <a:spLocks noGrp="1"/>
          </p:cNvSpPr>
          <p:nvPr>
            <p:ph type="ctrTitle"/>
          </p:nvPr>
        </p:nvSpPr>
        <p:spPr>
          <a:xfrm>
            <a:off x="873760" y="1531375"/>
            <a:ext cx="10444480" cy="2086725"/>
          </a:xfrm>
        </p:spPr>
        <p:txBody>
          <a:bodyPr>
            <a:spAutoFit/>
          </a:bodyPr>
          <a:lstStyle/>
          <a:p>
            <a:r>
              <a:rPr lang="en-US" dirty="0"/>
              <a:t>Market Development</a:t>
            </a:r>
            <a:br>
              <a:rPr lang="en-US" dirty="0"/>
            </a:br>
            <a:r>
              <a:rPr lang="en-US" dirty="0"/>
              <a:t>Strategic Partners</a:t>
            </a:r>
          </a:p>
        </p:txBody>
      </p:sp>
      <p:sp>
        <p:nvSpPr>
          <p:cNvPr id="3" name="Subtitle 2">
            <a:extLst>
              <a:ext uri="{FF2B5EF4-FFF2-40B4-BE49-F238E27FC236}">
                <a16:creationId xmlns:a16="http://schemas.microsoft.com/office/drawing/2014/main" id="{4901E43D-0039-B246-80A5-CDF9F609A269}"/>
              </a:ext>
            </a:extLst>
          </p:cNvPr>
          <p:cNvSpPr>
            <a:spLocks noGrp="1"/>
          </p:cNvSpPr>
          <p:nvPr>
            <p:ph type="subTitle" idx="1"/>
          </p:nvPr>
        </p:nvSpPr>
        <p:spPr>
          <a:xfrm>
            <a:off x="1524000" y="3726873"/>
            <a:ext cx="9144000" cy="1428480"/>
          </a:xfrm>
        </p:spPr>
        <p:txBody>
          <a:bodyPr>
            <a:noAutofit/>
          </a:bodyPr>
          <a:lstStyle/>
          <a:p>
            <a:r>
              <a:rPr lang="en-US" dirty="0"/>
              <a:t>Area Market Executives</a:t>
            </a:r>
            <a:br>
              <a:rPr lang="en-US" dirty="0"/>
            </a:br>
            <a:r>
              <a:rPr lang="en-US" dirty="0"/>
              <a:t>Regional Market Executives</a:t>
            </a:r>
          </a:p>
          <a:p>
            <a:pPr>
              <a:spcBef>
                <a:spcPts val="1800"/>
              </a:spcBef>
            </a:pPr>
            <a:r>
              <a:rPr lang="en-US" sz="2800" dirty="0"/>
              <a:t>Kim Baldwin and Jeff Marsh</a:t>
            </a:r>
          </a:p>
        </p:txBody>
      </p:sp>
    </p:spTree>
    <p:extLst>
      <p:ext uri="{BB962C8B-B14F-4D97-AF65-F5344CB8AC3E}">
        <p14:creationId xmlns:p14="http://schemas.microsoft.com/office/powerpoint/2010/main" val="2385604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DAFC4-4CBC-C84F-9BA5-607F7AE04811}"/>
              </a:ext>
            </a:extLst>
          </p:cNvPr>
          <p:cNvSpPr>
            <a:spLocks noGrp="1"/>
          </p:cNvSpPr>
          <p:nvPr>
            <p:ph type="title"/>
          </p:nvPr>
        </p:nvSpPr>
        <p:spPr/>
        <p:txBody>
          <a:bodyPr/>
          <a:lstStyle/>
          <a:p>
            <a:r>
              <a:rPr lang="en-US" dirty="0"/>
              <a:t>The Transformation of Post-Acute Care</a:t>
            </a:r>
          </a:p>
        </p:txBody>
      </p:sp>
      <p:sp>
        <p:nvSpPr>
          <p:cNvPr id="3" name="Content Placeholder 2">
            <a:extLst>
              <a:ext uri="{FF2B5EF4-FFF2-40B4-BE49-F238E27FC236}">
                <a16:creationId xmlns:a16="http://schemas.microsoft.com/office/drawing/2014/main" id="{7C932BB5-DE77-2C44-8A73-D07DCC81FB2F}"/>
              </a:ext>
            </a:extLst>
          </p:cNvPr>
          <p:cNvSpPr>
            <a:spLocks noGrp="1"/>
          </p:cNvSpPr>
          <p:nvPr>
            <p:ph idx="1"/>
          </p:nvPr>
        </p:nvSpPr>
        <p:spPr/>
        <p:txBody>
          <a:bodyPr>
            <a:noAutofit/>
          </a:bodyPr>
          <a:lstStyle/>
          <a:p>
            <a:r>
              <a:rPr lang="en-US" sz="2200" dirty="0"/>
              <a:t>Sales and account management represent both the transaction event and relationship management necessary to allow the Clinical Value Proposition and outcomes to be experienced by customers, patients and families</a:t>
            </a:r>
          </a:p>
          <a:p>
            <a:r>
              <a:rPr lang="en-US" sz="2200" b="1" i="1" dirty="0"/>
              <a:t>Clinical value </a:t>
            </a:r>
            <a:r>
              <a:rPr lang="en-US" sz="2200" dirty="0"/>
              <a:t>and </a:t>
            </a:r>
            <a:r>
              <a:rPr lang="en-US" sz="2200" b="1" i="1" dirty="0"/>
              <a:t>outcomes</a:t>
            </a:r>
            <a:r>
              <a:rPr lang="en-US" sz="2200" dirty="0"/>
              <a:t> are the priority as health care companies begin to narrow their post-acute networks of providers</a:t>
            </a:r>
          </a:p>
          <a:p>
            <a:r>
              <a:rPr lang="en-US" sz="2200" b="1" i="1" dirty="0"/>
              <a:t>Outcomes data</a:t>
            </a:r>
            <a:r>
              <a:rPr lang="en-US" sz="2200" dirty="0"/>
              <a:t> and </a:t>
            </a:r>
            <a:r>
              <a:rPr lang="en-US" sz="2200" b="1" i="1" dirty="0"/>
              <a:t>quality of care </a:t>
            </a:r>
            <a:r>
              <a:rPr lang="en-US" sz="2200" dirty="0"/>
              <a:t>will determine our future</a:t>
            </a:r>
          </a:p>
          <a:p>
            <a:pPr lvl="1"/>
            <a:r>
              <a:rPr lang="en-US" sz="1800" dirty="0"/>
              <a:t>Hospitalizations/revocations</a:t>
            </a:r>
          </a:p>
          <a:p>
            <a:pPr lvl="1"/>
            <a:r>
              <a:rPr lang="en-US" sz="1800" dirty="0"/>
              <a:t>ER admissions or diversions</a:t>
            </a:r>
          </a:p>
          <a:p>
            <a:pPr lvl="1"/>
            <a:r>
              <a:rPr lang="en-US" sz="1800" dirty="0"/>
              <a:t>CASPER Reports</a:t>
            </a:r>
          </a:p>
          <a:p>
            <a:pPr lvl="1"/>
            <a:r>
              <a:rPr lang="en-US" sz="1800" dirty="0"/>
              <a:t>CAHPS and HIS</a:t>
            </a:r>
          </a:p>
          <a:p>
            <a:pPr lvl="1"/>
            <a:r>
              <a:rPr lang="en-US" sz="1800" dirty="0"/>
              <a:t>Etc.</a:t>
            </a:r>
          </a:p>
          <a:p>
            <a:r>
              <a:rPr lang="en-US" sz="2200" dirty="0"/>
              <a:t>We are better positioned than any other provider to </a:t>
            </a:r>
            <a:br>
              <a:rPr lang="en-US" sz="2200" dirty="0"/>
            </a:br>
            <a:r>
              <a:rPr lang="en-US" sz="2200" dirty="0"/>
              <a:t>achieve “best-in-class” results</a:t>
            </a:r>
          </a:p>
        </p:txBody>
      </p:sp>
      <p:sp>
        <p:nvSpPr>
          <p:cNvPr id="4" name="Slide Number Placeholder 3">
            <a:extLst>
              <a:ext uri="{FF2B5EF4-FFF2-40B4-BE49-F238E27FC236}">
                <a16:creationId xmlns:a16="http://schemas.microsoft.com/office/drawing/2014/main" id="{A77D002D-1636-FC43-A09A-B2ECFCD2FCB0}"/>
              </a:ext>
            </a:extLst>
          </p:cNvPr>
          <p:cNvSpPr>
            <a:spLocks noGrp="1"/>
          </p:cNvSpPr>
          <p:nvPr>
            <p:ph type="sldNum" sz="quarter" idx="12"/>
          </p:nvPr>
        </p:nvSpPr>
        <p:spPr/>
        <p:txBody>
          <a:bodyPr/>
          <a:lstStyle/>
          <a:p>
            <a:fld id="{D0762AB2-F4F5-1E4F-A6CC-B69D1788EA36}" type="slidenum">
              <a:rPr lang="en-US" smtClean="0"/>
              <a:t>21</a:t>
            </a:fld>
            <a:endParaRPr lang="en-US" dirty="0"/>
          </a:p>
        </p:txBody>
      </p:sp>
    </p:spTree>
    <p:extLst>
      <p:ext uri="{BB962C8B-B14F-4D97-AF65-F5344CB8AC3E}">
        <p14:creationId xmlns:p14="http://schemas.microsoft.com/office/powerpoint/2010/main" val="3320535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DAFC4-4CBC-C84F-9BA5-607F7AE04811}"/>
              </a:ext>
            </a:extLst>
          </p:cNvPr>
          <p:cNvSpPr>
            <a:spLocks noGrp="1"/>
          </p:cNvSpPr>
          <p:nvPr>
            <p:ph type="title"/>
          </p:nvPr>
        </p:nvSpPr>
        <p:spPr/>
        <p:txBody>
          <a:bodyPr/>
          <a:lstStyle/>
          <a:p>
            <a:r>
              <a:rPr lang="en-US" dirty="0"/>
              <a:t>What is Market Development?</a:t>
            </a:r>
          </a:p>
        </p:txBody>
      </p:sp>
      <p:sp>
        <p:nvSpPr>
          <p:cNvPr id="3" name="Content Placeholder 2">
            <a:extLst>
              <a:ext uri="{FF2B5EF4-FFF2-40B4-BE49-F238E27FC236}">
                <a16:creationId xmlns:a16="http://schemas.microsoft.com/office/drawing/2014/main" id="{7C932BB5-DE77-2C44-8A73-D07DCC81FB2F}"/>
              </a:ext>
            </a:extLst>
          </p:cNvPr>
          <p:cNvSpPr>
            <a:spLocks noGrp="1"/>
          </p:cNvSpPr>
          <p:nvPr>
            <p:ph idx="1"/>
          </p:nvPr>
        </p:nvSpPr>
        <p:spPr/>
        <p:txBody>
          <a:bodyPr>
            <a:normAutofit/>
          </a:bodyPr>
          <a:lstStyle/>
          <a:p>
            <a:pPr>
              <a:lnSpc>
                <a:spcPct val="100000"/>
              </a:lnSpc>
            </a:pPr>
            <a:r>
              <a:rPr lang="en-US" sz="2400" dirty="0"/>
              <a:t>Being a leader and driver in the market. Owning relationships and all the work that comes with it.</a:t>
            </a:r>
          </a:p>
          <a:p>
            <a:pPr>
              <a:lnSpc>
                <a:spcPct val="100000"/>
              </a:lnSpc>
            </a:pPr>
            <a:r>
              <a:rPr lang="en-US" sz="2400" dirty="0"/>
              <a:t>Getting game-changing outcomes for the </a:t>
            </a:r>
            <a:r>
              <a:rPr lang="en-US" sz="2400" b="1" i="1" dirty="0"/>
              <a:t>customer</a:t>
            </a:r>
            <a:r>
              <a:rPr lang="en-US" sz="2400" dirty="0"/>
              <a:t>, </a:t>
            </a:r>
            <a:r>
              <a:rPr lang="en-US" sz="2400" b="1" i="1" dirty="0"/>
              <a:t>Compassus</a:t>
            </a:r>
            <a:r>
              <a:rPr lang="en-US" sz="2400" dirty="0"/>
              <a:t> and the </a:t>
            </a:r>
            <a:r>
              <a:rPr lang="en-US" sz="2400" b="1" i="1" dirty="0"/>
              <a:t>patient/family </a:t>
            </a:r>
            <a:r>
              <a:rPr lang="en-US" sz="2400" dirty="0"/>
              <a:t>– </a:t>
            </a:r>
            <a:r>
              <a:rPr lang="en-US" sz="2400" b="1" dirty="0">
                <a:solidFill>
                  <a:srgbClr val="E6A714"/>
                </a:solidFill>
              </a:rPr>
              <a:t>Win-Win-Win.</a:t>
            </a:r>
          </a:p>
          <a:p>
            <a:pPr>
              <a:lnSpc>
                <a:spcPct val="100000"/>
              </a:lnSpc>
            </a:pPr>
            <a:r>
              <a:rPr lang="en-US" sz="2400" dirty="0"/>
              <a:t>Routinely sharing the outcomes our team is generating for our customer’s patients, members, residents, etc.</a:t>
            </a:r>
          </a:p>
          <a:p>
            <a:pPr>
              <a:lnSpc>
                <a:spcPct val="100000"/>
              </a:lnSpc>
            </a:pPr>
            <a:r>
              <a:rPr lang="en-US" sz="2400" dirty="0"/>
              <a:t>Solving problems for people, systems and the market as a whole. Being the first to address Pioneers.</a:t>
            </a:r>
          </a:p>
        </p:txBody>
      </p:sp>
      <p:sp>
        <p:nvSpPr>
          <p:cNvPr id="4" name="Slide Number Placeholder 3">
            <a:extLst>
              <a:ext uri="{FF2B5EF4-FFF2-40B4-BE49-F238E27FC236}">
                <a16:creationId xmlns:a16="http://schemas.microsoft.com/office/drawing/2014/main" id="{A77D002D-1636-FC43-A09A-B2ECFCD2FCB0}"/>
              </a:ext>
            </a:extLst>
          </p:cNvPr>
          <p:cNvSpPr>
            <a:spLocks noGrp="1"/>
          </p:cNvSpPr>
          <p:nvPr>
            <p:ph type="sldNum" sz="quarter" idx="12"/>
          </p:nvPr>
        </p:nvSpPr>
        <p:spPr/>
        <p:txBody>
          <a:bodyPr/>
          <a:lstStyle/>
          <a:p>
            <a:fld id="{D0762AB2-F4F5-1E4F-A6CC-B69D1788EA36}" type="slidenum">
              <a:rPr lang="en-US" smtClean="0"/>
              <a:t>22</a:t>
            </a:fld>
            <a:endParaRPr lang="en-US" dirty="0"/>
          </a:p>
        </p:txBody>
      </p:sp>
    </p:spTree>
    <p:extLst>
      <p:ext uri="{BB962C8B-B14F-4D97-AF65-F5344CB8AC3E}">
        <p14:creationId xmlns:p14="http://schemas.microsoft.com/office/powerpoint/2010/main" val="369244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DAFC4-4CBC-C84F-9BA5-607F7AE04811}"/>
              </a:ext>
            </a:extLst>
          </p:cNvPr>
          <p:cNvSpPr>
            <a:spLocks noGrp="1"/>
          </p:cNvSpPr>
          <p:nvPr>
            <p:ph type="title"/>
          </p:nvPr>
        </p:nvSpPr>
        <p:spPr/>
        <p:txBody>
          <a:bodyPr/>
          <a:lstStyle/>
          <a:p>
            <a:r>
              <a:rPr lang="en-US" dirty="0"/>
              <a:t>What do our Customers see?</a:t>
            </a:r>
            <a:br>
              <a:rPr lang="en-US" dirty="0"/>
            </a:br>
            <a:r>
              <a:rPr lang="en-US" dirty="0"/>
              <a:t>A Provider with its own Agenda?</a:t>
            </a:r>
          </a:p>
        </p:txBody>
      </p:sp>
      <p:sp>
        <p:nvSpPr>
          <p:cNvPr id="3" name="Content Placeholder 2">
            <a:extLst>
              <a:ext uri="{FF2B5EF4-FFF2-40B4-BE49-F238E27FC236}">
                <a16:creationId xmlns:a16="http://schemas.microsoft.com/office/drawing/2014/main" id="{7C932BB5-DE77-2C44-8A73-D07DCC81FB2F}"/>
              </a:ext>
            </a:extLst>
          </p:cNvPr>
          <p:cNvSpPr>
            <a:spLocks noGrp="1"/>
          </p:cNvSpPr>
          <p:nvPr>
            <p:ph idx="1"/>
          </p:nvPr>
        </p:nvSpPr>
        <p:spPr/>
        <p:txBody>
          <a:bodyPr/>
          <a:lstStyle/>
          <a:p>
            <a:r>
              <a:rPr lang="en-US" dirty="0"/>
              <a:t>Someone who shows up to ask for referrals?</a:t>
            </a:r>
          </a:p>
          <a:p>
            <a:r>
              <a:rPr lang="en-US" dirty="0"/>
              <a:t>Someone who drops off goodies and asks how they are doing?</a:t>
            </a:r>
          </a:p>
          <a:p>
            <a:r>
              <a:rPr lang="en-US" dirty="0"/>
              <a:t>Someone who uses its national preferred provider status as the primary element of value?</a:t>
            </a:r>
          </a:p>
        </p:txBody>
      </p:sp>
      <p:sp>
        <p:nvSpPr>
          <p:cNvPr id="4" name="Slide Number Placeholder 3">
            <a:extLst>
              <a:ext uri="{FF2B5EF4-FFF2-40B4-BE49-F238E27FC236}">
                <a16:creationId xmlns:a16="http://schemas.microsoft.com/office/drawing/2014/main" id="{A77D002D-1636-FC43-A09A-B2ECFCD2FCB0}"/>
              </a:ext>
            </a:extLst>
          </p:cNvPr>
          <p:cNvSpPr>
            <a:spLocks noGrp="1"/>
          </p:cNvSpPr>
          <p:nvPr>
            <p:ph type="sldNum" sz="quarter" idx="12"/>
          </p:nvPr>
        </p:nvSpPr>
        <p:spPr/>
        <p:txBody>
          <a:bodyPr/>
          <a:lstStyle/>
          <a:p>
            <a:fld id="{D0762AB2-F4F5-1E4F-A6CC-B69D1788EA36}" type="slidenum">
              <a:rPr lang="en-US" smtClean="0"/>
              <a:t>23</a:t>
            </a:fld>
            <a:endParaRPr lang="en-US" dirty="0"/>
          </a:p>
        </p:txBody>
      </p:sp>
    </p:spTree>
    <p:extLst>
      <p:ext uri="{BB962C8B-B14F-4D97-AF65-F5344CB8AC3E}">
        <p14:creationId xmlns:p14="http://schemas.microsoft.com/office/powerpoint/2010/main" val="37308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Partners with Demonstrated Value</a:t>
            </a:r>
            <a:br>
              <a:rPr lang="en-US" dirty="0"/>
            </a:br>
            <a:r>
              <a:rPr lang="en-US" dirty="0"/>
              <a:t>that can produce Great Outcomes</a:t>
            </a:r>
          </a:p>
        </p:txBody>
      </p:sp>
      <p:sp>
        <p:nvSpPr>
          <p:cNvPr id="3" name="Content Placeholder 2"/>
          <p:cNvSpPr>
            <a:spLocks noGrp="1"/>
          </p:cNvSpPr>
          <p:nvPr>
            <p:ph idx="1"/>
          </p:nvPr>
        </p:nvSpPr>
        <p:spPr/>
        <p:txBody>
          <a:bodyPr/>
          <a:lstStyle/>
          <a:p>
            <a:r>
              <a:rPr lang="en-US" dirty="0"/>
              <a:t>Someone who listens and is genuinely interested in the world they are immersed in?</a:t>
            </a:r>
          </a:p>
          <a:p>
            <a:r>
              <a:rPr lang="en-US" dirty="0"/>
              <a:t>Someone who brings voice to vision?</a:t>
            </a:r>
          </a:p>
          <a:p>
            <a:pPr marL="457200" lvl="1" indent="0">
              <a:buNone/>
            </a:pPr>
            <a:r>
              <a:rPr lang="en-US" b="1" i="1" dirty="0">
                <a:solidFill>
                  <a:srgbClr val="E6A714"/>
                </a:solidFill>
              </a:rPr>
              <a:t>The customer’s vision reveals itself through multiple conversations</a:t>
            </a:r>
          </a:p>
          <a:p>
            <a:r>
              <a:rPr lang="en-US" dirty="0"/>
              <a:t>An </a:t>
            </a:r>
            <a:r>
              <a:rPr lang="en-US" b="1" i="1" dirty="0"/>
              <a:t>ambassador of possibilities </a:t>
            </a:r>
            <a:r>
              <a:rPr lang="en-US" dirty="0"/>
              <a:t>aligned with their fundamental cares and worries?</a:t>
            </a:r>
          </a:p>
          <a:p>
            <a:endParaRPr lang="en-US" dirty="0"/>
          </a:p>
        </p:txBody>
      </p:sp>
      <p:sp>
        <p:nvSpPr>
          <p:cNvPr id="4" name="Slide Number Placeholder 3"/>
          <p:cNvSpPr>
            <a:spLocks noGrp="1"/>
          </p:cNvSpPr>
          <p:nvPr>
            <p:ph type="sldNum" sz="quarter" idx="12"/>
          </p:nvPr>
        </p:nvSpPr>
        <p:spPr/>
        <p:txBody>
          <a:bodyPr/>
          <a:lstStyle/>
          <a:p>
            <a:fld id="{D0762AB2-F4F5-1E4F-A6CC-B69D1788EA36}" type="slidenum">
              <a:rPr lang="en-US" smtClean="0"/>
              <a:t>24</a:t>
            </a:fld>
            <a:endParaRPr lang="en-US" dirty="0"/>
          </a:p>
        </p:txBody>
      </p:sp>
    </p:spTree>
    <p:extLst>
      <p:ext uri="{BB962C8B-B14F-4D97-AF65-F5344CB8AC3E}">
        <p14:creationId xmlns:p14="http://schemas.microsoft.com/office/powerpoint/2010/main" val="1570567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DAFC4-4CBC-C84F-9BA5-607F7AE04811}"/>
              </a:ext>
            </a:extLst>
          </p:cNvPr>
          <p:cNvSpPr>
            <a:spLocks noGrp="1"/>
          </p:cNvSpPr>
          <p:nvPr>
            <p:ph type="title"/>
          </p:nvPr>
        </p:nvSpPr>
        <p:spPr/>
        <p:txBody>
          <a:bodyPr/>
          <a:lstStyle/>
          <a:p>
            <a:r>
              <a:rPr lang="en-US" dirty="0"/>
              <a:t>Customer Retention is Driven by Stellar Account Management, not Sales</a:t>
            </a:r>
          </a:p>
        </p:txBody>
      </p:sp>
      <p:sp>
        <p:nvSpPr>
          <p:cNvPr id="3" name="Content Placeholder 2">
            <a:extLst>
              <a:ext uri="{FF2B5EF4-FFF2-40B4-BE49-F238E27FC236}">
                <a16:creationId xmlns:a16="http://schemas.microsoft.com/office/drawing/2014/main" id="{7C932BB5-DE77-2C44-8A73-D07DCC81FB2F}"/>
              </a:ext>
            </a:extLst>
          </p:cNvPr>
          <p:cNvSpPr>
            <a:spLocks noGrp="1"/>
          </p:cNvSpPr>
          <p:nvPr>
            <p:ph idx="1"/>
          </p:nvPr>
        </p:nvSpPr>
        <p:spPr/>
        <p:txBody>
          <a:bodyPr>
            <a:noAutofit/>
          </a:bodyPr>
          <a:lstStyle/>
          <a:p>
            <a:pPr marL="0" indent="0">
              <a:buNone/>
            </a:pPr>
            <a:r>
              <a:rPr lang="en-US" sz="2400" dirty="0"/>
              <a:t>In account management, the sale has been made and now you need to convince the customer to stay with your business long-term.</a:t>
            </a:r>
          </a:p>
          <a:p>
            <a:pPr marL="0" indent="0">
              <a:buNone/>
            </a:pPr>
            <a:endParaRPr lang="en-US" sz="900" dirty="0"/>
          </a:p>
          <a:p>
            <a:pPr marL="0" indent="0">
              <a:buNone/>
            </a:pPr>
            <a:r>
              <a:rPr lang="en-US" sz="2400" dirty="0"/>
              <a:t>How well do you know your customer/partner?</a:t>
            </a:r>
          </a:p>
          <a:p>
            <a:r>
              <a:rPr lang="en-US" sz="2200" dirty="0"/>
              <a:t>How would you describe their 2020 clinical/business initiatives?</a:t>
            </a:r>
          </a:p>
          <a:p>
            <a:r>
              <a:rPr lang="en-US" sz="2200" dirty="0"/>
              <a:t>What is their greatest concern that may threaten their business?</a:t>
            </a:r>
          </a:p>
          <a:p>
            <a:r>
              <a:rPr lang="en-US" sz="2200" dirty="0"/>
              <a:t>What do their customers expect from their quality of care?</a:t>
            </a:r>
          </a:p>
          <a:p>
            <a:r>
              <a:rPr lang="en-US" sz="2200" dirty="0"/>
              <a:t>How are they measured, and what does success look like?</a:t>
            </a:r>
          </a:p>
          <a:p>
            <a:r>
              <a:rPr lang="en-US" sz="2200" dirty="0"/>
              <a:t>Can your customer see and articulate the impact and/or outcomes that </a:t>
            </a:r>
            <a:br>
              <a:rPr lang="en-US" sz="2200" dirty="0"/>
            </a:br>
            <a:r>
              <a:rPr lang="en-US" sz="2200" dirty="0"/>
              <a:t>our services has created?</a:t>
            </a:r>
          </a:p>
        </p:txBody>
      </p:sp>
      <p:sp>
        <p:nvSpPr>
          <p:cNvPr id="4" name="Slide Number Placeholder 3">
            <a:extLst>
              <a:ext uri="{FF2B5EF4-FFF2-40B4-BE49-F238E27FC236}">
                <a16:creationId xmlns:a16="http://schemas.microsoft.com/office/drawing/2014/main" id="{A77D002D-1636-FC43-A09A-B2ECFCD2FCB0}"/>
              </a:ext>
            </a:extLst>
          </p:cNvPr>
          <p:cNvSpPr>
            <a:spLocks noGrp="1"/>
          </p:cNvSpPr>
          <p:nvPr>
            <p:ph type="sldNum" sz="quarter" idx="12"/>
          </p:nvPr>
        </p:nvSpPr>
        <p:spPr/>
        <p:txBody>
          <a:bodyPr/>
          <a:lstStyle/>
          <a:p>
            <a:fld id="{D0762AB2-F4F5-1E4F-A6CC-B69D1788EA36}" type="slidenum">
              <a:rPr lang="en-US" smtClean="0"/>
              <a:t>25</a:t>
            </a:fld>
            <a:endParaRPr lang="en-US" dirty="0"/>
          </a:p>
        </p:txBody>
      </p:sp>
    </p:spTree>
    <p:extLst>
      <p:ext uri="{BB962C8B-B14F-4D97-AF65-F5344CB8AC3E}">
        <p14:creationId xmlns:p14="http://schemas.microsoft.com/office/powerpoint/2010/main" val="2116928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How Do</a:t>
            </a:r>
            <a:br>
              <a:rPr lang="en-US" dirty="0"/>
            </a:br>
            <a:r>
              <a:rPr lang="en-US" dirty="0"/>
              <a:t>You Sell?</a:t>
            </a:r>
          </a:p>
        </p:txBody>
      </p:sp>
      <p:grpSp>
        <p:nvGrpSpPr>
          <p:cNvPr id="6" name="Group 5"/>
          <p:cNvGrpSpPr/>
          <p:nvPr/>
        </p:nvGrpSpPr>
        <p:grpSpPr>
          <a:xfrm>
            <a:off x="2251709" y="4831607"/>
            <a:ext cx="7191376" cy="1055189"/>
            <a:chOff x="0" y="3008810"/>
            <a:chExt cx="6096000" cy="1055189"/>
          </a:xfrm>
        </p:grpSpPr>
        <p:sp>
          <p:nvSpPr>
            <p:cNvPr id="7" name="Trapezoid 6"/>
            <p:cNvSpPr/>
            <p:nvPr/>
          </p:nvSpPr>
          <p:spPr>
            <a:xfrm>
              <a:off x="0" y="3008810"/>
              <a:ext cx="6096000" cy="1016000"/>
            </a:xfrm>
            <a:prstGeom prst="trapezoid">
              <a:avLst>
                <a:gd name="adj" fmla="val 75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Trapezoid 4"/>
            <p:cNvSpPr txBox="1"/>
            <p:nvPr/>
          </p:nvSpPr>
          <p:spPr>
            <a:xfrm>
              <a:off x="1066800" y="3047999"/>
              <a:ext cx="3962400" cy="1016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algn="ctr" defTabSz="1466850">
                <a:lnSpc>
                  <a:spcPct val="90000"/>
                </a:lnSpc>
                <a:spcBef>
                  <a:spcPct val="0"/>
                </a:spcBef>
                <a:spcAft>
                  <a:spcPct val="35000"/>
                </a:spcAft>
              </a:pPr>
              <a:r>
                <a:rPr lang="en-US" sz="2800" dirty="0"/>
                <a:t>Commodity Vendor</a:t>
              </a:r>
            </a:p>
          </p:txBody>
        </p:sp>
      </p:grpSp>
      <p:grpSp>
        <p:nvGrpSpPr>
          <p:cNvPr id="9" name="Group 8"/>
          <p:cNvGrpSpPr/>
          <p:nvPr/>
        </p:nvGrpSpPr>
        <p:grpSpPr>
          <a:xfrm>
            <a:off x="3080384" y="3779089"/>
            <a:ext cx="5591176" cy="1016000"/>
            <a:chOff x="1181115" y="1246195"/>
            <a:chExt cx="4572000" cy="1016000"/>
          </a:xfrm>
        </p:grpSpPr>
        <p:sp>
          <p:nvSpPr>
            <p:cNvPr id="10" name="Trapezoid 9"/>
            <p:cNvSpPr/>
            <p:nvPr/>
          </p:nvSpPr>
          <p:spPr>
            <a:xfrm>
              <a:off x="1181115" y="1246195"/>
              <a:ext cx="4572000" cy="1016000"/>
            </a:xfrm>
            <a:prstGeom prst="trapezoid">
              <a:avLst>
                <a:gd name="adj" fmla="val 75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Trapezoid 4"/>
            <p:cNvSpPr txBox="1"/>
            <p:nvPr/>
          </p:nvSpPr>
          <p:spPr>
            <a:xfrm>
              <a:off x="1981215" y="1246195"/>
              <a:ext cx="2971800" cy="1016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algn="ctr" defTabSz="1466850">
                <a:lnSpc>
                  <a:spcPct val="90000"/>
                </a:lnSpc>
                <a:spcBef>
                  <a:spcPct val="0"/>
                </a:spcBef>
                <a:spcAft>
                  <a:spcPct val="35000"/>
                </a:spcAft>
              </a:pPr>
              <a:r>
                <a:rPr lang="en-US" sz="2800" dirty="0"/>
                <a:t>Value-Add Supplier</a:t>
              </a:r>
            </a:p>
          </p:txBody>
        </p:sp>
      </p:grpSp>
      <p:grpSp>
        <p:nvGrpSpPr>
          <p:cNvPr id="12" name="Group 11"/>
          <p:cNvGrpSpPr/>
          <p:nvPr/>
        </p:nvGrpSpPr>
        <p:grpSpPr>
          <a:xfrm>
            <a:off x="3880485" y="2608159"/>
            <a:ext cx="4019551" cy="1130829"/>
            <a:chOff x="995293" y="3149594"/>
            <a:chExt cx="5100706" cy="914405"/>
          </a:xfrm>
        </p:grpSpPr>
        <p:sp>
          <p:nvSpPr>
            <p:cNvPr id="13" name="Trapezoid 12"/>
            <p:cNvSpPr/>
            <p:nvPr/>
          </p:nvSpPr>
          <p:spPr>
            <a:xfrm>
              <a:off x="995293" y="3149594"/>
              <a:ext cx="5100706" cy="914405"/>
            </a:xfrm>
            <a:prstGeom prst="trapezoid">
              <a:avLst>
                <a:gd name="adj" fmla="val 75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Trapezoid 4"/>
            <p:cNvSpPr txBox="1"/>
            <p:nvPr/>
          </p:nvSpPr>
          <p:spPr>
            <a:xfrm>
              <a:off x="1887917" y="3149594"/>
              <a:ext cx="3315458" cy="9144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algn="ctr" defTabSz="1466850">
                <a:lnSpc>
                  <a:spcPct val="90000"/>
                </a:lnSpc>
                <a:spcBef>
                  <a:spcPct val="0"/>
                </a:spcBef>
                <a:spcAft>
                  <a:spcPct val="35000"/>
                </a:spcAft>
              </a:pPr>
              <a:r>
                <a:rPr lang="en-US" sz="2800" dirty="0"/>
                <a:t>Strategic </a:t>
              </a:r>
              <a:br>
                <a:rPr lang="en-US" sz="2800" dirty="0"/>
              </a:br>
              <a:r>
                <a:rPr lang="en-US" sz="2800" dirty="0"/>
                <a:t>Partner</a:t>
              </a:r>
            </a:p>
          </p:txBody>
        </p:sp>
      </p:grpSp>
      <p:grpSp>
        <p:nvGrpSpPr>
          <p:cNvPr id="15" name="Group 14"/>
          <p:cNvGrpSpPr/>
          <p:nvPr/>
        </p:nvGrpSpPr>
        <p:grpSpPr>
          <a:xfrm>
            <a:off x="4770762" y="1054516"/>
            <a:ext cx="2269296" cy="1779592"/>
            <a:chOff x="1521654" y="0"/>
            <a:chExt cx="3050346" cy="2389187"/>
          </a:xfrm>
        </p:grpSpPr>
        <p:sp>
          <p:nvSpPr>
            <p:cNvPr id="16" name="Trapezoid 15"/>
            <p:cNvSpPr/>
            <p:nvPr/>
          </p:nvSpPr>
          <p:spPr>
            <a:xfrm>
              <a:off x="1524000" y="0"/>
              <a:ext cx="3048000" cy="2032000"/>
            </a:xfrm>
            <a:prstGeom prst="trapezoid">
              <a:avLst>
                <a:gd name="adj" fmla="val 75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Trapezoid 4"/>
            <p:cNvSpPr txBox="1"/>
            <p:nvPr/>
          </p:nvSpPr>
          <p:spPr>
            <a:xfrm>
              <a:off x="1521654" y="357187"/>
              <a:ext cx="3048000" cy="2032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930" tIns="74930" rIns="74930" bIns="74930" numCol="1" spcCol="1270" anchor="ctr" anchorCtr="0">
              <a:noAutofit/>
            </a:bodyPr>
            <a:lstStyle/>
            <a:p>
              <a:pPr algn="ctr" defTabSz="2622550">
                <a:spcBef>
                  <a:spcPct val="0"/>
                </a:spcBef>
              </a:pPr>
              <a:r>
                <a:rPr lang="en-US" sz="2400" dirty="0"/>
                <a:t>Trusted </a:t>
              </a:r>
            </a:p>
            <a:p>
              <a:pPr algn="ctr" defTabSz="2622550">
                <a:spcBef>
                  <a:spcPct val="0"/>
                </a:spcBef>
              </a:pPr>
              <a:r>
                <a:rPr lang="en-US" sz="2400" dirty="0"/>
                <a:t>Advisor</a:t>
              </a:r>
            </a:p>
          </p:txBody>
        </p:sp>
      </p:grpSp>
      <p:sp>
        <p:nvSpPr>
          <p:cNvPr id="18" name="TextBox 17"/>
          <p:cNvSpPr txBox="1"/>
          <p:nvPr/>
        </p:nvSpPr>
        <p:spPr>
          <a:xfrm>
            <a:off x="9361136" y="5036036"/>
            <a:ext cx="1243013" cy="646331"/>
          </a:xfrm>
          <a:prstGeom prst="rect">
            <a:avLst/>
          </a:prstGeom>
          <a:noFill/>
        </p:spPr>
        <p:txBody>
          <a:bodyPr wrap="square" rtlCol="0">
            <a:spAutoFit/>
          </a:bodyPr>
          <a:lstStyle/>
          <a:p>
            <a:r>
              <a:rPr lang="en-US" dirty="0"/>
              <a:t>Available Anywhere</a:t>
            </a:r>
          </a:p>
        </p:txBody>
      </p:sp>
      <p:sp>
        <p:nvSpPr>
          <p:cNvPr id="19" name="TextBox 18"/>
          <p:cNvSpPr txBox="1"/>
          <p:nvPr/>
        </p:nvSpPr>
        <p:spPr>
          <a:xfrm>
            <a:off x="8592945" y="3963924"/>
            <a:ext cx="1536382" cy="646331"/>
          </a:xfrm>
          <a:prstGeom prst="rect">
            <a:avLst/>
          </a:prstGeom>
          <a:noFill/>
        </p:spPr>
        <p:txBody>
          <a:bodyPr wrap="square" rtlCol="0">
            <a:spAutoFit/>
          </a:bodyPr>
          <a:lstStyle/>
          <a:p>
            <a:r>
              <a:rPr lang="en-US" dirty="0"/>
              <a:t>Slight Modification</a:t>
            </a:r>
          </a:p>
        </p:txBody>
      </p:sp>
      <p:sp>
        <p:nvSpPr>
          <p:cNvPr id="20" name="TextBox 19"/>
          <p:cNvSpPr txBox="1"/>
          <p:nvPr/>
        </p:nvSpPr>
        <p:spPr>
          <a:xfrm>
            <a:off x="7653796" y="2850408"/>
            <a:ext cx="1954841" cy="646331"/>
          </a:xfrm>
          <a:prstGeom prst="rect">
            <a:avLst/>
          </a:prstGeom>
          <a:noFill/>
        </p:spPr>
        <p:txBody>
          <a:bodyPr wrap="square" rtlCol="0">
            <a:spAutoFit/>
          </a:bodyPr>
          <a:lstStyle/>
          <a:p>
            <a:r>
              <a:rPr lang="en-US" dirty="0"/>
              <a:t>Solving Each Other’s Problems</a:t>
            </a:r>
          </a:p>
        </p:txBody>
      </p:sp>
      <p:sp>
        <p:nvSpPr>
          <p:cNvPr id="21" name="TextBox 20"/>
          <p:cNvSpPr txBox="1"/>
          <p:nvPr/>
        </p:nvSpPr>
        <p:spPr>
          <a:xfrm>
            <a:off x="6829930" y="1621147"/>
            <a:ext cx="1900549" cy="646331"/>
          </a:xfrm>
          <a:prstGeom prst="rect">
            <a:avLst/>
          </a:prstGeom>
          <a:noFill/>
        </p:spPr>
        <p:txBody>
          <a:bodyPr wrap="square" rtlCol="0">
            <a:spAutoFit/>
          </a:bodyPr>
          <a:lstStyle/>
          <a:p>
            <a:r>
              <a:rPr lang="en-US" dirty="0"/>
              <a:t>Relevant Outside of Core Business</a:t>
            </a:r>
          </a:p>
        </p:txBody>
      </p:sp>
    </p:spTree>
    <p:extLst>
      <p:ext uri="{BB962C8B-B14F-4D97-AF65-F5344CB8AC3E}">
        <p14:creationId xmlns:p14="http://schemas.microsoft.com/office/powerpoint/2010/main" val="2963281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anim calcmode="lin" valueType="num">
                                      <p:cBhvr>
                                        <p:cTn id="20" dur="500" fill="hold"/>
                                        <p:tgtEl>
                                          <p:spTgt spid="9"/>
                                        </p:tgtEl>
                                        <p:attrNameLst>
                                          <p:attrName>ppt_x</p:attrName>
                                        </p:attrNameLst>
                                      </p:cBhvr>
                                      <p:tavLst>
                                        <p:tav tm="0">
                                          <p:val>
                                            <p:strVal val="#ppt_x"/>
                                          </p:val>
                                        </p:tav>
                                        <p:tav tm="100000">
                                          <p:val>
                                            <p:strVal val="#ppt_x"/>
                                          </p:val>
                                        </p:tav>
                                      </p:tavLst>
                                    </p:anim>
                                    <p:anim calcmode="lin" valueType="num">
                                      <p:cBhvr>
                                        <p:cTn id="21"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anim calcmode="lin" valueType="num">
                                      <p:cBhvr>
                                        <p:cTn id="32" dur="500" fill="hold"/>
                                        <p:tgtEl>
                                          <p:spTgt spid="12"/>
                                        </p:tgtEl>
                                        <p:attrNameLst>
                                          <p:attrName>ppt_x</p:attrName>
                                        </p:attrNameLst>
                                      </p:cBhvr>
                                      <p:tavLst>
                                        <p:tav tm="0">
                                          <p:val>
                                            <p:strVal val="#ppt_x"/>
                                          </p:val>
                                        </p:tav>
                                        <p:tav tm="100000">
                                          <p:val>
                                            <p:strVal val="#ppt_x"/>
                                          </p:val>
                                        </p:tav>
                                      </p:tavLst>
                                    </p:anim>
                                    <p:anim calcmode="lin" valueType="num">
                                      <p:cBhvr>
                                        <p:cTn id="33"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anim calcmode="lin" valueType="num">
                                      <p:cBhvr>
                                        <p:cTn id="44" dur="500" fill="hold"/>
                                        <p:tgtEl>
                                          <p:spTgt spid="15"/>
                                        </p:tgtEl>
                                        <p:attrNameLst>
                                          <p:attrName>ppt_x</p:attrName>
                                        </p:attrNameLst>
                                      </p:cBhvr>
                                      <p:tavLst>
                                        <p:tav tm="0">
                                          <p:val>
                                            <p:strVal val="#ppt_x"/>
                                          </p:val>
                                        </p:tav>
                                        <p:tav tm="100000">
                                          <p:val>
                                            <p:strVal val="#ppt_x"/>
                                          </p:val>
                                        </p:tav>
                                      </p:tavLst>
                                    </p:anim>
                                    <p:anim calcmode="lin" valueType="num">
                                      <p:cBhvr>
                                        <p:cTn id="45"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AME: Market Development/</a:t>
            </a:r>
            <a:br>
              <a:rPr lang="en-US" sz="4000" dirty="0"/>
            </a:br>
            <a:r>
              <a:rPr lang="en-US" sz="4000" dirty="0"/>
              <a:t>Strategic Partner Expectations</a:t>
            </a:r>
          </a:p>
        </p:txBody>
      </p:sp>
      <p:sp>
        <p:nvSpPr>
          <p:cNvPr id="3" name="Content Placeholder 2"/>
          <p:cNvSpPr>
            <a:spLocks noGrp="1"/>
          </p:cNvSpPr>
          <p:nvPr>
            <p:ph idx="1"/>
          </p:nvPr>
        </p:nvSpPr>
        <p:spPr/>
        <p:txBody>
          <a:bodyPr>
            <a:noAutofit/>
          </a:bodyPr>
          <a:lstStyle/>
          <a:p>
            <a:r>
              <a:rPr lang="en-US" sz="2000" dirty="0"/>
              <a:t>AMEs set, plan, and lead every Care Collaboration or scheduled local meeting.</a:t>
            </a:r>
          </a:p>
          <a:p>
            <a:r>
              <a:rPr lang="en-US" sz="2000" dirty="0"/>
              <a:t>AMEs are the vehicle to bring forth the value of the clinical partnership  values/outcomes.</a:t>
            </a:r>
          </a:p>
          <a:p>
            <a:r>
              <a:rPr lang="en-US" sz="2000" dirty="0"/>
              <a:t>AMEs record outcomes and next actions from each meeting and upload to central place (Salesforce)</a:t>
            </a:r>
          </a:p>
          <a:p>
            <a:r>
              <a:rPr lang="en-US" sz="2000" dirty="0"/>
              <a:t>AMEs are the Senior Account Managers for all PPA customers in the Area</a:t>
            </a:r>
          </a:p>
          <a:p>
            <a:r>
              <a:rPr lang="en-US" sz="2000" dirty="0"/>
              <a:t>AMEs review with RMEs and the Strategic Partnership team the key learnings, take-a-ways and concerns</a:t>
            </a:r>
          </a:p>
          <a:p>
            <a:r>
              <a:rPr lang="en-US" sz="2000" dirty="0"/>
              <a:t>AMEs are responsible for delivering on follow-up commitments that stem </a:t>
            </a:r>
            <a:br>
              <a:rPr lang="en-US" sz="2000" dirty="0"/>
            </a:br>
            <a:r>
              <a:rPr lang="en-US" sz="2000" dirty="0"/>
              <a:t>from partnership meetings</a:t>
            </a:r>
          </a:p>
          <a:p>
            <a:r>
              <a:rPr lang="en-US" sz="2000" dirty="0"/>
              <a:t>AMEs and ADCOs are ultimately responsible for the care delivery and </a:t>
            </a:r>
            <a:br>
              <a:rPr lang="en-US" sz="2000" dirty="0"/>
            </a:br>
            <a:r>
              <a:rPr lang="en-US" sz="2000" dirty="0"/>
              <a:t>service outcomes within our PPA Customers</a:t>
            </a:r>
          </a:p>
          <a:p>
            <a:r>
              <a:rPr lang="en-US" sz="2000" dirty="0"/>
              <a:t>AMEs own new PPA initiatives, including implementation, execution and outcomes</a:t>
            </a:r>
          </a:p>
        </p:txBody>
      </p:sp>
      <p:sp>
        <p:nvSpPr>
          <p:cNvPr id="4" name="Slide Number Placeholder 3"/>
          <p:cNvSpPr>
            <a:spLocks noGrp="1"/>
          </p:cNvSpPr>
          <p:nvPr>
            <p:ph type="sldNum" sz="quarter" idx="12"/>
          </p:nvPr>
        </p:nvSpPr>
        <p:spPr/>
        <p:txBody>
          <a:bodyPr/>
          <a:lstStyle/>
          <a:p>
            <a:fld id="{D0762AB2-F4F5-1E4F-A6CC-B69D1788EA36}" type="slidenum">
              <a:rPr lang="en-US" smtClean="0"/>
              <a:t>27</a:t>
            </a:fld>
            <a:endParaRPr lang="en-US" dirty="0"/>
          </a:p>
        </p:txBody>
      </p:sp>
    </p:spTree>
    <p:extLst>
      <p:ext uri="{BB962C8B-B14F-4D97-AF65-F5344CB8AC3E}">
        <p14:creationId xmlns:p14="http://schemas.microsoft.com/office/powerpoint/2010/main" val="2206767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DAFC4-4CBC-C84F-9BA5-607F7AE04811}"/>
              </a:ext>
            </a:extLst>
          </p:cNvPr>
          <p:cNvSpPr>
            <a:spLocks noGrp="1"/>
          </p:cNvSpPr>
          <p:nvPr>
            <p:ph type="title"/>
          </p:nvPr>
        </p:nvSpPr>
        <p:spPr/>
        <p:txBody>
          <a:bodyPr/>
          <a:lstStyle/>
          <a:p>
            <a:r>
              <a:rPr lang="en-US" dirty="0"/>
              <a:t>See Value in Customer Concerns</a:t>
            </a:r>
          </a:p>
        </p:txBody>
      </p:sp>
      <p:sp>
        <p:nvSpPr>
          <p:cNvPr id="3" name="Content Placeholder 2">
            <a:extLst>
              <a:ext uri="{FF2B5EF4-FFF2-40B4-BE49-F238E27FC236}">
                <a16:creationId xmlns:a16="http://schemas.microsoft.com/office/drawing/2014/main" id="{7C932BB5-DE77-2C44-8A73-D07DCC81FB2F}"/>
              </a:ext>
            </a:extLst>
          </p:cNvPr>
          <p:cNvSpPr>
            <a:spLocks noGrp="1"/>
          </p:cNvSpPr>
          <p:nvPr>
            <p:ph idx="1"/>
          </p:nvPr>
        </p:nvSpPr>
        <p:spPr/>
        <p:txBody>
          <a:bodyPr>
            <a:normAutofit fontScale="92500" lnSpcReduction="20000"/>
          </a:bodyPr>
          <a:lstStyle/>
          <a:p>
            <a:r>
              <a:rPr lang="en-US" dirty="0"/>
              <a:t>How we handle them is in our control </a:t>
            </a:r>
            <a:r>
              <a:rPr lang="en-US" b="1" i="1" dirty="0"/>
              <a:t>always</a:t>
            </a:r>
            <a:r>
              <a:rPr lang="en-US" dirty="0"/>
              <a:t>!!!!</a:t>
            </a:r>
          </a:p>
          <a:p>
            <a:pPr lvl="1">
              <a:lnSpc>
                <a:spcPct val="110000"/>
              </a:lnSpc>
            </a:pPr>
            <a:r>
              <a:rPr lang="en-US" dirty="0"/>
              <a:t>Defensiveness shows lack of accountability and a lack of commitment to a customer</a:t>
            </a:r>
          </a:p>
          <a:p>
            <a:r>
              <a:rPr lang="en-US" dirty="0"/>
              <a:t>Complaint Avoidance</a:t>
            </a:r>
          </a:p>
          <a:p>
            <a:pPr lvl="1"/>
            <a:r>
              <a:rPr lang="en-US" sz="2600" dirty="0"/>
              <a:t>Do what we have promised to do </a:t>
            </a:r>
            <a:r>
              <a:rPr lang="en-US" sz="2600" b="1" i="1" dirty="0"/>
              <a:t>every time</a:t>
            </a:r>
          </a:p>
          <a:p>
            <a:pPr lvl="1"/>
            <a:r>
              <a:rPr lang="en-US" sz="2600" dirty="0"/>
              <a:t>Think ahead…</a:t>
            </a:r>
          </a:p>
          <a:p>
            <a:pPr lvl="2"/>
            <a:r>
              <a:rPr lang="en-US" sz="2200" dirty="0"/>
              <a:t>Difficult patient… call customer every week…</a:t>
            </a:r>
          </a:p>
          <a:p>
            <a:pPr lvl="2">
              <a:lnSpc>
                <a:spcPct val="110000"/>
              </a:lnSpc>
            </a:pPr>
            <a:r>
              <a:rPr lang="en-US" sz="2200" dirty="0"/>
              <a:t>Disengaged nurse… address it… call customer every week</a:t>
            </a:r>
          </a:p>
          <a:p>
            <a:r>
              <a:rPr lang="en-US" dirty="0"/>
              <a:t>We are constantly being assessed by our customer</a:t>
            </a:r>
          </a:p>
          <a:p>
            <a:pPr lvl="1"/>
            <a:r>
              <a:rPr lang="en-US" dirty="0"/>
              <a:t>Timely care</a:t>
            </a:r>
          </a:p>
          <a:p>
            <a:pPr lvl="1"/>
            <a:r>
              <a:rPr lang="en-US" dirty="0"/>
              <a:t>Timely response to questions or complaints</a:t>
            </a:r>
          </a:p>
          <a:p>
            <a:pPr lvl="1"/>
            <a:r>
              <a:rPr lang="en-US" dirty="0"/>
              <a:t>Quality and approach to communications</a:t>
            </a:r>
          </a:p>
          <a:p>
            <a:pPr lvl="1"/>
            <a:r>
              <a:rPr lang="en-US" dirty="0"/>
              <a:t>Outcomes </a:t>
            </a:r>
          </a:p>
        </p:txBody>
      </p:sp>
      <p:sp>
        <p:nvSpPr>
          <p:cNvPr id="4" name="Slide Number Placeholder 3">
            <a:extLst>
              <a:ext uri="{FF2B5EF4-FFF2-40B4-BE49-F238E27FC236}">
                <a16:creationId xmlns:a16="http://schemas.microsoft.com/office/drawing/2014/main" id="{A77D002D-1636-FC43-A09A-B2ECFCD2FCB0}"/>
              </a:ext>
            </a:extLst>
          </p:cNvPr>
          <p:cNvSpPr>
            <a:spLocks noGrp="1"/>
          </p:cNvSpPr>
          <p:nvPr>
            <p:ph type="sldNum" sz="quarter" idx="12"/>
          </p:nvPr>
        </p:nvSpPr>
        <p:spPr/>
        <p:txBody>
          <a:bodyPr/>
          <a:lstStyle/>
          <a:p>
            <a:fld id="{D0762AB2-F4F5-1E4F-A6CC-B69D1788EA36}" type="slidenum">
              <a:rPr lang="en-US" smtClean="0"/>
              <a:t>28</a:t>
            </a:fld>
            <a:endParaRPr lang="en-US" dirty="0"/>
          </a:p>
        </p:txBody>
      </p:sp>
    </p:spTree>
    <p:extLst>
      <p:ext uri="{BB962C8B-B14F-4D97-AF65-F5344CB8AC3E}">
        <p14:creationId xmlns:p14="http://schemas.microsoft.com/office/powerpoint/2010/main" val="1662549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RME: Market Development/</a:t>
            </a:r>
            <a:br>
              <a:rPr lang="en-US" dirty="0"/>
            </a:br>
            <a:r>
              <a:rPr lang="en-US" dirty="0"/>
              <a:t>Strategic Partner Expectations</a:t>
            </a:r>
          </a:p>
        </p:txBody>
      </p:sp>
      <p:sp>
        <p:nvSpPr>
          <p:cNvPr id="3" name="Content Placeholder 2"/>
          <p:cNvSpPr>
            <a:spLocks noGrp="1"/>
          </p:cNvSpPr>
          <p:nvPr>
            <p:ph idx="1"/>
          </p:nvPr>
        </p:nvSpPr>
        <p:spPr/>
        <p:txBody>
          <a:bodyPr>
            <a:noAutofit/>
          </a:bodyPr>
          <a:lstStyle/>
          <a:p>
            <a:pPr>
              <a:lnSpc>
                <a:spcPct val="100000"/>
              </a:lnSpc>
            </a:pPr>
            <a:r>
              <a:rPr lang="en-US" sz="2300" dirty="0"/>
              <a:t>RMEs performance-manage AMEs related to setting, planning and attending every Strategic Partner scheduled meeting</a:t>
            </a:r>
          </a:p>
          <a:p>
            <a:pPr>
              <a:lnSpc>
                <a:spcPct val="100000"/>
              </a:lnSpc>
            </a:pPr>
            <a:r>
              <a:rPr lang="en-US" sz="2300" dirty="0"/>
              <a:t>RMEs set, plan and lead all Regional PPA Meetings</a:t>
            </a:r>
          </a:p>
          <a:p>
            <a:pPr>
              <a:lnSpc>
                <a:spcPct val="100000"/>
              </a:lnSpc>
            </a:pPr>
            <a:r>
              <a:rPr lang="en-US" sz="2300" dirty="0"/>
              <a:t>RMEs take recorded outcomes from all Area and Regional PPA meetings and begin strategizing with all stakeholders</a:t>
            </a:r>
          </a:p>
          <a:p>
            <a:pPr>
              <a:lnSpc>
                <a:spcPct val="100000"/>
              </a:lnSpc>
            </a:pPr>
            <a:r>
              <a:rPr lang="en-US" sz="2300" dirty="0"/>
              <a:t>RMEs are the Account Managers for Regional PPA customers in the Area</a:t>
            </a:r>
          </a:p>
          <a:p>
            <a:pPr>
              <a:lnSpc>
                <a:spcPct val="100000"/>
              </a:lnSpc>
            </a:pPr>
            <a:r>
              <a:rPr lang="en-US" sz="2300" dirty="0"/>
              <a:t>RMEs are responsible for completing follow-up commitments that stem from regional PPA meetings</a:t>
            </a:r>
          </a:p>
          <a:p>
            <a:pPr>
              <a:lnSpc>
                <a:spcPct val="100000"/>
              </a:lnSpc>
            </a:pPr>
            <a:r>
              <a:rPr lang="en-US" sz="2300" dirty="0"/>
              <a:t>RMEs meet with the Strategic Partnership team and share key learnings, </a:t>
            </a:r>
            <a:br>
              <a:rPr lang="en-US" sz="2300" dirty="0"/>
            </a:br>
            <a:r>
              <a:rPr lang="en-US" sz="2300" dirty="0"/>
              <a:t>take-a-ways and complaints</a:t>
            </a:r>
          </a:p>
        </p:txBody>
      </p:sp>
      <p:sp>
        <p:nvSpPr>
          <p:cNvPr id="4" name="Slide Number Placeholder 3"/>
          <p:cNvSpPr>
            <a:spLocks noGrp="1"/>
          </p:cNvSpPr>
          <p:nvPr>
            <p:ph type="sldNum" sz="quarter" idx="12"/>
          </p:nvPr>
        </p:nvSpPr>
        <p:spPr/>
        <p:txBody>
          <a:bodyPr/>
          <a:lstStyle/>
          <a:p>
            <a:fld id="{D0762AB2-F4F5-1E4F-A6CC-B69D1788EA36}" type="slidenum">
              <a:rPr lang="en-US" smtClean="0"/>
              <a:t>29</a:t>
            </a:fld>
            <a:endParaRPr lang="en-US" dirty="0"/>
          </a:p>
        </p:txBody>
      </p:sp>
    </p:spTree>
    <p:extLst>
      <p:ext uri="{BB962C8B-B14F-4D97-AF65-F5344CB8AC3E}">
        <p14:creationId xmlns:p14="http://schemas.microsoft.com/office/powerpoint/2010/main" val="627323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DAFC4-4CBC-C84F-9BA5-607F7AE04811}"/>
              </a:ext>
            </a:extLst>
          </p:cNvPr>
          <p:cNvSpPr>
            <a:spLocks noGrp="1"/>
          </p:cNvSpPr>
          <p:nvPr>
            <p:ph type="title"/>
          </p:nvPr>
        </p:nvSpPr>
        <p:spPr/>
        <p:txBody>
          <a:bodyPr/>
          <a:lstStyle/>
          <a:p>
            <a:r>
              <a:rPr lang="en-US" dirty="0"/>
              <a:t>See Value in Customer Concerns</a:t>
            </a:r>
          </a:p>
        </p:txBody>
      </p:sp>
      <p:sp>
        <p:nvSpPr>
          <p:cNvPr id="3" name="Content Placeholder 2">
            <a:extLst>
              <a:ext uri="{FF2B5EF4-FFF2-40B4-BE49-F238E27FC236}">
                <a16:creationId xmlns:a16="http://schemas.microsoft.com/office/drawing/2014/main" id="{7C932BB5-DE77-2C44-8A73-D07DCC81FB2F}"/>
              </a:ext>
            </a:extLst>
          </p:cNvPr>
          <p:cNvSpPr>
            <a:spLocks noGrp="1"/>
          </p:cNvSpPr>
          <p:nvPr>
            <p:ph idx="1"/>
          </p:nvPr>
        </p:nvSpPr>
        <p:spPr>
          <a:xfrm>
            <a:off x="838200" y="1825625"/>
            <a:ext cx="10515600" cy="4431484"/>
          </a:xfrm>
        </p:spPr>
        <p:txBody>
          <a:bodyPr>
            <a:normAutofit fontScale="85000" lnSpcReduction="20000"/>
          </a:bodyPr>
          <a:lstStyle/>
          <a:p>
            <a:pPr>
              <a:lnSpc>
                <a:spcPct val="110000"/>
              </a:lnSpc>
            </a:pPr>
            <a:r>
              <a:rPr lang="en-US" dirty="0"/>
              <a:t>How we handle them is in our control </a:t>
            </a:r>
            <a:r>
              <a:rPr lang="en-US" b="1" i="1" dirty="0"/>
              <a:t>always</a:t>
            </a:r>
            <a:r>
              <a:rPr lang="en-US" dirty="0"/>
              <a:t>!!!!</a:t>
            </a:r>
          </a:p>
          <a:p>
            <a:pPr lvl="1">
              <a:lnSpc>
                <a:spcPct val="110000"/>
              </a:lnSpc>
            </a:pPr>
            <a:r>
              <a:rPr lang="en-US" dirty="0"/>
              <a:t>Defensiveness shows lack of accountability and a lack of commitment to the customer</a:t>
            </a:r>
          </a:p>
          <a:p>
            <a:pPr>
              <a:lnSpc>
                <a:spcPct val="110000"/>
              </a:lnSpc>
            </a:pPr>
            <a:r>
              <a:rPr lang="en-US" dirty="0"/>
              <a:t>Complaint Avoidance</a:t>
            </a:r>
          </a:p>
          <a:p>
            <a:pPr lvl="1">
              <a:lnSpc>
                <a:spcPct val="110000"/>
              </a:lnSpc>
            </a:pPr>
            <a:r>
              <a:rPr lang="en-US" dirty="0"/>
              <a:t>Do what we have promised to do </a:t>
            </a:r>
            <a:r>
              <a:rPr lang="en-US" b="1" i="1" dirty="0"/>
              <a:t>every time</a:t>
            </a:r>
          </a:p>
          <a:p>
            <a:pPr lvl="1">
              <a:lnSpc>
                <a:spcPct val="110000"/>
              </a:lnSpc>
            </a:pPr>
            <a:r>
              <a:rPr lang="en-US" dirty="0"/>
              <a:t>Think ahead…</a:t>
            </a:r>
          </a:p>
          <a:p>
            <a:pPr lvl="2">
              <a:lnSpc>
                <a:spcPct val="110000"/>
              </a:lnSpc>
            </a:pPr>
            <a:r>
              <a:rPr lang="en-US" sz="2100" dirty="0"/>
              <a:t>Difficult patient… call customer every week…</a:t>
            </a:r>
          </a:p>
          <a:p>
            <a:pPr lvl="2">
              <a:lnSpc>
                <a:spcPct val="110000"/>
              </a:lnSpc>
            </a:pPr>
            <a:r>
              <a:rPr lang="en-US" sz="2100" dirty="0"/>
              <a:t>Disengaged nurse… address it… call customer every week</a:t>
            </a:r>
          </a:p>
          <a:p>
            <a:pPr>
              <a:lnSpc>
                <a:spcPct val="110000"/>
              </a:lnSpc>
            </a:pPr>
            <a:r>
              <a:rPr lang="en-US" dirty="0"/>
              <a:t>We are </a:t>
            </a:r>
            <a:r>
              <a:rPr lang="en-US" b="1" i="1" dirty="0"/>
              <a:t>constantly</a:t>
            </a:r>
            <a:r>
              <a:rPr lang="en-US" dirty="0"/>
              <a:t> being assessed by our customer</a:t>
            </a:r>
          </a:p>
          <a:p>
            <a:pPr lvl="1">
              <a:lnSpc>
                <a:spcPct val="110000"/>
              </a:lnSpc>
            </a:pPr>
            <a:r>
              <a:rPr lang="en-US" dirty="0"/>
              <a:t>Timely care</a:t>
            </a:r>
          </a:p>
          <a:p>
            <a:pPr lvl="1">
              <a:lnSpc>
                <a:spcPct val="110000"/>
              </a:lnSpc>
            </a:pPr>
            <a:r>
              <a:rPr lang="en-US" dirty="0"/>
              <a:t>Timely response to questions or complaints</a:t>
            </a:r>
          </a:p>
          <a:p>
            <a:pPr lvl="1">
              <a:lnSpc>
                <a:spcPct val="110000"/>
              </a:lnSpc>
            </a:pPr>
            <a:r>
              <a:rPr lang="en-US" dirty="0"/>
              <a:t>Quality and approach to communications</a:t>
            </a:r>
          </a:p>
          <a:p>
            <a:pPr lvl="1">
              <a:lnSpc>
                <a:spcPct val="110000"/>
              </a:lnSpc>
            </a:pPr>
            <a:r>
              <a:rPr lang="en-US" dirty="0"/>
              <a:t>Outcomes </a:t>
            </a:r>
          </a:p>
        </p:txBody>
      </p:sp>
      <p:sp>
        <p:nvSpPr>
          <p:cNvPr id="4" name="Slide Number Placeholder 3">
            <a:extLst>
              <a:ext uri="{FF2B5EF4-FFF2-40B4-BE49-F238E27FC236}">
                <a16:creationId xmlns:a16="http://schemas.microsoft.com/office/drawing/2014/main" id="{A77D002D-1636-FC43-A09A-B2ECFCD2FCB0}"/>
              </a:ext>
            </a:extLst>
          </p:cNvPr>
          <p:cNvSpPr>
            <a:spLocks noGrp="1"/>
          </p:cNvSpPr>
          <p:nvPr>
            <p:ph type="sldNum" sz="quarter" idx="12"/>
          </p:nvPr>
        </p:nvSpPr>
        <p:spPr/>
        <p:txBody>
          <a:bodyPr/>
          <a:lstStyle/>
          <a:p>
            <a:fld id="{D0762AB2-F4F5-1E4F-A6CC-B69D1788EA36}" type="slidenum">
              <a:rPr lang="en-US" smtClean="0"/>
              <a:t>3</a:t>
            </a:fld>
            <a:endParaRPr lang="en-US" dirty="0"/>
          </a:p>
        </p:txBody>
      </p:sp>
    </p:spTree>
    <p:extLst>
      <p:ext uri="{BB962C8B-B14F-4D97-AF65-F5344CB8AC3E}">
        <p14:creationId xmlns:p14="http://schemas.microsoft.com/office/powerpoint/2010/main" val="4291895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DAFC4-4CBC-C84F-9BA5-607F7AE04811}"/>
              </a:ext>
            </a:extLst>
          </p:cNvPr>
          <p:cNvSpPr>
            <a:spLocks noGrp="1"/>
          </p:cNvSpPr>
          <p:nvPr>
            <p:ph type="title"/>
          </p:nvPr>
        </p:nvSpPr>
        <p:spPr/>
        <p:txBody>
          <a:bodyPr>
            <a:normAutofit/>
          </a:bodyPr>
          <a:lstStyle/>
          <a:p>
            <a:r>
              <a:rPr lang="en-US" dirty="0"/>
              <a:t>Clinical Leader Expectations</a:t>
            </a:r>
            <a:br>
              <a:rPr lang="en-US" dirty="0"/>
            </a:br>
            <a:r>
              <a:rPr lang="en-US" dirty="0"/>
              <a:t>for Strategic Partners</a:t>
            </a:r>
          </a:p>
        </p:txBody>
      </p:sp>
      <p:sp>
        <p:nvSpPr>
          <p:cNvPr id="3" name="Content Placeholder 2">
            <a:extLst>
              <a:ext uri="{FF2B5EF4-FFF2-40B4-BE49-F238E27FC236}">
                <a16:creationId xmlns:a16="http://schemas.microsoft.com/office/drawing/2014/main" id="{7C932BB5-DE77-2C44-8A73-D07DCC81FB2F}"/>
              </a:ext>
            </a:extLst>
          </p:cNvPr>
          <p:cNvSpPr>
            <a:spLocks noGrp="1"/>
          </p:cNvSpPr>
          <p:nvPr>
            <p:ph idx="1"/>
          </p:nvPr>
        </p:nvSpPr>
        <p:spPr/>
        <p:txBody>
          <a:bodyPr>
            <a:noAutofit/>
          </a:bodyPr>
          <a:lstStyle/>
          <a:p>
            <a:r>
              <a:rPr lang="en-US" sz="2000" dirty="0"/>
              <a:t>DCSs play the most integral role in Care Collaboration and will lead the clinical discussion in every monthly Care Collaboration meeting</a:t>
            </a:r>
          </a:p>
          <a:p>
            <a:pPr lvl="1"/>
            <a:r>
              <a:rPr lang="en-US" sz="1800" dirty="0"/>
              <a:t>Plan of Care review – current patients</a:t>
            </a:r>
          </a:p>
          <a:p>
            <a:pPr lvl="1"/>
            <a:r>
              <a:rPr lang="en-US" sz="1800" dirty="0"/>
              <a:t>In-service educations (as appropriate)</a:t>
            </a:r>
          </a:p>
          <a:p>
            <a:pPr lvl="1"/>
            <a:r>
              <a:rPr lang="en-US" sz="1800" dirty="0"/>
              <a:t>Discussions regarding health care needs of other residents or patients</a:t>
            </a:r>
          </a:p>
          <a:p>
            <a:r>
              <a:rPr lang="en-US" sz="2000" dirty="0"/>
              <a:t>ADCOs attend Care Collaboration in absence of the DCS (PTO coverage or workload)</a:t>
            </a:r>
          </a:p>
          <a:p>
            <a:r>
              <a:rPr lang="en-US" sz="2000" dirty="0"/>
              <a:t>RCOs attend regional monthly/quarterly Joint Operating Committee (JOC) meetings </a:t>
            </a:r>
          </a:p>
          <a:p>
            <a:r>
              <a:rPr lang="en-US" sz="2000" dirty="0"/>
              <a:t>DCSs and ADCOs lead the clinical implementation for new PPA Customers with the IDT</a:t>
            </a:r>
          </a:p>
          <a:p>
            <a:r>
              <a:rPr lang="en-US" sz="2000" dirty="0"/>
              <a:t>DCSs attend to complaints from a Strategic Partner Customer as their highest priority </a:t>
            </a:r>
            <a:br>
              <a:rPr lang="en-US" sz="2000" dirty="0"/>
            </a:br>
            <a:r>
              <a:rPr lang="en-US" sz="2000" dirty="0"/>
              <a:t>(stop, collaborate and listen)</a:t>
            </a:r>
          </a:p>
          <a:p>
            <a:r>
              <a:rPr lang="en-US" sz="2000" dirty="0"/>
              <a:t>AMEs possess a critical skill set for facilitating the discussion (and overall partnership), </a:t>
            </a:r>
            <a:br>
              <a:rPr lang="en-US" sz="2000" dirty="0"/>
            </a:br>
            <a:r>
              <a:rPr lang="en-US" sz="2000" dirty="0"/>
              <a:t>and advancing the local relationship</a:t>
            </a:r>
          </a:p>
          <a:p>
            <a:endParaRPr lang="en-US" dirty="0"/>
          </a:p>
        </p:txBody>
      </p:sp>
      <p:sp>
        <p:nvSpPr>
          <p:cNvPr id="4" name="Slide Number Placeholder 3">
            <a:extLst>
              <a:ext uri="{FF2B5EF4-FFF2-40B4-BE49-F238E27FC236}">
                <a16:creationId xmlns:a16="http://schemas.microsoft.com/office/drawing/2014/main" id="{A77D002D-1636-FC43-A09A-B2ECFCD2FCB0}"/>
              </a:ext>
            </a:extLst>
          </p:cNvPr>
          <p:cNvSpPr>
            <a:spLocks noGrp="1"/>
          </p:cNvSpPr>
          <p:nvPr>
            <p:ph type="sldNum" sz="quarter" idx="12"/>
          </p:nvPr>
        </p:nvSpPr>
        <p:spPr/>
        <p:txBody>
          <a:bodyPr/>
          <a:lstStyle/>
          <a:p>
            <a:fld id="{D0762AB2-F4F5-1E4F-A6CC-B69D1788EA36}" type="slidenum">
              <a:rPr lang="en-US" smtClean="0"/>
              <a:t>30</a:t>
            </a:fld>
            <a:endParaRPr lang="en-US" dirty="0"/>
          </a:p>
        </p:txBody>
      </p:sp>
    </p:spTree>
    <p:extLst>
      <p:ext uri="{BB962C8B-B14F-4D97-AF65-F5344CB8AC3E}">
        <p14:creationId xmlns:p14="http://schemas.microsoft.com/office/powerpoint/2010/main" val="112426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DAFC4-4CBC-C84F-9BA5-607F7AE04811}"/>
              </a:ext>
            </a:extLst>
          </p:cNvPr>
          <p:cNvSpPr>
            <a:spLocks noGrp="1"/>
          </p:cNvSpPr>
          <p:nvPr>
            <p:ph type="title"/>
          </p:nvPr>
        </p:nvSpPr>
        <p:spPr/>
        <p:txBody>
          <a:bodyPr/>
          <a:lstStyle/>
          <a:p>
            <a:r>
              <a:rPr lang="en-US" dirty="0"/>
              <a:t>Stakes are High with Strategic Partners</a:t>
            </a:r>
          </a:p>
        </p:txBody>
      </p:sp>
      <p:sp>
        <p:nvSpPr>
          <p:cNvPr id="3" name="Content Placeholder 2">
            <a:extLst>
              <a:ext uri="{FF2B5EF4-FFF2-40B4-BE49-F238E27FC236}">
                <a16:creationId xmlns:a16="http://schemas.microsoft.com/office/drawing/2014/main" id="{7C932BB5-DE77-2C44-8A73-D07DCC81FB2F}"/>
              </a:ext>
            </a:extLst>
          </p:cNvPr>
          <p:cNvSpPr>
            <a:spLocks noGrp="1"/>
          </p:cNvSpPr>
          <p:nvPr>
            <p:ph idx="1"/>
          </p:nvPr>
        </p:nvSpPr>
        <p:spPr/>
        <p:txBody>
          <a:bodyPr>
            <a:noAutofit/>
          </a:bodyPr>
          <a:lstStyle/>
          <a:p>
            <a:r>
              <a:rPr lang="en-US" sz="2400" dirty="0"/>
              <a:t>We should not live in fear of making mistakes. Mistakes happen and our partners understand that. When they do:</a:t>
            </a:r>
          </a:p>
          <a:p>
            <a:pPr lvl="1"/>
            <a:r>
              <a:rPr lang="en-US" sz="2000" dirty="0"/>
              <a:t>Address it immediately (same day)</a:t>
            </a:r>
          </a:p>
          <a:p>
            <a:pPr lvl="1"/>
            <a:r>
              <a:rPr lang="en-US" sz="2000" dirty="0"/>
              <a:t>Take it seriously even if you don’t agree</a:t>
            </a:r>
          </a:p>
          <a:p>
            <a:pPr lvl="1"/>
            <a:r>
              <a:rPr lang="en-US" sz="2000" b="1" i="1" dirty="0"/>
              <a:t>Take action</a:t>
            </a:r>
          </a:p>
          <a:p>
            <a:pPr lvl="1"/>
            <a:r>
              <a:rPr lang="en-US" sz="2000" dirty="0"/>
              <a:t>Circle back and follow up with all stakeholders (close the loop)</a:t>
            </a:r>
          </a:p>
          <a:p>
            <a:r>
              <a:rPr lang="en-US" sz="2400" dirty="0"/>
              <a:t>The escalation of unattended or unresolved concerns can lead to the loss of, or prevent the continued expansion of, national partners</a:t>
            </a:r>
          </a:p>
          <a:p>
            <a:pPr lvl="1"/>
            <a:r>
              <a:rPr lang="en-US" sz="2000" dirty="0"/>
              <a:t>What may seem like 5-10 ADC locally may be part of and impact hundreds </a:t>
            </a:r>
            <a:br>
              <a:rPr lang="en-US" sz="2000" dirty="0"/>
            </a:br>
            <a:r>
              <a:rPr lang="en-US" sz="2000" dirty="0"/>
              <a:t>of patients and families nationally</a:t>
            </a:r>
          </a:p>
        </p:txBody>
      </p:sp>
      <p:sp>
        <p:nvSpPr>
          <p:cNvPr id="4" name="Slide Number Placeholder 3">
            <a:extLst>
              <a:ext uri="{FF2B5EF4-FFF2-40B4-BE49-F238E27FC236}">
                <a16:creationId xmlns:a16="http://schemas.microsoft.com/office/drawing/2014/main" id="{A77D002D-1636-FC43-A09A-B2ECFCD2FCB0}"/>
              </a:ext>
            </a:extLst>
          </p:cNvPr>
          <p:cNvSpPr>
            <a:spLocks noGrp="1"/>
          </p:cNvSpPr>
          <p:nvPr>
            <p:ph type="sldNum" sz="quarter" idx="12"/>
          </p:nvPr>
        </p:nvSpPr>
        <p:spPr/>
        <p:txBody>
          <a:bodyPr/>
          <a:lstStyle/>
          <a:p>
            <a:fld id="{D0762AB2-F4F5-1E4F-A6CC-B69D1788EA36}" type="slidenum">
              <a:rPr lang="en-US" smtClean="0"/>
              <a:t>31</a:t>
            </a:fld>
            <a:endParaRPr lang="en-US" dirty="0"/>
          </a:p>
        </p:txBody>
      </p:sp>
    </p:spTree>
    <p:extLst>
      <p:ext uri="{BB962C8B-B14F-4D97-AF65-F5344CB8AC3E}">
        <p14:creationId xmlns:p14="http://schemas.microsoft.com/office/powerpoint/2010/main" val="1268829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FF9439-B14C-6543-AB59-B2974299702D}"/>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20778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9BC30-4A63-2E4E-8305-656314AEA35D}"/>
              </a:ext>
            </a:extLst>
          </p:cNvPr>
          <p:cNvSpPr>
            <a:spLocks noGrp="1"/>
          </p:cNvSpPr>
          <p:nvPr>
            <p:ph type="ctrTitle"/>
          </p:nvPr>
        </p:nvSpPr>
        <p:spPr>
          <a:xfrm>
            <a:off x="873760" y="1503943"/>
            <a:ext cx="10444480" cy="2086725"/>
          </a:xfrm>
        </p:spPr>
        <p:txBody>
          <a:bodyPr>
            <a:spAutoFit/>
          </a:bodyPr>
          <a:lstStyle/>
          <a:p>
            <a:r>
              <a:rPr lang="en-US" dirty="0"/>
              <a:t>Palliative Care </a:t>
            </a:r>
            <a:br>
              <a:rPr lang="en-US" dirty="0"/>
            </a:br>
            <a:r>
              <a:rPr lang="en-US" dirty="0"/>
              <a:t>2020</a:t>
            </a:r>
          </a:p>
        </p:txBody>
      </p:sp>
      <p:sp>
        <p:nvSpPr>
          <p:cNvPr id="3" name="Subtitle 2">
            <a:extLst>
              <a:ext uri="{FF2B5EF4-FFF2-40B4-BE49-F238E27FC236}">
                <a16:creationId xmlns:a16="http://schemas.microsoft.com/office/drawing/2014/main" id="{4901E43D-0039-B246-80A5-CDF9F609A269}"/>
              </a:ext>
            </a:extLst>
          </p:cNvPr>
          <p:cNvSpPr>
            <a:spLocks noGrp="1"/>
          </p:cNvSpPr>
          <p:nvPr>
            <p:ph type="subTitle" idx="1"/>
          </p:nvPr>
        </p:nvSpPr>
        <p:spPr/>
        <p:txBody>
          <a:bodyPr/>
          <a:lstStyle/>
          <a:p>
            <a:r>
              <a:rPr lang="en-US" dirty="0"/>
              <a:t>Brandy Pratt, Regional Vice President-Palliative Care </a:t>
            </a:r>
          </a:p>
        </p:txBody>
      </p:sp>
    </p:spTree>
    <p:extLst>
      <p:ext uri="{BB962C8B-B14F-4D97-AF65-F5344CB8AC3E}">
        <p14:creationId xmlns:p14="http://schemas.microsoft.com/office/powerpoint/2010/main" val="2885234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DAFC4-4CBC-C84F-9BA5-607F7AE04811}"/>
              </a:ext>
            </a:extLst>
          </p:cNvPr>
          <p:cNvSpPr>
            <a:spLocks noGrp="1"/>
          </p:cNvSpPr>
          <p:nvPr>
            <p:ph type="title"/>
          </p:nvPr>
        </p:nvSpPr>
        <p:spPr/>
        <p:txBody>
          <a:bodyPr/>
          <a:lstStyle/>
          <a:p>
            <a:r>
              <a:rPr lang="en-US" dirty="0"/>
              <a:t>Current State </a:t>
            </a:r>
          </a:p>
        </p:txBody>
      </p:sp>
      <p:sp>
        <p:nvSpPr>
          <p:cNvPr id="3" name="Content Placeholder 2">
            <a:extLst>
              <a:ext uri="{FF2B5EF4-FFF2-40B4-BE49-F238E27FC236}">
                <a16:creationId xmlns:a16="http://schemas.microsoft.com/office/drawing/2014/main" id="{7C932BB5-DE77-2C44-8A73-D07DCC81FB2F}"/>
              </a:ext>
            </a:extLst>
          </p:cNvPr>
          <p:cNvSpPr>
            <a:spLocks noGrp="1"/>
          </p:cNvSpPr>
          <p:nvPr>
            <p:ph idx="1"/>
          </p:nvPr>
        </p:nvSpPr>
        <p:spPr/>
        <p:txBody>
          <a:bodyPr>
            <a:normAutofit/>
          </a:bodyPr>
          <a:lstStyle/>
          <a:p>
            <a:r>
              <a:rPr lang="en-US" sz="4000" dirty="0"/>
              <a:t>2019 Stats </a:t>
            </a:r>
          </a:p>
          <a:p>
            <a:pPr lvl="1"/>
            <a:r>
              <a:rPr lang="en-US" sz="2800" dirty="0"/>
              <a:t>23 Programs </a:t>
            </a:r>
          </a:p>
          <a:p>
            <a:pPr lvl="1"/>
            <a:r>
              <a:rPr lang="en-US" sz="2800" dirty="0"/>
              <a:t>New consults 2954</a:t>
            </a:r>
          </a:p>
          <a:p>
            <a:pPr lvl="1"/>
            <a:r>
              <a:rPr lang="en-US" sz="2800" dirty="0"/>
              <a:t>Total Visits 9813</a:t>
            </a:r>
          </a:p>
          <a:p>
            <a:pPr lvl="1"/>
            <a:r>
              <a:rPr lang="en-US" sz="2800" dirty="0"/>
              <a:t>Total Transitions 1526, 52%</a:t>
            </a:r>
          </a:p>
          <a:p>
            <a:pPr lvl="2"/>
            <a:r>
              <a:rPr lang="en-US" sz="2800" dirty="0"/>
              <a:t>Direct Admit 310</a:t>
            </a:r>
          </a:p>
          <a:p>
            <a:pPr lvl="2"/>
            <a:r>
              <a:rPr lang="en-US" sz="2800" dirty="0"/>
              <a:t>Transitioned 1216, 41%</a:t>
            </a:r>
          </a:p>
          <a:p>
            <a:pPr lvl="1"/>
            <a:endParaRPr lang="en-US" sz="3600" dirty="0"/>
          </a:p>
        </p:txBody>
      </p:sp>
      <p:sp>
        <p:nvSpPr>
          <p:cNvPr id="4" name="Slide Number Placeholder 3">
            <a:extLst>
              <a:ext uri="{FF2B5EF4-FFF2-40B4-BE49-F238E27FC236}">
                <a16:creationId xmlns:a16="http://schemas.microsoft.com/office/drawing/2014/main" id="{A77D002D-1636-FC43-A09A-B2ECFCD2FCB0}"/>
              </a:ext>
            </a:extLst>
          </p:cNvPr>
          <p:cNvSpPr>
            <a:spLocks noGrp="1"/>
          </p:cNvSpPr>
          <p:nvPr>
            <p:ph type="sldNum" sz="quarter" idx="12"/>
          </p:nvPr>
        </p:nvSpPr>
        <p:spPr/>
        <p:txBody>
          <a:bodyPr/>
          <a:lstStyle/>
          <a:p>
            <a:fld id="{D0762AB2-F4F5-1E4F-A6CC-B69D1788EA36}" type="slidenum">
              <a:rPr lang="en-US" smtClean="0"/>
              <a:t>34</a:t>
            </a:fld>
            <a:endParaRPr lang="en-US"/>
          </a:p>
        </p:txBody>
      </p:sp>
    </p:spTree>
    <p:extLst>
      <p:ext uri="{BB962C8B-B14F-4D97-AF65-F5344CB8AC3E}">
        <p14:creationId xmlns:p14="http://schemas.microsoft.com/office/powerpoint/2010/main" val="1431442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DAFC4-4CBC-C84F-9BA5-607F7AE04811}"/>
              </a:ext>
            </a:extLst>
          </p:cNvPr>
          <p:cNvSpPr>
            <a:spLocks noGrp="1"/>
          </p:cNvSpPr>
          <p:nvPr>
            <p:ph type="title"/>
          </p:nvPr>
        </p:nvSpPr>
        <p:spPr/>
        <p:txBody>
          <a:bodyPr/>
          <a:lstStyle/>
          <a:p>
            <a:r>
              <a:rPr lang="en-US" dirty="0"/>
              <a:t>2020 Launch Plan  </a:t>
            </a:r>
          </a:p>
        </p:txBody>
      </p:sp>
      <p:sp>
        <p:nvSpPr>
          <p:cNvPr id="3" name="Content Placeholder 2">
            <a:extLst>
              <a:ext uri="{FF2B5EF4-FFF2-40B4-BE49-F238E27FC236}">
                <a16:creationId xmlns:a16="http://schemas.microsoft.com/office/drawing/2014/main" id="{7C932BB5-DE77-2C44-8A73-D07DCC81FB2F}"/>
              </a:ext>
            </a:extLst>
          </p:cNvPr>
          <p:cNvSpPr>
            <a:spLocks noGrp="1"/>
          </p:cNvSpPr>
          <p:nvPr>
            <p:ph idx="1"/>
          </p:nvPr>
        </p:nvSpPr>
        <p:spPr/>
        <p:txBody>
          <a:bodyPr>
            <a:normAutofit/>
          </a:bodyPr>
          <a:lstStyle/>
          <a:p>
            <a:r>
              <a:rPr lang="en-US" sz="4000" dirty="0"/>
              <a:t>18 New Programs </a:t>
            </a:r>
          </a:p>
        </p:txBody>
      </p:sp>
      <p:sp>
        <p:nvSpPr>
          <p:cNvPr id="4" name="Slide Number Placeholder 3">
            <a:extLst>
              <a:ext uri="{FF2B5EF4-FFF2-40B4-BE49-F238E27FC236}">
                <a16:creationId xmlns:a16="http://schemas.microsoft.com/office/drawing/2014/main" id="{A77D002D-1636-FC43-A09A-B2ECFCD2FCB0}"/>
              </a:ext>
            </a:extLst>
          </p:cNvPr>
          <p:cNvSpPr>
            <a:spLocks noGrp="1"/>
          </p:cNvSpPr>
          <p:nvPr>
            <p:ph type="sldNum" sz="quarter" idx="12"/>
          </p:nvPr>
        </p:nvSpPr>
        <p:spPr/>
        <p:txBody>
          <a:bodyPr/>
          <a:lstStyle/>
          <a:p>
            <a:fld id="{D0762AB2-F4F5-1E4F-A6CC-B69D1788EA36}" type="slidenum">
              <a:rPr lang="en-US" smtClean="0"/>
              <a:t>35</a:t>
            </a:fld>
            <a:endParaRPr lang="en-US"/>
          </a:p>
        </p:txBody>
      </p:sp>
      <p:graphicFrame>
        <p:nvGraphicFramePr>
          <p:cNvPr id="6" name="Table 5"/>
          <p:cNvGraphicFramePr>
            <a:graphicFrameLocks noGrp="1"/>
          </p:cNvGraphicFramePr>
          <p:nvPr/>
        </p:nvGraphicFramePr>
        <p:xfrm>
          <a:off x="1103342" y="2537278"/>
          <a:ext cx="8561767" cy="4014366"/>
        </p:xfrm>
        <a:graphic>
          <a:graphicData uri="http://schemas.openxmlformats.org/drawingml/2006/table">
            <a:tbl>
              <a:tblPr>
                <a:tableStyleId>{5C22544A-7EE6-4342-B048-85BDC9FD1C3A}</a:tableStyleId>
              </a:tblPr>
              <a:tblGrid>
                <a:gridCol w="1004158">
                  <a:extLst>
                    <a:ext uri="{9D8B030D-6E8A-4147-A177-3AD203B41FA5}">
                      <a16:colId xmlns:a16="http://schemas.microsoft.com/office/drawing/2014/main" val="1084523439"/>
                    </a:ext>
                  </a:extLst>
                </a:gridCol>
                <a:gridCol w="766331">
                  <a:extLst>
                    <a:ext uri="{9D8B030D-6E8A-4147-A177-3AD203B41FA5}">
                      <a16:colId xmlns:a16="http://schemas.microsoft.com/office/drawing/2014/main" val="715518104"/>
                    </a:ext>
                  </a:extLst>
                </a:gridCol>
                <a:gridCol w="1466599">
                  <a:extLst>
                    <a:ext uri="{9D8B030D-6E8A-4147-A177-3AD203B41FA5}">
                      <a16:colId xmlns:a16="http://schemas.microsoft.com/office/drawing/2014/main" val="1265489006"/>
                    </a:ext>
                  </a:extLst>
                </a:gridCol>
                <a:gridCol w="634205">
                  <a:extLst>
                    <a:ext uri="{9D8B030D-6E8A-4147-A177-3AD203B41FA5}">
                      <a16:colId xmlns:a16="http://schemas.microsoft.com/office/drawing/2014/main" val="3499925392"/>
                    </a:ext>
                  </a:extLst>
                </a:gridCol>
                <a:gridCol w="634205">
                  <a:extLst>
                    <a:ext uri="{9D8B030D-6E8A-4147-A177-3AD203B41FA5}">
                      <a16:colId xmlns:a16="http://schemas.microsoft.com/office/drawing/2014/main" val="1799196372"/>
                    </a:ext>
                  </a:extLst>
                </a:gridCol>
                <a:gridCol w="462441">
                  <a:extLst>
                    <a:ext uri="{9D8B030D-6E8A-4147-A177-3AD203B41FA5}">
                      <a16:colId xmlns:a16="http://schemas.microsoft.com/office/drawing/2014/main" val="2685054416"/>
                    </a:ext>
                  </a:extLst>
                </a:gridCol>
                <a:gridCol w="422803">
                  <a:extLst>
                    <a:ext uri="{9D8B030D-6E8A-4147-A177-3AD203B41FA5}">
                      <a16:colId xmlns:a16="http://schemas.microsoft.com/office/drawing/2014/main" val="3058621254"/>
                    </a:ext>
                  </a:extLst>
                </a:gridCol>
                <a:gridCol w="634205">
                  <a:extLst>
                    <a:ext uri="{9D8B030D-6E8A-4147-A177-3AD203B41FA5}">
                      <a16:colId xmlns:a16="http://schemas.microsoft.com/office/drawing/2014/main" val="3765319516"/>
                    </a:ext>
                  </a:extLst>
                </a:gridCol>
                <a:gridCol w="634205">
                  <a:extLst>
                    <a:ext uri="{9D8B030D-6E8A-4147-A177-3AD203B41FA5}">
                      <a16:colId xmlns:a16="http://schemas.microsoft.com/office/drawing/2014/main" val="279441424"/>
                    </a:ext>
                  </a:extLst>
                </a:gridCol>
                <a:gridCol w="634205">
                  <a:extLst>
                    <a:ext uri="{9D8B030D-6E8A-4147-A177-3AD203B41FA5}">
                      <a16:colId xmlns:a16="http://schemas.microsoft.com/office/drawing/2014/main" val="3005965457"/>
                    </a:ext>
                  </a:extLst>
                </a:gridCol>
                <a:gridCol w="634205">
                  <a:extLst>
                    <a:ext uri="{9D8B030D-6E8A-4147-A177-3AD203B41FA5}">
                      <a16:colId xmlns:a16="http://schemas.microsoft.com/office/drawing/2014/main" val="3840202723"/>
                    </a:ext>
                  </a:extLst>
                </a:gridCol>
                <a:gridCol w="634205">
                  <a:extLst>
                    <a:ext uri="{9D8B030D-6E8A-4147-A177-3AD203B41FA5}">
                      <a16:colId xmlns:a16="http://schemas.microsoft.com/office/drawing/2014/main" val="1396159736"/>
                    </a:ext>
                  </a:extLst>
                </a:gridCol>
              </a:tblGrid>
              <a:tr h="363581">
                <a:tc>
                  <a:txBody>
                    <a:bodyPr/>
                    <a:lstStyle/>
                    <a:p>
                      <a:pPr algn="l" fontAlgn="b"/>
                      <a:r>
                        <a:rPr lang="en-US" sz="1200" u="none" strike="noStrike">
                          <a:effectLst/>
                        </a:rPr>
                        <a:t>Launch Start</a:t>
                      </a:r>
                      <a:endParaRPr lang="en-US" sz="12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1200" u="none" strike="noStrike">
                          <a:effectLst/>
                        </a:rPr>
                        <a:t>Program </a:t>
                      </a:r>
                      <a:endParaRPr lang="en-US" sz="12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1" marR="5331" marT="5331" marB="0" anchor="b"/>
                </a:tc>
                <a:tc gridSpan="2">
                  <a:txBody>
                    <a:bodyPr/>
                    <a:lstStyle/>
                    <a:p>
                      <a:pPr algn="l" fontAlgn="b"/>
                      <a:r>
                        <a:rPr lang="en-US" sz="1200" u="none" strike="noStrike">
                          <a:effectLst/>
                        </a:rPr>
                        <a:t>Projected Start </a:t>
                      </a:r>
                      <a:endParaRPr lang="en-US" sz="1200" b="0" i="0" u="none" strike="noStrike">
                        <a:solidFill>
                          <a:srgbClr val="000000"/>
                        </a:solidFill>
                        <a:effectLst/>
                        <a:latin typeface="Calibri" panose="020F0502020204030204" pitchFamily="34" charset="0"/>
                      </a:endParaRPr>
                    </a:p>
                  </a:txBody>
                  <a:tcPr marL="5331" marR="5331" marT="5331" marB="0" anchor="b"/>
                </a:tc>
                <a:tc hMerge="1">
                  <a:txBody>
                    <a:bodyPr/>
                    <a:lstStyle/>
                    <a:p>
                      <a:endParaRPr lang="en-US"/>
                    </a:p>
                  </a:txBody>
                  <a:tcPr/>
                </a:tc>
                <a:tc>
                  <a:txBody>
                    <a:bodyPr/>
                    <a:lstStyle/>
                    <a:p>
                      <a:pPr algn="l" fontAlgn="b"/>
                      <a:r>
                        <a:rPr lang="en-US" sz="900" u="sng" strike="noStrike">
                          <a:effectLst/>
                        </a:rPr>
                        <a:t> </a:t>
                      </a:r>
                      <a:endParaRPr lang="en-US" sz="900" b="0" i="0" u="sng"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1200" u="none" strike="noStrike">
                          <a:effectLst/>
                        </a:rPr>
                        <a:t>PPA </a:t>
                      </a:r>
                      <a:endParaRPr lang="en-US" sz="12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extLst>
                  <a:ext uri="{0D108BD9-81ED-4DB2-BD59-A6C34878D82A}">
                    <a16:rowId xmlns:a16="http://schemas.microsoft.com/office/drawing/2014/main" val="969457631"/>
                  </a:ext>
                </a:extLst>
              </a:tr>
              <a:tr h="154602">
                <a:tc>
                  <a:txBody>
                    <a:bodyPr/>
                    <a:lstStyle/>
                    <a:p>
                      <a:pPr algn="l" fontAlgn="b"/>
                      <a:r>
                        <a:rPr lang="en-US" sz="900" u="none" strike="noStrike">
                          <a:effectLst/>
                        </a:rPr>
                        <a:t>In Progress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Phoenix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gridSpan="3">
                  <a:txBody>
                    <a:bodyPr/>
                    <a:lstStyle/>
                    <a:p>
                      <a:pPr algn="l" fontAlgn="b"/>
                      <a:r>
                        <a:rPr lang="en-US" sz="900" u="none" strike="noStrike">
                          <a:effectLst/>
                        </a:rPr>
                        <a:t>*Needs NP-Interviewing </a:t>
                      </a:r>
                      <a:endParaRPr lang="en-US" sz="900" b="0" i="0" u="none" strike="noStrike">
                        <a:solidFill>
                          <a:srgbClr val="000000"/>
                        </a:solidFill>
                        <a:effectLst/>
                        <a:latin typeface="Calibri" panose="020F0502020204030204" pitchFamily="34" charset="0"/>
                      </a:endParaRPr>
                    </a:p>
                  </a:txBody>
                  <a:tcPr marL="5331" marR="5331" marT="5331" marB="0" anchor="b"/>
                </a:tc>
                <a:tc hMerge="1">
                  <a:txBody>
                    <a:bodyPr/>
                    <a:lstStyle/>
                    <a:p>
                      <a:endParaRPr lang="en-US"/>
                    </a:p>
                  </a:txBody>
                  <a:tcPr/>
                </a:tc>
                <a:tc hMerge="1">
                  <a:txBody>
                    <a:bodyPr/>
                    <a:lstStyle/>
                    <a:p>
                      <a:endParaRPr lang="en-US"/>
                    </a:p>
                  </a:txBody>
                  <a:tcPr/>
                </a:tc>
                <a:tc gridSpan="2">
                  <a:txBody>
                    <a:bodyPr/>
                    <a:lstStyle/>
                    <a:p>
                      <a:pPr algn="l" fontAlgn="b"/>
                      <a:r>
                        <a:rPr lang="en-US" sz="900" u="none" strike="noStrike">
                          <a:effectLst/>
                        </a:rPr>
                        <a:t>Genesis, Optum</a:t>
                      </a:r>
                      <a:endParaRPr lang="en-US" sz="900" b="0" i="0" u="none" strike="noStrike">
                        <a:solidFill>
                          <a:srgbClr val="000000"/>
                        </a:solidFill>
                        <a:effectLst/>
                        <a:latin typeface="Calibri" panose="020F0502020204030204" pitchFamily="34" charset="0"/>
                      </a:endParaRPr>
                    </a:p>
                  </a:txBody>
                  <a:tcPr marL="5331" marR="5331" marT="5331" marB="0" anchor="b"/>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extLst>
                  <a:ext uri="{0D108BD9-81ED-4DB2-BD59-A6C34878D82A}">
                    <a16:rowId xmlns:a16="http://schemas.microsoft.com/office/drawing/2014/main" val="3419264325"/>
                  </a:ext>
                </a:extLst>
              </a:tr>
              <a:tr h="286813">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Leesport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r" fontAlgn="b"/>
                      <a:r>
                        <a:rPr lang="en-US" sz="900" u="none" strike="noStrike">
                          <a:effectLst/>
                        </a:rPr>
                        <a:t>3/1/2020</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gridSpan="3">
                  <a:txBody>
                    <a:bodyPr/>
                    <a:lstStyle/>
                    <a:p>
                      <a:pPr algn="l" fontAlgn="b"/>
                      <a:r>
                        <a:rPr lang="en-US" sz="900" u="none" strike="noStrike">
                          <a:effectLst/>
                        </a:rPr>
                        <a:t>Genesis, Optum, Saber</a:t>
                      </a:r>
                      <a:endParaRPr lang="en-US" sz="900" b="0" i="0" u="none" strike="noStrike">
                        <a:solidFill>
                          <a:srgbClr val="000000"/>
                        </a:solidFill>
                        <a:effectLst/>
                        <a:latin typeface="Calibri" panose="020F0502020204030204" pitchFamily="34" charset="0"/>
                      </a:endParaRPr>
                    </a:p>
                  </a:txBody>
                  <a:tcPr marL="5331" marR="5331" marT="5331" marB="0" anchor="b"/>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extLst>
                  <a:ext uri="{0D108BD9-81ED-4DB2-BD59-A6C34878D82A}">
                    <a16:rowId xmlns:a16="http://schemas.microsoft.com/office/drawing/2014/main" val="1490880479"/>
                  </a:ext>
                </a:extLst>
              </a:tr>
              <a:tr h="154602">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extLst>
                  <a:ext uri="{0D108BD9-81ED-4DB2-BD59-A6C34878D82A}">
                    <a16:rowId xmlns:a16="http://schemas.microsoft.com/office/drawing/2014/main" val="92972181"/>
                  </a:ext>
                </a:extLst>
              </a:tr>
              <a:tr h="154602">
                <a:tc>
                  <a:txBody>
                    <a:bodyPr/>
                    <a:lstStyle/>
                    <a:p>
                      <a:pPr algn="l" fontAlgn="b"/>
                      <a:r>
                        <a:rPr lang="en-US" sz="900" u="none" strike="noStrike">
                          <a:effectLst/>
                        </a:rPr>
                        <a:t>ASAP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gridSpan="2">
                  <a:txBody>
                    <a:bodyPr/>
                    <a:lstStyle/>
                    <a:p>
                      <a:pPr algn="l" fontAlgn="b"/>
                      <a:r>
                        <a:rPr lang="en-US" sz="900" u="none" strike="noStrike">
                          <a:effectLst/>
                        </a:rPr>
                        <a:t>Auburn, Massachusetts </a:t>
                      </a:r>
                      <a:endParaRPr lang="en-US" sz="900" b="0" i="0" u="none" strike="noStrike">
                        <a:solidFill>
                          <a:srgbClr val="000000"/>
                        </a:solidFill>
                        <a:effectLst/>
                        <a:latin typeface="Calibri" panose="020F0502020204030204" pitchFamily="34" charset="0"/>
                      </a:endParaRPr>
                    </a:p>
                  </a:txBody>
                  <a:tcPr marL="5331" marR="5331" marT="5331" marB="0" anchor="b"/>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gridSpan="2">
                  <a:txBody>
                    <a:bodyPr/>
                    <a:lstStyle/>
                    <a:p>
                      <a:pPr algn="l" fontAlgn="b"/>
                      <a:r>
                        <a:rPr lang="en-US" sz="900" u="none" strike="noStrike">
                          <a:effectLst/>
                        </a:rPr>
                        <a:t>March/April </a:t>
                      </a:r>
                      <a:endParaRPr lang="en-US" sz="900" b="0" i="0" u="none" strike="noStrike">
                        <a:solidFill>
                          <a:srgbClr val="000000"/>
                        </a:solidFill>
                        <a:effectLst/>
                        <a:latin typeface="Calibri" panose="020F0502020204030204" pitchFamily="34" charset="0"/>
                      </a:endParaRPr>
                    </a:p>
                  </a:txBody>
                  <a:tcPr marL="5331" marR="5331" marT="5331" marB="0" anchor="b"/>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gridSpan="2">
                  <a:txBody>
                    <a:bodyPr/>
                    <a:lstStyle/>
                    <a:p>
                      <a:pPr algn="l" fontAlgn="b"/>
                      <a:r>
                        <a:rPr lang="en-US" sz="900" u="none" strike="noStrike">
                          <a:effectLst/>
                        </a:rPr>
                        <a:t>Reliant, Genesis</a:t>
                      </a:r>
                      <a:endParaRPr lang="en-US" sz="900" b="0" i="0" u="none" strike="noStrike">
                        <a:solidFill>
                          <a:srgbClr val="000000"/>
                        </a:solidFill>
                        <a:effectLst/>
                        <a:latin typeface="Calibri" panose="020F0502020204030204" pitchFamily="34" charset="0"/>
                      </a:endParaRPr>
                    </a:p>
                  </a:txBody>
                  <a:tcPr marL="5331" marR="5331" marT="5331" marB="0" anchor="b"/>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extLst>
                  <a:ext uri="{0D108BD9-81ED-4DB2-BD59-A6C34878D82A}">
                    <a16:rowId xmlns:a16="http://schemas.microsoft.com/office/drawing/2014/main" val="2626008366"/>
                  </a:ext>
                </a:extLst>
              </a:tr>
              <a:tr h="154602">
                <a:tc>
                  <a:txBody>
                    <a:bodyPr/>
                    <a:lstStyle/>
                    <a:p>
                      <a:pPr algn="l" fontAlgn="b"/>
                      <a:r>
                        <a:rPr lang="en-US" sz="900" u="none" strike="noStrike">
                          <a:effectLst/>
                        </a:rPr>
                        <a:t>March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r" fontAlgn="b"/>
                      <a:r>
                        <a:rPr lang="en-US" sz="900" u="none" strike="noStrike">
                          <a:effectLst/>
                        </a:rPr>
                        <a:t>3/9/2020</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Eastern Massachusetts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May</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Genesis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extLst>
                  <a:ext uri="{0D108BD9-81ED-4DB2-BD59-A6C34878D82A}">
                    <a16:rowId xmlns:a16="http://schemas.microsoft.com/office/drawing/2014/main" val="2028309957"/>
                  </a:ext>
                </a:extLst>
              </a:tr>
              <a:tr h="154602">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r" fontAlgn="b"/>
                      <a:r>
                        <a:rPr lang="en-US" sz="900" u="none" strike="noStrike">
                          <a:effectLst/>
                        </a:rPr>
                        <a:t>3/23/2020</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Albuquerque, NM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Genesis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extLst>
                  <a:ext uri="{0D108BD9-81ED-4DB2-BD59-A6C34878D82A}">
                    <a16:rowId xmlns:a16="http://schemas.microsoft.com/office/drawing/2014/main" val="596269797"/>
                  </a:ext>
                </a:extLst>
              </a:tr>
              <a:tr h="154602">
                <a:tc>
                  <a:txBody>
                    <a:bodyPr/>
                    <a:lstStyle/>
                    <a:p>
                      <a:pPr algn="l" fontAlgn="b"/>
                      <a:r>
                        <a:rPr lang="en-US" sz="900" u="none" strike="noStrike">
                          <a:effectLst/>
                        </a:rPr>
                        <a:t>April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r" fontAlgn="b"/>
                      <a:r>
                        <a:rPr lang="en-US" sz="900" u="none" strike="noStrike">
                          <a:effectLst/>
                        </a:rPr>
                        <a:t>4/13/2020</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Springfield, MO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June</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extLst>
                  <a:ext uri="{0D108BD9-81ED-4DB2-BD59-A6C34878D82A}">
                    <a16:rowId xmlns:a16="http://schemas.microsoft.com/office/drawing/2014/main" val="3884459723"/>
                  </a:ext>
                </a:extLst>
              </a:tr>
              <a:tr h="154602">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r" fontAlgn="b"/>
                      <a:r>
                        <a:rPr lang="en-US" sz="900" u="none" strike="noStrike">
                          <a:effectLst/>
                        </a:rPr>
                        <a:t>4/27/2020</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Milford, CT</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Genesis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extLst>
                  <a:ext uri="{0D108BD9-81ED-4DB2-BD59-A6C34878D82A}">
                    <a16:rowId xmlns:a16="http://schemas.microsoft.com/office/drawing/2014/main" val="3854986406"/>
                  </a:ext>
                </a:extLst>
              </a:tr>
              <a:tr h="154602">
                <a:tc>
                  <a:txBody>
                    <a:bodyPr/>
                    <a:lstStyle/>
                    <a:p>
                      <a:pPr algn="l" fontAlgn="b"/>
                      <a:r>
                        <a:rPr lang="en-US" sz="900" u="none" strike="noStrike">
                          <a:effectLst/>
                        </a:rPr>
                        <a:t>May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r" fontAlgn="b"/>
                      <a:r>
                        <a:rPr lang="en-US" sz="900" u="none" strike="noStrike">
                          <a:effectLst/>
                        </a:rPr>
                        <a:t>5/11/2020</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Detroit, MI</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July</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extLst>
                  <a:ext uri="{0D108BD9-81ED-4DB2-BD59-A6C34878D82A}">
                    <a16:rowId xmlns:a16="http://schemas.microsoft.com/office/drawing/2014/main" val="4050471795"/>
                  </a:ext>
                </a:extLst>
              </a:tr>
              <a:tr h="154602">
                <a:tc>
                  <a:txBody>
                    <a:bodyPr/>
                    <a:lstStyle/>
                    <a:p>
                      <a:pPr algn="l" fontAlgn="b"/>
                      <a:r>
                        <a:rPr lang="en-US" sz="900" u="none" strike="noStrike">
                          <a:effectLst/>
                        </a:rPr>
                        <a:t>June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r" fontAlgn="b"/>
                      <a:r>
                        <a:rPr lang="en-US" sz="900" u="none" strike="noStrike">
                          <a:effectLst/>
                        </a:rPr>
                        <a:t>6/1/2020</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Hartford, CT</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August</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Genesis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extLst>
                  <a:ext uri="{0D108BD9-81ED-4DB2-BD59-A6C34878D82A}">
                    <a16:rowId xmlns:a16="http://schemas.microsoft.com/office/drawing/2014/main" val="4083866106"/>
                  </a:ext>
                </a:extLst>
              </a:tr>
              <a:tr h="154602">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r" fontAlgn="b"/>
                      <a:r>
                        <a:rPr lang="en-US" sz="900" u="none" strike="noStrike">
                          <a:effectLst/>
                        </a:rPr>
                        <a:t>6/15/2020</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North Hampton, NH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extLst>
                  <a:ext uri="{0D108BD9-81ED-4DB2-BD59-A6C34878D82A}">
                    <a16:rowId xmlns:a16="http://schemas.microsoft.com/office/drawing/2014/main" val="2214591474"/>
                  </a:ext>
                </a:extLst>
              </a:tr>
              <a:tr h="154602">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r" fontAlgn="b"/>
                      <a:r>
                        <a:rPr lang="en-US" sz="900" u="none" strike="noStrike">
                          <a:effectLst/>
                        </a:rPr>
                        <a:t>6/29/2020</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Tulsa, OK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extLst>
                  <a:ext uri="{0D108BD9-81ED-4DB2-BD59-A6C34878D82A}">
                    <a16:rowId xmlns:a16="http://schemas.microsoft.com/office/drawing/2014/main" val="940210896"/>
                  </a:ext>
                </a:extLst>
              </a:tr>
              <a:tr h="154602">
                <a:tc>
                  <a:txBody>
                    <a:bodyPr/>
                    <a:lstStyle/>
                    <a:p>
                      <a:pPr algn="l" fontAlgn="b"/>
                      <a:r>
                        <a:rPr lang="en-US" sz="900" u="none" strike="noStrike">
                          <a:effectLst/>
                        </a:rPr>
                        <a:t>July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r" fontAlgn="b"/>
                      <a:r>
                        <a:rPr lang="en-US" sz="900" u="none" strike="noStrike">
                          <a:effectLst/>
                        </a:rPr>
                        <a:t>7/13/2020</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Tri-Lakes</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gridSpan="2">
                  <a:txBody>
                    <a:bodyPr/>
                    <a:lstStyle/>
                    <a:p>
                      <a:pPr algn="l" fontAlgn="b"/>
                      <a:r>
                        <a:rPr lang="en-US" sz="900" u="none" strike="noStrike">
                          <a:effectLst/>
                        </a:rPr>
                        <a:t>September</a:t>
                      </a:r>
                      <a:endParaRPr lang="en-US" sz="900" b="0" i="0" u="none" strike="noStrike">
                        <a:solidFill>
                          <a:srgbClr val="000000"/>
                        </a:solidFill>
                        <a:effectLst/>
                        <a:latin typeface="Calibri" panose="020F0502020204030204" pitchFamily="34" charset="0"/>
                      </a:endParaRPr>
                    </a:p>
                  </a:txBody>
                  <a:tcPr marL="5331" marR="5331" marT="5331" marB="0" anchor="b"/>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extLst>
                  <a:ext uri="{0D108BD9-81ED-4DB2-BD59-A6C34878D82A}">
                    <a16:rowId xmlns:a16="http://schemas.microsoft.com/office/drawing/2014/main" val="3139905824"/>
                  </a:ext>
                </a:extLst>
              </a:tr>
              <a:tr h="154602">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r" fontAlgn="b"/>
                      <a:r>
                        <a:rPr lang="en-US" sz="900" u="none" strike="noStrike">
                          <a:effectLst/>
                        </a:rPr>
                        <a:t>7/27/2020</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Cleveland, OH</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Optum</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extLst>
                  <a:ext uri="{0D108BD9-81ED-4DB2-BD59-A6C34878D82A}">
                    <a16:rowId xmlns:a16="http://schemas.microsoft.com/office/drawing/2014/main" val="728819238"/>
                  </a:ext>
                </a:extLst>
              </a:tr>
              <a:tr h="286813">
                <a:tc>
                  <a:txBody>
                    <a:bodyPr/>
                    <a:lstStyle/>
                    <a:p>
                      <a:pPr algn="l" fontAlgn="b"/>
                      <a:r>
                        <a:rPr lang="en-US" sz="900" u="none" strike="noStrike">
                          <a:effectLst/>
                        </a:rPr>
                        <a:t>August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r" fontAlgn="b"/>
                      <a:r>
                        <a:rPr lang="en-US" sz="900" u="none" strike="noStrike">
                          <a:effectLst/>
                        </a:rPr>
                        <a:t>8/10/2020</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South Central MO</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October</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extLst>
                  <a:ext uri="{0D108BD9-81ED-4DB2-BD59-A6C34878D82A}">
                    <a16:rowId xmlns:a16="http://schemas.microsoft.com/office/drawing/2014/main" val="1157646156"/>
                  </a:ext>
                </a:extLst>
              </a:tr>
              <a:tr h="154602">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r" fontAlgn="b"/>
                      <a:r>
                        <a:rPr lang="en-US" sz="900" u="none" strike="noStrike">
                          <a:effectLst/>
                        </a:rPr>
                        <a:t>8/24/2020</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Green Bay, WI</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extLst>
                  <a:ext uri="{0D108BD9-81ED-4DB2-BD59-A6C34878D82A}">
                    <a16:rowId xmlns:a16="http://schemas.microsoft.com/office/drawing/2014/main" val="1144544146"/>
                  </a:ext>
                </a:extLst>
              </a:tr>
              <a:tr h="286813">
                <a:tc>
                  <a:txBody>
                    <a:bodyPr/>
                    <a:lstStyle/>
                    <a:p>
                      <a:pPr algn="l" fontAlgn="b"/>
                      <a:r>
                        <a:rPr lang="en-US" sz="900" u="none" strike="noStrike">
                          <a:effectLst/>
                        </a:rPr>
                        <a:t>September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r" fontAlgn="b"/>
                      <a:r>
                        <a:rPr lang="en-US" sz="900" u="none" strike="noStrike">
                          <a:effectLst/>
                        </a:rPr>
                        <a:t>9/14/2020</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Indianapolis, IN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November</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gridSpan="4">
                  <a:txBody>
                    <a:bodyPr/>
                    <a:lstStyle/>
                    <a:p>
                      <a:pPr algn="l" fontAlgn="b"/>
                      <a:r>
                        <a:rPr lang="en-US" sz="900" u="none" strike="noStrike">
                          <a:effectLst/>
                        </a:rPr>
                        <a:t>Genesis (only 1 center in this market) </a:t>
                      </a:r>
                      <a:endParaRPr lang="en-US" sz="900" b="0" i="0" u="none" strike="noStrike">
                        <a:solidFill>
                          <a:srgbClr val="000000"/>
                        </a:solidFill>
                        <a:effectLst/>
                        <a:latin typeface="Calibri" panose="020F0502020204030204" pitchFamily="34" charset="0"/>
                      </a:endParaRPr>
                    </a:p>
                  </a:txBody>
                  <a:tcPr marL="5331" marR="5331" marT="5331"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79436631"/>
                  </a:ext>
                </a:extLst>
              </a:tr>
              <a:tr h="154602">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r" fontAlgn="b"/>
                      <a:r>
                        <a:rPr lang="en-US" sz="900" u="none" strike="noStrike">
                          <a:effectLst/>
                        </a:rPr>
                        <a:t>9/28/2020</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Lansing, MI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extLst>
                  <a:ext uri="{0D108BD9-81ED-4DB2-BD59-A6C34878D82A}">
                    <a16:rowId xmlns:a16="http://schemas.microsoft.com/office/drawing/2014/main" val="2453865567"/>
                  </a:ext>
                </a:extLst>
              </a:tr>
              <a:tr h="154602">
                <a:tc>
                  <a:txBody>
                    <a:bodyPr/>
                    <a:lstStyle/>
                    <a:p>
                      <a:pPr algn="l" fontAlgn="b"/>
                      <a:r>
                        <a:rPr lang="en-US" sz="900" u="none" strike="noStrike">
                          <a:effectLst/>
                        </a:rPr>
                        <a:t>October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r" fontAlgn="b"/>
                      <a:r>
                        <a:rPr lang="en-US" sz="900" u="none" strike="noStrike">
                          <a:effectLst/>
                        </a:rPr>
                        <a:t>10/12/2020</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PA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gridSpan="2">
                  <a:txBody>
                    <a:bodyPr/>
                    <a:lstStyle/>
                    <a:p>
                      <a:pPr algn="l" fontAlgn="b"/>
                      <a:r>
                        <a:rPr lang="en-US" sz="900" u="none" strike="noStrike">
                          <a:effectLst/>
                        </a:rPr>
                        <a:t>December </a:t>
                      </a:r>
                      <a:endParaRPr lang="en-US" sz="900" b="0" i="0" u="none" strike="noStrike">
                        <a:solidFill>
                          <a:srgbClr val="000000"/>
                        </a:solidFill>
                        <a:effectLst/>
                        <a:latin typeface="Calibri" panose="020F0502020204030204" pitchFamily="34" charset="0"/>
                      </a:endParaRPr>
                    </a:p>
                  </a:txBody>
                  <a:tcPr marL="5331" marR="5331" marT="5331" marB="0" anchor="b"/>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gridSpan="3">
                  <a:txBody>
                    <a:bodyPr/>
                    <a:lstStyle/>
                    <a:p>
                      <a:pPr algn="l" fontAlgn="b"/>
                      <a:r>
                        <a:rPr lang="en-US" sz="900" u="none" strike="noStrike">
                          <a:effectLst/>
                        </a:rPr>
                        <a:t>Genesis, Optum, Saber</a:t>
                      </a:r>
                      <a:endParaRPr lang="en-US" sz="900" b="0" i="0" u="none" strike="noStrike">
                        <a:solidFill>
                          <a:srgbClr val="000000"/>
                        </a:solidFill>
                        <a:effectLst/>
                        <a:latin typeface="Calibri" panose="020F0502020204030204" pitchFamily="34" charset="0"/>
                      </a:endParaRPr>
                    </a:p>
                  </a:txBody>
                  <a:tcPr marL="5331" marR="5331" marT="5331" marB="0" anchor="b"/>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extLst>
                  <a:ext uri="{0D108BD9-81ED-4DB2-BD59-A6C34878D82A}">
                    <a16:rowId xmlns:a16="http://schemas.microsoft.com/office/drawing/2014/main" val="902382928"/>
                  </a:ext>
                </a:extLst>
              </a:tr>
              <a:tr h="154602">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r" fontAlgn="b"/>
                      <a:r>
                        <a:rPr lang="en-US" sz="900" u="none" strike="noStrike">
                          <a:effectLst/>
                        </a:rPr>
                        <a:t>10/26/2020</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Western MO</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extLst>
                  <a:ext uri="{0D108BD9-81ED-4DB2-BD59-A6C34878D82A}">
                    <a16:rowId xmlns:a16="http://schemas.microsoft.com/office/drawing/2014/main" val="4188188270"/>
                  </a:ext>
                </a:extLst>
              </a:tr>
              <a:tr h="154602">
                <a:tc>
                  <a:txBody>
                    <a:bodyPr/>
                    <a:lstStyle/>
                    <a:p>
                      <a:pPr algn="l" fontAlgn="b"/>
                      <a:r>
                        <a:rPr lang="en-US" sz="900" u="none" strike="noStrike">
                          <a:effectLst/>
                        </a:rPr>
                        <a:t>November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r" fontAlgn="b"/>
                      <a:r>
                        <a:rPr lang="en-US" sz="900" u="none" strike="noStrike">
                          <a:effectLst/>
                        </a:rPr>
                        <a:t>11/9/2020</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PA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gridSpan="3">
                  <a:txBody>
                    <a:bodyPr/>
                    <a:lstStyle/>
                    <a:p>
                      <a:pPr algn="l" fontAlgn="b"/>
                      <a:r>
                        <a:rPr lang="en-US" sz="900" u="none" strike="noStrike">
                          <a:effectLst/>
                        </a:rPr>
                        <a:t>Genesis, Optum, Saber</a:t>
                      </a:r>
                      <a:endParaRPr lang="en-US" sz="900" b="0" i="0" u="none" strike="noStrike">
                        <a:solidFill>
                          <a:srgbClr val="000000"/>
                        </a:solidFill>
                        <a:effectLst/>
                        <a:latin typeface="Calibri" panose="020F0502020204030204" pitchFamily="34" charset="0"/>
                      </a:endParaRPr>
                    </a:p>
                  </a:txBody>
                  <a:tcPr marL="5331" marR="5331" marT="5331" marB="0" anchor="b"/>
                </a:tc>
                <a:tc hMerge="1">
                  <a:txBody>
                    <a:bodyPr/>
                    <a:lstStyle/>
                    <a:p>
                      <a:endParaRPr lang="en-US"/>
                    </a:p>
                  </a:txBody>
                  <a:tcPr/>
                </a:tc>
                <a:tc hMerge="1">
                  <a:txBody>
                    <a:bodyPr/>
                    <a:lstStyle/>
                    <a:p>
                      <a:endParaRPr lang="en-US"/>
                    </a:p>
                  </a:txBody>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331" marR="5331" marT="5331" marB="0" anchor="b"/>
                </a:tc>
                <a:extLst>
                  <a:ext uri="{0D108BD9-81ED-4DB2-BD59-A6C34878D82A}">
                    <a16:rowId xmlns:a16="http://schemas.microsoft.com/office/drawing/2014/main" val="1639067202"/>
                  </a:ext>
                </a:extLst>
              </a:tr>
            </a:tbl>
          </a:graphicData>
        </a:graphic>
      </p:graphicFrame>
    </p:spTree>
    <p:extLst>
      <p:ext uri="{BB962C8B-B14F-4D97-AF65-F5344CB8AC3E}">
        <p14:creationId xmlns:p14="http://schemas.microsoft.com/office/powerpoint/2010/main" val="3872778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DAFC4-4CBC-C84F-9BA5-607F7AE04811}"/>
              </a:ext>
            </a:extLst>
          </p:cNvPr>
          <p:cNvSpPr>
            <a:spLocks noGrp="1"/>
          </p:cNvSpPr>
          <p:nvPr>
            <p:ph type="title"/>
          </p:nvPr>
        </p:nvSpPr>
        <p:spPr/>
        <p:txBody>
          <a:bodyPr/>
          <a:lstStyle/>
          <a:p>
            <a:r>
              <a:rPr lang="en-US" dirty="0"/>
              <a:t>Role Participation </a:t>
            </a:r>
          </a:p>
        </p:txBody>
      </p:sp>
      <p:sp>
        <p:nvSpPr>
          <p:cNvPr id="3" name="Content Placeholder 2">
            <a:extLst>
              <a:ext uri="{FF2B5EF4-FFF2-40B4-BE49-F238E27FC236}">
                <a16:creationId xmlns:a16="http://schemas.microsoft.com/office/drawing/2014/main" id="{7C932BB5-DE77-2C44-8A73-D07DCC81FB2F}"/>
              </a:ext>
            </a:extLst>
          </p:cNvPr>
          <p:cNvSpPr>
            <a:spLocks noGrp="1"/>
          </p:cNvSpPr>
          <p:nvPr>
            <p:ph idx="1"/>
          </p:nvPr>
        </p:nvSpPr>
        <p:spPr/>
        <p:txBody>
          <a:bodyPr>
            <a:normAutofit/>
          </a:bodyPr>
          <a:lstStyle/>
          <a:p>
            <a:r>
              <a:rPr lang="en-US" sz="4000" dirty="0"/>
              <a:t>Local Leadership </a:t>
            </a:r>
          </a:p>
          <a:p>
            <a:pPr lvl="1"/>
            <a:r>
              <a:rPr lang="en-US" sz="3600" dirty="0"/>
              <a:t>Director of Clinical Services</a:t>
            </a:r>
          </a:p>
          <a:p>
            <a:pPr lvl="2"/>
            <a:r>
              <a:rPr lang="en-US" sz="3200" dirty="0"/>
              <a:t>Referral pipeline management </a:t>
            </a:r>
          </a:p>
          <a:p>
            <a:pPr lvl="2"/>
            <a:r>
              <a:rPr lang="en-US" sz="3200" dirty="0"/>
              <a:t>Medical Director engagement </a:t>
            </a:r>
          </a:p>
          <a:p>
            <a:pPr lvl="2"/>
            <a:r>
              <a:rPr lang="en-US" sz="3200" dirty="0"/>
              <a:t>Outcomes</a:t>
            </a:r>
          </a:p>
          <a:p>
            <a:pPr lvl="3"/>
            <a:r>
              <a:rPr lang="en-US" sz="3000" dirty="0"/>
              <a:t>PC to hospice transitions &gt;45%</a:t>
            </a:r>
          </a:p>
          <a:p>
            <a:pPr lvl="3"/>
            <a:r>
              <a:rPr lang="en-US" sz="3000" dirty="0"/>
              <a:t>Hospice to PC transitions 100% </a:t>
            </a:r>
          </a:p>
          <a:p>
            <a:pPr lvl="1"/>
            <a:endParaRPr lang="en-US" sz="3600" dirty="0"/>
          </a:p>
        </p:txBody>
      </p:sp>
      <p:sp>
        <p:nvSpPr>
          <p:cNvPr id="4" name="Slide Number Placeholder 3">
            <a:extLst>
              <a:ext uri="{FF2B5EF4-FFF2-40B4-BE49-F238E27FC236}">
                <a16:creationId xmlns:a16="http://schemas.microsoft.com/office/drawing/2014/main" id="{A77D002D-1636-FC43-A09A-B2ECFCD2FCB0}"/>
              </a:ext>
            </a:extLst>
          </p:cNvPr>
          <p:cNvSpPr>
            <a:spLocks noGrp="1"/>
          </p:cNvSpPr>
          <p:nvPr>
            <p:ph type="sldNum" sz="quarter" idx="12"/>
          </p:nvPr>
        </p:nvSpPr>
        <p:spPr/>
        <p:txBody>
          <a:bodyPr/>
          <a:lstStyle/>
          <a:p>
            <a:fld id="{D0762AB2-F4F5-1E4F-A6CC-B69D1788EA36}" type="slidenum">
              <a:rPr lang="en-US" smtClean="0"/>
              <a:t>36</a:t>
            </a:fld>
            <a:endParaRPr lang="en-US"/>
          </a:p>
        </p:txBody>
      </p:sp>
    </p:spTree>
    <p:extLst>
      <p:ext uri="{BB962C8B-B14F-4D97-AF65-F5344CB8AC3E}">
        <p14:creationId xmlns:p14="http://schemas.microsoft.com/office/powerpoint/2010/main" val="408586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DAFC4-4CBC-C84F-9BA5-607F7AE04811}"/>
              </a:ext>
            </a:extLst>
          </p:cNvPr>
          <p:cNvSpPr>
            <a:spLocks noGrp="1"/>
          </p:cNvSpPr>
          <p:nvPr>
            <p:ph type="title"/>
          </p:nvPr>
        </p:nvSpPr>
        <p:spPr/>
        <p:txBody>
          <a:bodyPr/>
          <a:lstStyle/>
          <a:p>
            <a:r>
              <a:rPr lang="en-US" dirty="0"/>
              <a:t>Role Participation </a:t>
            </a:r>
          </a:p>
        </p:txBody>
      </p:sp>
      <p:sp>
        <p:nvSpPr>
          <p:cNvPr id="3" name="Content Placeholder 2">
            <a:extLst>
              <a:ext uri="{FF2B5EF4-FFF2-40B4-BE49-F238E27FC236}">
                <a16:creationId xmlns:a16="http://schemas.microsoft.com/office/drawing/2014/main" id="{7C932BB5-DE77-2C44-8A73-D07DCC81FB2F}"/>
              </a:ext>
            </a:extLst>
          </p:cNvPr>
          <p:cNvSpPr>
            <a:spLocks noGrp="1"/>
          </p:cNvSpPr>
          <p:nvPr>
            <p:ph idx="1"/>
          </p:nvPr>
        </p:nvSpPr>
        <p:spPr/>
        <p:txBody>
          <a:bodyPr>
            <a:normAutofit fontScale="92500" lnSpcReduction="20000"/>
          </a:bodyPr>
          <a:lstStyle/>
          <a:p>
            <a:r>
              <a:rPr lang="en-US" sz="4000" dirty="0"/>
              <a:t>Area Leadership</a:t>
            </a:r>
          </a:p>
          <a:p>
            <a:pPr lvl="1"/>
            <a:r>
              <a:rPr lang="en-US" sz="3600" dirty="0"/>
              <a:t>Area Director of Clinical Operations </a:t>
            </a:r>
          </a:p>
          <a:p>
            <a:pPr lvl="2"/>
            <a:r>
              <a:rPr lang="en-US" sz="3200" dirty="0"/>
              <a:t>PC Nurse Practitioner supervision </a:t>
            </a:r>
          </a:p>
          <a:p>
            <a:pPr lvl="2"/>
            <a:r>
              <a:rPr lang="en-US" sz="3200" dirty="0"/>
              <a:t>1</a:t>
            </a:r>
            <a:r>
              <a:rPr lang="en-US" sz="3200" baseline="30000" dirty="0"/>
              <a:t>st</a:t>
            </a:r>
            <a:r>
              <a:rPr lang="en-US" sz="3200" dirty="0"/>
              <a:t> line NP interview and new hire onboarding</a:t>
            </a:r>
          </a:p>
          <a:p>
            <a:pPr lvl="2"/>
            <a:r>
              <a:rPr lang="en-US" sz="3200" dirty="0"/>
              <a:t>Medical Director engagement</a:t>
            </a:r>
          </a:p>
          <a:p>
            <a:pPr lvl="2"/>
            <a:r>
              <a:rPr lang="en-US" sz="3200" dirty="0"/>
              <a:t>Works with PC Clinical Director to meet clinical outcomes goals </a:t>
            </a:r>
          </a:p>
          <a:p>
            <a:pPr lvl="2"/>
            <a:r>
              <a:rPr lang="en-US" sz="3200" dirty="0"/>
              <a:t>Outcomes</a:t>
            </a:r>
          </a:p>
          <a:p>
            <a:pPr lvl="3"/>
            <a:r>
              <a:rPr lang="en-US" sz="3000" dirty="0"/>
              <a:t>PC to hospice transitions &gt;45%</a:t>
            </a:r>
          </a:p>
          <a:p>
            <a:pPr lvl="3"/>
            <a:r>
              <a:rPr lang="en-US" sz="3000" dirty="0"/>
              <a:t>PC clinical metrics exceeded</a:t>
            </a:r>
          </a:p>
          <a:p>
            <a:pPr lvl="1"/>
            <a:endParaRPr lang="en-US" sz="3600" dirty="0"/>
          </a:p>
        </p:txBody>
      </p:sp>
      <p:sp>
        <p:nvSpPr>
          <p:cNvPr id="4" name="Slide Number Placeholder 3">
            <a:extLst>
              <a:ext uri="{FF2B5EF4-FFF2-40B4-BE49-F238E27FC236}">
                <a16:creationId xmlns:a16="http://schemas.microsoft.com/office/drawing/2014/main" id="{A77D002D-1636-FC43-A09A-B2ECFCD2FCB0}"/>
              </a:ext>
            </a:extLst>
          </p:cNvPr>
          <p:cNvSpPr>
            <a:spLocks noGrp="1"/>
          </p:cNvSpPr>
          <p:nvPr>
            <p:ph type="sldNum" sz="quarter" idx="12"/>
          </p:nvPr>
        </p:nvSpPr>
        <p:spPr/>
        <p:txBody>
          <a:bodyPr/>
          <a:lstStyle/>
          <a:p>
            <a:fld id="{D0762AB2-F4F5-1E4F-A6CC-B69D1788EA36}" type="slidenum">
              <a:rPr lang="en-US" smtClean="0"/>
              <a:t>37</a:t>
            </a:fld>
            <a:endParaRPr lang="en-US"/>
          </a:p>
        </p:txBody>
      </p:sp>
    </p:spTree>
    <p:extLst>
      <p:ext uri="{BB962C8B-B14F-4D97-AF65-F5344CB8AC3E}">
        <p14:creationId xmlns:p14="http://schemas.microsoft.com/office/powerpoint/2010/main" val="408928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DAFC4-4CBC-C84F-9BA5-607F7AE04811}"/>
              </a:ext>
            </a:extLst>
          </p:cNvPr>
          <p:cNvSpPr>
            <a:spLocks noGrp="1"/>
          </p:cNvSpPr>
          <p:nvPr>
            <p:ph type="title"/>
          </p:nvPr>
        </p:nvSpPr>
        <p:spPr/>
        <p:txBody>
          <a:bodyPr/>
          <a:lstStyle/>
          <a:p>
            <a:r>
              <a:rPr lang="en-US" dirty="0"/>
              <a:t>Role Participation </a:t>
            </a:r>
          </a:p>
        </p:txBody>
      </p:sp>
      <p:sp>
        <p:nvSpPr>
          <p:cNvPr id="3" name="Content Placeholder 2">
            <a:extLst>
              <a:ext uri="{FF2B5EF4-FFF2-40B4-BE49-F238E27FC236}">
                <a16:creationId xmlns:a16="http://schemas.microsoft.com/office/drawing/2014/main" id="{7C932BB5-DE77-2C44-8A73-D07DCC81FB2F}"/>
              </a:ext>
            </a:extLst>
          </p:cNvPr>
          <p:cNvSpPr>
            <a:spLocks noGrp="1"/>
          </p:cNvSpPr>
          <p:nvPr>
            <p:ph idx="1"/>
          </p:nvPr>
        </p:nvSpPr>
        <p:spPr/>
        <p:txBody>
          <a:bodyPr>
            <a:normAutofit lnSpcReduction="10000"/>
          </a:bodyPr>
          <a:lstStyle/>
          <a:p>
            <a:r>
              <a:rPr lang="en-US" sz="4000" dirty="0"/>
              <a:t>Area Leadership</a:t>
            </a:r>
          </a:p>
          <a:p>
            <a:pPr lvl="1"/>
            <a:r>
              <a:rPr lang="en-US" sz="3600" dirty="0"/>
              <a:t>Area Market Executive </a:t>
            </a:r>
          </a:p>
          <a:p>
            <a:pPr lvl="2"/>
            <a:r>
              <a:rPr lang="en-US" sz="3200" dirty="0"/>
              <a:t>Palliative Care Coordinator (PCC) supervision </a:t>
            </a:r>
          </a:p>
          <a:p>
            <a:pPr lvl="2"/>
            <a:r>
              <a:rPr lang="en-US" sz="3200" dirty="0"/>
              <a:t>PC growth strategy </a:t>
            </a:r>
          </a:p>
          <a:p>
            <a:pPr lvl="2"/>
            <a:r>
              <a:rPr lang="en-US" sz="3200" dirty="0"/>
              <a:t>PPA relationship </a:t>
            </a:r>
          </a:p>
          <a:p>
            <a:pPr lvl="2"/>
            <a:r>
              <a:rPr lang="en-US" sz="3200" dirty="0"/>
              <a:t>Outcomes</a:t>
            </a:r>
          </a:p>
          <a:p>
            <a:pPr lvl="3"/>
            <a:r>
              <a:rPr lang="en-US" sz="3000" dirty="0"/>
              <a:t>PC to hospice transitions &gt;45%</a:t>
            </a:r>
          </a:p>
          <a:p>
            <a:pPr lvl="3"/>
            <a:r>
              <a:rPr lang="en-US" sz="3000" dirty="0"/>
              <a:t>Exceeds budgeted PC visit volume goals </a:t>
            </a:r>
          </a:p>
          <a:p>
            <a:pPr lvl="1"/>
            <a:endParaRPr lang="en-US" sz="3600" dirty="0"/>
          </a:p>
        </p:txBody>
      </p:sp>
      <p:sp>
        <p:nvSpPr>
          <p:cNvPr id="4" name="Slide Number Placeholder 3">
            <a:extLst>
              <a:ext uri="{FF2B5EF4-FFF2-40B4-BE49-F238E27FC236}">
                <a16:creationId xmlns:a16="http://schemas.microsoft.com/office/drawing/2014/main" id="{A77D002D-1636-FC43-A09A-B2ECFCD2FCB0}"/>
              </a:ext>
            </a:extLst>
          </p:cNvPr>
          <p:cNvSpPr>
            <a:spLocks noGrp="1"/>
          </p:cNvSpPr>
          <p:nvPr>
            <p:ph type="sldNum" sz="quarter" idx="12"/>
          </p:nvPr>
        </p:nvSpPr>
        <p:spPr/>
        <p:txBody>
          <a:bodyPr/>
          <a:lstStyle/>
          <a:p>
            <a:fld id="{D0762AB2-F4F5-1E4F-A6CC-B69D1788EA36}" type="slidenum">
              <a:rPr lang="en-US" smtClean="0"/>
              <a:t>38</a:t>
            </a:fld>
            <a:endParaRPr lang="en-US"/>
          </a:p>
        </p:txBody>
      </p:sp>
    </p:spTree>
    <p:extLst>
      <p:ext uri="{BB962C8B-B14F-4D97-AF65-F5344CB8AC3E}">
        <p14:creationId xmlns:p14="http://schemas.microsoft.com/office/powerpoint/2010/main" val="20487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DAFC4-4CBC-C84F-9BA5-607F7AE04811}"/>
              </a:ext>
            </a:extLst>
          </p:cNvPr>
          <p:cNvSpPr>
            <a:spLocks noGrp="1"/>
          </p:cNvSpPr>
          <p:nvPr>
            <p:ph type="title"/>
          </p:nvPr>
        </p:nvSpPr>
        <p:spPr/>
        <p:txBody>
          <a:bodyPr/>
          <a:lstStyle/>
          <a:p>
            <a:r>
              <a:rPr lang="en-US" dirty="0"/>
              <a:t>Role Participation </a:t>
            </a:r>
          </a:p>
        </p:txBody>
      </p:sp>
      <p:sp>
        <p:nvSpPr>
          <p:cNvPr id="3" name="Content Placeholder 2">
            <a:extLst>
              <a:ext uri="{FF2B5EF4-FFF2-40B4-BE49-F238E27FC236}">
                <a16:creationId xmlns:a16="http://schemas.microsoft.com/office/drawing/2014/main" id="{7C932BB5-DE77-2C44-8A73-D07DCC81FB2F}"/>
              </a:ext>
            </a:extLst>
          </p:cNvPr>
          <p:cNvSpPr>
            <a:spLocks noGrp="1"/>
          </p:cNvSpPr>
          <p:nvPr>
            <p:ph idx="1"/>
          </p:nvPr>
        </p:nvSpPr>
        <p:spPr/>
        <p:txBody>
          <a:bodyPr>
            <a:normAutofit lnSpcReduction="10000"/>
          </a:bodyPr>
          <a:lstStyle/>
          <a:p>
            <a:r>
              <a:rPr lang="en-US" sz="4000" dirty="0"/>
              <a:t>Regional Leadership</a:t>
            </a:r>
          </a:p>
          <a:p>
            <a:pPr lvl="1"/>
            <a:r>
              <a:rPr lang="en-US" sz="3600" dirty="0"/>
              <a:t>Regional Director of Clinical Operations </a:t>
            </a:r>
          </a:p>
          <a:p>
            <a:pPr lvl="2"/>
            <a:r>
              <a:rPr lang="en-US" sz="3200" dirty="0"/>
              <a:t>New program launch</a:t>
            </a:r>
          </a:p>
          <a:p>
            <a:pPr lvl="2"/>
            <a:r>
              <a:rPr lang="en-US" sz="3200" dirty="0"/>
              <a:t>Nurse Practitioner staffing needs</a:t>
            </a:r>
          </a:p>
          <a:p>
            <a:pPr lvl="2"/>
            <a:r>
              <a:rPr lang="en-US" sz="3200" dirty="0"/>
              <a:t>Implementation of PC Clinical Director initiatives</a:t>
            </a:r>
          </a:p>
          <a:p>
            <a:pPr lvl="2"/>
            <a:r>
              <a:rPr lang="en-US" sz="3200" dirty="0"/>
              <a:t>Outcomes</a:t>
            </a:r>
          </a:p>
          <a:p>
            <a:pPr lvl="3"/>
            <a:r>
              <a:rPr lang="en-US" sz="3000" dirty="0"/>
              <a:t>PC to hospice transitions &gt;45%</a:t>
            </a:r>
          </a:p>
          <a:p>
            <a:pPr lvl="3"/>
            <a:r>
              <a:rPr lang="en-US" sz="3000" dirty="0"/>
              <a:t>Exceeds PC clinical metrics goals </a:t>
            </a:r>
          </a:p>
          <a:p>
            <a:pPr lvl="1"/>
            <a:endParaRPr lang="en-US" sz="3600" dirty="0"/>
          </a:p>
        </p:txBody>
      </p:sp>
      <p:sp>
        <p:nvSpPr>
          <p:cNvPr id="4" name="Slide Number Placeholder 3">
            <a:extLst>
              <a:ext uri="{FF2B5EF4-FFF2-40B4-BE49-F238E27FC236}">
                <a16:creationId xmlns:a16="http://schemas.microsoft.com/office/drawing/2014/main" id="{A77D002D-1636-FC43-A09A-B2ECFCD2FCB0}"/>
              </a:ext>
            </a:extLst>
          </p:cNvPr>
          <p:cNvSpPr>
            <a:spLocks noGrp="1"/>
          </p:cNvSpPr>
          <p:nvPr>
            <p:ph type="sldNum" sz="quarter" idx="12"/>
          </p:nvPr>
        </p:nvSpPr>
        <p:spPr/>
        <p:txBody>
          <a:bodyPr/>
          <a:lstStyle/>
          <a:p>
            <a:fld id="{D0762AB2-F4F5-1E4F-A6CC-B69D1788EA36}" type="slidenum">
              <a:rPr lang="en-US" smtClean="0"/>
              <a:t>39</a:t>
            </a:fld>
            <a:endParaRPr lang="en-US"/>
          </a:p>
        </p:txBody>
      </p:sp>
    </p:spTree>
    <p:extLst>
      <p:ext uri="{BB962C8B-B14F-4D97-AF65-F5344CB8AC3E}">
        <p14:creationId xmlns:p14="http://schemas.microsoft.com/office/powerpoint/2010/main" val="3258161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DAFC4-4CBC-C84F-9BA5-607F7AE04811}"/>
              </a:ext>
            </a:extLst>
          </p:cNvPr>
          <p:cNvSpPr>
            <a:spLocks noGrp="1"/>
          </p:cNvSpPr>
          <p:nvPr>
            <p:ph type="title"/>
          </p:nvPr>
        </p:nvSpPr>
        <p:spPr/>
        <p:txBody>
          <a:bodyPr/>
          <a:lstStyle/>
          <a:p>
            <a:r>
              <a:rPr lang="en-US" dirty="0"/>
              <a:t>Customer Retention is Driven by Stellar Clinical Account Management, not Sales</a:t>
            </a:r>
          </a:p>
        </p:txBody>
      </p:sp>
      <p:sp>
        <p:nvSpPr>
          <p:cNvPr id="3" name="Content Placeholder 2">
            <a:extLst>
              <a:ext uri="{FF2B5EF4-FFF2-40B4-BE49-F238E27FC236}">
                <a16:creationId xmlns:a16="http://schemas.microsoft.com/office/drawing/2014/main" id="{7C932BB5-DE77-2C44-8A73-D07DCC81FB2F}"/>
              </a:ext>
            </a:extLst>
          </p:cNvPr>
          <p:cNvSpPr>
            <a:spLocks noGrp="1"/>
          </p:cNvSpPr>
          <p:nvPr>
            <p:ph idx="1"/>
          </p:nvPr>
        </p:nvSpPr>
        <p:spPr>
          <a:xfrm>
            <a:off x="838200" y="1825625"/>
            <a:ext cx="8785634" cy="4006215"/>
          </a:xfrm>
        </p:spPr>
        <p:txBody>
          <a:bodyPr>
            <a:normAutofit/>
          </a:bodyPr>
          <a:lstStyle/>
          <a:p>
            <a:r>
              <a:rPr lang="en-US" dirty="0"/>
              <a:t>Clinical account management – starts after the sales transaction is complete </a:t>
            </a:r>
          </a:p>
          <a:p>
            <a:r>
              <a:rPr lang="en-US" dirty="0"/>
              <a:t>It’s the daily management and support of customers, </a:t>
            </a:r>
            <a:r>
              <a:rPr lang="en-US" b="1" i="1" dirty="0"/>
              <a:t>their</a:t>
            </a:r>
            <a:r>
              <a:rPr lang="en-US" dirty="0"/>
              <a:t> needs and greatest concerns</a:t>
            </a:r>
          </a:p>
          <a:p>
            <a:r>
              <a:rPr lang="en-US" dirty="0"/>
              <a:t>How we (and by extension, our team) shows up matters</a:t>
            </a:r>
          </a:p>
          <a:p>
            <a:pPr lvl="1"/>
            <a:r>
              <a:rPr lang="en-US" dirty="0"/>
              <a:t>Communication</a:t>
            </a:r>
          </a:p>
          <a:p>
            <a:pPr lvl="1"/>
            <a:r>
              <a:rPr lang="en-US" dirty="0"/>
              <a:t>Availability and visibility</a:t>
            </a:r>
          </a:p>
          <a:p>
            <a:pPr lvl="1"/>
            <a:r>
              <a:rPr lang="en-US" dirty="0"/>
              <a:t>Attitude and demeanor</a:t>
            </a:r>
          </a:p>
          <a:p>
            <a:pPr lvl="1"/>
            <a:r>
              <a:rPr lang="en-US" dirty="0"/>
              <a:t>Clinical expertise and support</a:t>
            </a:r>
          </a:p>
          <a:p>
            <a:pPr marL="0" indent="0">
              <a:buNone/>
            </a:pPr>
            <a:endParaRPr lang="en-US" dirty="0"/>
          </a:p>
        </p:txBody>
      </p:sp>
      <p:sp>
        <p:nvSpPr>
          <p:cNvPr id="4" name="Slide Number Placeholder 3">
            <a:extLst>
              <a:ext uri="{FF2B5EF4-FFF2-40B4-BE49-F238E27FC236}">
                <a16:creationId xmlns:a16="http://schemas.microsoft.com/office/drawing/2014/main" id="{A77D002D-1636-FC43-A09A-B2ECFCD2FCB0}"/>
              </a:ext>
            </a:extLst>
          </p:cNvPr>
          <p:cNvSpPr>
            <a:spLocks noGrp="1"/>
          </p:cNvSpPr>
          <p:nvPr>
            <p:ph type="sldNum" sz="quarter" idx="12"/>
          </p:nvPr>
        </p:nvSpPr>
        <p:spPr/>
        <p:txBody>
          <a:bodyPr/>
          <a:lstStyle/>
          <a:p>
            <a:fld id="{D0762AB2-F4F5-1E4F-A6CC-B69D1788EA36}" type="slidenum">
              <a:rPr lang="en-US" smtClean="0"/>
              <a:t>4</a:t>
            </a:fld>
            <a:endParaRPr lang="en-US" dirty="0"/>
          </a:p>
        </p:txBody>
      </p:sp>
    </p:spTree>
    <p:extLst>
      <p:ext uri="{BB962C8B-B14F-4D97-AF65-F5344CB8AC3E}">
        <p14:creationId xmlns:p14="http://schemas.microsoft.com/office/powerpoint/2010/main" val="2353833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DAFC4-4CBC-C84F-9BA5-607F7AE04811}"/>
              </a:ext>
            </a:extLst>
          </p:cNvPr>
          <p:cNvSpPr>
            <a:spLocks noGrp="1"/>
          </p:cNvSpPr>
          <p:nvPr>
            <p:ph type="title"/>
          </p:nvPr>
        </p:nvSpPr>
        <p:spPr/>
        <p:txBody>
          <a:bodyPr/>
          <a:lstStyle/>
          <a:p>
            <a:r>
              <a:rPr lang="en-US" dirty="0"/>
              <a:t>Role Participation </a:t>
            </a:r>
          </a:p>
        </p:txBody>
      </p:sp>
      <p:sp>
        <p:nvSpPr>
          <p:cNvPr id="3" name="Content Placeholder 2">
            <a:extLst>
              <a:ext uri="{FF2B5EF4-FFF2-40B4-BE49-F238E27FC236}">
                <a16:creationId xmlns:a16="http://schemas.microsoft.com/office/drawing/2014/main" id="{7C932BB5-DE77-2C44-8A73-D07DCC81FB2F}"/>
              </a:ext>
            </a:extLst>
          </p:cNvPr>
          <p:cNvSpPr>
            <a:spLocks noGrp="1"/>
          </p:cNvSpPr>
          <p:nvPr>
            <p:ph idx="1"/>
          </p:nvPr>
        </p:nvSpPr>
        <p:spPr/>
        <p:txBody>
          <a:bodyPr>
            <a:normAutofit fontScale="92500" lnSpcReduction="10000"/>
          </a:bodyPr>
          <a:lstStyle/>
          <a:p>
            <a:r>
              <a:rPr lang="en-US" sz="4000" dirty="0"/>
              <a:t>Regional Leadership</a:t>
            </a:r>
          </a:p>
          <a:p>
            <a:pPr lvl="1"/>
            <a:r>
              <a:rPr lang="en-US" sz="3600" dirty="0"/>
              <a:t>Regional Market Executive </a:t>
            </a:r>
          </a:p>
          <a:p>
            <a:pPr lvl="2"/>
            <a:r>
              <a:rPr lang="en-US" sz="3200" dirty="0"/>
              <a:t>New program launch</a:t>
            </a:r>
          </a:p>
          <a:p>
            <a:pPr lvl="2"/>
            <a:r>
              <a:rPr lang="en-US" sz="3200" dirty="0"/>
              <a:t>Develop and implement PC growth strategy</a:t>
            </a:r>
          </a:p>
          <a:p>
            <a:pPr lvl="2"/>
            <a:r>
              <a:rPr lang="en-US" sz="3200" dirty="0"/>
              <a:t>Manage PPA relationship</a:t>
            </a:r>
          </a:p>
          <a:p>
            <a:pPr lvl="2"/>
            <a:r>
              <a:rPr lang="en-US" sz="3200" dirty="0"/>
              <a:t>Sales training </a:t>
            </a:r>
          </a:p>
          <a:p>
            <a:pPr lvl="2"/>
            <a:r>
              <a:rPr lang="en-US" sz="3200" dirty="0"/>
              <a:t>Outcomes</a:t>
            </a:r>
          </a:p>
          <a:p>
            <a:pPr lvl="3"/>
            <a:r>
              <a:rPr lang="en-US" sz="3000" dirty="0"/>
              <a:t>PC to hospice transitions &gt;45%</a:t>
            </a:r>
          </a:p>
          <a:p>
            <a:pPr lvl="3"/>
            <a:r>
              <a:rPr lang="en-US" sz="3000" dirty="0"/>
              <a:t>Exceeds budgeted PC visit volume goals </a:t>
            </a:r>
          </a:p>
          <a:p>
            <a:pPr lvl="1"/>
            <a:endParaRPr lang="en-US" sz="3600" dirty="0"/>
          </a:p>
        </p:txBody>
      </p:sp>
      <p:sp>
        <p:nvSpPr>
          <p:cNvPr id="4" name="Slide Number Placeholder 3">
            <a:extLst>
              <a:ext uri="{FF2B5EF4-FFF2-40B4-BE49-F238E27FC236}">
                <a16:creationId xmlns:a16="http://schemas.microsoft.com/office/drawing/2014/main" id="{A77D002D-1636-FC43-A09A-B2ECFCD2FCB0}"/>
              </a:ext>
            </a:extLst>
          </p:cNvPr>
          <p:cNvSpPr>
            <a:spLocks noGrp="1"/>
          </p:cNvSpPr>
          <p:nvPr>
            <p:ph type="sldNum" sz="quarter" idx="12"/>
          </p:nvPr>
        </p:nvSpPr>
        <p:spPr/>
        <p:txBody>
          <a:bodyPr/>
          <a:lstStyle/>
          <a:p>
            <a:fld id="{D0762AB2-F4F5-1E4F-A6CC-B69D1788EA36}" type="slidenum">
              <a:rPr lang="en-US" smtClean="0"/>
              <a:t>40</a:t>
            </a:fld>
            <a:endParaRPr lang="en-US"/>
          </a:p>
        </p:txBody>
      </p:sp>
    </p:spTree>
    <p:extLst>
      <p:ext uri="{BB962C8B-B14F-4D97-AF65-F5344CB8AC3E}">
        <p14:creationId xmlns:p14="http://schemas.microsoft.com/office/powerpoint/2010/main" val="2320741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DAFC4-4CBC-C84F-9BA5-607F7AE04811}"/>
              </a:ext>
            </a:extLst>
          </p:cNvPr>
          <p:cNvSpPr>
            <a:spLocks noGrp="1"/>
          </p:cNvSpPr>
          <p:nvPr>
            <p:ph type="title"/>
          </p:nvPr>
        </p:nvSpPr>
        <p:spPr/>
        <p:txBody>
          <a:bodyPr/>
          <a:lstStyle/>
          <a:p>
            <a:r>
              <a:rPr lang="en-US" dirty="0"/>
              <a:t>Role Participation </a:t>
            </a:r>
          </a:p>
        </p:txBody>
      </p:sp>
      <p:sp>
        <p:nvSpPr>
          <p:cNvPr id="3" name="Content Placeholder 2">
            <a:extLst>
              <a:ext uri="{FF2B5EF4-FFF2-40B4-BE49-F238E27FC236}">
                <a16:creationId xmlns:a16="http://schemas.microsoft.com/office/drawing/2014/main" id="{7C932BB5-DE77-2C44-8A73-D07DCC81FB2F}"/>
              </a:ext>
            </a:extLst>
          </p:cNvPr>
          <p:cNvSpPr>
            <a:spLocks noGrp="1"/>
          </p:cNvSpPr>
          <p:nvPr>
            <p:ph idx="1"/>
          </p:nvPr>
        </p:nvSpPr>
        <p:spPr/>
        <p:txBody>
          <a:bodyPr>
            <a:normAutofit fontScale="92500" lnSpcReduction="10000"/>
          </a:bodyPr>
          <a:lstStyle/>
          <a:p>
            <a:r>
              <a:rPr lang="en-US" sz="4000" dirty="0"/>
              <a:t>Regional Leadership</a:t>
            </a:r>
          </a:p>
          <a:p>
            <a:pPr lvl="1"/>
            <a:r>
              <a:rPr lang="en-US" sz="3600" dirty="0"/>
              <a:t>Regional Vice President </a:t>
            </a:r>
          </a:p>
          <a:p>
            <a:pPr lvl="2"/>
            <a:r>
              <a:rPr lang="en-US" sz="3200" dirty="0"/>
              <a:t>New program launch</a:t>
            </a:r>
          </a:p>
          <a:p>
            <a:pPr lvl="2"/>
            <a:r>
              <a:rPr lang="en-US" sz="3200" dirty="0"/>
              <a:t>Financials/budget </a:t>
            </a:r>
          </a:p>
          <a:p>
            <a:pPr lvl="2"/>
            <a:r>
              <a:rPr lang="en-US" sz="3200" dirty="0"/>
              <a:t>Oversight of all PC outcomes</a:t>
            </a:r>
          </a:p>
          <a:p>
            <a:pPr lvl="2"/>
            <a:r>
              <a:rPr lang="en-US" sz="3200" dirty="0"/>
              <a:t>Outcomes</a:t>
            </a:r>
          </a:p>
          <a:p>
            <a:pPr lvl="3"/>
            <a:r>
              <a:rPr lang="en-US" sz="3000" dirty="0"/>
              <a:t>PC to hospice transitions &gt;45%</a:t>
            </a:r>
          </a:p>
          <a:p>
            <a:pPr lvl="3"/>
            <a:r>
              <a:rPr lang="en-US" sz="3000" dirty="0"/>
              <a:t>Exceeds budgeted PC visit volume goals </a:t>
            </a:r>
          </a:p>
          <a:p>
            <a:pPr lvl="3"/>
            <a:r>
              <a:rPr lang="en-US" sz="3000" dirty="0"/>
              <a:t>Exceeds PC clinical metrics goals </a:t>
            </a:r>
          </a:p>
          <a:p>
            <a:pPr lvl="1"/>
            <a:endParaRPr lang="en-US" sz="3600" dirty="0"/>
          </a:p>
        </p:txBody>
      </p:sp>
      <p:sp>
        <p:nvSpPr>
          <p:cNvPr id="4" name="Slide Number Placeholder 3">
            <a:extLst>
              <a:ext uri="{FF2B5EF4-FFF2-40B4-BE49-F238E27FC236}">
                <a16:creationId xmlns:a16="http://schemas.microsoft.com/office/drawing/2014/main" id="{A77D002D-1636-FC43-A09A-B2ECFCD2FCB0}"/>
              </a:ext>
            </a:extLst>
          </p:cNvPr>
          <p:cNvSpPr>
            <a:spLocks noGrp="1"/>
          </p:cNvSpPr>
          <p:nvPr>
            <p:ph type="sldNum" sz="quarter" idx="12"/>
          </p:nvPr>
        </p:nvSpPr>
        <p:spPr/>
        <p:txBody>
          <a:bodyPr/>
          <a:lstStyle/>
          <a:p>
            <a:fld id="{D0762AB2-F4F5-1E4F-A6CC-B69D1788EA36}" type="slidenum">
              <a:rPr lang="en-US" smtClean="0"/>
              <a:t>41</a:t>
            </a:fld>
            <a:endParaRPr lang="en-US"/>
          </a:p>
        </p:txBody>
      </p:sp>
    </p:spTree>
    <p:extLst>
      <p:ext uri="{BB962C8B-B14F-4D97-AF65-F5344CB8AC3E}">
        <p14:creationId xmlns:p14="http://schemas.microsoft.com/office/powerpoint/2010/main" val="3018433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DAFC4-4CBC-C84F-9BA5-607F7AE04811}"/>
              </a:ext>
            </a:extLst>
          </p:cNvPr>
          <p:cNvSpPr>
            <a:spLocks noGrp="1"/>
          </p:cNvSpPr>
          <p:nvPr>
            <p:ph type="title"/>
          </p:nvPr>
        </p:nvSpPr>
        <p:spPr/>
        <p:txBody>
          <a:bodyPr/>
          <a:lstStyle/>
          <a:p>
            <a:r>
              <a:rPr lang="en-US" dirty="0"/>
              <a:t>Next Steps </a:t>
            </a:r>
          </a:p>
        </p:txBody>
      </p:sp>
      <p:sp>
        <p:nvSpPr>
          <p:cNvPr id="3" name="Content Placeholder 2">
            <a:extLst>
              <a:ext uri="{FF2B5EF4-FFF2-40B4-BE49-F238E27FC236}">
                <a16:creationId xmlns:a16="http://schemas.microsoft.com/office/drawing/2014/main" id="{7C932BB5-DE77-2C44-8A73-D07DCC81FB2F}"/>
              </a:ext>
            </a:extLst>
          </p:cNvPr>
          <p:cNvSpPr>
            <a:spLocks noGrp="1"/>
          </p:cNvSpPr>
          <p:nvPr>
            <p:ph idx="1"/>
          </p:nvPr>
        </p:nvSpPr>
        <p:spPr/>
        <p:txBody>
          <a:bodyPr>
            <a:normAutofit/>
          </a:bodyPr>
          <a:lstStyle/>
          <a:p>
            <a:r>
              <a:rPr lang="en-US" sz="4000" dirty="0"/>
              <a:t>PC team calls </a:t>
            </a:r>
            <a:r>
              <a:rPr lang="en-US" sz="3600" dirty="0"/>
              <a:t>by state </a:t>
            </a:r>
          </a:p>
          <a:p>
            <a:pPr lvl="1"/>
            <a:r>
              <a:rPr lang="en-US" sz="3600" dirty="0"/>
              <a:t>Specifics</a:t>
            </a:r>
          </a:p>
          <a:p>
            <a:pPr lvl="1"/>
            <a:r>
              <a:rPr lang="en-US" sz="3600" dirty="0"/>
              <a:t>Align roles</a:t>
            </a:r>
          </a:p>
          <a:p>
            <a:pPr lvl="1"/>
            <a:r>
              <a:rPr lang="en-US" sz="3600" dirty="0"/>
              <a:t>Challenges/barriers  </a:t>
            </a:r>
          </a:p>
          <a:p>
            <a:pPr lvl="1"/>
            <a:endParaRPr lang="en-US" sz="3600" dirty="0"/>
          </a:p>
        </p:txBody>
      </p:sp>
      <p:sp>
        <p:nvSpPr>
          <p:cNvPr id="4" name="Slide Number Placeholder 3">
            <a:extLst>
              <a:ext uri="{FF2B5EF4-FFF2-40B4-BE49-F238E27FC236}">
                <a16:creationId xmlns:a16="http://schemas.microsoft.com/office/drawing/2014/main" id="{A77D002D-1636-FC43-A09A-B2ECFCD2FCB0}"/>
              </a:ext>
            </a:extLst>
          </p:cNvPr>
          <p:cNvSpPr>
            <a:spLocks noGrp="1"/>
          </p:cNvSpPr>
          <p:nvPr>
            <p:ph type="sldNum" sz="quarter" idx="12"/>
          </p:nvPr>
        </p:nvSpPr>
        <p:spPr/>
        <p:txBody>
          <a:bodyPr/>
          <a:lstStyle/>
          <a:p>
            <a:fld id="{D0762AB2-F4F5-1E4F-A6CC-B69D1788EA36}" type="slidenum">
              <a:rPr lang="en-US" smtClean="0"/>
              <a:t>42</a:t>
            </a:fld>
            <a:endParaRPr lang="en-US"/>
          </a:p>
        </p:txBody>
      </p:sp>
    </p:spTree>
    <p:extLst>
      <p:ext uri="{BB962C8B-B14F-4D97-AF65-F5344CB8AC3E}">
        <p14:creationId xmlns:p14="http://schemas.microsoft.com/office/powerpoint/2010/main" val="2380855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DCBFC1-6ED1-FA4A-9F15-EE62D523B98B}"/>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2957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9BC30-4A63-2E4E-8305-656314AEA35D}"/>
              </a:ext>
            </a:extLst>
          </p:cNvPr>
          <p:cNvSpPr>
            <a:spLocks noGrp="1"/>
          </p:cNvSpPr>
          <p:nvPr>
            <p:ph type="ctrTitle"/>
          </p:nvPr>
        </p:nvSpPr>
        <p:spPr>
          <a:xfrm>
            <a:off x="873760" y="1531375"/>
            <a:ext cx="10444480" cy="2086725"/>
          </a:xfrm>
        </p:spPr>
        <p:txBody>
          <a:bodyPr>
            <a:spAutoFit/>
          </a:bodyPr>
          <a:lstStyle/>
          <a:p>
            <a:r>
              <a:rPr lang="en-US" dirty="0"/>
              <a:t>Market Development</a:t>
            </a:r>
            <a:br>
              <a:rPr lang="en-US" dirty="0"/>
            </a:br>
            <a:r>
              <a:rPr lang="en-US" dirty="0"/>
              <a:t>Strategic Partners</a:t>
            </a:r>
          </a:p>
        </p:txBody>
      </p:sp>
      <p:sp>
        <p:nvSpPr>
          <p:cNvPr id="3" name="Subtitle 2">
            <a:extLst>
              <a:ext uri="{FF2B5EF4-FFF2-40B4-BE49-F238E27FC236}">
                <a16:creationId xmlns:a16="http://schemas.microsoft.com/office/drawing/2014/main" id="{4901E43D-0039-B246-80A5-CDF9F609A269}"/>
              </a:ext>
            </a:extLst>
          </p:cNvPr>
          <p:cNvSpPr>
            <a:spLocks noGrp="1"/>
          </p:cNvSpPr>
          <p:nvPr>
            <p:ph type="subTitle" idx="1"/>
          </p:nvPr>
        </p:nvSpPr>
        <p:spPr>
          <a:xfrm>
            <a:off x="1524000" y="3726873"/>
            <a:ext cx="9144000" cy="1428480"/>
          </a:xfrm>
        </p:spPr>
        <p:txBody>
          <a:bodyPr>
            <a:noAutofit/>
          </a:bodyPr>
          <a:lstStyle/>
          <a:p>
            <a:r>
              <a:rPr lang="en-US" dirty="0"/>
              <a:t>Directors of Quality Outcomes</a:t>
            </a:r>
          </a:p>
          <a:p>
            <a:pPr>
              <a:spcBef>
                <a:spcPts val="3600"/>
              </a:spcBef>
            </a:pPr>
            <a:r>
              <a:rPr lang="en-US" sz="2800" dirty="0"/>
              <a:t>Kim Baldwin and Jeff Marsh</a:t>
            </a:r>
          </a:p>
        </p:txBody>
      </p:sp>
    </p:spTree>
    <p:extLst>
      <p:ext uri="{BB962C8B-B14F-4D97-AF65-F5344CB8AC3E}">
        <p14:creationId xmlns:p14="http://schemas.microsoft.com/office/powerpoint/2010/main" val="3017965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DAFC4-4CBC-C84F-9BA5-607F7AE04811}"/>
              </a:ext>
            </a:extLst>
          </p:cNvPr>
          <p:cNvSpPr>
            <a:spLocks noGrp="1"/>
          </p:cNvSpPr>
          <p:nvPr>
            <p:ph type="title"/>
          </p:nvPr>
        </p:nvSpPr>
        <p:spPr/>
        <p:txBody>
          <a:bodyPr/>
          <a:lstStyle/>
          <a:p>
            <a:r>
              <a:rPr lang="en-US" dirty="0"/>
              <a:t>The Transformation of Post-Acute Care</a:t>
            </a:r>
          </a:p>
        </p:txBody>
      </p:sp>
      <p:sp>
        <p:nvSpPr>
          <p:cNvPr id="3" name="Content Placeholder 2">
            <a:extLst>
              <a:ext uri="{FF2B5EF4-FFF2-40B4-BE49-F238E27FC236}">
                <a16:creationId xmlns:a16="http://schemas.microsoft.com/office/drawing/2014/main" id="{7C932BB5-DE77-2C44-8A73-D07DCC81FB2F}"/>
              </a:ext>
            </a:extLst>
          </p:cNvPr>
          <p:cNvSpPr>
            <a:spLocks noGrp="1"/>
          </p:cNvSpPr>
          <p:nvPr>
            <p:ph idx="1"/>
          </p:nvPr>
        </p:nvSpPr>
        <p:spPr>
          <a:xfrm>
            <a:off x="838200" y="1690689"/>
            <a:ext cx="10515600" cy="4488042"/>
          </a:xfrm>
        </p:spPr>
        <p:txBody>
          <a:bodyPr>
            <a:noAutofit/>
          </a:bodyPr>
          <a:lstStyle/>
          <a:p>
            <a:r>
              <a:rPr lang="en-US" sz="2400" dirty="0"/>
              <a:t>The health care community wants “clinical partners”…not salespeople</a:t>
            </a:r>
          </a:p>
          <a:p>
            <a:r>
              <a:rPr lang="en-US" sz="2400" b="1" i="1" dirty="0"/>
              <a:t>Clinical value </a:t>
            </a:r>
            <a:r>
              <a:rPr lang="en-US" sz="2400" dirty="0"/>
              <a:t>and </a:t>
            </a:r>
            <a:r>
              <a:rPr lang="en-US" sz="2400" b="1" i="1" dirty="0"/>
              <a:t>outcomes</a:t>
            </a:r>
            <a:r>
              <a:rPr lang="en-US" sz="2400" dirty="0"/>
              <a:t> are the priorities as health care companies </a:t>
            </a:r>
            <a:br>
              <a:rPr lang="en-US" sz="2400" dirty="0"/>
            </a:br>
            <a:r>
              <a:rPr lang="en-US" sz="2400" dirty="0"/>
              <a:t>begin to narrow their post-acute networks of providers</a:t>
            </a:r>
          </a:p>
          <a:p>
            <a:r>
              <a:rPr lang="en-US" sz="2400" b="1" i="1" dirty="0"/>
              <a:t>Outcomes data </a:t>
            </a:r>
            <a:r>
              <a:rPr lang="en-US" sz="2400" dirty="0"/>
              <a:t>and </a:t>
            </a:r>
            <a:r>
              <a:rPr lang="en-US" sz="2400" b="1" i="1" dirty="0"/>
              <a:t>quality of care </a:t>
            </a:r>
            <a:r>
              <a:rPr lang="en-US" sz="2400" dirty="0"/>
              <a:t>will determine our future</a:t>
            </a:r>
          </a:p>
          <a:p>
            <a:pPr lvl="1"/>
            <a:r>
              <a:rPr lang="en-US" sz="2000" dirty="0"/>
              <a:t>Hospitalizations/revocations</a:t>
            </a:r>
          </a:p>
          <a:p>
            <a:pPr lvl="1"/>
            <a:r>
              <a:rPr lang="en-US" sz="2000" dirty="0"/>
              <a:t>ER admissions or diversions</a:t>
            </a:r>
          </a:p>
          <a:p>
            <a:pPr lvl="1"/>
            <a:r>
              <a:rPr lang="en-US" sz="2000" dirty="0"/>
              <a:t>CASPER Reports</a:t>
            </a:r>
          </a:p>
          <a:p>
            <a:pPr lvl="1"/>
            <a:r>
              <a:rPr lang="en-US" sz="2000" dirty="0"/>
              <a:t>CAHPS and HIS</a:t>
            </a:r>
          </a:p>
          <a:p>
            <a:pPr lvl="1"/>
            <a:r>
              <a:rPr lang="en-US" sz="2000" dirty="0"/>
              <a:t>Etc.</a:t>
            </a:r>
          </a:p>
          <a:p>
            <a:r>
              <a:rPr lang="en-US" sz="2400" dirty="0"/>
              <a:t>We are better positioned than any other provider to achieve </a:t>
            </a:r>
            <a:br>
              <a:rPr lang="en-US" sz="2400" dirty="0"/>
            </a:br>
            <a:r>
              <a:rPr lang="en-US" sz="2400" dirty="0"/>
              <a:t>“best-in-class” results</a:t>
            </a:r>
          </a:p>
        </p:txBody>
      </p:sp>
      <p:sp>
        <p:nvSpPr>
          <p:cNvPr id="4" name="Slide Number Placeholder 3">
            <a:extLst>
              <a:ext uri="{FF2B5EF4-FFF2-40B4-BE49-F238E27FC236}">
                <a16:creationId xmlns:a16="http://schemas.microsoft.com/office/drawing/2014/main" id="{A77D002D-1636-FC43-A09A-B2ECFCD2FCB0}"/>
              </a:ext>
            </a:extLst>
          </p:cNvPr>
          <p:cNvSpPr>
            <a:spLocks noGrp="1"/>
          </p:cNvSpPr>
          <p:nvPr>
            <p:ph type="sldNum" sz="quarter" idx="12"/>
          </p:nvPr>
        </p:nvSpPr>
        <p:spPr/>
        <p:txBody>
          <a:bodyPr/>
          <a:lstStyle/>
          <a:p>
            <a:fld id="{D0762AB2-F4F5-1E4F-A6CC-B69D1788EA36}" type="slidenum">
              <a:rPr lang="en-US" smtClean="0"/>
              <a:t>45</a:t>
            </a:fld>
            <a:endParaRPr lang="en-US" dirty="0"/>
          </a:p>
        </p:txBody>
      </p:sp>
    </p:spTree>
    <p:extLst>
      <p:ext uri="{BB962C8B-B14F-4D97-AF65-F5344CB8AC3E}">
        <p14:creationId xmlns:p14="http://schemas.microsoft.com/office/powerpoint/2010/main" val="184992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DAFC4-4CBC-C84F-9BA5-607F7AE04811}"/>
              </a:ext>
            </a:extLst>
          </p:cNvPr>
          <p:cNvSpPr>
            <a:spLocks noGrp="1"/>
          </p:cNvSpPr>
          <p:nvPr>
            <p:ph type="title"/>
          </p:nvPr>
        </p:nvSpPr>
        <p:spPr/>
        <p:txBody>
          <a:bodyPr/>
          <a:lstStyle/>
          <a:p>
            <a:r>
              <a:rPr lang="en-US" dirty="0"/>
              <a:t>See Value in Customer Concerns</a:t>
            </a:r>
          </a:p>
        </p:txBody>
      </p:sp>
      <p:sp>
        <p:nvSpPr>
          <p:cNvPr id="3" name="Content Placeholder 2">
            <a:extLst>
              <a:ext uri="{FF2B5EF4-FFF2-40B4-BE49-F238E27FC236}">
                <a16:creationId xmlns:a16="http://schemas.microsoft.com/office/drawing/2014/main" id="{7C932BB5-DE77-2C44-8A73-D07DCC81FB2F}"/>
              </a:ext>
            </a:extLst>
          </p:cNvPr>
          <p:cNvSpPr>
            <a:spLocks noGrp="1"/>
          </p:cNvSpPr>
          <p:nvPr>
            <p:ph idx="1"/>
          </p:nvPr>
        </p:nvSpPr>
        <p:spPr>
          <a:xfrm>
            <a:off x="838200" y="1825625"/>
            <a:ext cx="10515600" cy="4431484"/>
          </a:xfrm>
        </p:spPr>
        <p:txBody>
          <a:bodyPr>
            <a:normAutofit fontScale="85000" lnSpcReduction="20000"/>
          </a:bodyPr>
          <a:lstStyle/>
          <a:p>
            <a:pPr>
              <a:lnSpc>
                <a:spcPct val="110000"/>
              </a:lnSpc>
            </a:pPr>
            <a:r>
              <a:rPr lang="en-US" dirty="0"/>
              <a:t>How we handle them is in our control </a:t>
            </a:r>
            <a:r>
              <a:rPr lang="en-US" b="1" i="1" dirty="0"/>
              <a:t>always</a:t>
            </a:r>
            <a:r>
              <a:rPr lang="en-US" dirty="0"/>
              <a:t>!!!!</a:t>
            </a:r>
          </a:p>
          <a:p>
            <a:pPr lvl="1">
              <a:lnSpc>
                <a:spcPct val="110000"/>
              </a:lnSpc>
            </a:pPr>
            <a:r>
              <a:rPr lang="en-US" dirty="0"/>
              <a:t>Defensiveness shows lack of accountability and a lack of commitment to the customer</a:t>
            </a:r>
          </a:p>
          <a:p>
            <a:pPr>
              <a:lnSpc>
                <a:spcPct val="110000"/>
              </a:lnSpc>
            </a:pPr>
            <a:r>
              <a:rPr lang="en-US" dirty="0"/>
              <a:t>Complaint Avoidance</a:t>
            </a:r>
          </a:p>
          <a:p>
            <a:pPr lvl="1">
              <a:lnSpc>
                <a:spcPct val="110000"/>
              </a:lnSpc>
            </a:pPr>
            <a:r>
              <a:rPr lang="en-US" dirty="0"/>
              <a:t>Do what we have promised to do </a:t>
            </a:r>
            <a:r>
              <a:rPr lang="en-US" b="1" i="1" dirty="0"/>
              <a:t>every time</a:t>
            </a:r>
          </a:p>
          <a:p>
            <a:pPr lvl="1">
              <a:lnSpc>
                <a:spcPct val="110000"/>
              </a:lnSpc>
            </a:pPr>
            <a:r>
              <a:rPr lang="en-US" dirty="0"/>
              <a:t>Think ahead…</a:t>
            </a:r>
          </a:p>
          <a:p>
            <a:pPr lvl="2">
              <a:lnSpc>
                <a:spcPct val="110000"/>
              </a:lnSpc>
            </a:pPr>
            <a:r>
              <a:rPr lang="en-US" sz="2100" dirty="0"/>
              <a:t>Difficult patient… call customer every week…</a:t>
            </a:r>
          </a:p>
          <a:p>
            <a:pPr lvl="2">
              <a:lnSpc>
                <a:spcPct val="110000"/>
              </a:lnSpc>
            </a:pPr>
            <a:r>
              <a:rPr lang="en-US" sz="2100" dirty="0"/>
              <a:t>Disengaged nurse… address it… call customer every week</a:t>
            </a:r>
          </a:p>
          <a:p>
            <a:pPr>
              <a:lnSpc>
                <a:spcPct val="110000"/>
              </a:lnSpc>
            </a:pPr>
            <a:r>
              <a:rPr lang="en-US" dirty="0"/>
              <a:t>We are </a:t>
            </a:r>
            <a:r>
              <a:rPr lang="en-US" b="1" i="1" dirty="0"/>
              <a:t>constantly</a:t>
            </a:r>
            <a:r>
              <a:rPr lang="en-US" dirty="0"/>
              <a:t> being assessed by our customer</a:t>
            </a:r>
          </a:p>
          <a:p>
            <a:pPr lvl="1">
              <a:lnSpc>
                <a:spcPct val="110000"/>
              </a:lnSpc>
            </a:pPr>
            <a:r>
              <a:rPr lang="en-US" dirty="0"/>
              <a:t>Timely care</a:t>
            </a:r>
          </a:p>
          <a:p>
            <a:pPr lvl="1">
              <a:lnSpc>
                <a:spcPct val="110000"/>
              </a:lnSpc>
            </a:pPr>
            <a:r>
              <a:rPr lang="en-US" dirty="0"/>
              <a:t>Timely response to questions or complaints</a:t>
            </a:r>
          </a:p>
          <a:p>
            <a:pPr lvl="1">
              <a:lnSpc>
                <a:spcPct val="110000"/>
              </a:lnSpc>
            </a:pPr>
            <a:r>
              <a:rPr lang="en-US" dirty="0"/>
              <a:t>Quality and approach to communications</a:t>
            </a:r>
          </a:p>
          <a:p>
            <a:pPr lvl="1">
              <a:lnSpc>
                <a:spcPct val="110000"/>
              </a:lnSpc>
            </a:pPr>
            <a:r>
              <a:rPr lang="en-US" dirty="0"/>
              <a:t>Outcomes </a:t>
            </a:r>
          </a:p>
        </p:txBody>
      </p:sp>
      <p:sp>
        <p:nvSpPr>
          <p:cNvPr id="4" name="Slide Number Placeholder 3">
            <a:extLst>
              <a:ext uri="{FF2B5EF4-FFF2-40B4-BE49-F238E27FC236}">
                <a16:creationId xmlns:a16="http://schemas.microsoft.com/office/drawing/2014/main" id="{A77D002D-1636-FC43-A09A-B2ECFCD2FCB0}"/>
              </a:ext>
            </a:extLst>
          </p:cNvPr>
          <p:cNvSpPr>
            <a:spLocks noGrp="1"/>
          </p:cNvSpPr>
          <p:nvPr>
            <p:ph type="sldNum" sz="quarter" idx="12"/>
          </p:nvPr>
        </p:nvSpPr>
        <p:spPr/>
        <p:txBody>
          <a:bodyPr/>
          <a:lstStyle/>
          <a:p>
            <a:fld id="{D0762AB2-F4F5-1E4F-A6CC-B69D1788EA36}" type="slidenum">
              <a:rPr lang="en-US" smtClean="0"/>
              <a:t>46</a:t>
            </a:fld>
            <a:endParaRPr lang="en-US" dirty="0"/>
          </a:p>
        </p:txBody>
      </p:sp>
    </p:spTree>
    <p:extLst>
      <p:ext uri="{BB962C8B-B14F-4D97-AF65-F5344CB8AC3E}">
        <p14:creationId xmlns:p14="http://schemas.microsoft.com/office/powerpoint/2010/main" val="236613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DAFC4-4CBC-C84F-9BA5-607F7AE04811}"/>
              </a:ext>
            </a:extLst>
          </p:cNvPr>
          <p:cNvSpPr>
            <a:spLocks noGrp="1"/>
          </p:cNvSpPr>
          <p:nvPr>
            <p:ph type="title"/>
          </p:nvPr>
        </p:nvSpPr>
        <p:spPr/>
        <p:txBody>
          <a:bodyPr/>
          <a:lstStyle/>
          <a:p>
            <a:r>
              <a:rPr lang="en-US" dirty="0"/>
              <a:t>Customer Retention is Driven by Stellar Clinical Account Management, not Sales</a:t>
            </a:r>
          </a:p>
        </p:txBody>
      </p:sp>
      <p:sp>
        <p:nvSpPr>
          <p:cNvPr id="3" name="Content Placeholder 2">
            <a:extLst>
              <a:ext uri="{FF2B5EF4-FFF2-40B4-BE49-F238E27FC236}">
                <a16:creationId xmlns:a16="http://schemas.microsoft.com/office/drawing/2014/main" id="{7C932BB5-DE77-2C44-8A73-D07DCC81FB2F}"/>
              </a:ext>
            </a:extLst>
          </p:cNvPr>
          <p:cNvSpPr>
            <a:spLocks noGrp="1"/>
          </p:cNvSpPr>
          <p:nvPr>
            <p:ph idx="1"/>
          </p:nvPr>
        </p:nvSpPr>
        <p:spPr>
          <a:xfrm>
            <a:off x="838200" y="1825625"/>
            <a:ext cx="8785634" cy="4006215"/>
          </a:xfrm>
        </p:spPr>
        <p:txBody>
          <a:bodyPr>
            <a:normAutofit/>
          </a:bodyPr>
          <a:lstStyle/>
          <a:p>
            <a:r>
              <a:rPr lang="en-US" dirty="0"/>
              <a:t>Clinical account management – starts after the sales transaction is complete </a:t>
            </a:r>
          </a:p>
          <a:p>
            <a:r>
              <a:rPr lang="en-US" dirty="0"/>
              <a:t>It’s the daily management and support of customers, </a:t>
            </a:r>
            <a:r>
              <a:rPr lang="en-US" b="1" i="1" dirty="0"/>
              <a:t>their</a:t>
            </a:r>
            <a:r>
              <a:rPr lang="en-US" dirty="0"/>
              <a:t> needs and greatest concerns</a:t>
            </a:r>
          </a:p>
          <a:p>
            <a:r>
              <a:rPr lang="en-US" dirty="0"/>
              <a:t>How we (and by extension, our team) shows up matters</a:t>
            </a:r>
          </a:p>
          <a:p>
            <a:pPr lvl="1"/>
            <a:r>
              <a:rPr lang="en-US" dirty="0"/>
              <a:t>Communication</a:t>
            </a:r>
          </a:p>
          <a:p>
            <a:pPr lvl="1"/>
            <a:r>
              <a:rPr lang="en-US" dirty="0"/>
              <a:t>Availability and visibility</a:t>
            </a:r>
          </a:p>
          <a:p>
            <a:pPr lvl="1"/>
            <a:r>
              <a:rPr lang="en-US" dirty="0"/>
              <a:t>Attitude and demeanor</a:t>
            </a:r>
          </a:p>
          <a:p>
            <a:pPr lvl="1"/>
            <a:r>
              <a:rPr lang="en-US" dirty="0"/>
              <a:t>Clinical expertise and support</a:t>
            </a:r>
          </a:p>
          <a:p>
            <a:pPr marL="0" indent="0">
              <a:buNone/>
            </a:pPr>
            <a:endParaRPr lang="en-US" dirty="0"/>
          </a:p>
        </p:txBody>
      </p:sp>
      <p:sp>
        <p:nvSpPr>
          <p:cNvPr id="4" name="Slide Number Placeholder 3">
            <a:extLst>
              <a:ext uri="{FF2B5EF4-FFF2-40B4-BE49-F238E27FC236}">
                <a16:creationId xmlns:a16="http://schemas.microsoft.com/office/drawing/2014/main" id="{A77D002D-1636-FC43-A09A-B2ECFCD2FCB0}"/>
              </a:ext>
            </a:extLst>
          </p:cNvPr>
          <p:cNvSpPr>
            <a:spLocks noGrp="1"/>
          </p:cNvSpPr>
          <p:nvPr>
            <p:ph type="sldNum" sz="quarter" idx="12"/>
          </p:nvPr>
        </p:nvSpPr>
        <p:spPr/>
        <p:txBody>
          <a:bodyPr/>
          <a:lstStyle/>
          <a:p>
            <a:fld id="{D0762AB2-F4F5-1E4F-A6CC-B69D1788EA36}" type="slidenum">
              <a:rPr lang="en-US" smtClean="0"/>
              <a:t>47</a:t>
            </a:fld>
            <a:endParaRPr lang="en-US" dirty="0"/>
          </a:p>
        </p:txBody>
      </p:sp>
    </p:spTree>
    <p:extLst>
      <p:ext uri="{BB962C8B-B14F-4D97-AF65-F5344CB8AC3E}">
        <p14:creationId xmlns:p14="http://schemas.microsoft.com/office/powerpoint/2010/main" val="31634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DAFC4-4CBC-C84F-9BA5-607F7AE04811}"/>
              </a:ext>
            </a:extLst>
          </p:cNvPr>
          <p:cNvSpPr>
            <a:spLocks noGrp="1"/>
          </p:cNvSpPr>
          <p:nvPr>
            <p:ph type="title"/>
          </p:nvPr>
        </p:nvSpPr>
        <p:spPr/>
        <p:txBody>
          <a:bodyPr/>
          <a:lstStyle/>
          <a:p>
            <a:r>
              <a:rPr lang="en-US" dirty="0"/>
              <a:t>Clinical Account Management – </a:t>
            </a:r>
            <a:br>
              <a:rPr lang="en-US" dirty="0"/>
            </a:br>
            <a:r>
              <a:rPr lang="en-US" dirty="0"/>
              <a:t>Practical Application</a:t>
            </a:r>
          </a:p>
        </p:txBody>
      </p:sp>
      <p:sp>
        <p:nvSpPr>
          <p:cNvPr id="3" name="Content Placeholder 2">
            <a:extLst>
              <a:ext uri="{FF2B5EF4-FFF2-40B4-BE49-F238E27FC236}">
                <a16:creationId xmlns:a16="http://schemas.microsoft.com/office/drawing/2014/main" id="{7C932BB5-DE77-2C44-8A73-D07DCC81FB2F}"/>
              </a:ext>
            </a:extLst>
          </p:cNvPr>
          <p:cNvSpPr>
            <a:spLocks noGrp="1"/>
          </p:cNvSpPr>
          <p:nvPr>
            <p:ph idx="1"/>
          </p:nvPr>
        </p:nvSpPr>
        <p:spPr>
          <a:xfrm>
            <a:off x="838199" y="1825625"/>
            <a:ext cx="10830339" cy="4006215"/>
          </a:xfrm>
        </p:spPr>
        <p:txBody>
          <a:bodyPr>
            <a:normAutofit/>
          </a:bodyPr>
          <a:lstStyle/>
          <a:p>
            <a:r>
              <a:rPr lang="en-US" dirty="0"/>
              <a:t>Sustainable partnerships and repeat care opportunities are largely dependent on our capacity to provide clinical account management</a:t>
            </a:r>
          </a:p>
          <a:p>
            <a:pPr lvl="1"/>
            <a:r>
              <a:rPr lang="en-US" dirty="0"/>
              <a:t>Active interest and involvement in clinical initiatives</a:t>
            </a:r>
          </a:p>
          <a:p>
            <a:pPr lvl="1"/>
            <a:r>
              <a:rPr lang="en-US" dirty="0"/>
              <a:t>Regular attendance at clinical care collaboration meetings and care plan reviews</a:t>
            </a:r>
          </a:p>
          <a:p>
            <a:pPr lvl="1"/>
            <a:r>
              <a:rPr lang="en-US" dirty="0"/>
              <a:t>Ensuring survey readiness and timely/comprehensive documentation</a:t>
            </a:r>
          </a:p>
          <a:p>
            <a:pPr lvl="1"/>
            <a:r>
              <a:rPr lang="en-US" dirty="0"/>
              <a:t>Willingness to address care concerns openly without excuse or judgment</a:t>
            </a:r>
          </a:p>
          <a:p>
            <a:pPr lvl="1"/>
            <a:r>
              <a:rPr lang="en-US" dirty="0"/>
              <a:t>Overseeing the implementation of initiatives (i.e. Goals of Care)</a:t>
            </a:r>
          </a:p>
          <a:p>
            <a:pPr marL="0" indent="0">
              <a:buNone/>
            </a:pPr>
            <a:endParaRPr lang="en-US" dirty="0"/>
          </a:p>
        </p:txBody>
      </p:sp>
      <p:sp>
        <p:nvSpPr>
          <p:cNvPr id="4" name="Slide Number Placeholder 3">
            <a:extLst>
              <a:ext uri="{FF2B5EF4-FFF2-40B4-BE49-F238E27FC236}">
                <a16:creationId xmlns:a16="http://schemas.microsoft.com/office/drawing/2014/main" id="{A77D002D-1636-FC43-A09A-B2ECFCD2FCB0}"/>
              </a:ext>
            </a:extLst>
          </p:cNvPr>
          <p:cNvSpPr>
            <a:spLocks noGrp="1"/>
          </p:cNvSpPr>
          <p:nvPr>
            <p:ph type="sldNum" sz="quarter" idx="12"/>
          </p:nvPr>
        </p:nvSpPr>
        <p:spPr/>
        <p:txBody>
          <a:bodyPr/>
          <a:lstStyle/>
          <a:p>
            <a:fld id="{D0762AB2-F4F5-1E4F-A6CC-B69D1788EA36}" type="slidenum">
              <a:rPr lang="en-US" smtClean="0"/>
              <a:t>48</a:t>
            </a:fld>
            <a:endParaRPr lang="en-US" dirty="0"/>
          </a:p>
        </p:txBody>
      </p:sp>
      <p:sp>
        <p:nvSpPr>
          <p:cNvPr id="6" name="TextBox 5"/>
          <p:cNvSpPr txBox="1"/>
          <p:nvPr/>
        </p:nvSpPr>
        <p:spPr>
          <a:xfrm>
            <a:off x="1532418" y="5151014"/>
            <a:ext cx="4097963" cy="1015663"/>
          </a:xfrm>
          <a:prstGeom prst="rect">
            <a:avLst/>
          </a:prstGeom>
          <a:noFill/>
        </p:spPr>
        <p:txBody>
          <a:bodyPr wrap="square" rtlCol="0">
            <a:spAutoFit/>
          </a:bodyPr>
          <a:lstStyle/>
          <a:p>
            <a:r>
              <a:rPr lang="en-US" sz="2000" dirty="0"/>
              <a:t>High </a:t>
            </a:r>
            <a:r>
              <a:rPr lang="en-US" sz="2000" b="1" i="1" dirty="0">
                <a:solidFill>
                  <a:srgbClr val="E6A714"/>
                </a:solidFill>
              </a:rPr>
              <a:t>quality</a:t>
            </a:r>
            <a:r>
              <a:rPr lang="en-US" sz="2000" dirty="0"/>
              <a:t> care without </a:t>
            </a:r>
            <a:r>
              <a:rPr lang="en-US" sz="2000" b="1" i="1" dirty="0">
                <a:solidFill>
                  <a:srgbClr val="E6A714"/>
                </a:solidFill>
              </a:rPr>
              <a:t>service</a:t>
            </a:r>
            <a:r>
              <a:rPr lang="en-US" sz="2000" dirty="0"/>
              <a:t> will </a:t>
            </a:r>
            <a:br>
              <a:rPr lang="en-US" sz="2000" dirty="0"/>
            </a:br>
            <a:r>
              <a:rPr lang="en-US" sz="2000" dirty="0"/>
              <a:t>be overlooked and not appropriately recognized or appreciated.</a:t>
            </a:r>
          </a:p>
        </p:txBody>
      </p:sp>
      <p:pic>
        <p:nvPicPr>
          <p:cNvPr id="7" name="Picture 6">
            <a:extLst>
              <a:ext uri="{FF2B5EF4-FFF2-40B4-BE49-F238E27FC236}">
                <a16:creationId xmlns:a16="http://schemas.microsoft.com/office/drawing/2014/main" id="{1232E127-1AF7-C840-A971-6DE37286656E}"/>
              </a:ext>
            </a:extLst>
          </p:cNvPr>
          <p:cNvPicPr>
            <a:picLocks noChangeAspect="1"/>
          </p:cNvPicPr>
          <p:nvPr/>
        </p:nvPicPr>
        <p:blipFill>
          <a:blip r:embed="rId3"/>
          <a:stretch>
            <a:fillRect/>
          </a:stretch>
        </p:blipFill>
        <p:spPr>
          <a:xfrm>
            <a:off x="5977339" y="4928477"/>
            <a:ext cx="2724225" cy="1638501"/>
          </a:xfrm>
          <a:prstGeom prst="rect">
            <a:avLst/>
          </a:prstGeom>
        </p:spPr>
      </p:pic>
      <p:sp>
        <p:nvSpPr>
          <p:cNvPr id="8" name="Rectangle 7">
            <a:extLst>
              <a:ext uri="{FF2B5EF4-FFF2-40B4-BE49-F238E27FC236}">
                <a16:creationId xmlns:a16="http://schemas.microsoft.com/office/drawing/2014/main" id="{999D6BF3-BAB6-4944-B10D-AFE2925BDA1B}"/>
              </a:ext>
            </a:extLst>
          </p:cNvPr>
          <p:cNvSpPr/>
          <p:nvPr/>
        </p:nvSpPr>
        <p:spPr>
          <a:xfrm>
            <a:off x="5907186" y="6077119"/>
            <a:ext cx="2969777" cy="489859"/>
          </a:xfrm>
          <a:prstGeom prst="rect">
            <a:avLst/>
          </a:prstGeom>
          <a:gradFill>
            <a:gsLst>
              <a:gs pos="0">
                <a:schemeClr val="accent1">
                  <a:lumMod val="0"/>
                  <a:lumOff val="100000"/>
                  <a:alpha val="0"/>
                </a:schemeClr>
              </a:gs>
              <a:gs pos="100000">
                <a:schemeClr val="bg1">
                  <a:lumMod val="0"/>
                  <a:lumOff val="10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3059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par>
                                <p:cTn id="38" presetID="10" presetClass="entr" presetSubtype="0"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DAFC4-4CBC-C84F-9BA5-607F7AE04811}"/>
              </a:ext>
            </a:extLst>
          </p:cNvPr>
          <p:cNvSpPr>
            <a:spLocks noGrp="1"/>
          </p:cNvSpPr>
          <p:nvPr>
            <p:ph type="title"/>
          </p:nvPr>
        </p:nvSpPr>
        <p:spPr>
          <a:xfrm>
            <a:off x="838200" y="365125"/>
            <a:ext cx="8891427" cy="1325563"/>
          </a:xfrm>
        </p:spPr>
        <p:txBody>
          <a:bodyPr>
            <a:normAutofit/>
          </a:bodyPr>
          <a:lstStyle/>
          <a:p>
            <a:r>
              <a:rPr lang="en-US" dirty="0"/>
              <a:t>Clinical Leader Expectations</a:t>
            </a:r>
            <a:br>
              <a:rPr lang="en-US" dirty="0"/>
            </a:br>
            <a:r>
              <a:rPr lang="en-US" dirty="0"/>
              <a:t>for Strategic Partners</a:t>
            </a:r>
          </a:p>
        </p:txBody>
      </p:sp>
      <p:sp>
        <p:nvSpPr>
          <p:cNvPr id="3" name="Content Placeholder 2">
            <a:extLst>
              <a:ext uri="{FF2B5EF4-FFF2-40B4-BE49-F238E27FC236}">
                <a16:creationId xmlns:a16="http://schemas.microsoft.com/office/drawing/2014/main" id="{7C932BB5-DE77-2C44-8A73-D07DCC81FB2F}"/>
              </a:ext>
            </a:extLst>
          </p:cNvPr>
          <p:cNvSpPr>
            <a:spLocks noGrp="1"/>
          </p:cNvSpPr>
          <p:nvPr>
            <p:ph idx="1"/>
          </p:nvPr>
        </p:nvSpPr>
        <p:spPr>
          <a:xfrm>
            <a:off x="838199" y="1825625"/>
            <a:ext cx="9785279" cy="4006215"/>
          </a:xfrm>
        </p:spPr>
        <p:txBody>
          <a:bodyPr>
            <a:noAutofit/>
          </a:bodyPr>
          <a:lstStyle/>
          <a:p>
            <a:pPr>
              <a:lnSpc>
                <a:spcPct val="100000"/>
              </a:lnSpc>
            </a:pPr>
            <a:r>
              <a:rPr lang="en-US" sz="2400" dirty="0"/>
              <a:t>DCSs play a monumental role in Care Collaboration and will lead or be a very active participant in every monthly Care Collaboration meeting</a:t>
            </a:r>
          </a:p>
          <a:p>
            <a:pPr>
              <a:lnSpc>
                <a:spcPct val="100000"/>
              </a:lnSpc>
            </a:pPr>
            <a:r>
              <a:rPr lang="en-US" sz="2400" dirty="0"/>
              <a:t>ADCOs attend Care Collaboration meetings in the absence of the DCS </a:t>
            </a:r>
            <a:br>
              <a:rPr lang="en-US" sz="2400" dirty="0"/>
            </a:br>
            <a:r>
              <a:rPr lang="en-US" sz="2400" dirty="0"/>
              <a:t>(PTO coverage or workload)</a:t>
            </a:r>
          </a:p>
          <a:p>
            <a:pPr>
              <a:lnSpc>
                <a:spcPct val="100000"/>
              </a:lnSpc>
            </a:pPr>
            <a:r>
              <a:rPr lang="en-US" sz="2400" dirty="0"/>
              <a:t>RCOs  attend regional monthly/quarterly Joint Operating Committee (JOC) meetings </a:t>
            </a:r>
          </a:p>
          <a:p>
            <a:pPr>
              <a:lnSpc>
                <a:spcPct val="100000"/>
              </a:lnSpc>
            </a:pPr>
            <a:r>
              <a:rPr lang="en-US" sz="2400" dirty="0"/>
              <a:t>DCSs attend to complaints from a Strategic Partner Customer as </a:t>
            </a:r>
            <a:r>
              <a:rPr lang="en-US" sz="2400" b="1" i="1" dirty="0"/>
              <a:t>their highest priority </a:t>
            </a:r>
            <a:r>
              <a:rPr lang="en-US" sz="2400" dirty="0"/>
              <a:t>(stop, collaborate and listen)</a:t>
            </a:r>
          </a:p>
          <a:p>
            <a:pPr>
              <a:lnSpc>
                <a:spcPct val="100000"/>
              </a:lnSpc>
            </a:pPr>
            <a:r>
              <a:rPr lang="en-US" sz="2400" dirty="0"/>
              <a:t>AMEs and ADCOs are ultimately responsible for the care delivery  and service outcomes within our PPA Customers</a:t>
            </a:r>
          </a:p>
          <a:p>
            <a:endParaRPr lang="en-US" dirty="0"/>
          </a:p>
        </p:txBody>
      </p:sp>
      <p:sp>
        <p:nvSpPr>
          <p:cNvPr id="4" name="Slide Number Placeholder 3">
            <a:extLst>
              <a:ext uri="{FF2B5EF4-FFF2-40B4-BE49-F238E27FC236}">
                <a16:creationId xmlns:a16="http://schemas.microsoft.com/office/drawing/2014/main" id="{A77D002D-1636-FC43-A09A-B2ECFCD2FCB0}"/>
              </a:ext>
            </a:extLst>
          </p:cNvPr>
          <p:cNvSpPr>
            <a:spLocks noGrp="1"/>
          </p:cNvSpPr>
          <p:nvPr>
            <p:ph type="sldNum" sz="quarter" idx="12"/>
          </p:nvPr>
        </p:nvSpPr>
        <p:spPr/>
        <p:txBody>
          <a:bodyPr/>
          <a:lstStyle/>
          <a:p>
            <a:fld id="{D0762AB2-F4F5-1E4F-A6CC-B69D1788EA36}" type="slidenum">
              <a:rPr lang="en-US" smtClean="0"/>
              <a:t>49</a:t>
            </a:fld>
            <a:endParaRPr lang="en-US" dirty="0"/>
          </a:p>
        </p:txBody>
      </p:sp>
    </p:spTree>
    <p:extLst>
      <p:ext uri="{BB962C8B-B14F-4D97-AF65-F5344CB8AC3E}">
        <p14:creationId xmlns:p14="http://schemas.microsoft.com/office/powerpoint/2010/main" val="3048298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DAFC4-4CBC-C84F-9BA5-607F7AE04811}"/>
              </a:ext>
            </a:extLst>
          </p:cNvPr>
          <p:cNvSpPr>
            <a:spLocks noGrp="1"/>
          </p:cNvSpPr>
          <p:nvPr>
            <p:ph type="title"/>
          </p:nvPr>
        </p:nvSpPr>
        <p:spPr>
          <a:xfrm>
            <a:off x="838199" y="365125"/>
            <a:ext cx="10956533" cy="1325563"/>
          </a:xfrm>
        </p:spPr>
        <p:txBody>
          <a:bodyPr/>
          <a:lstStyle/>
          <a:p>
            <a:r>
              <a:rPr lang="en-US" dirty="0"/>
              <a:t>Clinical Account Management – </a:t>
            </a:r>
            <a:br>
              <a:rPr lang="en-US" dirty="0"/>
            </a:br>
            <a:r>
              <a:rPr lang="en-US" dirty="0"/>
              <a:t>Practical Application</a:t>
            </a:r>
          </a:p>
        </p:txBody>
      </p:sp>
      <p:sp>
        <p:nvSpPr>
          <p:cNvPr id="3" name="Content Placeholder 2">
            <a:extLst>
              <a:ext uri="{FF2B5EF4-FFF2-40B4-BE49-F238E27FC236}">
                <a16:creationId xmlns:a16="http://schemas.microsoft.com/office/drawing/2014/main" id="{7C932BB5-DE77-2C44-8A73-D07DCC81FB2F}"/>
              </a:ext>
            </a:extLst>
          </p:cNvPr>
          <p:cNvSpPr>
            <a:spLocks noGrp="1"/>
          </p:cNvSpPr>
          <p:nvPr>
            <p:ph idx="1"/>
          </p:nvPr>
        </p:nvSpPr>
        <p:spPr>
          <a:xfrm>
            <a:off x="838199" y="1825625"/>
            <a:ext cx="10830339" cy="4006215"/>
          </a:xfrm>
        </p:spPr>
        <p:txBody>
          <a:bodyPr>
            <a:normAutofit/>
          </a:bodyPr>
          <a:lstStyle/>
          <a:p>
            <a:r>
              <a:rPr lang="en-US" dirty="0"/>
              <a:t>Sustainable partnerships and repeat care opportunities are largely dependent on our capacity to provide clinical account management</a:t>
            </a:r>
          </a:p>
          <a:p>
            <a:pPr lvl="1"/>
            <a:r>
              <a:rPr lang="en-US" dirty="0"/>
              <a:t>Active interest and involvement in clinical initiatives</a:t>
            </a:r>
          </a:p>
          <a:p>
            <a:pPr lvl="1"/>
            <a:r>
              <a:rPr lang="en-US" dirty="0"/>
              <a:t>Regular attendance at clinical care collaboration meetings and care plan reviews</a:t>
            </a:r>
          </a:p>
          <a:p>
            <a:pPr lvl="1"/>
            <a:r>
              <a:rPr lang="en-US" dirty="0"/>
              <a:t>Ensuring survey readiness and timely/comprehensive documentation</a:t>
            </a:r>
          </a:p>
          <a:p>
            <a:pPr lvl="1"/>
            <a:r>
              <a:rPr lang="en-US" dirty="0"/>
              <a:t>Willingness to address care concerns openly without excuse or judgment</a:t>
            </a:r>
          </a:p>
          <a:p>
            <a:pPr lvl="1"/>
            <a:r>
              <a:rPr lang="en-US" dirty="0"/>
              <a:t>Overseeing the implementation of initiatives (i.e. Goals of Care)</a:t>
            </a:r>
          </a:p>
          <a:p>
            <a:pPr marL="0" indent="0">
              <a:buNone/>
            </a:pPr>
            <a:endParaRPr lang="en-US" dirty="0"/>
          </a:p>
        </p:txBody>
      </p:sp>
      <p:sp>
        <p:nvSpPr>
          <p:cNvPr id="4" name="Slide Number Placeholder 3">
            <a:extLst>
              <a:ext uri="{FF2B5EF4-FFF2-40B4-BE49-F238E27FC236}">
                <a16:creationId xmlns:a16="http://schemas.microsoft.com/office/drawing/2014/main" id="{A77D002D-1636-FC43-A09A-B2ECFCD2FCB0}"/>
              </a:ext>
            </a:extLst>
          </p:cNvPr>
          <p:cNvSpPr>
            <a:spLocks noGrp="1"/>
          </p:cNvSpPr>
          <p:nvPr>
            <p:ph type="sldNum" sz="quarter" idx="12"/>
          </p:nvPr>
        </p:nvSpPr>
        <p:spPr/>
        <p:txBody>
          <a:bodyPr/>
          <a:lstStyle/>
          <a:p>
            <a:fld id="{D0762AB2-F4F5-1E4F-A6CC-B69D1788EA36}" type="slidenum">
              <a:rPr lang="en-US" smtClean="0"/>
              <a:t>5</a:t>
            </a:fld>
            <a:endParaRPr lang="en-US" dirty="0"/>
          </a:p>
        </p:txBody>
      </p:sp>
      <p:sp>
        <p:nvSpPr>
          <p:cNvPr id="6" name="TextBox 5"/>
          <p:cNvSpPr txBox="1"/>
          <p:nvPr/>
        </p:nvSpPr>
        <p:spPr>
          <a:xfrm>
            <a:off x="1532418" y="5151014"/>
            <a:ext cx="4097963" cy="1015663"/>
          </a:xfrm>
          <a:prstGeom prst="rect">
            <a:avLst/>
          </a:prstGeom>
          <a:noFill/>
        </p:spPr>
        <p:txBody>
          <a:bodyPr wrap="square" rtlCol="0">
            <a:spAutoFit/>
          </a:bodyPr>
          <a:lstStyle/>
          <a:p>
            <a:r>
              <a:rPr lang="en-US" sz="2000" dirty="0"/>
              <a:t>High </a:t>
            </a:r>
            <a:r>
              <a:rPr lang="en-US" sz="2000" b="1" i="1" dirty="0">
                <a:solidFill>
                  <a:srgbClr val="E6A714"/>
                </a:solidFill>
              </a:rPr>
              <a:t>quality</a:t>
            </a:r>
            <a:r>
              <a:rPr lang="en-US" sz="2000" dirty="0"/>
              <a:t> care without </a:t>
            </a:r>
            <a:r>
              <a:rPr lang="en-US" sz="2000" b="1" i="1" dirty="0">
                <a:solidFill>
                  <a:srgbClr val="E6A714"/>
                </a:solidFill>
              </a:rPr>
              <a:t>service</a:t>
            </a:r>
            <a:r>
              <a:rPr lang="en-US" sz="2000" dirty="0"/>
              <a:t> will </a:t>
            </a:r>
            <a:br>
              <a:rPr lang="en-US" sz="2000" dirty="0"/>
            </a:br>
            <a:r>
              <a:rPr lang="en-US" sz="2000" dirty="0"/>
              <a:t>be overlooked and not appropriately recognized or appreciated.</a:t>
            </a:r>
          </a:p>
        </p:txBody>
      </p:sp>
      <p:pic>
        <p:nvPicPr>
          <p:cNvPr id="9" name="Picture 8">
            <a:extLst>
              <a:ext uri="{FF2B5EF4-FFF2-40B4-BE49-F238E27FC236}">
                <a16:creationId xmlns:a16="http://schemas.microsoft.com/office/drawing/2014/main" id="{A2FC1D62-A1D0-A546-A967-DADD003460EB}"/>
              </a:ext>
            </a:extLst>
          </p:cNvPr>
          <p:cNvPicPr>
            <a:picLocks noChangeAspect="1"/>
          </p:cNvPicPr>
          <p:nvPr/>
        </p:nvPicPr>
        <p:blipFill>
          <a:blip r:embed="rId3"/>
          <a:stretch>
            <a:fillRect/>
          </a:stretch>
        </p:blipFill>
        <p:spPr>
          <a:xfrm>
            <a:off x="5977339" y="4928477"/>
            <a:ext cx="2724225" cy="1638501"/>
          </a:xfrm>
          <a:prstGeom prst="rect">
            <a:avLst/>
          </a:prstGeom>
        </p:spPr>
      </p:pic>
      <p:sp>
        <p:nvSpPr>
          <p:cNvPr id="10" name="Rectangle 9">
            <a:extLst>
              <a:ext uri="{FF2B5EF4-FFF2-40B4-BE49-F238E27FC236}">
                <a16:creationId xmlns:a16="http://schemas.microsoft.com/office/drawing/2014/main" id="{ED707B1A-B39A-C745-B64E-A65433827A3A}"/>
              </a:ext>
            </a:extLst>
          </p:cNvPr>
          <p:cNvSpPr/>
          <p:nvPr/>
        </p:nvSpPr>
        <p:spPr>
          <a:xfrm>
            <a:off x="5907186" y="6077119"/>
            <a:ext cx="2969777" cy="489859"/>
          </a:xfrm>
          <a:prstGeom prst="rect">
            <a:avLst/>
          </a:prstGeom>
          <a:gradFill>
            <a:gsLst>
              <a:gs pos="0">
                <a:schemeClr val="accent1">
                  <a:lumMod val="0"/>
                  <a:lumOff val="100000"/>
                  <a:alpha val="0"/>
                </a:schemeClr>
              </a:gs>
              <a:gs pos="100000">
                <a:schemeClr val="bg1">
                  <a:lumMod val="0"/>
                  <a:lumOff val="10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2825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par>
                                <p:cTn id="38" presetID="10" presetClass="entr" presetSubtype="0"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DAFC4-4CBC-C84F-9BA5-607F7AE04811}"/>
              </a:ext>
            </a:extLst>
          </p:cNvPr>
          <p:cNvSpPr>
            <a:spLocks noGrp="1"/>
          </p:cNvSpPr>
          <p:nvPr>
            <p:ph type="title"/>
          </p:nvPr>
        </p:nvSpPr>
        <p:spPr/>
        <p:txBody>
          <a:bodyPr/>
          <a:lstStyle/>
          <a:p>
            <a:r>
              <a:rPr lang="en-US" dirty="0"/>
              <a:t>Stakes are High with Strategic Partners</a:t>
            </a:r>
          </a:p>
        </p:txBody>
      </p:sp>
      <p:sp>
        <p:nvSpPr>
          <p:cNvPr id="3" name="Content Placeholder 2">
            <a:extLst>
              <a:ext uri="{FF2B5EF4-FFF2-40B4-BE49-F238E27FC236}">
                <a16:creationId xmlns:a16="http://schemas.microsoft.com/office/drawing/2014/main" id="{7C932BB5-DE77-2C44-8A73-D07DCC81FB2F}"/>
              </a:ext>
            </a:extLst>
          </p:cNvPr>
          <p:cNvSpPr>
            <a:spLocks noGrp="1"/>
          </p:cNvSpPr>
          <p:nvPr>
            <p:ph idx="1"/>
          </p:nvPr>
        </p:nvSpPr>
        <p:spPr>
          <a:xfrm>
            <a:off x="838200" y="1825625"/>
            <a:ext cx="9535160" cy="4287792"/>
          </a:xfrm>
        </p:spPr>
        <p:txBody>
          <a:bodyPr>
            <a:noAutofit/>
          </a:bodyPr>
          <a:lstStyle/>
          <a:p>
            <a:r>
              <a:rPr lang="en-US" sz="2600" dirty="0"/>
              <a:t>We should not live in fear of making mistakes. Mistakes happen </a:t>
            </a:r>
            <a:br>
              <a:rPr lang="en-US" sz="2600" dirty="0"/>
            </a:br>
            <a:r>
              <a:rPr lang="en-US" sz="2600" dirty="0"/>
              <a:t>and our partners understand that. When they do:</a:t>
            </a:r>
          </a:p>
          <a:p>
            <a:pPr lvl="1"/>
            <a:r>
              <a:rPr lang="en-US" sz="2000" dirty="0"/>
              <a:t>Address it immediately (same day)</a:t>
            </a:r>
          </a:p>
          <a:p>
            <a:pPr lvl="1"/>
            <a:r>
              <a:rPr lang="en-US" sz="2000" dirty="0"/>
              <a:t>Take it seriously, even if you don’t agree</a:t>
            </a:r>
          </a:p>
          <a:p>
            <a:pPr lvl="1"/>
            <a:r>
              <a:rPr lang="en-US" sz="2000" b="1" i="1" dirty="0"/>
              <a:t>Take action</a:t>
            </a:r>
          </a:p>
          <a:p>
            <a:pPr lvl="1">
              <a:spcAft>
                <a:spcPts val="600"/>
              </a:spcAft>
            </a:pPr>
            <a:r>
              <a:rPr lang="en-US" sz="2000" dirty="0"/>
              <a:t>Circle back and follow up with all stake holders (close the loop)</a:t>
            </a:r>
          </a:p>
          <a:p>
            <a:r>
              <a:rPr lang="en-US" sz="2600" dirty="0"/>
              <a:t>The escalation of unattended or unresolved concerns can lead to the loss of, or prevent the continued expansion of, national partners</a:t>
            </a:r>
          </a:p>
          <a:p>
            <a:pPr lvl="1"/>
            <a:r>
              <a:rPr lang="en-US" sz="2000" dirty="0"/>
              <a:t>What may seem like 5-10 ADC locally may be part of and impact hundreds of patients and families nationally</a:t>
            </a:r>
          </a:p>
        </p:txBody>
      </p:sp>
      <p:sp>
        <p:nvSpPr>
          <p:cNvPr id="4" name="Slide Number Placeholder 3">
            <a:extLst>
              <a:ext uri="{FF2B5EF4-FFF2-40B4-BE49-F238E27FC236}">
                <a16:creationId xmlns:a16="http://schemas.microsoft.com/office/drawing/2014/main" id="{A77D002D-1636-FC43-A09A-B2ECFCD2FCB0}"/>
              </a:ext>
            </a:extLst>
          </p:cNvPr>
          <p:cNvSpPr>
            <a:spLocks noGrp="1"/>
          </p:cNvSpPr>
          <p:nvPr>
            <p:ph type="sldNum" sz="quarter" idx="12"/>
          </p:nvPr>
        </p:nvSpPr>
        <p:spPr/>
        <p:txBody>
          <a:bodyPr/>
          <a:lstStyle/>
          <a:p>
            <a:fld id="{D0762AB2-F4F5-1E4F-A6CC-B69D1788EA36}" type="slidenum">
              <a:rPr lang="en-US" smtClean="0"/>
              <a:t>50</a:t>
            </a:fld>
            <a:endParaRPr lang="en-US" dirty="0"/>
          </a:p>
        </p:txBody>
      </p:sp>
    </p:spTree>
    <p:extLst>
      <p:ext uri="{BB962C8B-B14F-4D97-AF65-F5344CB8AC3E}">
        <p14:creationId xmlns:p14="http://schemas.microsoft.com/office/powerpoint/2010/main" val="710430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FF9439-B14C-6543-AB59-B2974299702D}"/>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91075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9BC30-4A63-2E4E-8305-656314AEA35D}"/>
              </a:ext>
            </a:extLst>
          </p:cNvPr>
          <p:cNvSpPr>
            <a:spLocks noGrp="1"/>
          </p:cNvSpPr>
          <p:nvPr>
            <p:ph type="ctrTitle"/>
          </p:nvPr>
        </p:nvSpPr>
        <p:spPr>
          <a:xfrm>
            <a:off x="873760" y="1503943"/>
            <a:ext cx="10444480" cy="2086725"/>
          </a:xfrm>
        </p:spPr>
        <p:txBody>
          <a:bodyPr>
            <a:spAutoFit/>
          </a:bodyPr>
          <a:lstStyle/>
          <a:p>
            <a:r>
              <a:rPr lang="en-US" dirty="0"/>
              <a:t>Palliative Care </a:t>
            </a:r>
            <a:br>
              <a:rPr lang="en-US" dirty="0"/>
            </a:br>
            <a:r>
              <a:rPr lang="en-US" dirty="0"/>
              <a:t>2020</a:t>
            </a:r>
          </a:p>
        </p:txBody>
      </p:sp>
      <p:sp>
        <p:nvSpPr>
          <p:cNvPr id="3" name="Subtitle 2">
            <a:extLst>
              <a:ext uri="{FF2B5EF4-FFF2-40B4-BE49-F238E27FC236}">
                <a16:creationId xmlns:a16="http://schemas.microsoft.com/office/drawing/2014/main" id="{4901E43D-0039-B246-80A5-CDF9F609A269}"/>
              </a:ext>
            </a:extLst>
          </p:cNvPr>
          <p:cNvSpPr>
            <a:spLocks noGrp="1"/>
          </p:cNvSpPr>
          <p:nvPr>
            <p:ph type="subTitle" idx="1"/>
          </p:nvPr>
        </p:nvSpPr>
        <p:spPr/>
        <p:txBody>
          <a:bodyPr/>
          <a:lstStyle/>
          <a:p>
            <a:r>
              <a:rPr lang="en-US" dirty="0"/>
              <a:t>Brandy Pratt, Regional Vice President-Palliative Care </a:t>
            </a:r>
          </a:p>
        </p:txBody>
      </p:sp>
    </p:spTree>
    <p:extLst>
      <p:ext uri="{BB962C8B-B14F-4D97-AF65-F5344CB8AC3E}">
        <p14:creationId xmlns:p14="http://schemas.microsoft.com/office/powerpoint/2010/main" val="1838696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DAFC4-4CBC-C84F-9BA5-607F7AE04811}"/>
              </a:ext>
            </a:extLst>
          </p:cNvPr>
          <p:cNvSpPr>
            <a:spLocks noGrp="1"/>
          </p:cNvSpPr>
          <p:nvPr>
            <p:ph type="title"/>
          </p:nvPr>
        </p:nvSpPr>
        <p:spPr/>
        <p:txBody>
          <a:bodyPr/>
          <a:lstStyle/>
          <a:p>
            <a:r>
              <a:rPr lang="en-US" dirty="0"/>
              <a:t>Current State </a:t>
            </a:r>
          </a:p>
        </p:txBody>
      </p:sp>
      <p:sp>
        <p:nvSpPr>
          <p:cNvPr id="3" name="Content Placeholder 2">
            <a:extLst>
              <a:ext uri="{FF2B5EF4-FFF2-40B4-BE49-F238E27FC236}">
                <a16:creationId xmlns:a16="http://schemas.microsoft.com/office/drawing/2014/main" id="{7C932BB5-DE77-2C44-8A73-D07DCC81FB2F}"/>
              </a:ext>
            </a:extLst>
          </p:cNvPr>
          <p:cNvSpPr>
            <a:spLocks noGrp="1"/>
          </p:cNvSpPr>
          <p:nvPr>
            <p:ph idx="1"/>
          </p:nvPr>
        </p:nvSpPr>
        <p:spPr/>
        <p:txBody>
          <a:bodyPr>
            <a:normAutofit/>
          </a:bodyPr>
          <a:lstStyle/>
          <a:p>
            <a:r>
              <a:rPr lang="en-US" sz="4000" dirty="0"/>
              <a:t>2019 Stats </a:t>
            </a:r>
          </a:p>
          <a:p>
            <a:pPr lvl="1"/>
            <a:r>
              <a:rPr lang="en-US" sz="2800" dirty="0"/>
              <a:t>23 Programs </a:t>
            </a:r>
          </a:p>
          <a:p>
            <a:pPr lvl="1"/>
            <a:r>
              <a:rPr lang="en-US" sz="2800" dirty="0"/>
              <a:t>New consults 2954</a:t>
            </a:r>
          </a:p>
          <a:p>
            <a:pPr lvl="1"/>
            <a:r>
              <a:rPr lang="en-US" sz="2800" dirty="0"/>
              <a:t>Total Visits 9813</a:t>
            </a:r>
          </a:p>
          <a:p>
            <a:pPr lvl="1"/>
            <a:r>
              <a:rPr lang="en-US" sz="2800" dirty="0"/>
              <a:t>Total Transitions 1526, 52%</a:t>
            </a:r>
          </a:p>
          <a:p>
            <a:pPr lvl="2"/>
            <a:r>
              <a:rPr lang="en-US" sz="2800" dirty="0"/>
              <a:t>Direct Admit 310</a:t>
            </a:r>
          </a:p>
          <a:p>
            <a:pPr lvl="2"/>
            <a:r>
              <a:rPr lang="en-US" sz="2800" dirty="0"/>
              <a:t>Transitioned 1216, 41%</a:t>
            </a:r>
          </a:p>
          <a:p>
            <a:pPr lvl="1"/>
            <a:endParaRPr lang="en-US" sz="3600" dirty="0"/>
          </a:p>
        </p:txBody>
      </p:sp>
      <p:sp>
        <p:nvSpPr>
          <p:cNvPr id="4" name="Slide Number Placeholder 3">
            <a:extLst>
              <a:ext uri="{FF2B5EF4-FFF2-40B4-BE49-F238E27FC236}">
                <a16:creationId xmlns:a16="http://schemas.microsoft.com/office/drawing/2014/main" id="{A77D002D-1636-FC43-A09A-B2ECFCD2FCB0}"/>
              </a:ext>
            </a:extLst>
          </p:cNvPr>
          <p:cNvSpPr>
            <a:spLocks noGrp="1"/>
          </p:cNvSpPr>
          <p:nvPr>
            <p:ph type="sldNum" sz="quarter" idx="12"/>
          </p:nvPr>
        </p:nvSpPr>
        <p:spPr/>
        <p:txBody>
          <a:bodyPr/>
          <a:lstStyle/>
          <a:p>
            <a:fld id="{D0762AB2-F4F5-1E4F-A6CC-B69D1788EA36}" type="slidenum">
              <a:rPr lang="en-US" smtClean="0"/>
              <a:t>53</a:t>
            </a:fld>
            <a:endParaRPr lang="en-US"/>
          </a:p>
        </p:txBody>
      </p:sp>
    </p:spTree>
    <p:extLst>
      <p:ext uri="{BB962C8B-B14F-4D97-AF65-F5344CB8AC3E}">
        <p14:creationId xmlns:p14="http://schemas.microsoft.com/office/powerpoint/2010/main" val="78291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DAFC4-4CBC-C84F-9BA5-607F7AE04811}"/>
              </a:ext>
            </a:extLst>
          </p:cNvPr>
          <p:cNvSpPr>
            <a:spLocks noGrp="1"/>
          </p:cNvSpPr>
          <p:nvPr>
            <p:ph type="title"/>
          </p:nvPr>
        </p:nvSpPr>
        <p:spPr/>
        <p:txBody>
          <a:bodyPr/>
          <a:lstStyle/>
          <a:p>
            <a:r>
              <a:rPr lang="en-US" dirty="0"/>
              <a:t>2020 Launch Plan  </a:t>
            </a:r>
          </a:p>
        </p:txBody>
      </p:sp>
      <p:sp>
        <p:nvSpPr>
          <p:cNvPr id="3" name="Content Placeholder 2">
            <a:extLst>
              <a:ext uri="{FF2B5EF4-FFF2-40B4-BE49-F238E27FC236}">
                <a16:creationId xmlns:a16="http://schemas.microsoft.com/office/drawing/2014/main" id="{7C932BB5-DE77-2C44-8A73-D07DCC81FB2F}"/>
              </a:ext>
            </a:extLst>
          </p:cNvPr>
          <p:cNvSpPr>
            <a:spLocks noGrp="1"/>
          </p:cNvSpPr>
          <p:nvPr>
            <p:ph idx="1"/>
          </p:nvPr>
        </p:nvSpPr>
        <p:spPr/>
        <p:txBody>
          <a:bodyPr>
            <a:normAutofit/>
          </a:bodyPr>
          <a:lstStyle/>
          <a:p>
            <a:r>
              <a:rPr lang="en-US" sz="4000" dirty="0"/>
              <a:t>18 New Programs </a:t>
            </a:r>
          </a:p>
        </p:txBody>
      </p:sp>
      <p:sp>
        <p:nvSpPr>
          <p:cNvPr id="4" name="Slide Number Placeholder 3">
            <a:extLst>
              <a:ext uri="{FF2B5EF4-FFF2-40B4-BE49-F238E27FC236}">
                <a16:creationId xmlns:a16="http://schemas.microsoft.com/office/drawing/2014/main" id="{A77D002D-1636-FC43-A09A-B2ECFCD2FCB0}"/>
              </a:ext>
            </a:extLst>
          </p:cNvPr>
          <p:cNvSpPr>
            <a:spLocks noGrp="1"/>
          </p:cNvSpPr>
          <p:nvPr>
            <p:ph type="sldNum" sz="quarter" idx="12"/>
          </p:nvPr>
        </p:nvSpPr>
        <p:spPr/>
        <p:txBody>
          <a:bodyPr/>
          <a:lstStyle/>
          <a:p>
            <a:fld id="{D0762AB2-F4F5-1E4F-A6CC-B69D1788EA36}" type="slidenum">
              <a:rPr lang="en-US" smtClean="0"/>
              <a:t>54</a:t>
            </a:fld>
            <a:endParaRPr lang="en-US"/>
          </a:p>
        </p:txBody>
      </p:sp>
      <p:graphicFrame>
        <p:nvGraphicFramePr>
          <p:cNvPr id="6" name="Table 5"/>
          <p:cNvGraphicFramePr>
            <a:graphicFrameLocks noGrp="1"/>
          </p:cNvGraphicFramePr>
          <p:nvPr/>
        </p:nvGraphicFramePr>
        <p:xfrm>
          <a:off x="1103342" y="2537278"/>
          <a:ext cx="8561767" cy="4014366"/>
        </p:xfrm>
        <a:graphic>
          <a:graphicData uri="http://schemas.openxmlformats.org/drawingml/2006/table">
            <a:tbl>
              <a:tblPr>
                <a:tableStyleId>{5C22544A-7EE6-4342-B048-85BDC9FD1C3A}</a:tableStyleId>
              </a:tblPr>
              <a:tblGrid>
                <a:gridCol w="1004158">
                  <a:extLst>
                    <a:ext uri="{9D8B030D-6E8A-4147-A177-3AD203B41FA5}">
                      <a16:colId xmlns:a16="http://schemas.microsoft.com/office/drawing/2014/main" val="1084523439"/>
                    </a:ext>
                  </a:extLst>
                </a:gridCol>
                <a:gridCol w="766331">
                  <a:extLst>
                    <a:ext uri="{9D8B030D-6E8A-4147-A177-3AD203B41FA5}">
                      <a16:colId xmlns:a16="http://schemas.microsoft.com/office/drawing/2014/main" val="715518104"/>
                    </a:ext>
                  </a:extLst>
                </a:gridCol>
                <a:gridCol w="1466599">
                  <a:extLst>
                    <a:ext uri="{9D8B030D-6E8A-4147-A177-3AD203B41FA5}">
                      <a16:colId xmlns:a16="http://schemas.microsoft.com/office/drawing/2014/main" val="1265489006"/>
                    </a:ext>
                  </a:extLst>
                </a:gridCol>
                <a:gridCol w="634205">
                  <a:extLst>
                    <a:ext uri="{9D8B030D-6E8A-4147-A177-3AD203B41FA5}">
                      <a16:colId xmlns:a16="http://schemas.microsoft.com/office/drawing/2014/main" val="3499925392"/>
                    </a:ext>
                  </a:extLst>
                </a:gridCol>
                <a:gridCol w="634205">
                  <a:extLst>
                    <a:ext uri="{9D8B030D-6E8A-4147-A177-3AD203B41FA5}">
                      <a16:colId xmlns:a16="http://schemas.microsoft.com/office/drawing/2014/main" val="1799196372"/>
                    </a:ext>
                  </a:extLst>
                </a:gridCol>
                <a:gridCol w="462441">
                  <a:extLst>
                    <a:ext uri="{9D8B030D-6E8A-4147-A177-3AD203B41FA5}">
                      <a16:colId xmlns:a16="http://schemas.microsoft.com/office/drawing/2014/main" val="2685054416"/>
                    </a:ext>
                  </a:extLst>
                </a:gridCol>
                <a:gridCol w="422803">
                  <a:extLst>
                    <a:ext uri="{9D8B030D-6E8A-4147-A177-3AD203B41FA5}">
                      <a16:colId xmlns:a16="http://schemas.microsoft.com/office/drawing/2014/main" val="3058621254"/>
                    </a:ext>
                  </a:extLst>
                </a:gridCol>
                <a:gridCol w="634205">
                  <a:extLst>
                    <a:ext uri="{9D8B030D-6E8A-4147-A177-3AD203B41FA5}">
                      <a16:colId xmlns:a16="http://schemas.microsoft.com/office/drawing/2014/main" val="3765319516"/>
                    </a:ext>
                  </a:extLst>
                </a:gridCol>
                <a:gridCol w="634205">
                  <a:extLst>
                    <a:ext uri="{9D8B030D-6E8A-4147-A177-3AD203B41FA5}">
                      <a16:colId xmlns:a16="http://schemas.microsoft.com/office/drawing/2014/main" val="279441424"/>
                    </a:ext>
                  </a:extLst>
                </a:gridCol>
                <a:gridCol w="634205">
                  <a:extLst>
                    <a:ext uri="{9D8B030D-6E8A-4147-A177-3AD203B41FA5}">
                      <a16:colId xmlns:a16="http://schemas.microsoft.com/office/drawing/2014/main" val="3005965457"/>
                    </a:ext>
                  </a:extLst>
                </a:gridCol>
                <a:gridCol w="634205">
                  <a:extLst>
                    <a:ext uri="{9D8B030D-6E8A-4147-A177-3AD203B41FA5}">
                      <a16:colId xmlns:a16="http://schemas.microsoft.com/office/drawing/2014/main" val="3840202723"/>
                    </a:ext>
                  </a:extLst>
                </a:gridCol>
                <a:gridCol w="634205">
                  <a:extLst>
                    <a:ext uri="{9D8B030D-6E8A-4147-A177-3AD203B41FA5}">
                      <a16:colId xmlns:a16="http://schemas.microsoft.com/office/drawing/2014/main" val="1396159736"/>
                    </a:ext>
                  </a:extLst>
                </a:gridCol>
              </a:tblGrid>
              <a:tr h="363581">
                <a:tc>
                  <a:txBody>
                    <a:bodyPr/>
                    <a:lstStyle/>
                    <a:p>
                      <a:pPr algn="l" fontAlgn="b"/>
                      <a:r>
                        <a:rPr lang="en-US" sz="1200" u="none" strike="noStrike">
                          <a:effectLst/>
                        </a:rPr>
                        <a:t>Launch Start</a:t>
                      </a:r>
                      <a:endParaRPr lang="en-US" sz="12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1200" u="none" strike="noStrike">
                          <a:effectLst/>
                        </a:rPr>
                        <a:t>Program </a:t>
                      </a:r>
                      <a:endParaRPr lang="en-US" sz="12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1" marR="5331" marT="5331" marB="0" anchor="b"/>
                </a:tc>
                <a:tc gridSpan="2">
                  <a:txBody>
                    <a:bodyPr/>
                    <a:lstStyle/>
                    <a:p>
                      <a:pPr algn="l" fontAlgn="b"/>
                      <a:r>
                        <a:rPr lang="en-US" sz="1200" u="none" strike="noStrike">
                          <a:effectLst/>
                        </a:rPr>
                        <a:t>Projected Start </a:t>
                      </a:r>
                      <a:endParaRPr lang="en-US" sz="1200" b="0" i="0" u="none" strike="noStrike">
                        <a:solidFill>
                          <a:srgbClr val="000000"/>
                        </a:solidFill>
                        <a:effectLst/>
                        <a:latin typeface="Calibri" panose="020F0502020204030204" pitchFamily="34" charset="0"/>
                      </a:endParaRPr>
                    </a:p>
                  </a:txBody>
                  <a:tcPr marL="5331" marR="5331" marT="5331" marB="0" anchor="b"/>
                </a:tc>
                <a:tc hMerge="1">
                  <a:txBody>
                    <a:bodyPr/>
                    <a:lstStyle/>
                    <a:p>
                      <a:endParaRPr lang="en-US"/>
                    </a:p>
                  </a:txBody>
                  <a:tcPr/>
                </a:tc>
                <a:tc>
                  <a:txBody>
                    <a:bodyPr/>
                    <a:lstStyle/>
                    <a:p>
                      <a:pPr algn="l" fontAlgn="b"/>
                      <a:r>
                        <a:rPr lang="en-US" sz="900" u="sng" strike="noStrike">
                          <a:effectLst/>
                        </a:rPr>
                        <a:t> </a:t>
                      </a:r>
                      <a:endParaRPr lang="en-US" sz="900" b="0" i="0" u="sng"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1200" u="none" strike="noStrike">
                          <a:effectLst/>
                        </a:rPr>
                        <a:t>PPA </a:t>
                      </a:r>
                      <a:endParaRPr lang="en-US" sz="12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extLst>
                  <a:ext uri="{0D108BD9-81ED-4DB2-BD59-A6C34878D82A}">
                    <a16:rowId xmlns:a16="http://schemas.microsoft.com/office/drawing/2014/main" val="969457631"/>
                  </a:ext>
                </a:extLst>
              </a:tr>
              <a:tr h="154602">
                <a:tc>
                  <a:txBody>
                    <a:bodyPr/>
                    <a:lstStyle/>
                    <a:p>
                      <a:pPr algn="l" fontAlgn="b"/>
                      <a:r>
                        <a:rPr lang="en-US" sz="900" u="none" strike="noStrike">
                          <a:effectLst/>
                        </a:rPr>
                        <a:t>In Progress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Phoenix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gridSpan="3">
                  <a:txBody>
                    <a:bodyPr/>
                    <a:lstStyle/>
                    <a:p>
                      <a:pPr algn="l" fontAlgn="b"/>
                      <a:r>
                        <a:rPr lang="en-US" sz="900" u="none" strike="noStrike">
                          <a:effectLst/>
                        </a:rPr>
                        <a:t>*Needs NP-Interviewing </a:t>
                      </a:r>
                      <a:endParaRPr lang="en-US" sz="900" b="0" i="0" u="none" strike="noStrike">
                        <a:solidFill>
                          <a:srgbClr val="000000"/>
                        </a:solidFill>
                        <a:effectLst/>
                        <a:latin typeface="Calibri" panose="020F0502020204030204" pitchFamily="34" charset="0"/>
                      </a:endParaRPr>
                    </a:p>
                  </a:txBody>
                  <a:tcPr marL="5331" marR="5331" marT="5331" marB="0" anchor="b"/>
                </a:tc>
                <a:tc hMerge="1">
                  <a:txBody>
                    <a:bodyPr/>
                    <a:lstStyle/>
                    <a:p>
                      <a:endParaRPr lang="en-US"/>
                    </a:p>
                  </a:txBody>
                  <a:tcPr/>
                </a:tc>
                <a:tc hMerge="1">
                  <a:txBody>
                    <a:bodyPr/>
                    <a:lstStyle/>
                    <a:p>
                      <a:endParaRPr lang="en-US"/>
                    </a:p>
                  </a:txBody>
                  <a:tcPr/>
                </a:tc>
                <a:tc gridSpan="2">
                  <a:txBody>
                    <a:bodyPr/>
                    <a:lstStyle/>
                    <a:p>
                      <a:pPr algn="l" fontAlgn="b"/>
                      <a:r>
                        <a:rPr lang="en-US" sz="900" u="none" strike="noStrike">
                          <a:effectLst/>
                        </a:rPr>
                        <a:t>Genesis, Optum</a:t>
                      </a:r>
                      <a:endParaRPr lang="en-US" sz="900" b="0" i="0" u="none" strike="noStrike">
                        <a:solidFill>
                          <a:srgbClr val="000000"/>
                        </a:solidFill>
                        <a:effectLst/>
                        <a:latin typeface="Calibri" panose="020F0502020204030204" pitchFamily="34" charset="0"/>
                      </a:endParaRPr>
                    </a:p>
                  </a:txBody>
                  <a:tcPr marL="5331" marR="5331" marT="5331" marB="0" anchor="b"/>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extLst>
                  <a:ext uri="{0D108BD9-81ED-4DB2-BD59-A6C34878D82A}">
                    <a16:rowId xmlns:a16="http://schemas.microsoft.com/office/drawing/2014/main" val="3419264325"/>
                  </a:ext>
                </a:extLst>
              </a:tr>
              <a:tr h="286813">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Leesport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r" fontAlgn="b"/>
                      <a:r>
                        <a:rPr lang="en-US" sz="900" u="none" strike="noStrike">
                          <a:effectLst/>
                        </a:rPr>
                        <a:t>3/1/2020</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gridSpan="3">
                  <a:txBody>
                    <a:bodyPr/>
                    <a:lstStyle/>
                    <a:p>
                      <a:pPr algn="l" fontAlgn="b"/>
                      <a:r>
                        <a:rPr lang="en-US" sz="900" u="none" strike="noStrike">
                          <a:effectLst/>
                        </a:rPr>
                        <a:t>Genesis, Optum, Saber</a:t>
                      </a:r>
                      <a:endParaRPr lang="en-US" sz="900" b="0" i="0" u="none" strike="noStrike">
                        <a:solidFill>
                          <a:srgbClr val="000000"/>
                        </a:solidFill>
                        <a:effectLst/>
                        <a:latin typeface="Calibri" panose="020F0502020204030204" pitchFamily="34" charset="0"/>
                      </a:endParaRPr>
                    </a:p>
                  </a:txBody>
                  <a:tcPr marL="5331" marR="5331" marT="5331" marB="0" anchor="b"/>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extLst>
                  <a:ext uri="{0D108BD9-81ED-4DB2-BD59-A6C34878D82A}">
                    <a16:rowId xmlns:a16="http://schemas.microsoft.com/office/drawing/2014/main" val="1490880479"/>
                  </a:ext>
                </a:extLst>
              </a:tr>
              <a:tr h="154602">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extLst>
                  <a:ext uri="{0D108BD9-81ED-4DB2-BD59-A6C34878D82A}">
                    <a16:rowId xmlns:a16="http://schemas.microsoft.com/office/drawing/2014/main" val="92972181"/>
                  </a:ext>
                </a:extLst>
              </a:tr>
              <a:tr h="154602">
                <a:tc>
                  <a:txBody>
                    <a:bodyPr/>
                    <a:lstStyle/>
                    <a:p>
                      <a:pPr algn="l" fontAlgn="b"/>
                      <a:r>
                        <a:rPr lang="en-US" sz="900" u="none" strike="noStrike">
                          <a:effectLst/>
                        </a:rPr>
                        <a:t>ASAP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gridSpan="2">
                  <a:txBody>
                    <a:bodyPr/>
                    <a:lstStyle/>
                    <a:p>
                      <a:pPr algn="l" fontAlgn="b"/>
                      <a:r>
                        <a:rPr lang="en-US" sz="900" u="none" strike="noStrike">
                          <a:effectLst/>
                        </a:rPr>
                        <a:t>Auburn, Massachusetts </a:t>
                      </a:r>
                      <a:endParaRPr lang="en-US" sz="900" b="0" i="0" u="none" strike="noStrike">
                        <a:solidFill>
                          <a:srgbClr val="000000"/>
                        </a:solidFill>
                        <a:effectLst/>
                        <a:latin typeface="Calibri" panose="020F0502020204030204" pitchFamily="34" charset="0"/>
                      </a:endParaRPr>
                    </a:p>
                  </a:txBody>
                  <a:tcPr marL="5331" marR="5331" marT="5331" marB="0" anchor="b"/>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gridSpan="2">
                  <a:txBody>
                    <a:bodyPr/>
                    <a:lstStyle/>
                    <a:p>
                      <a:pPr algn="l" fontAlgn="b"/>
                      <a:r>
                        <a:rPr lang="en-US" sz="900" u="none" strike="noStrike">
                          <a:effectLst/>
                        </a:rPr>
                        <a:t>March/April </a:t>
                      </a:r>
                      <a:endParaRPr lang="en-US" sz="900" b="0" i="0" u="none" strike="noStrike">
                        <a:solidFill>
                          <a:srgbClr val="000000"/>
                        </a:solidFill>
                        <a:effectLst/>
                        <a:latin typeface="Calibri" panose="020F0502020204030204" pitchFamily="34" charset="0"/>
                      </a:endParaRPr>
                    </a:p>
                  </a:txBody>
                  <a:tcPr marL="5331" marR="5331" marT="5331" marB="0" anchor="b"/>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gridSpan="2">
                  <a:txBody>
                    <a:bodyPr/>
                    <a:lstStyle/>
                    <a:p>
                      <a:pPr algn="l" fontAlgn="b"/>
                      <a:r>
                        <a:rPr lang="en-US" sz="900" u="none" strike="noStrike">
                          <a:effectLst/>
                        </a:rPr>
                        <a:t>Reliant, Genesis</a:t>
                      </a:r>
                      <a:endParaRPr lang="en-US" sz="900" b="0" i="0" u="none" strike="noStrike">
                        <a:solidFill>
                          <a:srgbClr val="000000"/>
                        </a:solidFill>
                        <a:effectLst/>
                        <a:latin typeface="Calibri" panose="020F0502020204030204" pitchFamily="34" charset="0"/>
                      </a:endParaRPr>
                    </a:p>
                  </a:txBody>
                  <a:tcPr marL="5331" marR="5331" marT="5331" marB="0" anchor="b"/>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extLst>
                  <a:ext uri="{0D108BD9-81ED-4DB2-BD59-A6C34878D82A}">
                    <a16:rowId xmlns:a16="http://schemas.microsoft.com/office/drawing/2014/main" val="2626008366"/>
                  </a:ext>
                </a:extLst>
              </a:tr>
              <a:tr h="154602">
                <a:tc>
                  <a:txBody>
                    <a:bodyPr/>
                    <a:lstStyle/>
                    <a:p>
                      <a:pPr algn="l" fontAlgn="b"/>
                      <a:r>
                        <a:rPr lang="en-US" sz="900" u="none" strike="noStrike">
                          <a:effectLst/>
                        </a:rPr>
                        <a:t>March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r" fontAlgn="b"/>
                      <a:r>
                        <a:rPr lang="en-US" sz="900" u="none" strike="noStrike">
                          <a:effectLst/>
                        </a:rPr>
                        <a:t>3/9/2020</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Eastern Massachusetts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May</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Genesis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extLst>
                  <a:ext uri="{0D108BD9-81ED-4DB2-BD59-A6C34878D82A}">
                    <a16:rowId xmlns:a16="http://schemas.microsoft.com/office/drawing/2014/main" val="2028309957"/>
                  </a:ext>
                </a:extLst>
              </a:tr>
              <a:tr h="154602">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r" fontAlgn="b"/>
                      <a:r>
                        <a:rPr lang="en-US" sz="900" u="none" strike="noStrike">
                          <a:effectLst/>
                        </a:rPr>
                        <a:t>3/23/2020</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Albuquerque, NM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Genesis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extLst>
                  <a:ext uri="{0D108BD9-81ED-4DB2-BD59-A6C34878D82A}">
                    <a16:rowId xmlns:a16="http://schemas.microsoft.com/office/drawing/2014/main" val="596269797"/>
                  </a:ext>
                </a:extLst>
              </a:tr>
              <a:tr h="154602">
                <a:tc>
                  <a:txBody>
                    <a:bodyPr/>
                    <a:lstStyle/>
                    <a:p>
                      <a:pPr algn="l" fontAlgn="b"/>
                      <a:r>
                        <a:rPr lang="en-US" sz="900" u="none" strike="noStrike">
                          <a:effectLst/>
                        </a:rPr>
                        <a:t>April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r" fontAlgn="b"/>
                      <a:r>
                        <a:rPr lang="en-US" sz="900" u="none" strike="noStrike">
                          <a:effectLst/>
                        </a:rPr>
                        <a:t>4/13/2020</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Springfield, MO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June</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extLst>
                  <a:ext uri="{0D108BD9-81ED-4DB2-BD59-A6C34878D82A}">
                    <a16:rowId xmlns:a16="http://schemas.microsoft.com/office/drawing/2014/main" val="3884459723"/>
                  </a:ext>
                </a:extLst>
              </a:tr>
              <a:tr h="154602">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r" fontAlgn="b"/>
                      <a:r>
                        <a:rPr lang="en-US" sz="900" u="none" strike="noStrike">
                          <a:effectLst/>
                        </a:rPr>
                        <a:t>4/27/2020</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Milford, CT</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Genesis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extLst>
                  <a:ext uri="{0D108BD9-81ED-4DB2-BD59-A6C34878D82A}">
                    <a16:rowId xmlns:a16="http://schemas.microsoft.com/office/drawing/2014/main" val="3854986406"/>
                  </a:ext>
                </a:extLst>
              </a:tr>
              <a:tr h="154602">
                <a:tc>
                  <a:txBody>
                    <a:bodyPr/>
                    <a:lstStyle/>
                    <a:p>
                      <a:pPr algn="l" fontAlgn="b"/>
                      <a:r>
                        <a:rPr lang="en-US" sz="900" u="none" strike="noStrike">
                          <a:effectLst/>
                        </a:rPr>
                        <a:t>May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r" fontAlgn="b"/>
                      <a:r>
                        <a:rPr lang="en-US" sz="900" u="none" strike="noStrike">
                          <a:effectLst/>
                        </a:rPr>
                        <a:t>5/11/2020</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Detroit, MI</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July</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extLst>
                  <a:ext uri="{0D108BD9-81ED-4DB2-BD59-A6C34878D82A}">
                    <a16:rowId xmlns:a16="http://schemas.microsoft.com/office/drawing/2014/main" val="4050471795"/>
                  </a:ext>
                </a:extLst>
              </a:tr>
              <a:tr h="154602">
                <a:tc>
                  <a:txBody>
                    <a:bodyPr/>
                    <a:lstStyle/>
                    <a:p>
                      <a:pPr algn="l" fontAlgn="b"/>
                      <a:r>
                        <a:rPr lang="en-US" sz="900" u="none" strike="noStrike">
                          <a:effectLst/>
                        </a:rPr>
                        <a:t>June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r" fontAlgn="b"/>
                      <a:r>
                        <a:rPr lang="en-US" sz="900" u="none" strike="noStrike">
                          <a:effectLst/>
                        </a:rPr>
                        <a:t>6/1/2020</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Hartford, CT</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August</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Genesis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extLst>
                  <a:ext uri="{0D108BD9-81ED-4DB2-BD59-A6C34878D82A}">
                    <a16:rowId xmlns:a16="http://schemas.microsoft.com/office/drawing/2014/main" val="4083866106"/>
                  </a:ext>
                </a:extLst>
              </a:tr>
              <a:tr h="154602">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r" fontAlgn="b"/>
                      <a:r>
                        <a:rPr lang="en-US" sz="900" u="none" strike="noStrike">
                          <a:effectLst/>
                        </a:rPr>
                        <a:t>6/15/2020</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North Hampton, NH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extLst>
                  <a:ext uri="{0D108BD9-81ED-4DB2-BD59-A6C34878D82A}">
                    <a16:rowId xmlns:a16="http://schemas.microsoft.com/office/drawing/2014/main" val="2214591474"/>
                  </a:ext>
                </a:extLst>
              </a:tr>
              <a:tr h="154602">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r" fontAlgn="b"/>
                      <a:r>
                        <a:rPr lang="en-US" sz="900" u="none" strike="noStrike">
                          <a:effectLst/>
                        </a:rPr>
                        <a:t>6/29/2020</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Tulsa, OK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extLst>
                  <a:ext uri="{0D108BD9-81ED-4DB2-BD59-A6C34878D82A}">
                    <a16:rowId xmlns:a16="http://schemas.microsoft.com/office/drawing/2014/main" val="940210896"/>
                  </a:ext>
                </a:extLst>
              </a:tr>
              <a:tr h="154602">
                <a:tc>
                  <a:txBody>
                    <a:bodyPr/>
                    <a:lstStyle/>
                    <a:p>
                      <a:pPr algn="l" fontAlgn="b"/>
                      <a:r>
                        <a:rPr lang="en-US" sz="900" u="none" strike="noStrike">
                          <a:effectLst/>
                        </a:rPr>
                        <a:t>July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r" fontAlgn="b"/>
                      <a:r>
                        <a:rPr lang="en-US" sz="900" u="none" strike="noStrike">
                          <a:effectLst/>
                        </a:rPr>
                        <a:t>7/13/2020</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Tri-Lakes</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gridSpan="2">
                  <a:txBody>
                    <a:bodyPr/>
                    <a:lstStyle/>
                    <a:p>
                      <a:pPr algn="l" fontAlgn="b"/>
                      <a:r>
                        <a:rPr lang="en-US" sz="900" u="none" strike="noStrike">
                          <a:effectLst/>
                        </a:rPr>
                        <a:t>September</a:t>
                      </a:r>
                      <a:endParaRPr lang="en-US" sz="900" b="0" i="0" u="none" strike="noStrike">
                        <a:solidFill>
                          <a:srgbClr val="000000"/>
                        </a:solidFill>
                        <a:effectLst/>
                        <a:latin typeface="Calibri" panose="020F0502020204030204" pitchFamily="34" charset="0"/>
                      </a:endParaRPr>
                    </a:p>
                  </a:txBody>
                  <a:tcPr marL="5331" marR="5331" marT="5331" marB="0" anchor="b"/>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extLst>
                  <a:ext uri="{0D108BD9-81ED-4DB2-BD59-A6C34878D82A}">
                    <a16:rowId xmlns:a16="http://schemas.microsoft.com/office/drawing/2014/main" val="3139905824"/>
                  </a:ext>
                </a:extLst>
              </a:tr>
              <a:tr h="154602">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r" fontAlgn="b"/>
                      <a:r>
                        <a:rPr lang="en-US" sz="900" u="none" strike="noStrike">
                          <a:effectLst/>
                        </a:rPr>
                        <a:t>7/27/2020</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Cleveland, OH</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Optum</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extLst>
                  <a:ext uri="{0D108BD9-81ED-4DB2-BD59-A6C34878D82A}">
                    <a16:rowId xmlns:a16="http://schemas.microsoft.com/office/drawing/2014/main" val="728819238"/>
                  </a:ext>
                </a:extLst>
              </a:tr>
              <a:tr h="286813">
                <a:tc>
                  <a:txBody>
                    <a:bodyPr/>
                    <a:lstStyle/>
                    <a:p>
                      <a:pPr algn="l" fontAlgn="b"/>
                      <a:r>
                        <a:rPr lang="en-US" sz="900" u="none" strike="noStrike">
                          <a:effectLst/>
                        </a:rPr>
                        <a:t>August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r" fontAlgn="b"/>
                      <a:r>
                        <a:rPr lang="en-US" sz="900" u="none" strike="noStrike">
                          <a:effectLst/>
                        </a:rPr>
                        <a:t>8/10/2020</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South Central MO</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October</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extLst>
                  <a:ext uri="{0D108BD9-81ED-4DB2-BD59-A6C34878D82A}">
                    <a16:rowId xmlns:a16="http://schemas.microsoft.com/office/drawing/2014/main" val="1157646156"/>
                  </a:ext>
                </a:extLst>
              </a:tr>
              <a:tr h="154602">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r" fontAlgn="b"/>
                      <a:r>
                        <a:rPr lang="en-US" sz="900" u="none" strike="noStrike">
                          <a:effectLst/>
                        </a:rPr>
                        <a:t>8/24/2020</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Green Bay, WI</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extLst>
                  <a:ext uri="{0D108BD9-81ED-4DB2-BD59-A6C34878D82A}">
                    <a16:rowId xmlns:a16="http://schemas.microsoft.com/office/drawing/2014/main" val="1144544146"/>
                  </a:ext>
                </a:extLst>
              </a:tr>
              <a:tr h="286813">
                <a:tc>
                  <a:txBody>
                    <a:bodyPr/>
                    <a:lstStyle/>
                    <a:p>
                      <a:pPr algn="l" fontAlgn="b"/>
                      <a:r>
                        <a:rPr lang="en-US" sz="900" u="none" strike="noStrike">
                          <a:effectLst/>
                        </a:rPr>
                        <a:t>September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r" fontAlgn="b"/>
                      <a:r>
                        <a:rPr lang="en-US" sz="900" u="none" strike="noStrike">
                          <a:effectLst/>
                        </a:rPr>
                        <a:t>9/14/2020</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Indianapolis, IN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November</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gridSpan="4">
                  <a:txBody>
                    <a:bodyPr/>
                    <a:lstStyle/>
                    <a:p>
                      <a:pPr algn="l" fontAlgn="b"/>
                      <a:r>
                        <a:rPr lang="en-US" sz="900" u="none" strike="noStrike">
                          <a:effectLst/>
                        </a:rPr>
                        <a:t>Genesis (only 1 center in this market) </a:t>
                      </a:r>
                      <a:endParaRPr lang="en-US" sz="900" b="0" i="0" u="none" strike="noStrike">
                        <a:solidFill>
                          <a:srgbClr val="000000"/>
                        </a:solidFill>
                        <a:effectLst/>
                        <a:latin typeface="Calibri" panose="020F0502020204030204" pitchFamily="34" charset="0"/>
                      </a:endParaRPr>
                    </a:p>
                  </a:txBody>
                  <a:tcPr marL="5331" marR="5331" marT="5331"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79436631"/>
                  </a:ext>
                </a:extLst>
              </a:tr>
              <a:tr h="154602">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r" fontAlgn="b"/>
                      <a:r>
                        <a:rPr lang="en-US" sz="900" u="none" strike="noStrike">
                          <a:effectLst/>
                        </a:rPr>
                        <a:t>9/28/2020</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Lansing, MI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extLst>
                  <a:ext uri="{0D108BD9-81ED-4DB2-BD59-A6C34878D82A}">
                    <a16:rowId xmlns:a16="http://schemas.microsoft.com/office/drawing/2014/main" val="2453865567"/>
                  </a:ext>
                </a:extLst>
              </a:tr>
              <a:tr h="154602">
                <a:tc>
                  <a:txBody>
                    <a:bodyPr/>
                    <a:lstStyle/>
                    <a:p>
                      <a:pPr algn="l" fontAlgn="b"/>
                      <a:r>
                        <a:rPr lang="en-US" sz="900" u="none" strike="noStrike">
                          <a:effectLst/>
                        </a:rPr>
                        <a:t>October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r" fontAlgn="b"/>
                      <a:r>
                        <a:rPr lang="en-US" sz="900" u="none" strike="noStrike">
                          <a:effectLst/>
                        </a:rPr>
                        <a:t>10/12/2020</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PA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gridSpan="2">
                  <a:txBody>
                    <a:bodyPr/>
                    <a:lstStyle/>
                    <a:p>
                      <a:pPr algn="l" fontAlgn="b"/>
                      <a:r>
                        <a:rPr lang="en-US" sz="900" u="none" strike="noStrike">
                          <a:effectLst/>
                        </a:rPr>
                        <a:t>December </a:t>
                      </a:r>
                      <a:endParaRPr lang="en-US" sz="900" b="0" i="0" u="none" strike="noStrike">
                        <a:solidFill>
                          <a:srgbClr val="000000"/>
                        </a:solidFill>
                        <a:effectLst/>
                        <a:latin typeface="Calibri" panose="020F0502020204030204" pitchFamily="34" charset="0"/>
                      </a:endParaRPr>
                    </a:p>
                  </a:txBody>
                  <a:tcPr marL="5331" marR="5331" marT="5331" marB="0" anchor="b"/>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gridSpan="3">
                  <a:txBody>
                    <a:bodyPr/>
                    <a:lstStyle/>
                    <a:p>
                      <a:pPr algn="l" fontAlgn="b"/>
                      <a:r>
                        <a:rPr lang="en-US" sz="900" u="none" strike="noStrike">
                          <a:effectLst/>
                        </a:rPr>
                        <a:t>Genesis, Optum, Saber</a:t>
                      </a:r>
                      <a:endParaRPr lang="en-US" sz="900" b="0" i="0" u="none" strike="noStrike">
                        <a:solidFill>
                          <a:srgbClr val="000000"/>
                        </a:solidFill>
                        <a:effectLst/>
                        <a:latin typeface="Calibri" panose="020F0502020204030204" pitchFamily="34" charset="0"/>
                      </a:endParaRPr>
                    </a:p>
                  </a:txBody>
                  <a:tcPr marL="5331" marR="5331" marT="5331" marB="0" anchor="b"/>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extLst>
                  <a:ext uri="{0D108BD9-81ED-4DB2-BD59-A6C34878D82A}">
                    <a16:rowId xmlns:a16="http://schemas.microsoft.com/office/drawing/2014/main" val="902382928"/>
                  </a:ext>
                </a:extLst>
              </a:tr>
              <a:tr h="154602">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r" fontAlgn="b"/>
                      <a:r>
                        <a:rPr lang="en-US" sz="900" u="none" strike="noStrike">
                          <a:effectLst/>
                        </a:rPr>
                        <a:t>10/26/2020</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Western MO</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extLst>
                  <a:ext uri="{0D108BD9-81ED-4DB2-BD59-A6C34878D82A}">
                    <a16:rowId xmlns:a16="http://schemas.microsoft.com/office/drawing/2014/main" val="4188188270"/>
                  </a:ext>
                </a:extLst>
              </a:tr>
              <a:tr h="154602">
                <a:tc>
                  <a:txBody>
                    <a:bodyPr/>
                    <a:lstStyle/>
                    <a:p>
                      <a:pPr algn="l" fontAlgn="b"/>
                      <a:r>
                        <a:rPr lang="en-US" sz="900" u="none" strike="noStrike">
                          <a:effectLst/>
                        </a:rPr>
                        <a:t>November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r" fontAlgn="b"/>
                      <a:r>
                        <a:rPr lang="en-US" sz="900" u="none" strike="noStrike">
                          <a:effectLst/>
                        </a:rPr>
                        <a:t>11/9/2020</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r>
                        <a:rPr lang="en-US" sz="900" u="none" strike="noStrike">
                          <a:effectLst/>
                        </a:rPr>
                        <a:t>PA </a:t>
                      </a:r>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331" marR="5331" marT="5331" marB="0" anchor="b"/>
                </a:tc>
                <a:tc gridSpan="3">
                  <a:txBody>
                    <a:bodyPr/>
                    <a:lstStyle/>
                    <a:p>
                      <a:pPr algn="l" fontAlgn="b"/>
                      <a:r>
                        <a:rPr lang="en-US" sz="900" u="none" strike="noStrike">
                          <a:effectLst/>
                        </a:rPr>
                        <a:t>Genesis, Optum, Saber</a:t>
                      </a:r>
                      <a:endParaRPr lang="en-US" sz="900" b="0" i="0" u="none" strike="noStrike">
                        <a:solidFill>
                          <a:srgbClr val="000000"/>
                        </a:solidFill>
                        <a:effectLst/>
                        <a:latin typeface="Calibri" panose="020F0502020204030204" pitchFamily="34" charset="0"/>
                      </a:endParaRPr>
                    </a:p>
                  </a:txBody>
                  <a:tcPr marL="5331" marR="5331" marT="5331" marB="0" anchor="b"/>
                </a:tc>
                <a:tc hMerge="1">
                  <a:txBody>
                    <a:bodyPr/>
                    <a:lstStyle/>
                    <a:p>
                      <a:endParaRPr lang="en-US"/>
                    </a:p>
                  </a:txBody>
                  <a:tcPr/>
                </a:tc>
                <a:tc hMerge="1">
                  <a:txBody>
                    <a:bodyPr/>
                    <a:lstStyle/>
                    <a:p>
                      <a:endParaRPr lang="en-US"/>
                    </a:p>
                  </a:txBody>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331" marR="5331" marT="5331" marB="0" anchor="b"/>
                </a:tc>
                <a:extLst>
                  <a:ext uri="{0D108BD9-81ED-4DB2-BD59-A6C34878D82A}">
                    <a16:rowId xmlns:a16="http://schemas.microsoft.com/office/drawing/2014/main" val="1639067202"/>
                  </a:ext>
                </a:extLst>
              </a:tr>
            </a:tbl>
          </a:graphicData>
        </a:graphic>
      </p:graphicFrame>
    </p:spTree>
    <p:extLst>
      <p:ext uri="{BB962C8B-B14F-4D97-AF65-F5344CB8AC3E}">
        <p14:creationId xmlns:p14="http://schemas.microsoft.com/office/powerpoint/2010/main" val="1282225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DAFC4-4CBC-C84F-9BA5-607F7AE04811}"/>
              </a:ext>
            </a:extLst>
          </p:cNvPr>
          <p:cNvSpPr>
            <a:spLocks noGrp="1"/>
          </p:cNvSpPr>
          <p:nvPr>
            <p:ph type="title"/>
          </p:nvPr>
        </p:nvSpPr>
        <p:spPr/>
        <p:txBody>
          <a:bodyPr/>
          <a:lstStyle/>
          <a:p>
            <a:r>
              <a:rPr lang="en-US" dirty="0"/>
              <a:t>Role Participation </a:t>
            </a:r>
          </a:p>
        </p:txBody>
      </p:sp>
      <p:sp>
        <p:nvSpPr>
          <p:cNvPr id="3" name="Content Placeholder 2">
            <a:extLst>
              <a:ext uri="{FF2B5EF4-FFF2-40B4-BE49-F238E27FC236}">
                <a16:creationId xmlns:a16="http://schemas.microsoft.com/office/drawing/2014/main" id="{7C932BB5-DE77-2C44-8A73-D07DCC81FB2F}"/>
              </a:ext>
            </a:extLst>
          </p:cNvPr>
          <p:cNvSpPr>
            <a:spLocks noGrp="1"/>
          </p:cNvSpPr>
          <p:nvPr>
            <p:ph idx="1"/>
          </p:nvPr>
        </p:nvSpPr>
        <p:spPr/>
        <p:txBody>
          <a:bodyPr>
            <a:normAutofit/>
          </a:bodyPr>
          <a:lstStyle/>
          <a:p>
            <a:r>
              <a:rPr lang="en-US" sz="4000" dirty="0"/>
              <a:t>Local Leadership </a:t>
            </a:r>
          </a:p>
          <a:p>
            <a:pPr lvl="1"/>
            <a:r>
              <a:rPr lang="en-US" sz="3600" dirty="0"/>
              <a:t>Director of Clinical Services</a:t>
            </a:r>
          </a:p>
          <a:p>
            <a:pPr lvl="2"/>
            <a:r>
              <a:rPr lang="en-US" sz="3200" dirty="0"/>
              <a:t>Referral pipeline management </a:t>
            </a:r>
          </a:p>
          <a:p>
            <a:pPr lvl="2"/>
            <a:r>
              <a:rPr lang="en-US" sz="3200" dirty="0"/>
              <a:t>Medical Director engagement </a:t>
            </a:r>
          </a:p>
          <a:p>
            <a:pPr lvl="2"/>
            <a:r>
              <a:rPr lang="en-US" sz="3200" dirty="0"/>
              <a:t>Outcomes</a:t>
            </a:r>
          </a:p>
          <a:p>
            <a:pPr lvl="3"/>
            <a:r>
              <a:rPr lang="en-US" sz="3000" dirty="0"/>
              <a:t>PC to hospice transitions &gt;45%</a:t>
            </a:r>
          </a:p>
          <a:p>
            <a:pPr lvl="3"/>
            <a:r>
              <a:rPr lang="en-US" sz="3000" dirty="0"/>
              <a:t>Hospice to PC transitions 100% </a:t>
            </a:r>
          </a:p>
          <a:p>
            <a:pPr lvl="1"/>
            <a:endParaRPr lang="en-US" sz="3600" dirty="0"/>
          </a:p>
        </p:txBody>
      </p:sp>
      <p:sp>
        <p:nvSpPr>
          <p:cNvPr id="4" name="Slide Number Placeholder 3">
            <a:extLst>
              <a:ext uri="{FF2B5EF4-FFF2-40B4-BE49-F238E27FC236}">
                <a16:creationId xmlns:a16="http://schemas.microsoft.com/office/drawing/2014/main" id="{A77D002D-1636-FC43-A09A-B2ECFCD2FCB0}"/>
              </a:ext>
            </a:extLst>
          </p:cNvPr>
          <p:cNvSpPr>
            <a:spLocks noGrp="1"/>
          </p:cNvSpPr>
          <p:nvPr>
            <p:ph type="sldNum" sz="quarter" idx="12"/>
          </p:nvPr>
        </p:nvSpPr>
        <p:spPr/>
        <p:txBody>
          <a:bodyPr/>
          <a:lstStyle/>
          <a:p>
            <a:fld id="{D0762AB2-F4F5-1E4F-A6CC-B69D1788EA36}" type="slidenum">
              <a:rPr lang="en-US" smtClean="0"/>
              <a:t>55</a:t>
            </a:fld>
            <a:endParaRPr lang="en-US"/>
          </a:p>
        </p:txBody>
      </p:sp>
    </p:spTree>
    <p:extLst>
      <p:ext uri="{BB962C8B-B14F-4D97-AF65-F5344CB8AC3E}">
        <p14:creationId xmlns:p14="http://schemas.microsoft.com/office/powerpoint/2010/main" val="522280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DAFC4-4CBC-C84F-9BA5-607F7AE04811}"/>
              </a:ext>
            </a:extLst>
          </p:cNvPr>
          <p:cNvSpPr>
            <a:spLocks noGrp="1"/>
          </p:cNvSpPr>
          <p:nvPr>
            <p:ph type="title"/>
          </p:nvPr>
        </p:nvSpPr>
        <p:spPr/>
        <p:txBody>
          <a:bodyPr/>
          <a:lstStyle/>
          <a:p>
            <a:r>
              <a:rPr lang="en-US" dirty="0"/>
              <a:t>Role Participation </a:t>
            </a:r>
          </a:p>
        </p:txBody>
      </p:sp>
      <p:sp>
        <p:nvSpPr>
          <p:cNvPr id="3" name="Content Placeholder 2">
            <a:extLst>
              <a:ext uri="{FF2B5EF4-FFF2-40B4-BE49-F238E27FC236}">
                <a16:creationId xmlns:a16="http://schemas.microsoft.com/office/drawing/2014/main" id="{7C932BB5-DE77-2C44-8A73-D07DCC81FB2F}"/>
              </a:ext>
            </a:extLst>
          </p:cNvPr>
          <p:cNvSpPr>
            <a:spLocks noGrp="1"/>
          </p:cNvSpPr>
          <p:nvPr>
            <p:ph idx="1"/>
          </p:nvPr>
        </p:nvSpPr>
        <p:spPr/>
        <p:txBody>
          <a:bodyPr>
            <a:normAutofit fontScale="92500" lnSpcReduction="20000"/>
          </a:bodyPr>
          <a:lstStyle/>
          <a:p>
            <a:r>
              <a:rPr lang="en-US" sz="4000" dirty="0"/>
              <a:t>Area Leadership</a:t>
            </a:r>
          </a:p>
          <a:p>
            <a:pPr lvl="1"/>
            <a:r>
              <a:rPr lang="en-US" sz="3600" dirty="0"/>
              <a:t>Area Director of Clinical Operations </a:t>
            </a:r>
          </a:p>
          <a:p>
            <a:pPr lvl="2"/>
            <a:r>
              <a:rPr lang="en-US" sz="3200" dirty="0"/>
              <a:t>PC Nurse Practitioner supervision </a:t>
            </a:r>
          </a:p>
          <a:p>
            <a:pPr lvl="2"/>
            <a:r>
              <a:rPr lang="en-US" sz="3200" dirty="0"/>
              <a:t>1</a:t>
            </a:r>
            <a:r>
              <a:rPr lang="en-US" sz="3200" baseline="30000" dirty="0"/>
              <a:t>st</a:t>
            </a:r>
            <a:r>
              <a:rPr lang="en-US" sz="3200" dirty="0"/>
              <a:t> line NP interview and new hire onboarding</a:t>
            </a:r>
          </a:p>
          <a:p>
            <a:pPr lvl="2"/>
            <a:r>
              <a:rPr lang="en-US" sz="3200" dirty="0"/>
              <a:t>Medical Director engagement</a:t>
            </a:r>
          </a:p>
          <a:p>
            <a:pPr lvl="2"/>
            <a:r>
              <a:rPr lang="en-US" sz="3200" dirty="0"/>
              <a:t>Works with PC Clinical Director to meet clinical outcomes goals </a:t>
            </a:r>
          </a:p>
          <a:p>
            <a:pPr lvl="2"/>
            <a:r>
              <a:rPr lang="en-US" sz="3200" dirty="0"/>
              <a:t>Outcomes</a:t>
            </a:r>
          </a:p>
          <a:p>
            <a:pPr lvl="3"/>
            <a:r>
              <a:rPr lang="en-US" sz="3000" dirty="0"/>
              <a:t>PC to hospice transitions &gt;45%</a:t>
            </a:r>
          </a:p>
          <a:p>
            <a:pPr lvl="3"/>
            <a:r>
              <a:rPr lang="en-US" sz="3000" dirty="0"/>
              <a:t>PC clinical metrics exceeded</a:t>
            </a:r>
          </a:p>
          <a:p>
            <a:pPr lvl="1"/>
            <a:endParaRPr lang="en-US" sz="3600" dirty="0"/>
          </a:p>
        </p:txBody>
      </p:sp>
      <p:sp>
        <p:nvSpPr>
          <p:cNvPr id="4" name="Slide Number Placeholder 3">
            <a:extLst>
              <a:ext uri="{FF2B5EF4-FFF2-40B4-BE49-F238E27FC236}">
                <a16:creationId xmlns:a16="http://schemas.microsoft.com/office/drawing/2014/main" id="{A77D002D-1636-FC43-A09A-B2ECFCD2FCB0}"/>
              </a:ext>
            </a:extLst>
          </p:cNvPr>
          <p:cNvSpPr>
            <a:spLocks noGrp="1"/>
          </p:cNvSpPr>
          <p:nvPr>
            <p:ph type="sldNum" sz="quarter" idx="12"/>
          </p:nvPr>
        </p:nvSpPr>
        <p:spPr/>
        <p:txBody>
          <a:bodyPr/>
          <a:lstStyle/>
          <a:p>
            <a:fld id="{D0762AB2-F4F5-1E4F-A6CC-B69D1788EA36}" type="slidenum">
              <a:rPr lang="en-US" smtClean="0"/>
              <a:t>56</a:t>
            </a:fld>
            <a:endParaRPr lang="en-US"/>
          </a:p>
        </p:txBody>
      </p:sp>
    </p:spTree>
    <p:extLst>
      <p:ext uri="{BB962C8B-B14F-4D97-AF65-F5344CB8AC3E}">
        <p14:creationId xmlns:p14="http://schemas.microsoft.com/office/powerpoint/2010/main" val="2174607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DAFC4-4CBC-C84F-9BA5-607F7AE04811}"/>
              </a:ext>
            </a:extLst>
          </p:cNvPr>
          <p:cNvSpPr>
            <a:spLocks noGrp="1"/>
          </p:cNvSpPr>
          <p:nvPr>
            <p:ph type="title"/>
          </p:nvPr>
        </p:nvSpPr>
        <p:spPr/>
        <p:txBody>
          <a:bodyPr/>
          <a:lstStyle/>
          <a:p>
            <a:r>
              <a:rPr lang="en-US" dirty="0"/>
              <a:t>Role Participation </a:t>
            </a:r>
          </a:p>
        </p:txBody>
      </p:sp>
      <p:sp>
        <p:nvSpPr>
          <p:cNvPr id="3" name="Content Placeholder 2">
            <a:extLst>
              <a:ext uri="{FF2B5EF4-FFF2-40B4-BE49-F238E27FC236}">
                <a16:creationId xmlns:a16="http://schemas.microsoft.com/office/drawing/2014/main" id="{7C932BB5-DE77-2C44-8A73-D07DCC81FB2F}"/>
              </a:ext>
            </a:extLst>
          </p:cNvPr>
          <p:cNvSpPr>
            <a:spLocks noGrp="1"/>
          </p:cNvSpPr>
          <p:nvPr>
            <p:ph idx="1"/>
          </p:nvPr>
        </p:nvSpPr>
        <p:spPr/>
        <p:txBody>
          <a:bodyPr>
            <a:normAutofit lnSpcReduction="10000"/>
          </a:bodyPr>
          <a:lstStyle/>
          <a:p>
            <a:r>
              <a:rPr lang="en-US" sz="4000" dirty="0"/>
              <a:t>Area Leadership</a:t>
            </a:r>
          </a:p>
          <a:p>
            <a:pPr lvl="1"/>
            <a:r>
              <a:rPr lang="en-US" sz="3600" dirty="0"/>
              <a:t>Area Market Executive </a:t>
            </a:r>
          </a:p>
          <a:p>
            <a:pPr lvl="2"/>
            <a:r>
              <a:rPr lang="en-US" sz="3200" dirty="0"/>
              <a:t>Palliative Care Coordinator (PCC) supervision </a:t>
            </a:r>
          </a:p>
          <a:p>
            <a:pPr lvl="2"/>
            <a:r>
              <a:rPr lang="en-US" sz="3200" dirty="0"/>
              <a:t>PC growth strategy </a:t>
            </a:r>
          </a:p>
          <a:p>
            <a:pPr lvl="2"/>
            <a:r>
              <a:rPr lang="en-US" sz="3200" dirty="0"/>
              <a:t>PPA relationship </a:t>
            </a:r>
          </a:p>
          <a:p>
            <a:pPr lvl="2"/>
            <a:r>
              <a:rPr lang="en-US" sz="3200" dirty="0"/>
              <a:t>Outcomes</a:t>
            </a:r>
          </a:p>
          <a:p>
            <a:pPr lvl="3"/>
            <a:r>
              <a:rPr lang="en-US" sz="3000" dirty="0"/>
              <a:t>PC to hospice transitions &gt;45%</a:t>
            </a:r>
          </a:p>
          <a:p>
            <a:pPr lvl="3"/>
            <a:r>
              <a:rPr lang="en-US" sz="3000" dirty="0"/>
              <a:t>Exceeds budgeted PC visit volume goals </a:t>
            </a:r>
          </a:p>
          <a:p>
            <a:pPr lvl="1"/>
            <a:endParaRPr lang="en-US" sz="3600" dirty="0"/>
          </a:p>
        </p:txBody>
      </p:sp>
      <p:sp>
        <p:nvSpPr>
          <p:cNvPr id="4" name="Slide Number Placeholder 3">
            <a:extLst>
              <a:ext uri="{FF2B5EF4-FFF2-40B4-BE49-F238E27FC236}">
                <a16:creationId xmlns:a16="http://schemas.microsoft.com/office/drawing/2014/main" id="{A77D002D-1636-FC43-A09A-B2ECFCD2FCB0}"/>
              </a:ext>
            </a:extLst>
          </p:cNvPr>
          <p:cNvSpPr>
            <a:spLocks noGrp="1"/>
          </p:cNvSpPr>
          <p:nvPr>
            <p:ph type="sldNum" sz="quarter" idx="12"/>
          </p:nvPr>
        </p:nvSpPr>
        <p:spPr/>
        <p:txBody>
          <a:bodyPr/>
          <a:lstStyle/>
          <a:p>
            <a:fld id="{D0762AB2-F4F5-1E4F-A6CC-B69D1788EA36}" type="slidenum">
              <a:rPr lang="en-US" smtClean="0"/>
              <a:t>57</a:t>
            </a:fld>
            <a:endParaRPr lang="en-US"/>
          </a:p>
        </p:txBody>
      </p:sp>
    </p:spTree>
    <p:extLst>
      <p:ext uri="{BB962C8B-B14F-4D97-AF65-F5344CB8AC3E}">
        <p14:creationId xmlns:p14="http://schemas.microsoft.com/office/powerpoint/2010/main" val="2017715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DAFC4-4CBC-C84F-9BA5-607F7AE04811}"/>
              </a:ext>
            </a:extLst>
          </p:cNvPr>
          <p:cNvSpPr>
            <a:spLocks noGrp="1"/>
          </p:cNvSpPr>
          <p:nvPr>
            <p:ph type="title"/>
          </p:nvPr>
        </p:nvSpPr>
        <p:spPr/>
        <p:txBody>
          <a:bodyPr/>
          <a:lstStyle/>
          <a:p>
            <a:r>
              <a:rPr lang="en-US" dirty="0"/>
              <a:t>Role Participation </a:t>
            </a:r>
          </a:p>
        </p:txBody>
      </p:sp>
      <p:sp>
        <p:nvSpPr>
          <p:cNvPr id="3" name="Content Placeholder 2">
            <a:extLst>
              <a:ext uri="{FF2B5EF4-FFF2-40B4-BE49-F238E27FC236}">
                <a16:creationId xmlns:a16="http://schemas.microsoft.com/office/drawing/2014/main" id="{7C932BB5-DE77-2C44-8A73-D07DCC81FB2F}"/>
              </a:ext>
            </a:extLst>
          </p:cNvPr>
          <p:cNvSpPr>
            <a:spLocks noGrp="1"/>
          </p:cNvSpPr>
          <p:nvPr>
            <p:ph idx="1"/>
          </p:nvPr>
        </p:nvSpPr>
        <p:spPr/>
        <p:txBody>
          <a:bodyPr>
            <a:normAutofit lnSpcReduction="10000"/>
          </a:bodyPr>
          <a:lstStyle/>
          <a:p>
            <a:r>
              <a:rPr lang="en-US" sz="4000" dirty="0"/>
              <a:t>Regional Leadership</a:t>
            </a:r>
          </a:p>
          <a:p>
            <a:pPr lvl="1"/>
            <a:r>
              <a:rPr lang="en-US" sz="3600" dirty="0"/>
              <a:t>Regional Director of Clinical Operations </a:t>
            </a:r>
          </a:p>
          <a:p>
            <a:pPr lvl="2"/>
            <a:r>
              <a:rPr lang="en-US" sz="3200" dirty="0"/>
              <a:t>New program launch</a:t>
            </a:r>
          </a:p>
          <a:p>
            <a:pPr lvl="2"/>
            <a:r>
              <a:rPr lang="en-US" sz="3200" dirty="0"/>
              <a:t>Nurse Practitioner staffing needs</a:t>
            </a:r>
          </a:p>
          <a:p>
            <a:pPr lvl="2"/>
            <a:r>
              <a:rPr lang="en-US" sz="3200" dirty="0"/>
              <a:t>Implementation of PC Clinical Director initiatives</a:t>
            </a:r>
          </a:p>
          <a:p>
            <a:pPr lvl="2"/>
            <a:r>
              <a:rPr lang="en-US" sz="3200" dirty="0"/>
              <a:t>Outcomes</a:t>
            </a:r>
          </a:p>
          <a:p>
            <a:pPr lvl="3"/>
            <a:r>
              <a:rPr lang="en-US" sz="3000" dirty="0"/>
              <a:t>PC to hospice transitions &gt;45%</a:t>
            </a:r>
          </a:p>
          <a:p>
            <a:pPr lvl="3"/>
            <a:r>
              <a:rPr lang="en-US" sz="3000" dirty="0"/>
              <a:t>Exceeds PC clinical metrics goals </a:t>
            </a:r>
          </a:p>
          <a:p>
            <a:pPr lvl="1"/>
            <a:endParaRPr lang="en-US" sz="3600" dirty="0"/>
          </a:p>
        </p:txBody>
      </p:sp>
      <p:sp>
        <p:nvSpPr>
          <p:cNvPr id="4" name="Slide Number Placeholder 3">
            <a:extLst>
              <a:ext uri="{FF2B5EF4-FFF2-40B4-BE49-F238E27FC236}">
                <a16:creationId xmlns:a16="http://schemas.microsoft.com/office/drawing/2014/main" id="{A77D002D-1636-FC43-A09A-B2ECFCD2FCB0}"/>
              </a:ext>
            </a:extLst>
          </p:cNvPr>
          <p:cNvSpPr>
            <a:spLocks noGrp="1"/>
          </p:cNvSpPr>
          <p:nvPr>
            <p:ph type="sldNum" sz="quarter" idx="12"/>
          </p:nvPr>
        </p:nvSpPr>
        <p:spPr/>
        <p:txBody>
          <a:bodyPr/>
          <a:lstStyle/>
          <a:p>
            <a:fld id="{D0762AB2-F4F5-1E4F-A6CC-B69D1788EA36}" type="slidenum">
              <a:rPr lang="en-US" smtClean="0"/>
              <a:t>58</a:t>
            </a:fld>
            <a:endParaRPr lang="en-US"/>
          </a:p>
        </p:txBody>
      </p:sp>
    </p:spTree>
    <p:extLst>
      <p:ext uri="{BB962C8B-B14F-4D97-AF65-F5344CB8AC3E}">
        <p14:creationId xmlns:p14="http://schemas.microsoft.com/office/powerpoint/2010/main" val="3572015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DAFC4-4CBC-C84F-9BA5-607F7AE04811}"/>
              </a:ext>
            </a:extLst>
          </p:cNvPr>
          <p:cNvSpPr>
            <a:spLocks noGrp="1"/>
          </p:cNvSpPr>
          <p:nvPr>
            <p:ph type="title"/>
          </p:nvPr>
        </p:nvSpPr>
        <p:spPr/>
        <p:txBody>
          <a:bodyPr/>
          <a:lstStyle/>
          <a:p>
            <a:r>
              <a:rPr lang="en-US" dirty="0"/>
              <a:t>Role Participation </a:t>
            </a:r>
          </a:p>
        </p:txBody>
      </p:sp>
      <p:sp>
        <p:nvSpPr>
          <p:cNvPr id="3" name="Content Placeholder 2">
            <a:extLst>
              <a:ext uri="{FF2B5EF4-FFF2-40B4-BE49-F238E27FC236}">
                <a16:creationId xmlns:a16="http://schemas.microsoft.com/office/drawing/2014/main" id="{7C932BB5-DE77-2C44-8A73-D07DCC81FB2F}"/>
              </a:ext>
            </a:extLst>
          </p:cNvPr>
          <p:cNvSpPr>
            <a:spLocks noGrp="1"/>
          </p:cNvSpPr>
          <p:nvPr>
            <p:ph idx="1"/>
          </p:nvPr>
        </p:nvSpPr>
        <p:spPr/>
        <p:txBody>
          <a:bodyPr>
            <a:normAutofit fontScale="92500" lnSpcReduction="10000"/>
          </a:bodyPr>
          <a:lstStyle/>
          <a:p>
            <a:r>
              <a:rPr lang="en-US" sz="4000" dirty="0"/>
              <a:t>Regional Leadership</a:t>
            </a:r>
          </a:p>
          <a:p>
            <a:pPr lvl="1"/>
            <a:r>
              <a:rPr lang="en-US" sz="3600" dirty="0"/>
              <a:t>Regional Market Executive </a:t>
            </a:r>
          </a:p>
          <a:p>
            <a:pPr lvl="2"/>
            <a:r>
              <a:rPr lang="en-US" sz="3200" dirty="0"/>
              <a:t>New program launch</a:t>
            </a:r>
          </a:p>
          <a:p>
            <a:pPr lvl="2"/>
            <a:r>
              <a:rPr lang="en-US" sz="3200" dirty="0"/>
              <a:t>Develop and implement PC growth strategy</a:t>
            </a:r>
          </a:p>
          <a:p>
            <a:pPr lvl="2"/>
            <a:r>
              <a:rPr lang="en-US" sz="3200" dirty="0"/>
              <a:t>Manage PPA relationship</a:t>
            </a:r>
          </a:p>
          <a:p>
            <a:pPr lvl="2"/>
            <a:r>
              <a:rPr lang="en-US" sz="3200" dirty="0"/>
              <a:t>Sales training </a:t>
            </a:r>
          </a:p>
          <a:p>
            <a:pPr lvl="2"/>
            <a:r>
              <a:rPr lang="en-US" sz="3200" dirty="0"/>
              <a:t>Outcomes</a:t>
            </a:r>
          </a:p>
          <a:p>
            <a:pPr lvl="3"/>
            <a:r>
              <a:rPr lang="en-US" sz="3000" dirty="0"/>
              <a:t>PC to hospice transitions &gt;45%</a:t>
            </a:r>
          </a:p>
          <a:p>
            <a:pPr lvl="3"/>
            <a:r>
              <a:rPr lang="en-US" sz="3000" dirty="0"/>
              <a:t>Exceeds budgeted PC visit volume goals </a:t>
            </a:r>
          </a:p>
          <a:p>
            <a:pPr lvl="1"/>
            <a:endParaRPr lang="en-US" sz="3600" dirty="0"/>
          </a:p>
        </p:txBody>
      </p:sp>
      <p:sp>
        <p:nvSpPr>
          <p:cNvPr id="4" name="Slide Number Placeholder 3">
            <a:extLst>
              <a:ext uri="{FF2B5EF4-FFF2-40B4-BE49-F238E27FC236}">
                <a16:creationId xmlns:a16="http://schemas.microsoft.com/office/drawing/2014/main" id="{A77D002D-1636-FC43-A09A-B2ECFCD2FCB0}"/>
              </a:ext>
            </a:extLst>
          </p:cNvPr>
          <p:cNvSpPr>
            <a:spLocks noGrp="1"/>
          </p:cNvSpPr>
          <p:nvPr>
            <p:ph type="sldNum" sz="quarter" idx="12"/>
          </p:nvPr>
        </p:nvSpPr>
        <p:spPr/>
        <p:txBody>
          <a:bodyPr/>
          <a:lstStyle/>
          <a:p>
            <a:fld id="{D0762AB2-F4F5-1E4F-A6CC-B69D1788EA36}" type="slidenum">
              <a:rPr lang="en-US" smtClean="0"/>
              <a:t>59</a:t>
            </a:fld>
            <a:endParaRPr lang="en-US"/>
          </a:p>
        </p:txBody>
      </p:sp>
    </p:spTree>
    <p:extLst>
      <p:ext uri="{BB962C8B-B14F-4D97-AF65-F5344CB8AC3E}">
        <p14:creationId xmlns:p14="http://schemas.microsoft.com/office/powerpoint/2010/main" val="1086039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DAFC4-4CBC-C84F-9BA5-607F7AE04811}"/>
              </a:ext>
            </a:extLst>
          </p:cNvPr>
          <p:cNvSpPr>
            <a:spLocks noGrp="1"/>
          </p:cNvSpPr>
          <p:nvPr>
            <p:ph type="title"/>
          </p:nvPr>
        </p:nvSpPr>
        <p:spPr>
          <a:xfrm>
            <a:off x="838199" y="365125"/>
            <a:ext cx="8829783" cy="1325563"/>
          </a:xfrm>
        </p:spPr>
        <p:txBody>
          <a:bodyPr>
            <a:normAutofit/>
          </a:bodyPr>
          <a:lstStyle/>
          <a:p>
            <a:r>
              <a:rPr lang="en-US" dirty="0"/>
              <a:t>Clinical Leader Expectations</a:t>
            </a:r>
            <a:br>
              <a:rPr lang="en-US" dirty="0"/>
            </a:br>
            <a:r>
              <a:rPr lang="en-US" dirty="0"/>
              <a:t>for Strategic Partners</a:t>
            </a:r>
          </a:p>
        </p:txBody>
      </p:sp>
      <p:sp>
        <p:nvSpPr>
          <p:cNvPr id="3" name="Content Placeholder 2">
            <a:extLst>
              <a:ext uri="{FF2B5EF4-FFF2-40B4-BE49-F238E27FC236}">
                <a16:creationId xmlns:a16="http://schemas.microsoft.com/office/drawing/2014/main" id="{7C932BB5-DE77-2C44-8A73-D07DCC81FB2F}"/>
              </a:ext>
            </a:extLst>
          </p:cNvPr>
          <p:cNvSpPr>
            <a:spLocks noGrp="1"/>
          </p:cNvSpPr>
          <p:nvPr>
            <p:ph idx="1"/>
          </p:nvPr>
        </p:nvSpPr>
        <p:spPr>
          <a:xfrm>
            <a:off x="838200" y="1825625"/>
            <a:ext cx="10641594" cy="4287792"/>
          </a:xfrm>
        </p:spPr>
        <p:txBody>
          <a:bodyPr>
            <a:noAutofit/>
          </a:bodyPr>
          <a:lstStyle/>
          <a:p>
            <a:r>
              <a:rPr lang="en-US" sz="2000" dirty="0"/>
              <a:t>DCSs play the most integral role in Care Collaboration and will lead the clinical discussion </a:t>
            </a:r>
            <a:br>
              <a:rPr lang="en-US" sz="2000" dirty="0"/>
            </a:br>
            <a:r>
              <a:rPr lang="en-US" sz="2000" dirty="0"/>
              <a:t>in every monthly Care Collaboration meeting</a:t>
            </a:r>
          </a:p>
          <a:p>
            <a:pPr lvl="1"/>
            <a:r>
              <a:rPr lang="en-US" sz="1800" dirty="0"/>
              <a:t>Plan of Care review – current patients</a:t>
            </a:r>
          </a:p>
          <a:p>
            <a:pPr lvl="1"/>
            <a:r>
              <a:rPr lang="en-US" sz="1800" dirty="0"/>
              <a:t>In-service educations (as appropriate)</a:t>
            </a:r>
          </a:p>
          <a:p>
            <a:pPr lvl="1"/>
            <a:r>
              <a:rPr lang="en-US" sz="1800" dirty="0"/>
              <a:t>Discussions regarding health care needs of other residents or patients</a:t>
            </a:r>
          </a:p>
          <a:p>
            <a:r>
              <a:rPr lang="en-US" sz="2000" dirty="0"/>
              <a:t>ADCOs attend Care Collaboration meetings in absence of a DCS (PTO coverage or workload)</a:t>
            </a:r>
          </a:p>
          <a:p>
            <a:r>
              <a:rPr lang="en-US" sz="2000" dirty="0"/>
              <a:t>RDCOs attend regional monthly/quarterly Joint Operating Committee (JOC) meetings </a:t>
            </a:r>
          </a:p>
          <a:p>
            <a:r>
              <a:rPr lang="en-US" sz="2000" dirty="0"/>
              <a:t>DCSs and ADCOs will lead clinical implementation for new Preferred Provider Agreement (PPA) customers with the IDT</a:t>
            </a:r>
          </a:p>
          <a:p>
            <a:r>
              <a:rPr lang="en-US" sz="2000" dirty="0"/>
              <a:t>DCSs attend to complaints from a strategic partner customer as their highest priority </a:t>
            </a:r>
            <a:br>
              <a:rPr lang="en-US" sz="2000" dirty="0"/>
            </a:br>
            <a:r>
              <a:rPr lang="en-US" sz="2000" dirty="0"/>
              <a:t>(stop, collaborate and listen)</a:t>
            </a:r>
          </a:p>
          <a:p>
            <a:r>
              <a:rPr lang="en-US" sz="2000" dirty="0"/>
              <a:t>AMEs and ADCOs are ultimately responsible for the care delivery and service </a:t>
            </a:r>
            <a:br>
              <a:rPr lang="en-US" sz="2000" dirty="0"/>
            </a:br>
            <a:r>
              <a:rPr lang="en-US" sz="2000" dirty="0"/>
              <a:t>outcomes with our PPA Customers</a:t>
            </a:r>
          </a:p>
        </p:txBody>
      </p:sp>
      <p:sp>
        <p:nvSpPr>
          <p:cNvPr id="4" name="Slide Number Placeholder 3">
            <a:extLst>
              <a:ext uri="{FF2B5EF4-FFF2-40B4-BE49-F238E27FC236}">
                <a16:creationId xmlns:a16="http://schemas.microsoft.com/office/drawing/2014/main" id="{A77D002D-1636-FC43-A09A-B2ECFCD2FCB0}"/>
              </a:ext>
            </a:extLst>
          </p:cNvPr>
          <p:cNvSpPr>
            <a:spLocks noGrp="1"/>
          </p:cNvSpPr>
          <p:nvPr>
            <p:ph type="sldNum" sz="quarter" idx="12"/>
          </p:nvPr>
        </p:nvSpPr>
        <p:spPr/>
        <p:txBody>
          <a:bodyPr/>
          <a:lstStyle/>
          <a:p>
            <a:fld id="{D0762AB2-F4F5-1E4F-A6CC-B69D1788EA36}" type="slidenum">
              <a:rPr lang="en-US" smtClean="0"/>
              <a:t>6</a:t>
            </a:fld>
            <a:endParaRPr lang="en-US" dirty="0"/>
          </a:p>
        </p:txBody>
      </p:sp>
    </p:spTree>
    <p:extLst>
      <p:ext uri="{BB962C8B-B14F-4D97-AF65-F5344CB8AC3E}">
        <p14:creationId xmlns:p14="http://schemas.microsoft.com/office/powerpoint/2010/main" val="605407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DAFC4-4CBC-C84F-9BA5-607F7AE04811}"/>
              </a:ext>
            </a:extLst>
          </p:cNvPr>
          <p:cNvSpPr>
            <a:spLocks noGrp="1"/>
          </p:cNvSpPr>
          <p:nvPr>
            <p:ph type="title"/>
          </p:nvPr>
        </p:nvSpPr>
        <p:spPr/>
        <p:txBody>
          <a:bodyPr/>
          <a:lstStyle/>
          <a:p>
            <a:r>
              <a:rPr lang="en-US" dirty="0"/>
              <a:t>Role Participation </a:t>
            </a:r>
          </a:p>
        </p:txBody>
      </p:sp>
      <p:sp>
        <p:nvSpPr>
          <p:cNvPr id="3" name="Content Placeholder 2">
            <a:extLst>
              <a:ext uri="{FF2B5EF4-FFF2-40B4-BE49-F238E27FC236}">
                <a16:creationId xmlns:a16="http://schemas.microsoft.com/office/drawing/2014/main" id="{7C932BB5-DE77-2C44-8A73-D07DCC81FB2F}"/>
              </a:ext>
            </a:extLst>
          </p:cNvPr>
          <p:cNvSpPr>
            <a:spLocks noGrp="1"/>
          </p:cNvSpPr>
          <p:nvPr>
            <p:ph idx="1"/>
          </p:nvPr>
        </p:nvSpPr>
        <p:spPr/>
        <p:txBody>
          <a:bodyPr>
            <a:normAutofit fontScale="92500" lnSpcReduction="10000"/>
          </a:bodyPr>
          <a:lstStyle/>
          <a:p>
            <a:r>
              <a:rPr lang="en-US" sz="4000" dirty="0"/>
              <a:t>Regional Leadership</a:t>
            </a:r>
          </a:p>
          <a:p>
            <a:pPr lvl="1"/>
            <a:r>
              <a:rPr lang="en-US" sz="3600" dirty="0"/>
              <a:t>Regional Vice President </a:t>
            </a:r>
          </a:p>
          <a:p>
            <a:pPr lvl="2"/>
            <a:r>
              <a:rPr lang="en-US" sz="3200" dirty="0"/>
              <a:t>New program launch</a:t>
            </a:r>
          </a:p>
          <a:p>
            <a:pPr lvl="2"/>
            <a:r>
              <a:rPr lang="en-US" sz="3200" dirty="0"/>
              <a:t>Financials/budget </a:t>
            </a:r>
          </a:p>
          <a:p>
            <a:pPr lvl="2"/>
            <a:r>
              <a:rPr lang="en-US" sz="3200" dirty="0"/>
              <a:t>Oversight of all PC outcomes</a:t>
            </a:r>
          </a:p>
          <a:p>
            <a:pPr lvl="2"/>
            <a:r>
              <a:rPr lang="en-US" sz="3200" dirty="0"/>
              <a:t>Outcomes</a:t>
            </a:r>
          </a:p>
          <a:p>
            <a:pPr lvl="3"/>
            <a:r>
              <a:rPr lang="en-US" sz="3000" dirty="0"/>
              <a:t>PC to hospice transitions &gt;45%</a:t>
            </a:r>
          </a:p>
          <a:p>
            <a:pPr lvl="3"/>
            <a:r>
              <a:rPr lang="en-US" sz="3000" dirty="0"/>
              <a:t>Exceeds budgeted PC visit volume goals </a:t>
            </a:r>
          </a:p>
          <a:p>
            <a:pPr lvl="3"/>
            <a:r>
              <a:rPr lang="en-US" sz="3000" dirty="0"/>
              <a:t>Exceeds PC clinical metrics goals </a:t>
            </a:r>
          </a:p>
          <a:p>
            <a:pPr lvl="1"/>
            <a:endParaRPr lang="en-US" sz="3600" dirty="0"/>
          </a:p>
        </p:txBody>
      </p:sp>
      <p:sp>
        <p:nvSpPr>
          <p:cNvPr id="4" name="Slide Number Placeholder 3">
            <a:extLst>
              <a:ext uri="{FF2B5EF4-FFF2-40B4-BE49-F238E27FC236}">
                <a16:creationId xmlns:a16="http://schemas.microsoft.com/office/drawing/2014/main" id="{A77D002D-1636-FC43-A09A-B2ECFCD2FCB0}"/>
              </a:ext>
            </a:extLst>
          </p:cNvPr>
          <p:cNvSpPr>
            <a:spLocks noGrp="1"/>
          </p:cNvSpPr>
          <p:nvPr>
            <p:ph type="sldNum" sz="quarter" idx="12"/>
          </p:nvPr>
        </p:nvSpPr>
        <p:spPr/>
        <p:txBody>
          <a:bodyPr/>
          <a:lstStyle/>
          <a:p>
            <a:fld id="{D0762AB2-F4F5-1E4F-A6CC-B69D1788EA36}" type="slidenum">
              <a:rPr lang="en-US" smtClean="0"/>
              <a:t>60</a:t>
            </a:fld>
            <a:endParaRPr lang="en-US"/>
          </a:p>
        </p:txBody>
      </p:sp>
    </p:spTree>
    <p:extLst>
      <p:ext uri="{BB962C8B-B14F-4D97-AF65-F5344CB8AC3E}">
        <p14:creationId xmlns:p14="http://schemas.microsoft.com/office/powerpoint/2010/main" val="4022850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DAFC4-4CBC-C84F-9BA5-607F7AE04811}"/>
              </a:ext>
            </a:extLst>
          </p:cNvPr>
          <p:cNvSpPr>
            <a:spLocks noGrp="1"/>
          </p:cNvSpPr>
          <p:nvPr>
            <p:ph type="title"/>
          </p:nvPr>
        </p:nvSpPr>
        <p:spPr/>
        <p:txBody>
          <a:bodyPr/>
          <a:lstStyle/>
          <a:p>
            <a:r>
              <a:rPr lang="en-US" dirty="0"/>
              <a:t>Next Steps </a:t>
            </a:r>
          </a:p>
        </p:txBody>
      </p:sp>
      <p:sp>
        <p:nvSpPr>
          <p:cNvPr id="3" name="Content Placeholder 2">
            <a:extLst>
              <a:ext uri="{FF2B5EF4-FFF2-40B4-BE49-F238E27FC236}">
                <a16:creationId xmlns:a16="http://schemas.microsoft.com/office/drawing/2014/main" id="{7C932BB5-DE77-2C44-8A73-D07DCC81FB2F}"/>
              </a:ext>
            </a:extLst>
          </p:cNvPr>
          <p:cNvSpPr>
            <a:spLocks noGrp="1"/>
          </p:cNvSpPr>
          <p:nvPr>
            <p:ph idx="1"/>
          </p:nvPr>
        </p:nvSpPr>
        <p:spPr/>
        <p:txBody>
          <a:bodyPr>
            <a:normAutofit/>
          </a:bodyPr>
          <a:lstStyle/>
          <a:p>
            <a:r>
              <a:rPr lang="en-US" sz="4000" dirty="0"/>
              <a:t>PC team calls </a:t>
            </a:r>
            <a:r>
              <a:rPr lang="en-US" sz="3600" dirty="0"/>
              <a:t>by state </a:t>
            </a:r>
          </a:p>
          <a:p>
            <a:pPr lvl="1"/>
            <a:r>
              <a:rPr lang="en-US" sz="3600" dirty="0"/>
              <a:t>Specifics</a:t>
            </a:r>
          </a:p>
          <a:p>
            <a:pPr lvl="1"/>
            <a:r>
              <a:rPr lang="en-US" sz="3600" dirty="0"/>
              <a:t>Align roles</a:t>
            </a:r>
          </a:p>
          <a:p>
            <a:pPr lvl="1"/>
            <a:r>
              <a:rPr lang="en-US" sz="3600" dirty="0"/>
              <a:t>Challenges/barriers  </a:t>
            </a:r>
          </a:p>
          <a:p>
            <a:pPr lvl="1"/>
            <a:endParaRPr lang="en-US" sz="3600" dirty="0"/>
          </a:p>
        </p:txBody>
      </p:sp>
      <p:sp>
        <p:nvSpPr>
          <p:cNvPr id="4" name="Slide Number Placeholder 3">
            <a:extLst>
              <a:ext uri="{FF2B5EF4-FFF2-40B4-BE49-F238E27FC236}">
                <a16:creationId xmlns:a16="http://schemas.microsoft.com/office/drawing/2014/main" id="{A77D002D-1636-FC43-A09A-B2ECFCD2FCB0}"/>
              </a:ext>
            </a:extLst>
          </p:cNvPr>
          <p:cNvSpPr>
            <a:spLocks noGrp="1"/>
          </p:cNvSpPr>
          <p:nvPr>
            <p:ph type="sldNum" sz="quarter" idx="12"/>
          </p:nvPr>
        </p:nvSpPr>
        <p:spPr/>
        <p:txBody>
          <a:bodyPr/>
          <a:lstStyle/>
          <a:p>
            <a:fld id="{D0762AB2-F4F5-1E4F-A6CC-B69D1788EA36}" type="slidenum">
              <a:rPr lang="en-US" smtClean="0"/>
              <a:t>61</a:t>
            </a:fld>
            <a:endParaRPr lang="en-US"/>
          </a:p>
        </p:txBody>
      </p:sp>
    </p:spTree>
    <p:extLst>
      <p:ext uri="{BB962C8B-B14F-4D97-AF65-F5344CB8AC3E}">
        <p14:creationId xmlns:p14="http://schemas.microsoft.com/office/powerpoint/2010/main" val="3578439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FF9439-B14C-6543-AB59-B2974299702D}"/>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01249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DAFC4-4CBC-C84F-9BA5-607F7AE04811}"/>
              </a:ext>
            </a:extLst>
          </p:cNvPr>
          <p:cNvSpPr>
            <a:spLocks noGrp="1"/>
          </p:cNvSpPr>
          <p:nvPr>
            <p:ph type="title"/>
          </p:nvPr>
        </p:nvSpPr>
        <p:spPr/>
        <p:txBody>
          <a:bodyPr/>
          <a:lstStyle/>
          <a:p>
            <a:r>
              <a:rPr lang="en-US" dirty="0"/>
              <a:t>Stakes are High with Strategic Partners</a:t>
            </a:r>
          </a:p>
        </p:txBody>
      </p:sp>
      <p:sp>
        <p:nvSpPr>
          <p:cNvPr id="3" name="Content Placeholder 2">
            <a:extLst>
              <a:ext uri="{FF2B5EF4-FFF2-40B4-BE49-F238E27FC236}">
                <a16:creationId xmlns:a16="http://schemas.microsoft.com/office/drawing/2014/main" id="{7C932BB5-DE77-2C44-8A73-D07DCC81FB2F}"/>
              </a:ext>
            </a:extLst>
          </p:cNvPr>
          <p:cNvSpPr>
            <a:spLocks noGrp="1"/>
          </p:cNvSpPr>
          <p:nvPr>
            <p:ph idx="1"/>
          </p:nvPr>
        </p:nvSpPr>
        <p:spPr>
          <a:xfrm>
            <a:off x="838200" y="1825625"/>
            <a:ext cx="9535160" cy="4287792"/>
          </a:xfrm>
        </p:spPr>
        <p:txBody>
          <a:bodyPr>
            <a:noAutofit/>
          </a:bodyPr>
          <a:lstStyle/>
          <a:p>
            <a:r>
              <a:rPr lang="en-US" sz="2600" dirty="0"/>
              <a:t>We should not live in fear of making mistakes. Mistakes happen </a:t>
            </a:r>
            <a:br>
              <a:rPr lang="en-US" sz="2600" dirty="0"/>
            </a:br>
            <a:r>
              <a:rPr lang="en-US" sz="2600" dirty="0"/>
              <a:t>and our partners understand that. When they do:</a:t>
            </a:r>
          </a:p>
          <a:p>
            <a:pPr lvl="1"/>
            <a:r>
              <a:rPr lang="en-US" sz="2000" dirty="0"/>
              <a:t>Address it immediately (same day)</a:t>
            </a:r>
          </a:p>
          <a:p>
            <a:pPr lvl="1"/>
            <a:r>
              <a:rPr lang="en-US" sz="2000" dirty="0"/>
              <a:t>Take it seriously, even if you don’t agree</a:t>
            </a:r>
          </a:p>
          <a:p>
            <a:pPr lvl="1"/>
            <a:r>
              <a:rPr lang="en-US" sz="2000" b="1" i="1" dirty="0"/>
              <a:t>Take action</a:t>
            </a:r>
          </a:p>
          <a:p>
            <a:pPr lvl="1">
              <a:spcAft>
                <a:spcPts val="600"/>
              </a:spcAft>
            </a:pPr>
            <a:r>
              <a:rPr lang="en-US" sz="2000" dirty="0"/>
              <a:t>Circle back and follow up with all stake holders (close the loop)</a:t>
            </a:r>
          </a:p>
          <a:p>
            <a:r>
              <a:rPr lang="en-US" sz="2600" dirty="0"/>
              <a:t>The escalation of unattended or unresolved concerns can lead to the loss of, or prevent the continued expansion of, national partners</a:t>
            </a:r>
          </a:p>
          <a:p>
            <a:pPr lvl="1"/>
            <a:r>
              <a:rPr lang="en-US" sz="2000" dirty="0"/>
              <a:t>What may seem like 5-10 ADC locally may be part of and impact hundreds of patients and families nationally</a:t>
            </a:r>
          </a:p>
        </p:txBody>
      </p:sp>
      <p:sp>
        <p:nvSpPr>
          <p:cNvPr id="4" name="Slide Number Placeholder 3">
            <a:extLst>
              <a:ext uri="{FF2B5EF4-FFF2-40B4-BE49-F238E27FC236}">
                <a16:creationId xmlns:a16="http://schemas.microsoft.com/office/drawing/2014/main" id="{A77D002D-1636-FC43-A09A-B2ECFCD2FCB0}"/>
              </a:ext>
            </a:extLst>
          </p:cNvPr>
          <p:cNvSpPr>
            <a:spLocks noGrp="1"/>
          </p:cNvSpPr>
          <p:nvPr>
            <p:ph type="sldNum" sz="quarter" idx="12"/>
          </p:nvPr>
        </p:nvSpPr>
        <p:spPr/>
        <p:txBody>
          <a:bodyPr/>
          <a:lstStyle/>
          <a:p>
            <a:fld id="{D0762AB2-F4F5-1E4F-A6CC-B69D1788EA36}" type="slidenum">
              <a:rPr lang="en-US" smtClean="0"/>
              <a:t>7</a:t>
            </a:fld>
            <a:endParaRPr lang="en-US" dirty="0"/>
          </a:p>
        </p:txBody>
      </p:sp>
    </p:spTree>
    <p:extLst>
      <p:ext uri="{BB962C8B-B14F-4D97-AF65-F5344CB8AC3E}">
        <p14:creationId xmlns:p14="http://schemas.microsoft.com/office/powerpoint/2010/main" val="375991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FF9439-B14C-6543-AB59-B2974299702D}"/>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11998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9BC30-4A63-2E4E-8305-656314AEA35D}"/>
              </a:ext>
            </a:extLst>
          </p:cNvPr>
          <p:cNvSpPr>
            <a:spLocks noGrp="1"/>
          </p:cNvSpPr>
          <p:nvPr>
            <p:ph type="ctrTitle"/>
          </p:nvPr>
        </p:nvSpPr>
        <p:spPr>
          <a:xfrm>
            <a:off x="873760" y="1503943"/>
            <a:ext cx="10444480" cy="2086725"/>
          </a:xfrm>
        </p:spPr>
        <p:txBody>
          <a:bodyPr>
            <a:spAutoFit/>
          </a:bodyPr>
          <a:lstStyle/>
          <a:p>
            <a:r>
              <a:rPr lang="en-US" dirty="0"/>
              <a:t>Palliative Care </a:t>
            </a:r>
            <a:br>
              <a:rPr lang="en-US" dirty="0"/>
            </a:br>
            <a:r>
              <a:rPr lang="en-US" dirty="0"/>
              <a:t>2020</a:t>
            </a:r>
          </a:p>
        </p:txBody>
      </p:sp>
      <p:sp>
        <p:nvSpPr>
          <p:cNvPr id="3" name="Subtitle 2">
            <a:extLst>
              <a:ext uri="{FF2B5EF4-FFF2-40B4-BE49-F238E27FC236}">
                <a16:creationId xmlns:a16="http://schemas.microsoft.com/office/drawing/2014/main" id="{4901E43D-0039-B246-80A5-CDF9F609A269}"/>
              </a:ext>
            </a:extLst>
          </p:cNvPr>
          <p:cNvSpPr>
            <a:spLocks noGrp="1"/>
          </p:cNvSpPr>
          <p:nvPr>
            <p:ph type="subTitle" idx="1"/>
          </p:nvPr>
        </p:nvSpPr>
        <p:spPr/>
        <p:txBody>
          <a:bodyPr/>
          <a:lstStyle/>
          <a:p>
            <a:r>
              <a:rPr lang="en-US" dirty="0"/>
              <a:t>Brandy Pratt, Regional Vice President-Palliative Care </a:t>
            </a:r>
          </a:p>
        </p:txBody>
      </p:sp>
    </p:spTree>
    <p:extLst>
      <p:ext uri="{BB962C8B-B14F-4D97-AF65-F5344CB8AC3E}">
        <p14:creationId xmlns:p14="http://schemas.microsoft.com/office/powerpoint/2010/main" val="1249671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itles">
  <a:themeElements>
    <a:clrScheme name="Compassus">
      <a:dk1>
        <a:srgbClr val="000000"/>
      </a:dk1>
      <a:lt1>
        <a:srgbClr val="FFFFFF"/>
      </a:lt1>
      <a:dk2>
        <a:srgbClr val="44546A"/>
      </a:dk2>
      <a:lt2>
        <a:srgbClr val="E7E6E6"/>
      </a:lt2>
      <a:accent1>
        <a:srgbClr val="091E40"/>
      </a:accent1>
      <a:accent2>
        <a:srgbClr val="CF8A2A"/>
      </a:accent2>
      <a:accent3>
        <a:srgbClr val="A5A5A5"/>
      </a:accent3>
      <a:accent4>
        <a:srgbClr val="DAAA69"/>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a:themeElements>
    <a:clrScheme name="Compassus">
      <a:dk1>
        <a:srgbClr val="000000"/>
      </a:dk1>
      <a:lt1>
        <a:srgbClr val="FFFFFF"/>
      </a:lt1>
      <a:dk2>
        <a:srgbClr val="44546A"/>
      </a:dk2>
      <a:lt2>
        <a:srgbClr val="E7E6E6"/>
      </a:lt2>
      <a:accent1>
        <a:srgbClr val="091E40"/>
      </a:accent1>
      <a:accent2>
        <a:srgbClr val="CF8A2A"/>
      </a:accent2>
      <a:accent3>
        <a:srgbClr val="A5A5A5"/>
      </a:accent3>
      <a:accent4>
        <a:srgbClr val="DAAA69"/>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3805</TotalTime>
  <Words>3586</Words>
  <Application>Microsoft Macintosh PowerPoint</Application>
  <PresentationFormat>Widescreen</PresentationFormat>
  <Paragraphs>773</Paragraphs>
  <Slides>62</Slides>
  <Notes>31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62</vt:i4>
      </vt:variant>
    </vt:vector>
  </HeadingPairs>
  <TitlesOfParts>
    <vt:vector size="66" baseType="lpstr">
      <vt:lpstr>Calibri</vt:lpstr>
      <vt:lpstr>Arial</vt:lpstr>
      <vt:lpstr>Titles</vt:lpstr>
      <vt:lpstr>Content</vt:lpstr>
      <vt:lpstr>Market Development Strategic Partners</vt:lpstr>
      <vt:lpstr>The Transformation of Post-Acute Care</vt:lpstr>
      <vt:lpstr>See Value in Customer Concerns</vt:lpstr>
      <vt:lpstr>Customer Retention is Driven by Stellar Clinical Account Management, not Sales</vt:lpstr>
      <vt:lpstr>Clinical Account Management –  Practical Application</vt:lpstr>
      <vt:lpstr>Clinical Leader Expectations for Strategic Partners</vt:lpstr>
      <vt:lpstr>Stakes are High with Strategic Partners</vt:lpstr>
      <vt:lpstr>PowerPoint Presentation</vt:lpstr>
      <vt:lpstr>Palliative Care  2020</vt:lpstr>
      <vt:lpstr>Current State </vt:lpstr>
      <vt:lpstr>2020 Launch Plan  </vt:lpstr>
      <vt:lpstr>Role Participation </vt:lpstr>
      <vt:lpstr>Role Participation </vt:lpstr>
      <vt:lpstr>Role Participation </vt:lpstr>
      <vt:lpstr>Role Participation </vt:lpstr>
      <vt:lpstr>Role Participation </vt:lpstr>
      <vt:lpstr>Role Participation </vt:lpstr>
      <vt:lpstr>Next Steps </vt:lpstr>
      <vt:lpstr>PowerPoint Presentation</vt:lpstr>
      <vt:lpstr>Market Development Strategic Partners</vt:lpstr>
      <vt:lpstr>The Transformation of Post-Acute Care</vt:lpstr>
      <vt:lpstr>What is Market Development?</vt:lpstr>
      <vt:lpstr>What do our Customers see? A Provider with its own Agenda?</vt:lpstr>
      <vt:lpstr>Partners with Demonstrated Value that can produce Great Outcomes</vt:lpstr>
      <vt:lpstr>Customer Retention is Driven by Stellar Account Management, not Sales</vt:lpstr>
      <vt:lpstr>How Do You Sell?</vt:lpstr>
      <vt:lpstr>AME: Market Development/ Strategic Partner Expectations</vt:lpstr>
      <vt:lpstr>See Value in Customer Concerns</vt:lpstr>
      <vt:lpstr>RME: Market Development/ Strategic Partner Expectations</vt:lpstr>
      <vt:lpstr>Clinical Leader Expectations for Strategic Partners</vt:lpstr>
      <vt:lpstr>Stakes are High with Strategic Partners</vt:lpstr>
      <vt:lpstr>PowerPoint Presentation</vt:lpstr>
      <vt:lpstr>Palliative Care  2020</vt:lpstr>
      <vt:lpstr>Current State </vt:lpstr>
      <vt:lpstr>2020 Launch Plan  </vt:lpstr>
      <vt:lpstr>Role Participation </vt:lpstr>
      <vt:lpstr>Role Participation </vt:lpstr>
      <vt:lpstr>Role Participation </vt:lpstr>
      <vt:lpstr>Role Participation </vt:lpstr>
      <vt:lpstr>Role Participation </vt:lpstr>
      <vt:lpstr>Role Participation </vt:lpstr>
      <vt:lpstr>Next Steps </vt:lpstr>
      <vt:lpstr>PowerPoint Presentation</vt:lpstr>
      <vt:lpstr>Market Development Strategic Partners</vt:lpstr>
      <vt:lpstr>The Transformation of Post-Acute Care</vt:lpstr>
      <vt:lpstr>See Value in Customer Concerns</vt:lpstr>
      <vt:lpstr>Customer Retention is Driven by Stellar Clinical Account Management, not Sales</vt:lpstr>
      <vt:lpstr>Clinical Account Management –  Practical Application</vt:lpstr>
      <vt:lpstr>Clinical Leader Expectations for Strategic Partners</vt:lpstr>
      <vt:lpstr>Stakes are High with Strategic Partners</vt:lpstr>
      <vt:lpstr>PowerPoint Presentation</vt:lpstr>
      <vt:lpstr>Palliative Care  2020</vt:lpstr>
      <vt:lpstr>Current State </vt:lpstr>
      <vt:lpstr>2020 Launch Plan  </vt:lpstr>
      <vt:lpstr>Role Participation </vt:lpstr>
      <vt:lpstr>Role Participation </vt:lpstr>
      <vt:lpstr>Role Participation </vt:lpstr>
      <vt:lpstr>Role Participation </vt:lpstr>
      <vt:lpstr>Role Participation </vt:lpstr>
      <vt:lpstr>Role Participation </vt:lpstr>
      <vt:lpstr>Next Steps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NLPC PowerPoint</dc:title>
  <dc:subject/>
  <dc:creator>Compassus</dc:creator>
  <cp:keywords/>
  <dc:description/>
  <cp:lastModifiedBy>Microsoft Office User</cp:lastModifiedBy>
  <cp:revision>96</cp:revision>
  <cp:lastPrinted>2019-03-22T19:41:01Z</cp:lastPrinted>
  <dcterms:created xsi:type="dcterms:W3CDTF">2019-03-22T18:08:22Z</dcterms:created>
  <dcterms:modified xsi:type="dcterms:W3CDTF">2020-03-09T02:36:40Z</dcterms:modified>
  <cp:category/>
</cp:coreProperties>
</file>