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75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58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714"/>
    <a:srgbClr val="002D60"/>
    <a:srgbClr val="091E40"/>
    <a:srgbClr val="FDC92B"/>
    <a:srgbClr val="F2C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/>
    <p:restoredTop sz="92449" autoAdjust="0"/>
  </p:normalViewPr>
  <p:slideViewPr>
    <p:cSldViewPr snapToGrid="0" snapToObjects="1">
      <p:cViewPr varScale="1">
        <p:scale>
          <a:sx n="113" d="100"/>
          <a:sy n="113" d="100"/>
        </p:scale>
        <p:origin x="1368" y="184"/>
      </p:cViewPr>
      <p:guideLst>
        <p:guide orient="horz" pos="31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4AE9F-5920-1243-A47C-D0087749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F8DF-BF7B-A342-9AC2-0C97A0E8F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9423-D51E-E645-9947-E4D9C7A4FFF3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FA320-4583-9540-B919-91E25E593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F17E-F59E-0C4C-A2B1-D9A57AD7D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4148-CCD9-5745-A167-A25831FF8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698F-48EB-9645-9342-A8FFF8C28631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651E-6DDE-EB45-92C2-47D2C574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module 2, we will learn about assessments. And after that, we will say perception + assessments.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participants likely action for each observation and consequent result.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7327-2378-D642-A9AE-7C86A57BB224}"/>
              </a:ext>
            </a:extLst>
          </p:cNvPr>
          <p:cNvSpPr/>
          <p:nvPr userDrawn="1"/>
        </p:nvSpPr>
        <p:spPr>
          <a:xfrm>
            <a:off x="0" y="0"/>
            <a:ext cx="12192000" cy="5267569"/>
          </a:xfrm>
          <a:prstGeom prst="rect">
            <a:avLst/>
          </a:prstGeom>
          <a:solidFill>
            <a:srgbClr val="E6A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146E-4901-B441-A6CD-9ACC0B9E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3760" y="719516"/>
            <a:ext cx="10444480" cy="2871152"/>
          </a:xfrm>
          <a:ln w="38100">
            <a:noFill/>
          </a:ln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FD39-D4B1-6449-8EE8-FF6C93CF1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9789"/>
            <a:ext cx="9144000" cy="13255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5B22E-DF01-ED45-A66F-D0F1F9B3B8F3}"/>
              </a:ext>
            </a:extLst>
          </p:cNvPr>
          <p:cNvCxnSpPr/>
          <p:nvPr userDrawn="1"/>
        </p:nvCxnSpPr>
        <p:spPr>
          <a:xfrm>
            <a:off x="873760" y="3606299"/>
            <a:ext cx="10444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672-A229-2940-8B05-78D544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D41A-03BA-5941-9A3A-958A76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44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468C-740A-9241-A665-1F879418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7D49-CBA1-8042-8526-2788AB9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573-5AF6-0C4D-A014-FB9DF1B2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6592-ECBE-C345-9960-FD11EB0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44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D364-38EB-0E45-A650-686A721D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3787-F29F-E54B-B7C7-BCCCB0C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0116-5A8A-1545-ABB4-6391DEB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5612-597A-7D47-82FD-F147BA42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EB9C-AACA-5040-B85D-33DB910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92201-4649-204C-8126-D320D613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C57B-BCBC-8F4F-A0E1-136A59F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929D-175F-8C49-8AEC-C225F23C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BE01-0A33-9247-9EF0-2251B039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19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540C-B990-D44F-B507-34CC6619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21529"/>
            <a:ext cx="10515600" cy="14103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4781-AA77-E34C-9F81-152A778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5B59B-3F02-4F41-8F74-99FDE67368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304665"/>
            <a:ext cx="10515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LP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37DB-77D9-2148-BA1A-1ED62C6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589D-FDD4-AC40-81B8-73C1457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61DF-5DF8-AD46-B2CB-5E4236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699-D19E-BA46-AA8E-BDEBFF2E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57F-69B4-6E44-BBC1-D99D6C6D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BCE3-B5DA-5543-AB25-34B0952B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DAE2-BD2C-874F-9CEE-D2ABD73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9D-39F2-2246-BCFE-3FD72D7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5CE9-DA5B-5546-8CAA-89674258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AFE1-8898-5B45-BCBF-4C0183D3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F729-18EF-DB40-AC0E-34F76EBC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93091-ABC0-D741-A5D9-3100599F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221CD-3E5D-DB43-BD6B-FC5103F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F2C-6F5A-5442-A66D-01B1DEBD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D727-F8A5-2B41-A585-8244FD5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396C-1661-C143-8A33-CE854037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E86A3-FE24-4443-9E40-DC6A5BEE3180}"/>
              </a:ext>
            </a:extLst>
          </p:cNvPr>
          <p:cNvCxnSpPr>
            <a:cxnSpLocks/>
          </p:cNvCxnSpPr>
          <p:nvPr userDrawn="1"/>
        </p:nvCxnSpPr>
        <p:spPr>
          <a:xfrm>
            <a:off x="111316" y="0"/>
            <a:ext cx="0" cy="6858000"/>
          </a:xfrm>
          <a:prstGeom prst="line">
            <a:avLst/>
          </a:prstGeom>
          <a:ln w="101600" cmpd="thinThick">
            <a:solidFill>
              <a:srgbClr val="E6A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vimeo.com/397293763/812ab687a8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BC30-4A63-2E4E-8305-656314AE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1503943"/>
            <a:ext cx="10444480" cy="2086725"/>
          </a:xfrm>
        </p:spPr>
        <p:txBody>
          <a:bodyPr>
            <a:spAutoFit/>
          </a:bodyPr>
          <a:lstStyle/>
          <a:p>
            <a:r>
              <a:rPr lang="en-US" dirty="0"/>
              <a:t>Leadership </a:t>
            </a:r>
            <a:br>
              <a:rPr lang="en-US" dirty="0"/>
            </a:br>
            <a:r>
              <a:rPr lang="en-US" dirty="0"/>
              <a:t>Through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E43D-0039-B246-80A5-CDF9F609A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Laura Templeton, Division II President</a:t>
            </a:r>
            <a:br>
              <a:rPr lang="en-US" dirty="0"/>
            </a:br>
            <a:r>
              <a:rPr lang="en-US" dirty="0"/>
              <a:t>Dana Mastropieri</a:t>
            </a:r>
            <a:r>
              <a:rPr lang="en-US"/>
              <a:t>, VP </a:t>
            </a:r>
            <a:r>
              <a:rPr lang="en-US" dirty="0"/>
              <a:t>Talent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408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Discussion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1181B-EEA7-4C82-8B11-AA6C0077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033188"/>
            <a:ext cx="11050958" cy="347571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/>
              <a:t>How has your </a:t>
            </a:r>
            <a:r>
              <a:rPr lang="en-US" b="1" i="1" dirty="0"/>
              <a:t>observation </a:t>
            </a:r>
            <a:r>
              <a:rPr lang="en-US" dirty="0"/>
              <a:t>shifted over last few days? </a:t>
            </a:r>
            <a:br>
              <a:rPr lang="en-US" dirty="0"/>
            </a:br>
            <a:r>
              <a:rPr lang="en-US" dirty="0"/>
              <a:t>What prompted those shifts?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As a result of that, what new or different </a:t>
            </a:r>
            <a:r>
              <a:rPr lang="en-US" b="1" i="1" dirty="0"/>
              <a:t>actions</a:t>
            </a:r>
            <a:r>
              <a:rPr lang="en-US" dirty="0"/>
              <a:t> might open up for you?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How can that change the </a:t>
            </a:r>
            <a:r>
              <a:rPr lang="en-US" b="1" i="1" dirty="0"/>
              <a:t>results</a:t>
            </a:r>
            <a:r>
              <a:rPr lang="en-US" dirty="0"/>
              <a:t> you may get?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7A798-7675-42F9-B354-12E64E93BAEB}"/>
              </a:ext>
            </a:extLst>
          </p:cNvPr>
          <p:cNvSpPr txBox="1"/>
          <p:nvPr/>
        </p:nvSpPr>
        <p:spPr>
          <a:xfrm>
            <a:off x="3375093" y="5624250"/>
            <a:ext cx="54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6A714"/>
                </a:solidFill>
              </a:rPr>
              <a:t>observation = perception + interpretation</a:t>
            </a:r>
          </a:p>
        </p:txBody>
      </p:sp>
      <p:pic>
        <p:nvPicPr>
          <p:cNvPr id="10" name="Picture 9" descr="A picture containing guitar&#10;&#10;Description automatically generated">
            <a:extLst>
              <a:ext uri="{FF2B5EF4-FFF2-40B4-BE49-F238E27FC236}">
                <a16:creationId xmlns:a16="http://schemas.microsoft.com/office/drawing/2014/main" id="{5F96A8BC-1D01-D646-AC33-9B1A31A7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12" y="610645"/>
            <a:ext cx="3209693" cy="8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41CD0D-0F3B-4972-9AD0-4853288A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picture containing yellow, sitting, clock, black&#10;&#10;Description automatically generated">
            <a:extLst>
              <a:ext uri="{FF2B5EF4-FFF2-40B4-BE49-F238E27FC236}">
                <a16:creationId xmlns:a16="http://schemas.microsoft.com/office/drawing/2014/main" id="{16F6D55D-E276-1847-B1A9-E38FAEA9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0292"/>
            <a:ext cx="9872545" cy="5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Observation and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EBA081-1A06-4D98-B2E2-20F448722F39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515599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When people </a:t>
            </a:r>
            <a:r>
              <a:rPr lang="en-US" sz="2400" b="1" i="1" dirty="0">
                <a:solidFill>
                  <a:schemeClr val="tx1"/>
                </a:solidFill>
              </a:rPr>
              <a:t>observe</a:t>
            </a:r>
            <a:r>
              <a:rPr lang="en-US" sz="2400" dirty="0">
                <a:solidFill>
                  <a:schemeClr val="tx1"/>
                </a:solidFill>
              </a:rPr>
              <a:t> that – in this change – their fundamental cares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are addressed, they are more likely take productive </a:t>
            </a:r>
            <a:r>
              <a:rPr lang="en-US" sz="2400" b="1" i="1" dirty="0">
                <a:solidFill>
                  <a:schemeClr val="tx1"/>
                </a:solidFill>
              </a:rPr>
              <a:t>action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HOW DO YOU SHIFT OBSERVATION?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Connect it to fundamental cares.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LEADERSHIP DEFINITION: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The realization of a future that was not going to happen anyway;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a future that addresses the fundamental cares of the relevant parties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7CA6A39-D861-054A-9C60-25DDE14B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831E6-3934-40D4-9B5B-3E2A7247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F3174-CF24-4AA8-9298-4FF96CEFA069}"/>
              </a:ext>
            </a:extLst>
          </p:cNvPr>
          <p:cNvSpPr txBox="1"/>
          <p:nvPr/>
        </p:nvSpPr>
        <p:spPr>
          <a:xfrm>
            <a:off x="838200" y="836260"/>
            <a:ext cx="108299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i="1" dirty="0">
                <a:solidFill>
                  <a:srgbClr val="002D60"/>
                </a:solidFill>
              </a:rPr>
              <a:t>The way we </a:t>
            </a:r>
            <a:r>
              <a:rPr lang="en-US" sz="3100" b="1" i="1" dirty="0">
                <a:solidFill>
                  <a:srgbClr val="002D60"/>
                </a:solidFill>
              </a:rPr>
              <a:t>observe</a:t>
            </a:r>
            <a:r>
              <a:rPr lang="en-US" sz="3100" i="1" dirty="0">
                <a:solidFill>
                  <a:srgbClr val="002D60"/>
                </a:solidFill>
              </a:rPr>
              <a:t> a situation in real-time is what gives us the range of </a:t>
            </a:r>
            <a:r>
              <a:rPr lang="en-US" sz="3100" b="1" i="1" dirty="0">
                <a:solidFill>
                  <a:srgbClr val="002D60"/>
                </a:solidFill>
              </a:rPr>
              <a:t>actions</a:t>
            </a:r>
            <a:r>
              <a:rPr lang="en-US" sz="3100" i="1" dirty="0">
                <a:solidFill>
                  <a:srgbClr val="002D60"/>
                </a:solidFill>
              </a:rPr>
              <a:t> we are prompted to take in that situation.</a:t>
            </a:r>
          </a:p>
        </p:txBody>
      </p:sp>
      <p:pic>
        <p:nvPicPr>
          <p:cNvPr id="8" name="Picture 7" descr="A picture containing guitar&#10;&#10;Description automatically generated">
            <a:extLst>
              <a:ext uri="{FF2B5EF4-FFF2-40B4-BE49-F238E27FC236}">
                <a16:creationId xmlns:a16="http://schemas.microsoft.com/office/drawing/2014/main" id="{0E44121C-688D-3F44-B399-28A4A755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40" y="2271901"/>
            <a:ext cx="11410719" cy="29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1EE-C0B0-46A5-B33E-F8514171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DCC3-7086-4EF6-ACD4-9707AE4C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 more than what our eyes see, and our ears hear (pure perception)</a:t>
            </a:r>
          </a:p>
          <a:p>
            <a:pPr marL="0" indent="0" algn="ctr">
              <a:buNone/>
            </a:pPr>
            <a:r>
              <a:rPr lang="en-US" dirty="0"/>
              <a:t>Perception is always colored by our </a:t>
            </a:r>
            <a:r>
              <a:rPr lang="en-US" i="1" dirty="0"/>
              <a:t>interpretation</a:t>
            </a:r>
          </a:p>
          <a:p>
            <a:pPr marL="0" indent="0" algn="ctr">
              <a:buNone/>
            </a:pPr>
            <a:r>
              <a:rPr lang="en-US" b="1" dirty="0"/>
              <a:t>Observation = perception + interpretation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Graphic 5" descr="Man and woman">
            <a:extLst>
              <a:ext uri="{FF2B5EF4-FFF2-40B4-BE49-F238E27FC236}">
                <a16:creationId xmlns:a16="http://schemas.microsoft.com/office/drawing/2014/main" id="{3568BE2B-4490-463E-9C49-D9BFEC13D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786" y="1795859"/>
            <a:ext cx="934348" cy="934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26BEE-56B9-4B05-B8D5-FE8790151FCD}"/>
              </a:ext>
            </a:extLst>
          </p:cNvPr>
          <p:cNvSpPr txBox="1"/>
          <p:nvPr/>
        </p:nvSpPr>
        <p:spPr>
          <a:xfrm>
            <a:off x="2081720" y="1616234"/>
            <a:ext cx="983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Observation 1</a:t>
            </a:r>
            <a:r>
              <a:rPr lang="en-US" sz="2400" dirty="0"/>
              <a:t>: I am failing my husband by letting others take care of him.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3EFB4-FF79-4819-B9EB-4C4285E7A970}"/>
              </a:ext>
            </a:extLst>
          </p:cNvPr>
          <p:cNvSpPr txBox="1"/>
          <p:nvPr/>
        </p:nvSpPr>
        <p:spPr>
          <a:xfrm>
            <a:off x="2122252" y="2114993"/>
            <a:ext cx="859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Action</a:t>
            </a:r>
            <a:r>
              <a:rPr lang="en-US" sz="2400" dirty="0"/>
              <a:t>: She is reluctant to support his enrollment into hospice care.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6E13F-C6F5-4334-9426-584ECB9677B0}"/>
              </a:ext>
            </a:extLst>
          </p:cNvPr>
          <p:cNvSpPr txBox="1"/>
          <p:nvPr/>
        </p:nvSpPr>
        <p:spPr>
          <a:xfrm>
            <a:off x="2039994" y="3333461"/>
            <a:ext cx="8942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Observation 2</a:t>
            </a:r>
            <a:r>
              <a:rPr lang="en-US" sz="2400" dirty="0"/>
              <a:t>: Hospice care will provide support that will allow me to better take care of my husband’s other needs.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89BF3-8167-4A57-A163-63CE1B01E7E7}"/>
              </a:ext>
            </a:extLst>
          </p:cNvPr>
          <p:cNvSpPr txBox="1"/>
          <p:nvPr/>
        </p:nvSpPr>
        <p:spPr>
          <a:xfrm>
            <a:off x="2039993" y="4152414"/>
            <a:ext cx="903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Action</a:t>
            </a:r>
            <a:r>
              <a:rPr lang="en-US" sz="2400" dirty="0"/>
              <a:t>: She is likely to support his enrollment.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D3C6E85-CD88-483B-B1DC-E8912776A65D}"/>
              </a:ext>
            </a:extLst>
          </p:cNvPr>
          <p:cNvSpPr txBox="1">
            <a:spLocks/>
          </p:cNvSpPr>
          <p:nvPr/>
        </p:nvSpPr>
        <p:spPr>
          <a:xfrm>
            <a:off x="2039993" y="5333666"/>
            <a:ext cx="8789278" cy="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Different </a:t>
            </a:r>
            <a:r>
              <a:rPr lang="en-US" sz="2400" b="1" i="1" dirty="0">
                <a:solidFill>
                  <a:schemeClr val="tx1"/>
                </a:solidFill>
              </a:rPr>
              <a:t>observations</a:t>
            </a:r>
            <a:r>
              <a:rPr lang="en-US" sz="2400" dirty="0">
                <a:solidFill>
                  <a:schemeClr val="tx1"/>
                </a:solidFill>
              </a:rPr>
              <a:t> prompt different </a:t>
            </a:r>
            <a:r>
              <a:rPr lang="en-US" sz="2400" b="1" i="1" dirty="0">
                <a:solidFill>
                  <a:schemeClr val="tx1"/>
                </a:solidFill>
              </a:rPr>
              <a:t>actions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0F6A3E-A2C9-43C0-9040-5EEF573A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602" y="849580"/>
            <a:ext cx="9072937" cy="537431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E6A714"/>
                </a:solidFill>
              </a:rPr>
              <a:t>The wife of a potential hospice patient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309EC-F0DF-40BD-939B-3E84291E7214}"/>
              </a:ext>
            </a:extLst>
          </p:cNvPr>
          <p:cNvSpPr txBox="1"/>
          <p:nvPr/>
        </p:nvSpPr>
        <p:spPr>
          <a:xfrm>
            <a:off x="2081720" y="2591407"/>
            <a:ext cx="859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E6A714"/>
                </a:solidFill>
              </a:rPr>
              <a:t>Result: </a:t>
            </a:r>
            <a:r>
              <a:rPr lang="en-US" sz="2400" b="1" dirty="0">
                <a:solidFill>
                  <a:srgbClr val="E6A714"/>
                </a:solidFill>
              </a:rPr>
              <a:t>?</a:t>
            </a:r>
            <a:endParaRPr lang="en-US" sz="2400" dirty="0">
              <a:solidFill>
                <a:srgbClr val="E6A714"/>
              </a:solidFill>
            </a:endParaRPr>
          </a:p>
        </p:txBody>
      </p:sp>
      <p:pic>
        <p:nvPicPr>
          <p:cNvPr id="13" name="Graphic 12" descr="Man and woman">
            <a:extLst>
              <a:ext uri="{FF2B5EF4-FFF2-40B4-BE49-F238E27FC236}">
                <a16:creationId xmlns:a16="http://schemas.microsoft.com/office/drawing/2014/main" id="{DA62264B-95DE-4214-B72B-87023D3DB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786" y="3578428"/>
            <a:ext cx="934348" cy="9343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4A7A4E-5A7F-47FF-924C-4024B13A4AC3}"/>
              </a:ext>
            </a:extLst>
          </p:cNvPr>
          <p:cNvSpPr txBox="1"/>
          <p:nvPr/>
        </p:nvSpPr>
        <p:spPr>
          <a:xfrm>
            <a:off x="2039994" y="4606789"/>
            <a:ext cx="859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E6A714"/>
                </a:solidFill>
              </a:rPr>
              <a:t>Result: </a:t>
            </a:r>
            <a:r>
              <a:rPr lang="en-US" sz="2400" b="1" dirty="0">
                <a:solidFill>
                  <a:srgbClr val="E6A714"/>
                </a:solidFill>
              </a:rPr>
              <a:t>?</a:t>
            </a:r>
            <a:endParaRPr lang="en-US" sz="2400" dirty="0">
              <a:solidFill>
                <a:srgbClr val="E6A71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7F1BA-A5F1-47ED-A21B-D65DA7E05B6B}"/>
              </a:ext>
            </a:extLst>
          </p:cNvPr>
          <p:cNvSpPr txBox="1"/>
          <p:nvPr/>
        </p:nvSpPr>
        <p:spPr>
          <a:xfrm>
            <a:off x="3190758" y="5884274"/>
            <a:ext cx="54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6A714"/>
                </a:solidFill>
              </a:rPr>
              <a:t>observation = perception + interpretation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AB72352-34A8-49B9-817D-C06416CD8C1B}"/>
              </a:ext>
            </a:extLst>
          </p:cNvPr>
          <p:cNvSpPr/>
          <p:nvPr/>
        </p:nvSpPr>
        <p:spPr>
          <a:xfrm>
            <a:off x="3988893" y="5705854"/>
            <a:ext cx="182880" cy="274320"/>
          </a:xfrm>
          <a:prstGeom prst="downArrow">
            <a:avLst/>
          </a:prstGeom>
          <a:solidFill>
            <a:srgbClr val="E6A714"/>
          </a:solidFill>
        </p:spPr>
        <p:txBody>
          <a:bodyPr wrap="none" rtlCol="0">
            <a:spAutoFit/>
          </a:bodyPr>
          <a:lstStyle/>
          <a:p>
            <a:endParaRPr lang="en-US" sz="20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/>
      <p:bldP spid="24" grpId="0"/>
      <p:bldP spid="29" grpId="0"/>
      <p:bldP spid="12" grpId="0"/>
      <p:bldP spid="14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1EE-C0B0-46A5-B33E-F8514171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vs. Subjective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D24E1F-2416-422C-9DC0-07C7DB5C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8020" cy="40062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While we think we are responding to objective reality, we only ever act and interact with what is </a:t>
            </a:r>
            <a:r>
              <a:rPr lang="en-US" sz="2400" b="1" i="1" dirty="0"/>
              <a:t>subjectively</a:t>
            </a:r>
            <a:r>
              <a:rPr lang="en-US" sz="2400" dirty="0"/>
              <a:t> real to </a:t>
            </a:r>
            <a:r>
              <a:rPr lang="en-US" sz="2400" b="1" i="1" dirty="0"/>
              <a:t>us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humans responded to what was objectively so (the facts), the situation would look the </a:t>
            </a:r>
            <a:r>
              <a:rPr lang="en-US" sz="2400" i="1" dirty="0"/>
              <a:t>same</a:t>
            </a:r>
            <a:r>
              <a:rPr lang="en-US" sz="2400" dirty="0"/>
              <a:t> to each person… we would always </a:t>
            </a:r>
            <a:r>
              <a:rPr lang="en-US" sz="2400" i="1" dirty="0"/>
              <a:t>agree</a:t>
            </a:r>
            <a:r>
              <a:rPr lang="en-US" sz="2400" dirty="0"/>
              <a:t> on what was happening, the explanation for it, and what </a:t>
            </a:r>
            <a:r>
              <a:rPr lang="en-US" sz="2400" b="1" i="1" dirty="0"/>
              <a:t>actions</a:t>
            </a:r>
            <a:r>
              <a:rPr lang="en-US" sz="2400" dirty="0"/>
              <a:t> to take.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6BEE-56B9-4B05-B8D5-FE8790151FCD}"/>
              </a:ext>
            </a:extLst>
          </p:cNvPr>
          <p:cNvSpPr txBox="1"/>
          <p:nvPr/>
        </p:nvSpPr>
        <p:spPr>
          <a:xfrm>
            <a:off x="2113653" y="2071908"/>
            <a:ext cx="924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Observation 1</a:t>
            </a:r>
            <a:r>
              <a:rPr lang="en-US" sz="2400" dirty="0"/>
              <a:t>: This is an opportunity to learn and increase my skills!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3EFB4-FF79-4819-B9EB-4C4285E7A970}"/>
              </a:ext>
            </a:extLst>
          </p:cNvPr>
          <p:cNvSpPr txBox="1"/>
          <p:nvPr/>
        </p:nvSpPr>
        <p:spPr>
          <a:xfrm>
            <a:off x="2089934" y="3537105"/>
            <a:ext cx="67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Observation 3</a:t>
            </a:r>
            <a:r>
              <a:rPr lang="en-US" sz="2400" dirty="0"/>
              <a:t>: I am trusted and appreciated.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D3C6E85-CD88-483B-B1DC-E8912776A65D}"/>
              </a:ext>
            </a:extLst>
          </p:cNvPr>
          <p:cNvSpPr txBox="1">
            <a:spLocks/>
          </p:cNvSpPr>
          <p:nvPr/>
        </p:nvSpPr>
        <p:spPr>
          <a:xfrm>
            <a:off x="1052716" y="4558201"/>
            <a:ext cx="10737266" cy="74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Each will </a:t>
            </a:r>
            <a:r>
              <a:rPr lang="en-US" sz="2400" b="1" i="1" dirty="0">
                <a:solidFill>
                  <a:schemeClr val="tx1"/>
                </a:solidFill>
              </a:rPr>
              <a:t>act</a:t>
            </a:r>
            <a:r>
              <a:rPr lang="en-US" sz="2400" dirty="0">
                <a:solidFill>
                  <a:schemeClr val="tx1"/>
                </a:solidFill>
              </a:rPr>
              <a:t> consistent with their </a:t>
            </a:r>
            <a:r>
              <a:rPr lang="en-US" sz="2400" b="1" i="1" dirty="0">
                <a:solidFill>
                  <a:schemeClr val="tx1"/>
                </a:solidFill>
              </a:rPr>
              <a:t>observation</a:t>
            </a:r>
            <a:r>
              <a:rPr lang="en-US" sz="2400" dirty="0">
                <a:solidFill>
                  <a:schemeClr val="tx1"/>
                </a:solidFill>
              </a:rPr>
              <a:t> of the request, not the request itself.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0F6A3E-A2C9-43C0-9040-5EEF573A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603" y="849580"/>
            <a:ext cx="6801492" cy="98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E6A714"/>
                </a:solidFill>
              </a:rPr>
              <a:t>You ask nurse aides to take on more responsibilities with their patients</a:t>
            </a:r>
            <a:endParaRPr lang="en-US" i="1" dirty="0"/>
          </a:p>
        </p:txBody>
      </p:sp>
      <p:pic>
        <p:nvPicPr>
          <p:cNvPr id="3" name="Graphic 2" descr="Thought bubble">
            <a:extLst>
              <a:ext uri="{FF2B5EF4-FFF2-40B4-BE49-F238E27FC236}">
                <a16:creationId xmlns:a16="http://schemas.microsoft.com/office/drawing/2014/main" id="{BB8F1249-FA01-4EAC-AE85-349816FE0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77975" y="2689004"/>
            <a:ext cx="781092" cy="781092"/>
          </a:xfrm>
          <a:prstGeom prst="rect">
            <a:avLst/>
          </a:prstGeom>
        </p:spPr>
      </p:pic>
      <p:pic>
        <p:nvPicPr>
          <p:cNvPr id="14" name="Graphic 13" descr="Thought bubble">
            <a:extLst>
              <a:ext uri="{FF2B5EF4-FFF2-40B4-BE49-F238E27FC236}">
                <a16:creationId xmlns:a16="http://schemas.microsoft.com/office/drawing/2014/main" id="{ECA1C0AD-45AD-4594-B3CA-A9C923C3B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77975" y="1968828"/>
            <a:ext cx="781092" cy="781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9ADD85-62F5-4298-9B1B-F5E3D627946F}"/>
              </a:ext>
            </a:extLst>
          </p:cNvPr>
          <p:cNvSpPr txBox="1"/>
          <p:nvPr/>
        </p:nvSpPr>
        <p:spPr>
          <a:xfrm>
            <a:off x="2073667" y="2841859"/>
            <a:ext cx="804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Observation 2</a:t>
            </a:r>
            <a:r>
              <a:rPr lang="en-US" sz="2400" dirty="0"/>
              <a:t>: This is unfair. What an inconvenience!</a:t>
            </a:r>
          </a:p>
        </p:txBody>
      </p:sp>
      <p:pic>
        <p:nvPicPr>
          <p:cNvPr id="18" name="Graphic 17" descr="Thought bubble">
            <a:extLst>
              <a:ext uri="{FF2B5EF4-FFF2-40B4-BE49-F238E27FC236}">
                <a16:creationId xmlns:a16="http://schemas.microsoft.com/office/drawing/2014/main" id="{87498D3B-0D4B-4EA6-AB78-0DF916C0C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35275" y="3409180"/>
            <a:ext cx="781092" cy="781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11CC6A-4E33-4443-BE49-8CACC2956848}"/>
              </a:ext>
            </a:extLst>
          </p:cNvPr>
          <p:cNvSpPr txBox="1"/>
          <p:nvPr/>
        </p:nvSpPr>
        <p:spPr>
          <a:xfrm>
            <a:off x="3375093" y="5624250"/>
            <a:ext cx="54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6A714"/>
                </a:solidFill>
              </a:rPr>
              <a:t>observation = perception +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2026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9" grpId="0"/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1181B-EEA7-4C82-8B11-AA6C0077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227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Everyone </a:t>
            </a:r>
            <a:r>
              <a:rPr lang="en-US" b="1" i="1" dirty="0"/>
              <a:t>observes</a:t>
            </a:r>
            <a:r>
              <a:rPr lang="en-US" dirty="0"/>
              <a:t> things through their own filter.</a:t>
            </a:r>
          </a:p>
        </p:txBody>
      </p:sp>
      <p:pic>
        <p:nvPicPr>
          <p:cNvPr id="3" name="Graphic 2" descr="Decision chart">
            <a:extLst>
              <a:ext uri="{FF2B5EF4-FFF2-40B4-BE49-F238E27FC236}">
                <a16:creationId xmlns:a16="http://schemas.microsoft.com/office/drawing/2014/main" id="{7FC19593-0E46-425A-B13F-FEEC1E63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5397" y="2348397"/>
            <a:ext cx="2161206" cy="216120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1FAA47D-A550-4E21-9F64-DAE9FB908922}"/>
              </a:ext>
            </a:extLst>
          </p:cNvPr>
          <p:cNvSpPr txBox="1">
            <a:spLocks/>
          </p:cNvSpPr>
          <p:nvPr/>
        </p:nvSpPr>
        <p:spPr>
          <a:xfrm>
            <a:off x="1303105" y="4646286"/>
            <a:ext cx="9585789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Let’s talk about how </a:t>
            </a:r>
            <a:r>
              <a:rPr lang="en-US" b="1" i="1" dirty="0">
                <a:solidFill>
                  <a:schemeClr val="tx1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 originally observed what was happening when you learned of our structural changes.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79024-6AEF-49E4-A291-3F946538B3F6}"/>
              </a:ext>
            </a:extLst>
          </p:cNvPr>
          <p:cNvSpPr txBox="1"/>
          <p:nvPr/>
        </p:nvSpPr>
        <p:spPr>
          <a:xfrm>
            <a:off x="3375093" y="5624250"/>
            <a:ext cx="54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6A714"/>
                </a:solidFill>
              </a:rPr>
              <a:t>observation = perception + interpretation</a:t>
            </a:r>
          </a:p>
        </p:txBody>
      </p:sp>
      <p:pic>
        <p:nvPicPr>
          <p:cNvPr id="6" name="Picture 5" descr="A picture containing guitar&#10;&#10;Description automatically generated">
            <a:extLst>
              <a:ext uri="{FF2B5EF4-FFF2-40B4-BE49-F238E27FC236}">
                <a16:creationId xmlns:a16="http://schemas.microsoft.com/office/drawing/2014/main" id="{93CDEAE4-803B-5041-BBD1-671C906D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606603"/>
            <a:ext cx="3209693" cy="8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623D-BC76-46AB-99D4-B7C366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9E07A7-59CB-45C0-B191-E5F08EC8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Discussion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B1181B-EEA7-4C82-8B11-AA6C0077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187" y="1895606"/>
            <a:ext cx="8486453" cy="44607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dirty="0"/>
              <a:t>What are the possible different ways colleagues around you have </a:t>
            </a:r>
            <a:r>
              <a:rPr lang="en-US" b="1" i="1" dirty="0"/>
              <a:t>observed </a:t>
            </a:r>
            <a:r>
              <a:rPr lang="en-US" dirty="0"/>
              <a:t>the changes?</a:t>
            </a:r>
          </a:p>
          <a:p>
            <a:pPr marL="0" indent="0" algn="ctr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dirty="0"/>
              <a:t>What kind of </a:t>
            </a:r>
            <a:r>
              <a:rPr lang="en-US" b="1" i="1" dirty="0"/>
              <a:t>questions </a:t>
            </a:r>
            <a:r>
              <a:rPr lang="en-US" dirty="0"/>
              <a:t>does each way of observing ask? </a:t>
            </a:r>
          </a:p>
          <a:p>
            <a:pPr marL="0" indent="0" algn="ctr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dirty="0"/>
              <a:t>What </a:t>
            </a:r>
            <a:r>
              <a:rPr lang="en-US" b="1" i="1" dirty="0"/>
              <a:t>actions </a:t>
            </a:r>
            <a:r>
              <a:rPr lang="en-US" dirty="0"/>
              <a:t>are available with each way of observing? </a:t>
            </a:r>
            <a:endParaRPr lang="en-US" b="1" i="1" dirty="0"/>
          </a:p>
          <a:p>
            <a:pPr marL="0" indent="0" algn="ctr">
              <a:lnSpc>
                <a:spcPct val="110000"/>
              </a:lnSpc>
              <a:spcBef>
                <a:spcPts val="1400"/>
              </a:spcBef>
              <a:buNone/>
            </a:pPr>
            <a:r>
              <a:rPr lang="en-US" dirty="0"/>
              <a:t>What are the likely </a:t>
            </a:r>
            <a:r>
              <a:rPr lang="en-US" b="1" i="1" dirty="0"/>
              <a:t>results </a:t>
            </a:r>
            <a:r>
              <a:rPr lang="en-US" dirty="0"/>
              <a:t>for each?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dirty="0"/>
          </a:p>
          <a:p>
            <a:pPr marL="0" indent="0" algn="ctr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7C8D3-369F-4F93-B741-52F3FB88CD07}"/>
              </a:ext>
            </a:extLst>
          </p:cNvPr>
          <p:cNvSpPr txBox="1"/>
          <p:nvPr/>
        </p:nvSpPr>
        <p:spPr>
          <a:xfrm>
            <a:off x="3375093" y="5624250"/>
            <a:ext cx="54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6A714"/>
                </a:solidFill>
              </a:rPr>
              <a:t>observation = perception + interpretation</a:t>
            </a:r>
          </a:p>
        </p:txBody>
      </p:sp>
      <p:pic>
        <p:nvPicPr>
          <p:cNvPr id="10" name="Picture 9" descr="A picture containing guitar&#10;&#10;Description automatically generated">
            <a:extLst>
              <a:ext uri="{FF2B5EF4-FFF2-40B4-BE49-F238E27FC236}">
                <a16:creationId xmlns:a16="http://schemas.microsoft.com/office/drawing/2014/main" id="{BEA9E440-08A3-C047-8881-2551E219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12" y="610645"/>
            <a:ext cx="3209693" cy="8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theme/theme1.xml><?xml version="1.0" encoding="utf-8"?>
<a:theme xmlns:a="http://schemas.openxmlformats.org/drawingml/2006/main" name="Titles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402C8CEFF064FB87396D75299C9BC" ma:contentTypeVersion="10" ma:contentTypeDescription="Create a new document." ma:contentTypeScope="" ma:versionID="ea81b8052560b35fa87008f8c65970a7">
  <xsd:schema xmlns:xsd="http://www.w3.org/2001/XMLSchema" xmlns:xs="http://www.w3.org/2001/XMLSchema" xmlns:p="http://schemas.microsoft.com/office/2006/metadata/properties" xmlns:ns3="bbbd8519-c9d7-4b21-bf28-8290a5267ea2" targetNamespace="http://schemas.microsoft.com/office/2006/metadata/properties" ma:root="true" ma:fieldsID="125d1b8b330ba25a00b473e9384992ac" ns3:_="">
    <xsd:import namespace="bbbd8519-c9d7-4b21-bf28-8290a5267e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d8519-c9d7-4b21-bf28-8290a5267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9A73B-9BB0-4B8E-A384-BFACFADBD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d8519-c9d7-4b21-bf28-8290a5267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4ECEC-2036-42C7-A07D-BA1039CB4AE7}">
  <ds:schemaRefs>
    <ds:schemaRef ds:uri="bbbd8519-c9d7-4b21-bf28-8290a5267ea2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0016C79-F61F-4B4D-9E72-57FF0AD7C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548</Words>
  <Application>Microsoft Macintosh PowerPoint</Application>
  <PresentationFormat>Widescreen</PresentationFormat>
  <Paragraphs>66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Titles</vt:lpstr>
      <vt:lpstr>Content</vt:lpstr>
      <vt:lpstr>Leadership  Through Change</vt:lpstr>
      <vt:lpstr>PowerPoint Presentation</vt:lpstr>
      <vt:lpstr>PowerPoint Presentation</vt:lpstr>
      <vt:lpstr>Observation</vt:lpstr>
      <vt:lpstr>Example </vt:lpstr>
      <vt:lpstr>Objective vs. Subjective Reality</vt:lpstr>
      <vt:lpstr>Example </vt:lpstr>
      <vt:lpstr>Discussion </vt:lpstr>
      <vt:lpstr>Discussion 1 </vt:lpstr>
      <vt:lpstr>Discussion 2 </vt:lpstr>
      <vt:lpstr>PowerPoint Presentation</vt:lpstr>
      <vt:lpstr>Observation and 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DEVELOPMENT</dc:title>
  <dc:creator>Dana Coleman</dc:creator>
  <cp:lastModifiedBy>Microsoft Office User</cp:lastModifiedBy>
  <cp:revision>33</cp:revision>
  <dcterms:created xsi:type="dcterms:W3CDTF">2020-02-26T00:14:00Z</dcterms:created>
  <dcterms:modified xsi:type="dcterms:W3CDTF">2020-03-12T21:54:43Z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0x010100B47402C8CEFF064FB87396D75299C9BC</vt:lpwstr>
  </property>
</Properties>
</file>