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62" r:id="rId2"/>
  </p:sldMasterIdLst>
  <p:notesMasterIdLst>
    <p:notesMasterId r:id="rId9"/>
  </p:notesMasterIdLst>
  <p:handoutMasterIdLst>
    <p:handoutMasterId r:id="rId10"/>
  </p:handoutMasterIdLst>
  <p:sldIdLst>
    <p:sldId id="256" r:id="rId3"/>
    <p:sldId id="264" r:id="rId4"/>
    <p:sldId id="259" r:id="rId5"/>
    <p:sldId id="265" r:id="rId6"/>
    <p:sldId id="263" r:id="rId7"/>
    <p:sldId id="258" r:id="rId8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A713"/>
    <a:srgbClr val="002D60"/>
    <a:srgbClr val="E6A714"/>
    <a:srgbClr val="F2CC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16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1216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C4AE9F-5920-1243-A47C-D00877499F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8EF8DF-BF7B-A342-9AC2-0C97A0E8F4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59423-D51E-E645-9947-E4D9C7A4FFF3}" type="datetimeFigureOut">
              <a:rPr lang="en-US" smtClean="0"/>
              <a:t>3/8/20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4FA320-4583-9540-B919-91E25E593A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1AF17E-F59E-0C4C-A2B1-D9A57AD7DC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64148-CCD9-5745-A167-A25831FF8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52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D698F-48EB-9645-9342-A8FFF8C28631}" type="datetimeFigureOut">
              <a:rPr lang="en-US" smtClean="0"/>
              <a:t>3/8/20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1651E-6DDE-EB45-92C2-47D2C574F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5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B657327-2378-D642-A9AE-7C86A57BB224}"/>
              </a:ext>
            </a:extLst>
          </p:cNvPr>
          <p:cNvSpPr/>
          <p:nvPr userDrawn="1"/>
        </p:nvSpPr>
        <p:spPr>
          <a:xfrm>
            <a:off x="0" y="0"/>
            <a:ext cx="12192000" cy="5267569"/>
          </a:xfrm>
          <a:prstGeom prst="rect">
            <a:avLst/>
          </a:prstGeom>
          <a:solidFill>
            <a:srgbClr val="E6A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7146E-4901-B441-A6CD-9ACC0B9E56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3760" y="719516"/>
            <a:ext cx="10444480" cy="2871152"/>
          </a:xfrm>
          <a:ln w="38100">
            <a:noFill/>
          </a:ln>
        </p:spPr>
        <p:txBody>
          <a:bodyPr anchor="b">
            <a:normAutofit/>
          </a:bodyPr>
          <a:lstStyle>
            <a:lvl1pPr algn="ctr"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8FD39-D4B1-6449-8EE8-FF6C93CF12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29789"/>
            <a:ext cx="9144000" cy="1325563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F5B22E-DF01-ED45-A66F-D0F1F9B3B8F3}"/>
              </a:ext>
            </a:extLst>
          </p:cNvPr>
          <p:cNvCxnSpPr/>
          <p:nvPr userDrawn="1"/>
        </p:nvCxnSpPr>
        <p:spPr>
          <a:xfrm>
            <a:off x="873760" y="3606299"/>
            <a:ext cx="104444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21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55672-A229-2940-8B05-78D544EAC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2D41A-03BA-5941-9A3A-958A76CCA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44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4E468C-740A-9241-A665-1F8794187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74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D67D49-CBA1-8042-8526-2788AB963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1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C0573-5AF6-0C4D-A014-FB9DF1B24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4E6592-ECBE-C345-9960-FD11EB09D8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444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64D364-38EB-0E45-A650-686A721D5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74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B3787-F29F-E54B-B7C7-BCCCB0C9B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27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F0116-5A8A-1545-ABB4-6391DEBAB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D55612-597A-7D47-82FD-F147BA42C9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BEB9C-AACA-5040-B85D-33DB910F0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12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D92201-4649-204C-8126-D320D6137D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40C57B-BCBC-8F4F-A0E1-136A59FB86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C929D-175F-8C49-8AEC-C225F23CF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3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2BE01-0A33-9247-9EF0-2251B039B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5192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4540C-B990-D44F-B507-34CC66198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21529"/>
            <a:ext cx="10515600" cy="14103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24781-AA77-E34C-9F81-152A778E9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315B59B-3F02-4F41-8F74-99FDE6736894}"/>
              </a:ext>
            </a:extLst>
          </p:cNvPr>
          <p:cNvCxnSpPr>
            <a:cxnSpLocks/>
          </p:cNvCxnSpPr>
          <p:nvPr userDrawn="1"/>
        </p:nvCxnSpPr>
        <p:spPr>
          <a:xfrm>
            <a:off x="831850" y="4304665"/>
            <a:ext cx="105156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86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LP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0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ass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235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D37DB-77D9-2148-BA1A-1ED62C67C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D589D-FDD4-AC40-81B8-73C1457DB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561DF-5DF8-AD46-B2CB-5E42365F0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6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09699-D19E-BA46-AA8E-BDEBFF2E6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2057F-69B4-6E44-BBC1-D99D6C6DBC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062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8BCE3-B5DA-5543-AB25-34B0952BD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062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BBDAE2-BD2C-874F-9CEE-D2ABD739C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1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E439D-39F2-2246-BCFE-3FD72D7B2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05CE9-DA5B-5546-8CAA-896742589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6AAFE1-8898-5B45-BCBF-4C0183D35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267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C7F729-18EF-DB40-AC0E-34F76EBCDE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693091-ABC0-D741-A5D9-3100599F34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267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B221CD-3E5D-DB43-BD6B-FC5103FB1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18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3BF2C-6F5A-5442-A66D-01B1DEBD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74D727-F8A5-2B41-A585-8244FD548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1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DA396C-1661-C143-8A33-CE8540373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1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257D16-486F-3D4E-9818-1D6D873BD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9A738-FBA7-7D43-868E-0A97405A2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06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CA5E6-5ABB-0746-94A9-DDEE27972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D0762AB2-F4F5-1E4F-A6CC-B69D1788EA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8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257D16-486F-3D4E-9818-1D6D873BD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9A738-FBA7-7D43-868E-0A97405A2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06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CA5E6-5ABB-0746-94A9-DDEE27972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D0762AB2-F4F5-1E4F-A6CC-B69D1788EA3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BE86A3-FE24-4443-9E40-DC6A5BEE3180}"/>
              </a:ext>
            </a:extLst>
          </p:cNvPr>
          <p:cNvCxnSpPr>
            <a:cxnSpLocks/>
          </p:cNvCxnSpPr>
          <p:nvPr userDrawn="1"/>
        </p:nvCxnSpPr>
        <p:spPr>
          <a:xfrm>
            <a:off x="111316" y="0"/>
            <a:ext cx="0" cy="6858000"/>
          </a:xfrm>
          <a:prstGeom prst="line">
            <a:avLst/>
          </a:prstGeom>
          <a:ln w="101600" cmpd="thinThick">
            <a:solidFill>
              <a:srgbClr val="E6A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58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9BC30-4A63-2E4E-8305-656314AEA3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3760" y="2501139"/>
            <a:ext cx="10444480" cy="1089529"/>
          </a:xfrm>
        </p:spPr>
        <p:txBody>
          <a:bodyPr>
            <a:spAutoFit/>
          </a:bodyPr>
          <a:lstStyle/>
          <a:p>
            <a:r>
              <a:rPr lang="en-US" dirty="0"/>
              <a:t>Leadership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01E43D-0039-B246-80A5-CDF9F609A2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Dennis Wade, SVP &amp; Chief Human Resources Officer</a:t>
            </a:r>
          </a:p>
        </p:txBody>
      </p:sp>
    </p:spTree>
    <p:extLst>
      <p:ext uri="{BB962C8B-B14F-4D97-AF65-F5344CB8AC3E}">
        <p14:creationId xmlns:p14="http://schemas.microsoft.com/office/powerpoint/2010/main" val="140850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32BB5-DE77-2C44-8A73-D07DCC81F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17580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002D60"/>
                </a:solidFill>
              </a:rPr>
              <a:t>Leadership is achieving a future that would </a:t>
            </a:r>
            <a:r>
              <a:rPr lang="en-US" sz="5400" b="1" i="1" dirty="0">
                <a:solidFill>
                  <a:srgbClr val="E9A713"/>
                </a:solidFill>
              </a:rPr>
              <a:t>not</a:t>
            </a:r>
            <a:r>
              <a:rPr lang="en-US" sz="5400" b="1" dirty="0">
                <a:solidFill>
                  <a:srgbClr val="002D60"/>
                </a:solidFill>
              </a:rPr>
              <a:t> have happened anyway.</a:t>
            </a:r>
            <a:endParaRPr lang="en-US" sz="5400" b="1" i="1" dirty="0">
              <a:solidFill>
                <a:srgbClr val="002D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D002D-1636-FC43-A09A-B2ECFCD2F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8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DAFC4-4CBC-C84F-9BA5-607F7AE04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Flight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32BB5-DE77-2C44-8A73-D07DCC81F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69286" cy="4006215"/>
          </a:xfrm>
        </p:spPr>
        <p:txBody>
          <a:bodyPr/>
          <a:lstStyle/>
          <a:p>
            <a:r>
              <a:rPr lang="en-US" dirty="0"/>
              <a:t>Online leadership development</a:t>
            </a:r>
          </a:p>
          <a:p>
            <a:r>
              <a:rPr lang="en-US" dirty="0"/>
              <a:t>A dynamic 12-part series created specifically for Compassus leaders around:</a:t>
            </a:r>
          </a:p>
          <a:p>
            <a:pPr marL="0" lvl="1" indent="0" algn="ctr">
              <a:buNone/>
            </a:pPr>
            <a:r>
              <a:rPr lang="en-US" sz="3200" b="1" i="1" dirty="0"/>
              <a:t>Performance</a:t>
            </a:r>
          </a:p>
          <a:p>
            <a:pPr marL="0" lvl="1" indent="0" algn="ctr">
              <a:buNone/>
            </a:pPr>
            <a:r>
              <a:rPr lang="en-US" sz="3200" b="1" i="1" dirty="0"/>
              <a:t>Accountability</a:t>
            </a:r>
          </a:p>
          <a:p>
            <a:pPr marL="0" lvl="1" indent="0" algn="ctr">
              <a:buNone/>
            </a:pPr>
            <a:r>
              <a:rPr lang="en-US" sz="3200" b="1" i="1" dirty="0"/>
              <a:t>Trust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D002D-1636-FC43-A09A-B2ECFCD2F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9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E2F8AA9-5A69-4920-9E8F-4E8D7CCAAC64}"/>
              </a:ext>
            </a:extLst>
          </p:cNvPr>
          <p:cNvSpPr txBox="1">
            <a:spLocks/>
          </p:cNvSpPr>
          <p:nvPr/>
        </p:nvSpPr>
        <p:spPr>
          <a:xfrm>
            <a:off x="842818" y="3511265"/>
            <a:ext cx="10515600" cy="1598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b="1" i="1" dirty="0">
                <a:solidFill>
                  <a:srgbClr val="002D60"/>
                </a:solidFill>
              </a:rPr>
              <a:t>And it addresses the </a:t>
            </a:r>
            <a:r>
              <a:rPr lang="en-US" sz="5400" b="1" i="1" dirty="0">
                <a:solidFill>
                  <a:srgbClr val="E9A713"/>
                </a:solidFill>
              </a:rPr>
              <a:t>fundamental cares</a:t>
            </a:r>
            <a:r>
              <a:rPr lang="en-US" sz="5400" b="1" i="1" dirty="0">
                <a:solidFill>
                  <a:srgbClr val="002D60"/>
                </a:solidFill>
              </a:rPr>
              <a:t> of </a:t>
            </a:r>
            <a:r>
              <a:rPr lang="en-US" sz="5400" b="1" i="1" dirty="0">
                <a:solidFill>
                  <a:srgbClr val="E9A713"/>
                </a:solidFill>
              </a:rPr>
              <a:t>ALL</a:t>
            </a:r>
            <a:r>
              <a:rPr lang="en-US" sz="5400" b="1" i="1" dirty="0">
                <a:solidFill>
                  <a:srgbClr val="002D60"/>
                </a:solidFill>
              </a:rPr>
              <a:t> colleagues.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D002D-1636-FC43-A09A-B2ECFCD2F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4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C1C83B-937F-4B58-AB1E-32E15D770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17580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002D60"/>
                </a:solidFill>
              </a:rPr>
              <a:t>Leadership is achieving a future that would </a:t>
            </a:r>
            <a:r>
              <a:rPr lang="en-US" sz="5400" b="1" i="1" dirty="0">
                <a:solidFill>
                  <a:srgbClr val="E9A713"/>
                </a:solidFill>
              </a:rPr>
              <a:t>not</a:t>
            </a:r>
            <a:r>
              <a:rPr lang="en-US" sz="5400" b="1" dirty="0">
                <a:solidFill>
                  <a:srgbClr val="002D60"/>
                </a:solidFill>
              </a:rPr>
              <a:t> have happened anyway.</a:t>
            </a:r>
            <a:endParaRPr lang="en-US" sz="5400" b="1" i="1" dirty="0">
              <a:solidFill>
                <a:srgbClr val="002D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32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32BB5-DE77-2C44-8A73-D07DCC81F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79545" cy="283019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3800" dirty="0"/>
              <a:t>“The three most important ways to LEAD people are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4000" dirty="0"/>
              <a:t>			</a:t>
            </a:r>
            <a:r>
              <a:rPr lang="en-US" sz="3800" dirty="0"/>
              <a:t>…by example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3800" dirty="0"/>
              <a:t>				…by example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3800" dirty="0"/>
              <a:t>					…and by example.”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D002D-1636-FC43-A09A-B2ECFCD2F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0ED2D3-6AB5-4533-A4AA-726197C6F14C}"/>
              </a:ext>
            </a:extLst>
          </p:cNvPr>
          <p:cNvSpPr txBox="1"/>
          <p:nvPr/>
        </p:nvSpPr>
        <p:spPr>
          <a:xfrm>
            <a:off x="4378035" y="5142921"/>
            <a:ext cx="413789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E9A713"/>
                </a:solidFill>
              </a:rPr>
              <a:t>–Albert Schweitzer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19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89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s">
  <a:themeElements>
    <a:clrScheme name="Compassu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91E40"/>
      </a:accent1>
      <a:accent2>
        <a:srgbClr val="CF8A2A"/>
      </a:accent2>
      <a:accent3>
        <a:srgbClr val="A5A5A5"/>
      </a:accent3>
      <a:accent4>
        <a:srgbClr val="DAAA69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">
  <a:themeElements>
    <a:clrScheme name="Compassu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91E40"/>
      </a:accent1>
      <a:accent2>
        <a:srgbClr val="CF8A2A"/>
      </a:accent2>
      <a:accent3>
        <a:srgbClr val="A5A5A5"/>
      </a:accent3>
      <a:accent4>
        <a:srgbClr val="DAAA69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103</Words>
  <Application>Microsoft Macintosh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Titles</vt:lpstr>
      <vt:lpstr>Content</vt:lpstr>
      <vt:lpstr>Leadership</vt:lpstr>
      <vt:lpstr>PowerPoint Presentation</vt:lpstr>
      <vt:lpstr>Take Flight 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NLPC PowerPoint</dc:title>
  <dc:subject/>
  <dc:creator>Compassus</dc:creator>
  <cp:keywords/>
  <dc:description/>
  <cp:lastModifiedBy>Microsoft Office User</cp:lastModifiedBy>
  <cp:revision>42</cp:revision>
  <cp:lastPrinted>2019-03-22T19:41:01Z</cp:lastPrinted>
  <dcterms:created xsi:type="dcterms:W3CDTF">2019-03-22T18:08:22Z</dcterms:created>
  <dcterms:modified xsi:type="dcterms:W3CDTF">2020-03-09T00:53:00Z</dcterms:modified>
  <cp:category/>
</cp:coreProperties>
</file>