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662" r:id="rId5"/>
  </p:sldMasterIdLst>
  <p:notesMasterIdLst>
    <p:notesMasterId r:id="rId20"/>
  </p:notesMasterIdLst>
  <p:handoutMasterIdLst>
    <p:handoutMasterId r:id="rId21"/>
  </p:handoutMasterIdLst>
  <p:sldIdLst>
    <p:sldId id="256" r:id="rId6"/>
    <p:sldId id="265" r:id="rId7"/>
    <p:sldId id="269" r:id="rId8"/>
    <p:sldId id="279" r:id="rId9"/>
    <p:sldId id="280" r:id="rId10"/>
    <p:sldId id="270" r:id="rId11"/>
    <p:sldId id="273" r:id="rId12"/>
    <p:sldId id="281" r:id="rId13"/>
    <p:sldId id="272" r:id="rId14"/>
    <p:sldId id="287" r:id="rId15"/>
    <p:sldId id="300" r:id="rId16"/>
    <p:sldId id="276" r:id="rId17"/>
    <p:sldId id="277" r:id="rId18"/>
    <p:sldId id="258" r:id="rId19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A713"/>
    <a:srgbClr val="091E40"/>
    <a:srgbClr val="E6A714"/>
    <a:srgbClr val="E6A512"/>
    <a:srgbClr val="FF6600"/>
    <a:srgbClr val="FF3399"/>
    <a:srgbClr val="F2CC88"/>
    <a:srgbClr val="BDD3FF"/>
    <a:srgbClr val="6699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35"/>
    <p:restoredTop sz="94762"/>
  </p:normalViewPr>
  <p:slideViewPr>
    <p:cSldViewPr snapToGrid="0" snapToObjects="1">
      <p:cViewPr varScale="1">
        <p:scale>
          <a:sx n="117" d="100"/>
          <a:sy n="117" d="100"/>
        </p:scale>
        <p:origin x="1336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C4AE9F-5920-1243-A47C-D00877499F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8EF8DF-BF7B-A342-9AC2-0C97A0E8F4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59423-D51E-E645-9947-E4D9C7A4FFF3}" type="datetimeFigureOut">
              <a:rPr lang="en-US" smtClean="0"/>
              <a:t>3/8/20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4FA320-4583-9540-B919-91E25E593A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1AF17E-F59E-0C4C-A2B1-D9A57AD7DC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64148-CCD9-5745-A167-A25831FF8C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052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D698F-48EB-9645-9342-A8FFF8C28631}" type="datetimeFigureOut">
              <a:rPr lang="en-US" smtClean="0"/>
              <a:t>3/8/20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1651E-6DDE-EB45-92C2-47D2C574FE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95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1651E-6DDE-EB45-92C2-47D2C574FE6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12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1651E-6DDE-EB45-92C2-47D2C574FE6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025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1651E-6DDE-EB45-92C2-47D2C574FE6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719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1651E-6DDE-EB45-92C2-47D2C574FE6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939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1651E-6DDE-EB45-92C2-47D2C574FE6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355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1651E-6DDE-EB45-92C2-47D2C574FE6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028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1651E-6DDE-EB45-92C2-47D2C574FE6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76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1651E-6DDE-EB45-92C2-47D2C574FE6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894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1651E-6DDE-EB45-92C2-47D2C574FE6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445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1651E-6DDE-EB45-92C2-47D2C574FE6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508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B657327-2378-D642-A9AE-7C86A57BB224}"/>
              </a:ext>
            </a:extLst>
          </p:cNvPr>
          <p:cNvSpPr/>
          <p:nvPr userDrawn="1"/>
        </p:nvSpPr>
        <p:spPr>
          <a:xfrm>
            <a:off x="0" y="0"/>
            <a:ext cx="12192000" cy="5267569"/>
          </a:xfrm>
          <a:prstGeom prst="rect">
            <a:avLst/>
          </a:prstGeom>
          <a:solidFill>
            <a:srgbClr val="E6A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7146E-4901-B441-A6CD-9ACC0B9E56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3760" y="719516"/>
            <a:ext cx="10444480" cy="2871152"/>
          </a:xfrm>
          <a:ln w="38100">
            <a:noFill/>
          </a:ln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8FD39-D4B1-6449-8EE8-FF6C93CF12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29789"/>
            <a:ext cx="9144000" cy="1325563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F5B22E-DF01-ED45-A66F-D0F1F9B3B8F3}"/>
              </a:ext>
            </a:extLst>
          </p:cNvPr>
          <p:cNvCxnSpPr/>
          <p:nvPr userDrawn="1"/>
        </p:nvCxnSpPr>
        <p:spPr>
          <a:xfrm>
            <a:off x="873760" y="3606299"/>
            <a:ext cx="104444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21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55672-A229-2940-8B05-78D544EAC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2D41A-03BA-5941-9A3A-958A76CCA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44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E468C-740A-9241-A665-1F8794187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74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67D49-CBA1-8042-8526-2788AB963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91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C0573-5AF6-0C4D-A014-FB9DF1B24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4E6592-ECBE-C345-9960-FD11EB09D8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444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64D364-38EB-0E45-A650-686A721D5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74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B3787-F29F-E54B-B7C7-BCCCB0C9B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227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F0116-5A8A-1545-ABB4-6391DEBAB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D55612-597A-7D47-82FD-F147BA42C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BEB9C-AACA-5040-B85D-33DB910F0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712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D92201-4649-204C-8126-D320D6137D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40C57B-BCBC-8F4F-A0E1-136A59FB86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C929D-175F-8C49-8AEC-C225F23CF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3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2BE01-0A33-9247-9EF0-2251B039B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5192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4540C-B990-D44F-B507-34CC66198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21529"/>
            <a:ext cx="10515600" cy="14103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24781-AA77-E34C-9F81-152A778E9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315B59B-3F02-4F41-8F74-99FDE6736894}"/>
              </a:ext>
            </a:extLst>
          </p:cNvPr>
          <p:cNvCxnSpPr>
            <a:cxnSpLocks/>
          </p:cNvCxnSpPr>
          <p:nvPr userDrawn="1"/>
        </p:nvCxnSpPr>
        <p:spPr>
          <a:xfrm>
            <a:off x="831850" y="4304665"/>
            <a:ext cx="105156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86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LP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0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ss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235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D37DB-77D9-2148-BA1A-1ED62C67C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D589D-FDD4-AC40-81B8-73C1457DB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561DF-5DF8-AD46-B2CB-5E42365F0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86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09699-D19E-BA46-AA8E-BDEBFF2E6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2057F-69B4-6E44-BBC1-D99D6C6DB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062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8BCE3-B5DA-5543-AB25-34B0952BD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062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BBDAE2-BD2C-874F-9CEE-D2ABD739C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11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E439D-39F2-2246-BCFE-3FD72D7B2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05CE9-DA5B-5546-8CAA-896742589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6AAFE1-8898-5B45-BCBF-4C0183D35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267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C7F729-18EF-DB40-AC0E-34F76EBCDE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693091-ABC0-D741-A5D9-3100599F34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267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B221CD-3E5D-DB43-BD6B-FC5103FB1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118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3BF2C-6F5A-5442-A66D-01B1DEBD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74D727-F8A5-2B41-A585-8244FD548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01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DA396C-1661-C143-8A33-CE8540373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31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257D16-486F-3D4E-9818-1D6D873BD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9A738-FBA7-7D43-868E-0A97405A2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06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CA5E6-5ABB-0746-94A9-DDEE27972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D0762AB2-F4F5-1E4F-A6CC-B69D1788E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88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257D16-486F-3D4E-9818-1D6D873BD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9A738-FBA7-7D43-868E-0A97405A2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06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CA5E6-5ABB-0746-94A9-DDEE27972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D0762AB2-F4F5-1E4F-A6CC-B69D1788EA3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BE86A3-FE24-4443-9E40-DC6A5BEE3180}"/>
              </a:ext>
            </a:extLst>
          </p:cNvPr>
          <p:cNvCxnSpPr>
            <a:cxnSpLocks/>
          </p:cNvCxnSpPr>
          <p:nvPr userDrawn="1"/>
        </p:nvCxnSpPr>
        <p:spPr>
          <a:xfrm>
            <a:off x="111316" y="0"/>
            <a:ext cx="0" cy="6858000"/>
          </a:xfrm>
          <a:prstGeom prst="line">
            <a:avLst/>
          </a:prstGeom>
          <a:ln w="101600" cmpd="thinThick">
            <a:solidFill>
              <a:srgbClr val="E6A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58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9BC30-4A63-2E4E-8305-656314AEA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3760" y="2501139"/>
            <a:ext cx="10444480" cy="1089529"/>
          </a:xfrm>
        </p:spPr>
        <p:txBody>
          <a:bodyPr>
            <a:spAutoFit/>
          </a:bodyPr>
          <a:lstStyle/>
          <a:p>
            <a:r>
              <a:rPr lang="en-US" dirty="0"/>
              <a:t>Clinical Function Breakout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01E43D-0039-B246-80A5-CDF9F609A2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Cheryse Austin, RN, MSHA</a:t>
            </a:r>
            <a:br>
              <a:rPr lang="en-US" dirty="0"/>
            </a:br>
            <a:r>
              <a:rPr lang="en-US" dirty="0"/>
              <a:t>Clinical Vice President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50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E88F170-5354-E844-9AC1-D8E2143FF4FA}"/>
              </a:ext>
            </a:extLst>
          </p:cNvPr>
          <p:cNvSpPr/>
          <p:nvPr/>
        </p:nvSpPr>
        <p:spPr>
          <a:xfrm>
            <a:off x="352187" y="1232460"/>
            <a:ext cx="2836226" cy="43888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Ins="91440">
            <a:spAutoFit/>
          </a:bodyPr>
          <a:lstStyle/>
          <a:p>
            <a:pPr algn="ctr"/>
            <a:r>
              <a:rPr lang="en-US" sz="1600" b="1" dirty="0"/>
              <a:t>DCS</a:t>
            </a:r>
          </a:p>
          <a:p>
            <a:pPr algn="ctr"/>
            <a:r>
              <a:rPr lang="en-US" sz="1200" b="1" dirty="0"/>
              <a:t>Director of Clinical Services </a:t>
            </a:r>
          </a:p>
          <a:p>
            <a:pPr algn="ctr"/>
            <a:r>
              <a:rPr lang="en-US" sz="1200" b="1" i="1" dirty="0">
                <a:solidFill>
                  <a:srgbClr val="E7A713"/>
                </a:solidFill>
              </a:rPr>
              <a:t>“Keeps the trains running on time”</a:t>
            </a:r>
          </a:p>
          <a:p>
            <a:pPr marL="114300" lvl="0" indent="-1143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Positive internal and external survey outcomes with no condition level deficiencies</a:t>
            </a:r>
          </a:p>
          <a:p>
            <a:pPr marL="114300" lvl="0" indent="-1143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Timely response to external medical review audits and 90% paid claims rate first pass</a:t>
            </a:r>
          </a:p>
          <a:p>
            <a:pPr marL="114300" lvl="0" indent="-1143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Clinical documentation reflects effective  improvement in HARS outcomes (&gt;90%)</a:t>
            </a:r>
          </a:p>
          <a:p>
            <a:pPr marL="114300" indent="-1143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HIS metrics reflect 97% or higher achievement of all care processes at admission (composite score for comprehensive assessment)</a:t>
            </a:r>
          </a:p>
          <a:p>
            <a:pPr marL="114300" indent="-1143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CAHPS metrics reflect willingness to recommend and high rating of care at or greater than national SHP metrics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51260BE-8092-426E-B8B0-2A318C7EC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9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Clinical Structure and Measures of Success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5E057C-3856-6F49-BBA3-6BD41CACA5F8}"/>
              </a:ext>
            </a:extLst>
          </p:cNvPr>
          <p:cNvSpPr/>
          <p:nvPr/>
        </p:nvSpPr>
        <p:spPr>
          <a:xfrm>
            <a:off x="3291056" y="1232460"/>
            <a:ext cx="2849266" cy="419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ADCO</a:t>
            </a:r>
          </a:p>
          <a:p>
            <a:pPr algn="ctr"/>
            <a:r>
              <a:rPr lang="en-US" sz="1200" b="1" dirty="0"/>
              <a:t>Area Director of Clinical Operations</a:t>
            </a:r>
          </a:p>
          <a:p>
            <a:pPr algn="ctr"/>
            <a:r>
              <a:rPr lang="en-US" sz="1200" b="1" i="1" dirty="0">
                <a:solidFill>
                  <a:srgbClr val="E7A713"/>
                </a:solidFill>
              </a:rPr>
              <a:t>“Keeps the trains on the track”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E7A713"/>
                </a:solidFill>
              </a:rPr>
              <a:t>Big 5</a:t>
            </a:r>
            <a:r>
              <a:rPr lang="en-US" sz="1400" dirty="0"/>
              <a:t> performance – meets or exceeds budget: </a:t>
            </a:r>
            <a:r>
              <a:rPr lang="en-US" sz="1400" dirty="0">
                <a:solidFill>
                  <a:srgbClr val="E7A713"/>
                </a:solidFill>
              </a:rPr>
              <a:t>pharmacy, medical supplies, durable medical equipment, mileage, labor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DCS and IDT turnover and engagement (Perceptyx NPS at or better than company average)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Clinical Delivery and HARS outcomes &gt; 90% on all 4 categories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CAHPS metrics reflect willingness to recommend and high rating of care at or greater than national SHP metrics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Audit outcomes (eligibility and technical) &gt; 90% paid on first pass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BBBC49-9645-4AFD-815C-5519B1FC1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10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B374D6E-BD1C-494C-A10B-BB2785383220}"/>
              </a:ext>
            </a:extLst>
          </p:cNvPr>
          <p:cNvSpPr txBox="1">
            <a:spLocks/>
          </p:cNvSpPr>
          <p:nvPr/>
        </p:nvSpPr>
        <p:spPr>
          <a:xfrm>
            <a:off x="6230571" y="1232460"/>
            <a:ext cx="2845845" cy="49059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chemeClr val="tx1"/>
                </a:solidFill>
              </a:rPr>
              <a:t>RDCO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>
                <a:solidFill>
                  <a:schemeClr val="tx1"/>
                </a:solidFill>
              </a:rPr>
              <a:t>Regional Director of Clinical Operations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200" b="1" i="1" dirty="0">
                <a:solidFill>
                  <a:srgbClr val="E7A713"/>
                </a:solidFill>
              </a:rPr>
              <a:t>“Traffic management for train success”</a:t>
            </a:r>
            <a:endParaRPr lang="en-US" sz="2400" b="1" i="1" dirty="0">
              <a:solidFill>
                <a:srgbClr val="E7A713"/>
              </a:solidFill>
            </a:endParaRPr>
          </a:p>
          <a:p>
            <a:pPr marL="174625" indent="-174625"/>
            <a:r>
              <a:rPr lang="en-US" sz="1400" dirty="0">
                <a:solidFill>
                  <a:schemeClr val="tx1"/>
                </a:solidFill>
              </a:rPr>
              <a:t>Clinical Scorecard (Care Delivery) outcomes in Region: all programs at Low Risk</a:t>
            </a:r>
            <a:endParaRPr lang="en-US" sz="1400" dirty="0"/>
          </a:p>
          <a:p>
            <a:pPr marL="174625" indent="-174625"/>
            <a:r>
              <a:rPr lang="en-US" sz="1400" dirty="0">
                <a:solidFill>
                  <a:schemeClr val="tx1"/>
                </a:solidFill>
              </a:rPr>
              <a:t>Speed to Care (Referral to Evaluation to Admission) demonstrates conversion rate of 80% or better</a:t>
            </a:r>
          </a:p>
          <a:p>
            <a:pPr marL="174625" indent="-174625"/>
            <a:r>
              <a:rPr lang="en-US" sz="1400" dirty="0">
                <a:solidFill>
                  <a:srgbClr val="E7A713"/>
                </a:solidFill>
              </a:rPr>
              <a:t>Big 5</a:t>
            </a:r>
            <a:r>
              <a:rPr lang="en-US" sz="1400" dirty="0">
                <a:solidFill>
                  <a:schemeClr val="tx1"/>
                </a:solidFill>
              </a:rPr>
              <a:t> performance – meets or exceeds budget: </a:t>
            </a:r>
            <a:r>
              <a:rPr lang="en-US" sz="1400" dirty="0">
                <a:solidFill>
                  <a:srgbClr val="E7A713"/>
                </a:solidFill>
              </a:rPr>
              <a:t>pharmacy, medical supplies, durable medical equipment, mileage, labor</a:t>
            </a:r>
          </a:p>
          <a:p>
            <a:pPr marL="174625" indent="-174625"/>
            <a:r>
              <a:rPr lang="en-US" sz="1400" dirty="0">
                <a:solidFill>
                  <a:schemeClr val="tx1"/>
                </a:solidFill>
              </a:rPr>
              <a:t>&lt; 2% of total budget is write-off dollars each month</a:t>
            </a:r>
          </a:p>
          <a:p>
            <a:pPr marL="174625" indent="-174625"/>
            <a:r>
              <a:rPr lang="en-US" sz="1400" dirty="0">
                <a:solidFill>
                  <a:schemeClr val="tx1"/>
                </a:solidFill>
              </a:rPr>
              <a:t>Clinical Delivery and HARS outcomes &gt; 90% on all 4 categories</a:t>
            </a:r>
          </a:p>
          <a:p>
            <a:pPr marL="174625" indent="-174625"/>
            <a:r>
              <a:rPr lang="en-US" sz="1400" dirty="0">
                <a:solidFill>
                  <a:schemeClr val="tx1"/>
                </a:solidFill>
              </a:rPr>
              <a:t>Error rate for any external medical review is &lt; 20% first pass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FB7625-C381-8E43-8AD7-5C5C97025F2F}"/>
              </a:ext>
            </a:extLst>
          </p:cNvPr>
          <p:cNvSpPr/>
          <p:nvPr/>
        </p:nvSpPr>
        <p:spPr>
          <a:xfrm>
            <a:off x="9179059" y="1232460"/>
            <a:ext cx="2845845" cy="43232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DQO</a:t>
            </a:r>
          </a:p>
          <a:p>
            <a:pPr algn="ctr"/>
            <a:r>
              <a:rPr lang="en-US" sz="1200" b="1" dirty="0"/>
              <a:t>Director of Quality Outcomes</a:t>
            </a:r>
          </a:p>
          <a:p>
            <a:pPr algn="ctr"/>
            <a:r>
              <a:rPr lang="en-US" sz="1200" b="1" i="1" dirty="0">
                <a:solidFill>
                  <a:srgbClr val="E7A713"/>
                </a:solidFill>
              </a:rPr>
              <a:t>“Warning signals and course correction”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Program clinical compliance with regulatory and accreditation standards (5% or &lt; human error in technical reviews by QA team)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Clinical documentation reflective of patient care delivery and high-level clinical assessment and care planning skills (&gt; 90% HARS outcomes with continuous improvement identified)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Timely and effective response to external audits resulting in &gt; 90% paid claims for each review type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Best possible outcomes for internal and external surveys (no condition-level deficiencies)</a:t>
            </a:r>
          </a:p>
        </p:txBody>
      </p:sp>
    </p:spTree>
    <p:extLst>
      <p:ext uri="{BB962C8B-B14F-4D97-AF65-F5344CB8AC3E}">
        <p14:creationId xmlns:p14="http://schemas.microsoft.com/office/powerpoint/2010/main" val="4108684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BEC87A-882C-654D-9CDC-7D895A87746C}"/>
              </a:ext>
            </a:extLst>
          </p:cNvPr>
          <p:cNvSpPr/>
          <p:nvPr/>
        </p:nvSpPr>
        <p:spPr>
          <a:xfrm>
            <a:off x="352186" y="1229121"/>
            <a:ext cx="2839643" cy="36163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DCS</a:t>
            </a:r>
            <a:endParaRPr lang="en-US" sz="1400" b="1" dirty="0"/>
          </a:p>
          <a:p>
            <a:pPr algn="ctr"/>
            <a:r>
              <a:rPr lang="en-US" sz="1200" b="1" dirty="0"/>
              <a:t>Director of Clinical Services </a:t>
            </a:r>
          </a:p>
          <a:p>
            <a:pPr algn="ctr"/>
            <a:r>
              <a:rPr lang="en-US" sz="1200" b="1" i="1" dirty="0">
                <a:solidFill>
                  <a:srgbClr val="E7A713"/>
                </a:solidFill>
              </a:rPr>
              <a:t>“Keeps the trains running on time”</a:t>
            </a:r>
          </a:p>
          <a:p>
            <a:pPr marL="114300" lvl="0" indent="-114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Stable leadership and oversight of high-functioning and professional clinical workforce</a:t>
            </a:r>
          </a:p>
          <a:p>
            <a:pPr marL="114300" lvl="0" indent="-114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IDT meetings</a:t>
            </a:r>
          </a:p>
          <a:p>
            <a:pPr marL="114300" lvl="0" indent="-114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Pre-bill and PoP</a:t>
            </a:r>
          </a:p>
          <a:p>
            <a:pPr marL="114300" lvl="0" indent="-114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HCHB workflow – “Care out the door”</a:t>
            </a:r>
          </a:p>
          <a:p>
            <a:pPr marL="114300" lvl="0" indent="-114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Care Delivery implementation</a:t>
            </a:r>
          </a:p>
          <a:p>
            <a:pPr marL="114300" lvl="0" indent="-114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Onboarding new colleagues</a:t>
            </a:r>
          </a:p>
          <a:p>
            <a:pPr marL="114300" lvl="0" indent="-114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Performance management for all clinical colleagues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794727-D302-9744-B62D-BA516098927F}"/>
              </a:ext>
            </a:extLst>
          </p:cNvPr>
          <p:cNvSpPr/>
          <p:nvPr/>
        </p:nvSpPr>
        <p:spPr>
          <a:xfrm>
            <a:off x="3294476" y="1229121"/>
            <a:ext cx="2845846" cy="3400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ADCO</a:t>
            </a:r>
          </a:p>
          <a:p>
            <a:pPr algn="ctr"/>
            <a:r>
              <a:rPr lang="en-US" sz="1200" b="1" dirty="0"/>
              <a:t>Area Director of Clinical Operations</a:t>
            </a:r>
          </a:p>
          <a:p>
            <a:pPr algn="ctr"/>
            <a:r>
              <a:rPr lang="en-US" sz="1200" b="1" i="1" dirty="0">
                <a:solidFill>
                  <a:srgbClr val="E7A713"/>
                </a:solidFill>
              </a:rPr>
              <a:t>“Keeps the trains on the track”</a:t>
            </a:r>
          </a:p>
          <a:p>
            <a:pPr marL="120650" indent="-1206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Monthly all-colleague meetings (with AME)</a:t>
            </a:r>
          </a:p>
          <a:p>
            <a:pPr marL="120650" indent="-1206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Emergency preparedness</a:t>
            </a:r>
          </a:p>
          <a:p>
            <a:pPr marL="120650" indent="-1206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Area clinical scorecard / HARS</a:t>
            </a:r>
          </a:p>
          <a:p>
            <a:pPr marL="120650" indent="-1206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QAPI and PIP completion / management</a:t>
            </a:r>
          </a:p>
          <a:p>
            <a:pPr marL="120650" indent="-1206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Pre-bill and PoP</a:t>
            </a:r>
          </a:p>
          <a:p>
            <a:pPr marL="120650" indent="-1206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Clinical leadership mentoring DCS</a:t>
            </a:r>
          </a:p>
          <a:p>
            <a:pPr marL="120650" indent="-1206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Medical Director oversight / quarterly meetings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51260BE-8092-426E-B8B0-2A318C7EC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9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Tactics and Responsibilities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BBBC49-9645-4AFD-815C-5519B1FC1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A86FA7B-0096-2C4B-8B92-FE0CEA07656A}"/>
              </a:ext>
            </a:extLst>
          </p:cNvPr>
          <p:cNvSpPr txBox="1">
            <a:spLocks/>
          </p:cNvSpPr>
          <p:nvPr/>
        </p:nvSpPr>
        <p:spPr>
          <a:xfrm>
            <a:off x="6230571" y="1229121"/>
            <a:ext cx="2845846" cy="48372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chemeClr val="tx1"/>
                </a:solidFill>
              </a:rPr>
              <a:t>RDCO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chemeClr val="tx1"/>
                </a:solidFill>
              </a:rPr>
              <a:t>Regional Director of Clinical Operations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i="1" dirty="0">
                <a:solidFill>
                  <a:srgbClr val="E7A713"/>
                </a:solidFill>
              </a:rPr>
              <a:t>“Traffic management for train success”</a:t>
            </a:r>
          </a:p>
          <a:p>
            <a:pPr marL="120650" indent="-120650">
              <a:lnSpc>
                <a:spcPct val="100000"/>
              </a:lnSpc>
            </a:pPr>
            <a:r>
              <a:rPr lang="en-US" sz="1400" dirty="0">
                <a:solidFill>
                  <a:schemeClr val="tx1"/>
                </a:solidFill>
              </a:rPr>
              <a:t>Monthly clinical scorecard (Care Delivery) report</a:t>
            </a:r>
            <a:endParaRPr lang="en-US" sz="1400" dirty="0"/>
          </a:p>
          <a:p>
            <a:pPr marL="120650" indent="-120650">
              <a:lnSpc>
                <a:spcPct val="100000"/>
              </a:lnSpc>
            </a:pPr>
            <a:r>
              <a:rPr lang="en-US" sz="1400" dirty="0">
                <a:solidFill>
                  <a:schemeClr val="tx1"/>
                </a:solidFill>
              </a:rPr>
              <a:t>Monthly HARS report for the region</a:t>
            </a:r>
          </a:p>
          <a:p>
            <a:pPr marL="120650" indent="-120650">
              <a:lnSpc>
                <a:spcPct val="100000"/>
              </a:lnSpc>
            </a:pPr>
            <a:r>
              <a:rPr lang="en-US" sz="1400" dirty="0">
                <a:solidFill>
                  <a:schemeClr val="tx1"/>
                </a:solidFill>
              </a:rPr>
              <a:t>Outcome of </a:t>
            </a:r>
            <a:r>
              <a:rPr lang="en-US" sz="1400" dirty="0">
                <a:solidFill>
                  <a:srgbClr val="E7A713"/>
                </a:solidFill>
              </a:rPr>
              <a:t>Big 5</a:t>
            </a:r>
            <a:r>
              <a:rPr lang="en-US" sz="1400" dirty="0">
                <a:solidFill>
                  <a:schemeClr val="tx1"/>
                </a:solidFill>
              </a:rPr>
              <a:t> in the region: </a:t>
            </a:r>
            <a:r>
              <a:rPr lang="en-US" sz="1400" dirty="0">
                <a:solidFill>
                  <a:srgbClr val="E7A713"/>
                </a:solidFill>
              </a:rPr>
              <a:t>pharmacy, medical supplies, durable medical equipment, mileage, labor.  </a:t>
            </a:r>
          </a:p>
          <a:p>
            <a:pPr marL="120650" indent="-120650">
              <a:lnSpc>
                <a:spcPct val="100000"/>
              </a:lnSpc>
            </a:pPr>
            <a:r>
              <a:rPr lang="en-US" sz="1400" dirty="0">
                <a:solidFill>
                  <a:schemeClr val="tx1"/>
                </a:solidFill>
              </a:rPr>
              <a:t>Onsite program visits, attending IDT</a:t>
            </a:r>
          </a:p>
          <a:p>
            <a:pPr marL="120650" indent="-120650">
              <a:lnSpc>
                <a:spcPct val="100000"/>
              </a:lnSpc>
            </a:pPr>
            <a:r>
              <a:rPr lang="en-US" sz="1400" dirty="0">
                <a:solidFill>
                  <a:schemeClr val="tx1"/>
                </a:solidFill>
              </a:rPr>
              <a:t>Speed-to-care from referral to evaluation to admission</a:t>
            </a:r>
          </a:p>
          <a:p>
            <a:pPr marL="120650" indent="-120650">
              <a:lnSpc>
                <a:spcPct val="100000"/>
              </a:lnSpc>
            </a:pPr>
            <a:r>
              <a:rPr lang="en-US" sz="1400" dirty="0">
                <a:solidFill>
                  <a:schemeClr val="tx1"/>
                </a:solidFill>
              </a:rPr>
              <a:t>Clinical leadership mentoring to ADCO and DCS</a:t>
            </a:r>
          </a:p>
          <a:p>
            <a:pPr marL="120650" indent="-120650">
              <a:lnSpc>
                <a:spcPct val="100000"/>
              </a:lnSpc>
            </a:pPr>
            <a:r>
              <a:rPr lang="en-US" sz="1400" dirty="0">
                <a:solidFill>
                  <a:schemeClr val="tx1"/>
                </a:solidFill>
              </a:rPr>
              <a:t>Unbilled and write-offs in region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3F4611-7047-624F-8F2B-39FA010E6757}"/>
              </a:ext>
            </a:extLst>
          </p:cNvPr>
          <p:cNvSpPr/>
          <p:nvPr/>
        </p:nvSpPr>
        <p:spPr>
          <a:xfrm>
            <a:off x="9179061" y="1229121"/>
            <a:ext cx="2845845" cy="39754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DQO</a:t>
            </a:r>
          </a:p>
          <a:p>
            <a:pPr algn="ctr"/>
            <a:r>
              <a:rPr lang="en-US" sz="1200" b="1" dirty="0"/>
              <a:t>Director of Quality Outcomes</a:t>
            </a:r>
          </a:p>
          <a:p>
            <a:pPr algn="ctr"/>
            <a:r>
              <a:rPr lang="en-US" sz="1200" b="1" i="1" dirty="0">
                <a:solidFill>
                  <a:srgbClr val="E7A713"/>
                </a:solidFill>
              </a:rPr>
              <a:t>“Warning signals and course correction”</a:t>
            </a:r>
          </a:p>
          <a:p>
            <a:pPr marL="120650" indent="-1206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Quarterly onsite program visits</a:t>
            </a:r>
          </a:p>
          <a:p>
            <a:pPr marL="120650" indent="-1206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HARS audits</a:t>
            </a:r>
          </a:p>
          <a:p>
            <a:pPr marL="120650" indent="-1206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External survey Plans of Correction</a:t>
            </a:r>
          </a:p>
          <a:p>
            <a:pPr marL="120650" indent="-1206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Validating colleague onboarding and competency documents</a:t>
            </a:r>
          </a:p>
          <a:p>
            <a:pPr marL="120650" indent="-1206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QAPI and PIP verification / guidance</a:t>
            </a:r>
          </a:p>
          <a:p>
            <a:pPr marL="120650" indent="-1206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100% timeline validation locking of HIS outcomes</a:t>
            </a:r>
          </a:p>
          <a:p>
            <a:pPr marL="120650" indent="-1206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Scheduling Governing Body meetings</a:t>
            </a:r>
          </a:p>
        </p:txBody>
      </p:sp>
    </p:spTree>
    <p:extLst>
      <p:ext uri="{BB962C8B-B14F-4D97-AF65-F5344CB8AC3E}">
        <p14:creationId xmlns:p14="http://schemas.microsoft.com/office/powerpoint/2010/main" val="4095888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9A369-8913-4C1E-A761-24C18A23F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Tips and Tricks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29BDD-3035-48F7-A984-4DFB6FEF6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47422" cy="400621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Build </a:t>
            </a:r>
            <a:r>
              <a:rPr lang="en-US" sz="2000" b="1" i="1" dirty="0">
                <a:solidFill>
                  <a:srgbClr val="E7A713"/>
                </a:solidFill>
              </a:rPr>
              <a:t>strong relationships </a:t>
            </a:r>
            <a:r>
              <a:rPr lang="en-US" sz="2000" dirty="0"/>
              <a:t>with your area and regional partners.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When you run into a barrier remember your </a:t>
            </a:r>
            <a:r>
              <a:rPr lang="en-US" sz="2000" dirty="0">
                <a:solidFill>
                  <a:srgbClr val="E6A714"/>
                </a:solidFill>
              </a:rPr>
              <a:t>“OAR” </a:t>
            </a:r>
            <a:r>
              <a:rPr lang="en-US" sz="2000" dirty="0"/>
              <a:t>technique: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u="sng" dirty="0">
                <a:solidFill>
                  <a:srgbClr val="E7A713"/>
                </a:solidFill>
              </a:rPr>
              <a:t>O</a:t>
            </a:r>
            <a:r>
              <a:rPr lang="en-US" sz="2000" b="1" dirty="0"/>
              <a:t>bserve – </a:t>
            </a:r>
            <a:r>
              <a:rPr lang="en-US" sz="2000" b="1" u="sng" dirty="0">
                <a:solidFill>
                  <a:srgbClr val="E7A713"/>
                </a:solidFill>
              </a:rPr>
              <a:t>A</a:t>
            </a:r>
            <a:r>
              <a:rPr lang="en-US" sz="2000" b="1" dirty="0"/>
              <a:t>ction - </a:t>
            </a:r>
            <a:r>
              <a:rPr lang="en-US" sz="2000" b="1" u="sng" dirty="0">
                <a:solidFill>
                  <a:srgbClr val="E7A713"/>
                </a:solidFill>
              </a:rPr>
              <a:t>R</a:t>
            </a:r>
            <a:r>
              <a:rPr lang="en-US" sz="2000" b="1" dirty="0"/>
              <a:t>esults</a:t>
            </a:r>
            <a:r>
              <a:rPr lang="en-US" sz="2000" dirty="0"/>
              <a:t>. By changing the way you view the situation, you can create a new set of actions to obtain a different set of results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You are </a:t>
            </a:r>
            <a:r>
              <a:rPr lang="en-US" sz="2000" b="1" i="1" dirty="0">
                <a:solidFill>
                  <a:srgbClr val="E6A714"/>
                </a:solidFill>
              </a:rPr>
              <a:t>all</a:t>
            </a:r>
            <a:r>
              <a:rPr lang="en-US" sz="2000" dirty="0">
                <a:solidFill>
                  <a:srgbClr val="E6A714"/>
                </a:solidFill>
              </a:rPr>
              <a:t> </a:t>
            </a:r>
            <a:r>
              <a:rPr lang="en-US" sz="2000" b="1" dirty="0"/>
              <a:t>Clinical Executives</a:t>
            </a:r>
            <a:r>
              <a:rPr lang="en-US" sz="2000" dirty="0"/>
              <a:t>. Show clinical pride in all you do.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Remember Spirit of Recovery clinicians, by nature, are givers. Take time for your work-life balance and take care of your colleagues.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Use your Outlook calendar to stay on task; own your clinical outcomes. 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Remember we, as a Clinical Executive TEAM, are leading the charge in changing the way patients die in America.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931D7F-9A24-45EF-9B09-9A481BC28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06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9A369-8913-4C1E-A761-24C18A23F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DE2EF-94EF-164E-B838-C461D2E3A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9680"/>
            <a:ext cx="8964827" cy="4006215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Positives of the new functional structure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Concerns and challenges of the new functions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The three most important supports the company                           (and other functions) can do to best help support:</a:t>
            </a:r>
          </a:p>
          <a:p>
            <a:pPr marL="648335" lvl="1" indent="-191135">
              <a:lnSpc>
                <a:spcPct val="100000"/>
              </a:lnSpc>
              <a:spcBef>
                <a:spcPts val="400"/>
              </a:spcBef>
            </a:pPr>
            <a:r>
              <a:rPr lang="en-US" dirty="0"/>
              <a:t>Directors of Clinical Services</a:t>
            </a:r>
          </a:p>
          <a:p>
            <a:pPr marL="648335" lvl="1" indent="-191135">
              <a:lnSpc>
                <a:spcPct val="100000"/>
              </a:lnSpc>
              <a:spcBef>
                <a:spcPts val="400"/>
              </a:spcBef>
            </a:pPr>
            <a:r>
              <a:rPr lang="en-US" dirty="0"/>
              <a:t>Area Director of Clinical Operations</a:t>
            </a:r>
          </a:p>
          <a:p>
            <a:pPr marL="648335" lvl="1" indent="-191135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</a:pPr>
            <a:r>
              <a:rPr lang="en-US" dirty="0"/>
              <a:t>Regional Director of Clinical Operations</a:t>
            </a:r>
            <a:endParaRPr lang="en-US" sz="2400" dirty="0">
              <a:solidFill>
                <a:srgbClr val="E6A714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E6A714"/>
                </a:solidFill>
              </a:rPr>
              <a:t>Reporting Out: We will have six minutes when we return                        to General Session to report out on our discussion.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931D7F-9A24-45EF-9B09-9A481BC28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4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89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91E40"/>
                </a:solidFill>
              </a:rPr>
              <a:t>                   CONGRATULATIONS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2A74EB5-3A8B-584C-9952-2DC9EDAC4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068" y="1501248"/>
            <a:ext cx="8816859" cy="443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172DB-5660-4A53-B798-724C88C60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Were in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91049-0769-F247-BA7C-1674439B2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55659" cy="4006215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Leaning into our </a:t>
            </a:r>
            <a:r>
              <a:rPr lang="en-US" b="1" dirty="0">
                <a:solidFill>
                  <a:srgbClr val="E7A713"/>
                </a:solidFill>
              </a:rPr>
              <a:t>higher purpose </a:t>
            </a:r>
            <a:r>
              <a:rPr lang="en-US" dirty="0"/>
              <a:t>and </a:t>
            </a:r>
            <a:r>
              <a:rPr lang="en-US" b="1" dirty="0">
                <a:solidFill>
                  <a:srgbClr val="E7A713"/>
                </a:solidFill>
              </a:rPr>
              <a:t>vision</a:t>
            </a:r>
            <a:r>
              <a:rPr lang="en-US" b="1" dirty="0"/>
              <a:t> </a:t>
            </a:r>
            <a:r>
              <a:rPr lang="en-US" dirty="0"/>
              <a:t>to </a:t>
            </a:r>
            <a:br>
              <a:rPr lang="en-US" dirty="0"/>
            </a:br>
            <a:r>
              <a:rPr lang="en-US" dirty="0"/>
              <a:t>transform healthcare delivery</a:t>
            </a:r>
          </a:p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Preparing us to create a complete </a:t>
            </a:r>
            <a:r>
              <a:rPr lang="en-US" b="1" dirty="0">
                <a:solidFill>
                  <a:srgbClr val="E7A713"/>
                </a:solidFill>
              </a:rPr>
              <a:t>post-acute network</a:t>
            </a:r>
          </a:p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New financial partners that believe in our mission to </a:t>
            </a:r>
            <a:br>
              <a:rPr lang="en-US" dirty="0"/>
            </a:br>
            <a:r>
              <a:rPr lang="en-US" dirty="0"/>
              <a:t>increase access and expand services</a:t>
            </a:r>
          </a:p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Partnership with Ascension for post-acute network services: hospice, palliative care and home health</a:t>
            </a:r>
          </a:p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Regional Troika structure (RVP, RCD and RDS)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1AC7D-B317-482B-BA9E-7375A27D6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95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172DB-5660-4A53-B798-724C88C60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Were in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65230-8550-49FE-BB09-39BBBE45E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31775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rgbClr val="E6A512"/>
                </a:solidFill>
              </a:rPr>
              <a:t>2019 Highlights:</a:t>
            </a:r>
          </a:p>
          <a:p>
            <a:pPr marL="461963" lvl="1" indent="-230188">
              <a:lnSpc>
                <a:spcPct val="100000"/>
              </a:lnSpc>
              <a:spcBef>
                <a:spcPts val="600"/>
              </a:spcBef>
            </a:pPr>
            <a:r>
              <a:rPr lang="en-US" sz="2800" dirty="0"/>
              <a:t>No Cap Liability</a:t>
            </a:r>
          </a:p>
          <a:p>
            <a:pPr marL="461963" lvl="1" indent="-230188">
              <a:lnSpc>
                <a:spcPct val="100000"/>
              </a:lnSpc>
              <a:spcBef>
                <a:spcPts val="600"/>
              </a:spcBef>
            </a:pPr>
            <a:r>
              <a:rPr lang="en-US" sz="2800" dirty="0"/>
              <a:t>Improved HARS outcomes</a:t>
            </a:r>
          </a:p>
          <a:p>
            <a:pPr marL="461963" lvl="1" indent="-230188">
              <a:lnSpc>
                <a:spcPct val="100000"/>
              </a:lnSpc>
              <a:spcBef>
                <a:spcPts val="600"/>
              </a:spcBef>
            </a:pPr>
            <a:r>
              <a:rPr lang="en-US" sz="2800" dirty="0"/>
              <a:t>Improved External Survey Outcomes</a:t>
            </a:r>
          </a:p>
          <a:p>
            <a:pPr marL="461963" lvl="1" indent="-230188">
              <a:lnSpc>
                <a:spcPct val="100000"/>
              </a:lnSpc>
              <a:spcBef>
                <a:spcPts val="600"/>
              </a:spcBef>
            </a:pPr>
            <a:r>
              <a:rPr lang="en-US" sz="2800" dirty="0"/>
              <a:t>Growth </a:t>
            </a:r>
          </a:p>
          <a:p>
            <a:pPr marL="461963" lvl="1" indent="-230188">
              <a:lnSpc>
                <a:spcPct val="100000"/>
              </a:lnSpc>
              <a:spcBef>
                <a:spcPts val="600"/>
              </a:spcBef>
            </a:pPr>
            <a:r>
              <a:rPr lang="en-US" sz="2800" dirty="0"/>
              <a:t>Expanded Strategic Partnerships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1AC7D-B317-482B-BA9E-7375A27D6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3816881-106D-475B-B631-A11D30E8B76C}"/>
              </a:ext>
            </a:extLst>
          </p:cNvPr>
          <p:cNvSpPr/>
          <p:nvPr/>
        </p:nvSpPr>
        <p:spPr>
          <a:xfrm rot="5400000">
            <a:off x="6809066" y="3756315"/>
            <a:ext cx="2985204" cy="1690357"/>
          </a:xfrm>
          <a:prstGeom prst="rightArrow">
            <a:avLst/>
          </a:prstGeom>
          <a:gradFill flip="none" rotWithShape="1">
            <a:gsLst>
              <a:gs pos="0">
                <a:srgbClr val="E6A714">
                  <a:shade val="30000"/>
                  <a:satMod val="115000"/>
                </a:srgbClr>
              </a:gs>
              <a:gs pos="50000">
                <a:srgbClr val="E6A714">
                  <a:shade val="67500"/>
                  <a:satMod val="115000"/>
                </a:srgbClr>
              </a:gs>
              <a:gs pos="100000">
                <a:srgbClr val="E6A714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55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172DB-5660-4A53-B798-724C88C60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Change?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65230-8550-49FE-BB09-39BBBE45E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00286" cy="4006215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The operational structure established </a:t>
            </a:r>
            <a:r>
              <a:rPr lang="en-US" b="1" dirty="0">
                <a:solidFill>
                  <a:srgbClr val="E6A512"/>
                </a:solidFill>
              </a:rPr>
              <a:t>15 years ago </a:t>
            </a:r>
            <a:r>
              <a:rPr lang="en-US" dirty="0"/>
              <a:t>won’t support our future growth.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We wanted to create an </a:t>
            </a:r>
            <a:r>
              <a:rPr lang="en-US" dirty="0">
                <a:solidFill>
                  <a:srgbClr val="E6A714"/>
                </a:solidFill>
              </a:rPr>
              <a:t>improved clinical structure </a:t>
            </a:r>
            <a:r>
              <a:rPr lang="en-US" dirty="0"/>
              <a:t>for full </a:t>
            </a:r>
            <a:r>
              <a:rPr lang="en-US" dirty="0">
                <a:solidFill>
                  <a:srgbClr val="E6A714"/>
                </a:solidFill>
              </a:rPr>
              <a:t>post-acute care </a:t>
            </a:r>
            <a:r>
              <a:rPr lang="en-US" dirty="0"/>
              <a:t>to ensure the best care for patients and greatest support for clinical teams.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We are engaged in ever more complex </a:t>
            </a:r>
            <a:r>
              <a:rPr lang="en-US" dirty="0">
                <a:solidFill>
                  <a:srgbClr val="E6A714"/>
                </a:solidFill>
              </a:rPr>
              <a:t>market development initiatives </a:t>
            </a:r>
            <a:r>
              <a:rPr lang="en-US" dirty="0"/>
              <a:t>– sales leadership, strategic partnerships, preferred provider relationships and C-suite relationship development.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1AC7D-B317-482B-BA9E-7375A27D6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98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172DB-5660-4A53-B798-724C88C60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Change?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090C0-28F2-4B48-9855-046E586AE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07579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Our </a:t>
            </a:r>
            <a:r>
              <a:rPr lang="en-US" b="1" dirty="0">
                <a:solidFill>
                  <a:srgbClr val="E6A714"/>
                </a:solidFill>
              </a:rPr>
              <a:t>leadership</a:t>
            </a:r>
            <a:r>
              <a:rPr lang="en-US" dirty="0"/>
              <a:t> realized: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dirty="0"/>
              <a:t>Placing the responsibility of managing and achieving both the clinical and operational outcomes we need on the singular position of the Program ED was not sustainable for the future; and,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dirty="0"/>
              <a:t>Another leadership alternative to the Regional Troika could decrease variability in outcomes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1AC7D-B317-482B-BA9E-7375A27D6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C063B06-DB14-4B84-BDBE-438610E34835}"/>
              </a:ext>
            </a:extLst>
          </p:cNvPr>
          <p:cNvSpPr/>
          <p:nvPr/>
        </p:nvSpPr>
        <p:spPr>
          <a:xfrm>
            <a:off x="5113390" y="5178629"/>
            <a:ext cx="3322156" cy="1360283"/>
          </a:xfrm>
          <a:prstGeom prst="rightArrow">
            <a:avLst/>
          </a:prstGeom>
          <a:gradFill flip="none" rotWithShape="1">
            <a:gsLst>
              <a:gs pos="0">
                <a:srgbClr val="E6A714">
                  <a:shade val="30000"/>
                  <a:satMod val="115000"/>
                </a:srgbClr>
              </a:gs>
              <a:gs pos="50000">
                <a:srgbClr val="E6A714">
                  <a:shade val="67500"/>
                  <a:satMod val="115000"/>
                </a:srgbClr>
              </a:gs>
              <a:gs pos="100000">
                <a:srgbClr val="E6A714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77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CBE98-E22A-4BE1-BEA3-EC9A2BDF4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New Structure: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D96A1-4D7F-4469-97BC-15A6584D9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13856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rgbClr val="E6A714"/>
                </a:solidFill>
              </a:rPr>
              <a:t>Clinical Investment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3 layers of clinical leadership, </a:t>
            </a:r>
            <a:r>
              <a:rPr lang="en-US" b="1" i="1" dirty="0">
                <a:solidFill>
                  <a:srgbClr val="E6A714"/>
                </a:solidFill>
              </a:rPr>
              <a:t>clinicians reporting to clinicians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to ensure clinical delivery outcomes: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Director of Clinical Services (team size reduced from </a:t>
            </a:r>
            <a:br>
              <a:rPr lang="en-US" sz="2800" dirty="0"/>
            </a:br>
            <a:r>
              <a:rPr lang="en-US" sz="2800" dirty="0"/>
              <a:t>100 to 75 patients)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Area Director of Clinical Operations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Director of Clinical Operations 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All programs, regardless of size, have quality assurance support: Director of Quality Outcomes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676230-E61B-4463-8FEE-1A133835E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9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CBE98-E22A-4BE1-BEA3-EC9A2BDF4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Structure: 2020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61964-22F7-438C-A5C7-473DC1D2B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00855" cy="4006215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rgbClr val="E6A714"/>
                </a:solidFill>
              </a:rPr>
              <a:t>Market Development Investment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Regional and Area Market Executives to grow, expand and develop the markets they oversee.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Area Market Executives give each market specialized expertise in sales leadership, preferred provider account management and business development</a:t>
            </a:r>
          </a:p>
          <a:p>
            <a:endParaRPr lang="en-US" sz="17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676230-E61B-4463-8FEE-1A133835E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8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D1C13A5-C738-4ED1-92F5-32E48976D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8" b="95290" l="4737" r="97632">
                        <a14:foregroundMark x1="94737" y1="44928" x2="94737" y2="44928"/>
                        <a14:foregroundMark x1="97632" y1="34058" x2="74737" y2="69565"/>
                        <a14:foregroundMark x1="97368" y1="76812" x2="97105" y2="95652"/>
                        <a14:foregroundMark x1="40789" y1="13043" x2="20789" y2="8696"/>
                        <a14:foregroundMark x1="20789" y1="8696" x2="5526" y2="27899"/>
                        <a14:foregroundMark x1="5526" y1="27899" x2="22105" y2="43478"/>
                        <a14:foregroundMark x1="22105" y1="43478" x2="26842" y2="44928"/>
                        <a14:foregroundMark x1="4737" y1="4348" x2="20526" y2="6159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061003" flipH="1">
            <a:off x="5699453" y="4815840"/>
            <a:ext cx="2106594" cy="1530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3EC22F5-30B3-4D3D-B239-AF4619B97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8" b="95290" l="4737" r="97632">
                        <a14:foregroundMark x1="94737" y1="44928" x2="94737" y2="44928"/>
                        <a14:foregroundMark x1="97632" y1="34058" x2="74737" y2="69565"/>
                        <a14:foregroundMark x1="97368" y1="76812" x2="97105" y2="95652"/>
                        <a14:foregroundMark x1="40789" y1="13043" x2="20789" y2="8696"/>
                        <a14:foregroundMark x1="20789" y1="8696" x2="5526" y2="27899"/>
                        <a14:foregroundMark x1="5526" y1="27899" x2="22105" y2="43478"/>
                        <a14:foregroundMark x1="22105" y1="43478" x2="26842" y2="44928"/>
                        <a14:foregroundMark x1="4737" y1="4348" x2="20526" y2="6159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38997">
            <a:off x="4538352" y="4845738"/>
            <a:ext cx="2079828" cy="1510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59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9FBCAB-70AA-1F49-80C5-68D72A27A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222354"/>
          </a:xfrm>
        </p:spPr>
        <p:txBody>
          <a:bodyPr>
            <a:normAutofit/>
          </a:bodyPr>
          <a:lstStyle/>
          <a:p>
            <a:r>
              <a:rPr lang="en-US" dirty="0"/>
              <a:t>New Structure: Area Dyads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55A2C5-2834-42F3-98D1-A26879E58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2AB2-F4F5-1E4F-A6CC-B69D1788EA36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B1AD33-FD34-4B08-B2A7-FC871D6EC084}"/>
              </a:ext>
            </a:extLst>
          </p:cNvPr>
          <p:cNvSpPr txBox="1"/>
          <p:nvPr/>
        </p:nvSpPr>
        <p:spPr>
          <a:xfrm>
            <a:off x="838200" y="1014969"/>
            <a:ext cx="8076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E6A714"/>
                </a:solidFill>
              </a:rPr>
              <a:t>Dyad – Something that consists of two parts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3E6444-CC30-A241-A2B3-D76E6A31949F}"/>
              </a:ext>
            </a:extLst>
          </p:cNvPr>
          <p:cNvSpPr/>
          <p:nvPr/>
        </p:nvSpPr>
        <p:spPr>
          <a:xfrm>
            <a:off x="2680879" y="1854910"/>
            <a:ext cx="4696013" cy="4696013"/>
          </a:xfrm>
          <a:prstGeom prst="ellipse">
            <a:avLst/>
          </a:prstGeom>
          <a:solidFill>
            <a:srgbClr val="091E4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90E0BCE-0662-9A4A-AC8B-7B89831F7DBE}"/>
              </a:ext>
            </a:extLst>
          </p:cNvPr>
          <p:cNvSpPr/>
          <p:nvPr/>
        </p:nvSpPr>
        <p:spPr>
          <a:xfrm>
            <a:off x="4411594" y="1854910"/>
            <a:ext cx="4696013" cy="4696013"/>
          </a:xfrm>
          <a:prstGeom prst="ellipse">
            <a:avLst/>
          </a:prstGeom>
          <a:solidFill>
            <a:srgbClr val="091E4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4F45D5-BD5D-43C1-AA17-5AD602528097}"/>
              </a:ext>
            </a:extLst>
          </p:cNvPr>
          <p:cNvSpPr txBox="1"/>
          <p:nvPr/>
        </p:nvSpPr>
        <p:spPr>
          <a:xfrm>
            <a:off x="2838441" y="3042862"/>
            <a:ext cx="14954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E6A714"/>
                </a:solidFill>
              </a:rPr>
              <a:t>Clinical</a:t>
            </a:r>
            <a:endParaRPr lang="en-US" sz="2800" b="1" i="1" dirty="0">
              <a:solidFill>
                <a:srgbClr val="E6A714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Area Director of Clinical Operations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7474F6-6E1D-451A-BB1A-9B9C510AAC4C}"/>
              </a:ext>
            </a:extLst>
          </p:cNvPr>
          <p:cNvSpPr txBox="1"/>
          <p:nvPr/>
        </p:nvSpPr>
        <p:spPr>
          <a:xfrm>
            <a:off x="7274221" y="3042862"/>
            <a:ext cx="166687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E6A714"/>
                </a:solidFill>
              </a:rPr>
              <a:t>Market Development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Area Marketing Executive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CB154D-2871-4663-9A9C-3A55C74DDEE5}"/>
              </a:ext>
            </a:extLst>
          </p:cNvPr>
          <p:cNvSpPr txBox="1"/>
          <p:nvPr/>
        </p:nvSpPr>
        <p:spPr>
          <a:xfrm>
            <a:off x="4750103" y="2304330"/>
            <a:ext cx="229664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True focus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and expertise</a:t>
            </a:r>
          </a:p>
          <a:p>
            <a:pPr algn="ctr"/>
            <a:endParaRPr lang="en-US" sz="1100" b="1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Outstanding performance and outcomes</a:t>
            </a:r>
          </a:p>
          <a:p>
            <a:pPr algn="ctr"/>
            <a:endParaRPr lang="en-US" sz="1100" b="1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Increased overall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quality of care</a:t>
            </a:r>
          </a:p>
          <a:p>
            <a:pPr algn="ctr"/>
            <a:endParaRPr lang="en-US" sz="1100" b="1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Decreased variability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in performance</a:t>
            </a:r>
          </a:p>
          <a:p>
            <a:pPr algn="ctr"/>
            <a:endParaRPr lang="en-US" sz="1100" b="1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Strengthened market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and colleague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32874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6" grpId="0" animBg="1"/>
      <p:bldP spid="4" grpId="0"/>
      <p:bldP spid="15" grpId="0"/>
      <p:bldP spid="5" grpId="0"/>
    </p:bldLst>
  </p:timing>
</p:sld>
</file>

<file path=ppt/theme/theme1.xml><?xml version="1.0" encoding="utf-8"?>
<a:theme xmlns:a="http://schemas.openxmlformats.org/drawingml/2006/main" name="Titles">
  <a:themeElements>
    <a:clrScheme name="Compassu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91E40"/>
      </a:accent1>
      <a:accent2>
        <a:srgbClr val="CF8A2A"/>
      </a:accent2>
      <a:accent3>
        <a:srgbClr val="A5A5A5"/>
      </a:accent3>
      <a:accent4>
        <a:srgbClr val="DAAA69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">
  <a:themeElements>
    <a:clrScheme name="Compassu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91E40"/>
      </a:accent1>
      <a:accent2>
        <a:srgbClr val="CF8A2A"/>
      </a:accent2>
      <a:accent3>
        <a:srgbClr val="A5A5A5"/>
      </a:accent3>
      <a:accent4>
        <a:srgbClr val="DAAA69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74FE70A883914C8A59DD9994CDFF78" ma:contentTypeVersion="12" ma:contentTypeDescription="Create a new document." ma:contentTypeScope="" ma:versionID="e77b3d80707ebfaddfd158f969b65078">
  <xsd:schema xmlns:xsd="http://www.w3.org/2001/XMLSchema" xmlns:xs="http://www.w3.org/2001/XMLSchema" xmlns:p="http://schemas.microsoft.com/office/2006/metadata/properties" xmlns:ns2="7481105b-f5b0-4295-a62c-c5449e6fa155" xmlns:ns3="284ec8bd-7b62-4f69-b5b4-3767fde18c54" targetNamespace="http://schemas.microsoft.com/office/2006/metadata/properties" ma:root="true" ma:fieldsID="ad5a801610baa1577ff20fded7270146" ns2:_="" ns3:_="">
    <xsd:import namespace="7481105b-f5b0-4295-a62c-c5449e6fa155"/>
    <xsd:import namespace="284ec8bd-7b62-4f69-b5b4-3767fde18c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81105b-f5b0-4295-a62c-c5449e6fa1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ec8bd-7b62-4f69-b5b4-3767fde18c5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EDEFB8-6CD9-4924-B75A-7E86B977FA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81105b-f5b0-4295-a62c-c5449e6fa155"/>
    <ds:schemaRef ds:uri="284ec8bd-7b62-4f69-b5b4-3767fde18c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B17E88-1C13-471A-A77D-F1F2E086D42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B49DA5F-16D5-4DD8-8A65-870DFCCBD6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1198</Words>
  <Application>Microsoft Macintosh PowerPoint</Application>
  <PresentationFormat>Widescreen</PresentationFormat>
  <Paragraphs>165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Arial</vt:lpstr>
      <vt:lpstr>Titles</vt:lpstr>
      <vt:lpstr>Content</vt:lpstr>
      <vt:lpstr>Clinical Function Breakout</vt:lpstr>
      <vt:lpstr>                   CONGRATULATIONS</vt:lpstr>
      <vt:lpstr>Where We Were in 2019</vt:lpstr>
      <vt:lpstr>Where We Were in 2019</vt:lpstr>
      <vt:lpstr>Why Change? </vt:lpstr>
      <vt:lpstr>Why Change? </vt:lpstr>
      <vt:lpstr>New Structure: 2020</vt:lpstr>
      <vt:lpstr>New Structure: 2020</vt:lpstr>
      <vt:lpstr>New Structure: Area Dyads</vt:lpstr>
      <vt:lpstr>Clinical Structure and Measures of Success</vt:lpstr>
      <vt:lpstr>Tactics and Responsibilities</vt:lpstr>
      <vt:lpstr>Clinical Tips and Tricks</vt:lpstr>
      <vt:lpstr>Discussion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NLPC PowerPoint</dc:title>
  <dc:subject/>
  <dc:creator>Compassus</dc:creator>
  <cp:keywords/>
  <dc:description/>
  <cp:lastModifiedBy>Microsoft Office User</cp:lastModifiedBy>
  <cp:revision>144</cp:revision>
  <cp:lastPrinted>2019-03-22T19:41:01Z</cp:lastPrinted>
  <dcterms:created xsi:type="dcterms:W3CDTF">2019-03-22T18:08:22Z</dcterms:created>
  <dcterms:modified xsi:type="dcterms:W3CDTF">2020-03-09T01:38:05Z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0x010100DA74FE70A883914C8A59DD9994CDFF78</vt:lpwstr>
  </property>
</Properties>
</file>