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2"/>
  </p:sldMasterIdLst>
  <p:notesMasterIdLst>
    <p:notesMasterId r:id="rId38"/>
  </p:notesMasterIdLst>
  <p:sldIdLst>
    <p:sldId id="285" r:id="rId3"/>
    <p:sldId id="290" r:id="rId4"/>
    <p:sldId id="258" r:id="rId5"/>
    <p:sldId id="28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97" r:id="rId15"/>
    <p:sldId id="298" r:id="rId16"/>
    <p:sldId id="299" r:id="rId17"/>
    <p:sldId id="300" r:id="rId18"/>
    <p:sldId id="301" r:id="rId19"/>
    <p:sldId id="302" r:id="rId20"/>
    <p:sldId id="291" r:id="rId21"/>
    <p:sldId id="269" r:id="rId22"/>
    <p:sldId id="304" r:id="rId23"/>
    <p:sldId id="305" r:id="rId24"/>
    <p:sldId id="306" r:id="rId25"/>
    <p:sldId id="307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94" r:id="rId35"/>
    <p:sldId id="295" r:id="rId36"/>
    <p:sldId id="296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Trade Gothic LT Std Bold Conden" pitchFamily="2" charset="0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A7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4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3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Rate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81</c:v>
                </c:pt>
                <c:pt idx="1">
                  <c:v>77.7</c:v>
                </c:pt>
                <c:pt idx="2">
                  <c:v>80.099999999999994</c:v>
                </c:pt>
                <c:pt idx="3">
                  <c:v>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3A-BA40-9B9A-30D4FF5C17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Recommend</c:v>
                </c:pt>
              </c:strCache>
            </c:strRef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81</c:v>
                </c:pt>
                <c:pt idx="1">
                  <c:v>78</c:v>
                </c:pt>
                <c:pt idx="2">
                  <c:v>80.8</c:v>
                </c:pt>
                <c:pt idx="3">
                  <c:v>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03A-BA40-9B9A-30D4FF5C17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National</c:v>
                </c:pt>
              </c:strCache>
            </c:strRef>
          </c:tx>
          <c:spPr>
            <a:ln w="508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85</c:v>
                </c:pt>
                <c:pt idx="1">
                  <c:v>85</c:v>
                </c:pt>
                <c:pt idx="2">
                  <c:v>85</c:v>
                </c:pt>
                <c:pt idx="3">
                  <c:v>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3A-BA40-9B9A-30D4FF5C17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95722512"/>
        <c:axId val="1695724592"/>
      </c:lineChart>
      <c:catAx>
        <c:axId val="169572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724592"/>
        <c:crosses val="autoZero"/>
        <c:auto val="1"/>
        <c:lblAlgn val="ctr"/>
        <c:lblOffset val="100"/>
        <c:noMultiLvlLbl val="0"/>
      </c:catAx>
      <c:valAx>
        <c:axId val="169572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572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08562992125981"/>
          <c:y val="0.92625640217418781"/>
          <c:w val="0.5255787401574803"/>
          <c:h val="5.49935989792323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Potentially Inappropriate Meds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'Potentially Inappropriate Meds'!$A$2</c:f>
              <c:strCache>
                <c:ptCount val="1"/>
                <c:pt idx="0">
                  <c:v>Potentially Inappropriate Meds</c:v>
                </c:pt>
              </c:strCache>
            </c:strRef>
          </c:tx>
          <c:spPr>
            <a:solidFill>
              <a:srgbClr val="FF7C80"/>
            </a:solidFill>
            <a:ln>
              <a:solidFill>
                <a:srgbClr val="FF7C8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'Potentially Inappropriate Meds'!$B$1:$M$1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'Potentially Inappropriate Meds'!$B$2:$M$2</c:f>
              <c:numCache>
                <c:formatCode>General</c:formatCode>
                <c:ptCount val="12"/>
                <c:pt idx="0">
                  <c:v>3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9-4795-B150-78F6A651340E}"/>
            </c:ext>
          </c:extLst>
        </c:ser>
        <c:ser>
          <c:idx val="1"/>
          <c:order val="1"/>
          <c:tx>
            <c:strRef>
              <c:f>'Potentially Inappropriate Meds'!$A$3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'Potentially Inappropriate Meds'!$B$1:$M$1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'Potentially Inappropriate Meds'!$B$3:$M$3</c:f>
              <c:numCache>
                <c:formatCode>General</c:formatCode>
                <c:ptCount val="12"/>
                <c:pt idx="6">
                  <c:v>-2</c:v>
                </c:pt>
                <c:pt idx="7">
                  <c:v>-1</c:v>
                </c:pt>
                <c:pt idx="8">
                  <c:v>0</c:v>
                </c:pt>
                <c:pt idx="9">
                  <c:v>-1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29-4795-B150-78F6A6513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910864"/>
        <c:axId val="605908784"/>
      </c:barChart>
      <c:dateAx>
        <c:axId val="60591086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908784"/>
        <c:crosses val="autoZero"/>
        <c:auto val="1"/>
        <c:lblOffset val="100"/>
        <c:baseTimeUnit val="months"/>
      </c:dateAx>
      <c:valAx>
        <c:axId val="60590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910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100" dirty="0"/>
              <a:t>Edmonton</a:t>
            </a:r>
            <a:r>
              <a:rPr lang="en-US" sz="1100" baseline="0" dirty="0"/>
              <a:t> Symptom Assessment System Aggregate Average Score: Pain, Nausea, Shortness of Breath</a:t>
            </a:r>
            <a:endParaRPr lang="en-US" sz="11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1"/>
        <c:ser>
          <c:idx val="1"/>
          <c:order val="1"/>
          <c:tx>
            <c:strRef>
              <c:f>ESAS!$A$7</c:f>
              <c:strCache>
                <c:ptCount val="1"/>
                <c:pt idx="0">
                  <c:v>0-3 Mild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cat>
            <c:numRef>
              <c:f>ESAS!$B$2:$M$2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ESAS!$B$7:$M$7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97-4D43-9E80-45CCDAA8E63B}"/>
            </c:ext>
          </c:extLst>
        </c:ser>
        <c:ser>
          <c:idx val="2"/>
          <c:order val="2"/>
          <c:tx>
            <c:strRef>
              <c:f>ESAS!$A$8</c:f>
              <c:strCache>
                <c:ptCount val="1"/>
                <c:pt idx="0">
                  <c:v>4-6 Moderate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cat>
            <c:numRef>
              <c:f>ESAS!$B$2:$M$2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ESAS!$B$8:$M$8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97-4D43-9E80-45CCDAA8E63B}"/>
            </c:ext>
          </c:extLst>
        </c:ser>
        <c:ser>
          <c:idx val="3"/>
          <c:order val="3"/>
          <c:tx>
            <c:strRef>
              <c:f>ESAS!$A$9</c:f>
              <c:strCache>
                <c:ptCount val="1"/>
                <c:pt idx="0">
                  <c:v>7-10 Severe</c:v>
                </c:pt>
              </c:strCache>
            </c:strRef>
          </c:tx>
          <c:spPr>
            <a:solidFill>
              <a:srgbClr val="FF7C80"/>
            </a:solidFill>
            <a:ln>
              <a:noFill/>
            </a:ln>
            <a:effectLst/>
          </c:spPr>
          <c:cat>
            <c:numRef>
              <c:f>ESAS!$B$2:$M$2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ESAS!$B$9:$M$9</c:f>
              <c:numCache>
                <c:formatCode>General</c:formatCode>
                <c:ptCount val="12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97-4D43-9E80-45CCDAA8E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7103504"/>
        <c:axId val="1767100592"/>
      </c:areaChart>
      <c:barChart>
        <c:barDir val="col"/>
        <c:grouping val="clustered"/>
        <c:varyColors val="1"/>
        <c:ser>
          <c:idx val="0"/>
          <c:order val="0"/>
          <c:tx>
            <c:strRef>
              <c:f>ESAS!$A$6</c:f>
              <c:strCache>
                <c:ptCount val="1"/>
                <c:pt idx="0">
                  <c:v>Total Avg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ESAS!$B$2:$M$2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ESAS!$B$6:$M$6</c:f>
              <c:numCache>
                <c:formatCode>0.0</c:formatCode>
                <c:ptCount val="12"/>
                <c:pt idx="0">
                  <c:v>3.6666666666666665</c:v>
                </c:pt>
                <c:pt idx="1">
                  <c:v>4.666666666666667</c:v>
                </c:pt>
                <c:pt idx="2">
                  <c:v>3.3333333333333335</c:v>
                </c:pt>
                <c:pt idx="3">
                  <c:v>5.666666666666667</c:v>
                </c:pt>
                <c:pt idx="4">
                  <c:v>3.6666666666666665</c:v>
                </c:pt>
                <c:pt idx="5">
                  <c:v>4.666666666666667</c:v>
                </c:pt>
                <c:pt idx="6">
                  <c:v>2.3333333333333335</c:v>
                </c:pt>
                <c:pt idx="7">
                  <c:v>3.3333333333333335</c:v>
                </c:pt>
                <c:pt idx="8">
                  <c:v>2.3333333333333335</c:v>
                </c:pt>
                <c:pt idx="9">
                  <c:v>2.6666666666666665</c:v>
                </c:pt>
                <c:pt idx="10">
                  <c:v>2.6666666666666665</c:v>
                </c:pt>
                <c:pt idx="11">
                  <c:v>1.6666666666666667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97-4D43-9E80-45CCDAA8E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767103504"/>
        <c:axId val="1767100592"/>
      </c:barChart>
      <c:dateAx>
        <c:axId val="1767103504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100592"/>
        <c:crosses val="autoZero"/>
        <c:auto val="1"/>
        <c:lblOffset val="100"/>
        <c:baseTimeUnit val="months"/>
      </c:dateAx>
      <c:valAx>
        <c:axId val="1767100592"/>
        <c:scaling>
          <c:orientation val="minMax"/>
          <c:max val="1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710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ESAS Avg Score</a:t>
            </a:r>
            <a:r>
              <a:rPr lang="en-US" baseline="0"/>
              <a:t> - </a:t>
            </a:r>
            <a:r>
              <a:rPr lang="en-US"/>
              <a:t>Pain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ESAS!$A$3</c:f>
              <c:strCache>
                <c:ptCount val="1"/>
                <c:pt idx="0">
                  <c:v>Pain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ESAS!$B$2:$M$2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ESAS!$B$3:$M$3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8</c:v>
                </c:pt>
                <c:pt idx="4">
                  <c:v>3</c:v>
                </c:pt>
                <c:pt idx="5">
                  <c:v>3</c:v>
                </c:pt>
                <c:pt idx="6">
                  <c:v>4</c:v>
                </c:pt>
                <c:pt idx="7">
                  <c:v>2</c:v>
                </c:pt>
                <c:pt idx="8">
                  <c:v>2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3B-4F30-A78B-7E904B8409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7244352"/>
        <c:axId val="2037244768"/>
      </c:barChart>
      <c:dateAx>
        <c:axId val="203724435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244768"/>
        <c:crosses val="autoZero"/>
        <c:auto val="1"/>
        <c:lblOffset val="100"/>
        <c:baseTimeUnit val="months"/>
      </c:dateAx>
      <c:valAx>
        <c:axId val="2037244768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724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ESAS Avg Score</a:t>
            </a:r>
            <a:r>
              <a:rPr lang="en-US" baseline="0"/>
              <a:t> - </a:t>
            </a:r>
            <a:r>
              <a:rPr lang="en-US"/>
              <a:t>Nausea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ESAS!$A$4</c:f>
              <c:strCache>
                <c:ptCount val="1"/>
                <c:pt idx="0">
                  <c:v>Nausea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ESAS!$B$2:$M$2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ESAS!$B$4:$M$4</c:f>
              <c:numCache>
                <c:formatCode>General</c:formatCode>
                <c:ptCount val="12"/>
                <c:pt idx="0">
                  <c:v>4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  <c:pt idx="6">
                  <c:v>2</c:v>
                </c:pt>
                <c:pt idx="7">
                  <c:v>4</c:v>
                </c:pt>
                <c:pt idx="8">
                  <c:v>2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96-4B60-B5D7-500F3148BE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7464512"/>
        <c:axId val="1967465344"/>
      </c:barChart>
      <c:dateAx>
        <c:axId val="196746451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465344"/>
        <c:crosses val="autoZero"/>
        <c:auto val="1"/>
        <c:lblOffset val="100"/>
        <c:baseTimeUnit val="months"/>
      </c:dateAx>
      <c:valAx>
        <c:axId val="1967465344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6746451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ESAS Avg Score</a:t>
            </a:r>
            <a:r>
              <a:rPr lang="en-US" baseline="0"/>
              <a:t> -</a:t>
            </a:r>
            <a:r>
              <a:rPr lang="en-US"/>
              <a:t> Shortness of Breath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ESAS!$A$5</c:f>
              <c:strCache>
                <c:ptCount val="1"/>
                <c:pt idx="0">
                  <c:v>Shortness of Breath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ESAS!$B$2:$M$2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ESAS!$B$5:$M$5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3</c:v>
                </c:pt>
                <c:pt idx="3">
                  <c:v>6</c:v>
                </c:pt>
                <c:pt idx="4">
                  <c:v>3</c:v>
                </c:pt>
                <c:pt idx="5">
                  <c:v>4</c:v>
                </c:pt>
                <c:pt idx="6">
                  <c:v>1</c:v>
                </c:pt>
                <c:pt idx="7">
                  <c:v>4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E4-43D5-8EAD-A9BC51ECB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40179056"/>
        <c:axId val="2040179472"/>
      </c:barChart>
      <c:dateAx>
        <c:axId val="20401790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179472"/>
        <c:crosses val="autoZero"/>
        <c:auto val="1"/>
        <c:lblOffset val="100"/>
        <c:baseTimeUnit val="months"/>
      </c:dateAx>
      <c:valAx>
        <c:axId val="204017947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017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b="0" i="0" u="sng" baseline="0" dirty="0">
                <a:effectLst/>
              </a:rPr>
              <a:t>Visits in Last Three Days of Life for Acuity Level 1 (Death Imminent)</a:t>
            </a:r>
            <a:endParaRPr lang="en-US" sz="1200" u="sng" dirty="0">
              <a:effectLst/>
            </a:endParaRPr>
          </a:p>
          <a:p>
            <a:pPr>
              <a:defRPr sz="1100"/>
            </a:pPr>
            <a:r>
              <a:rPr lang="en-US" sz="1100" b="0" i="1" baseline="0" dirty="0">
                <a:effectLst/>
              </a:rPr>
              <a:t>The % of patients who receive at least one visit from a registered nurse, physician, chaplain, social worker or HHA in last 3-days of life</a:t>
            </a:r>
            <a:endParaRPr lang="en-US" sz="1100" dirty="0">
              <a:effectLst/>
            </a:endParaRPr>
          </a:p>
          <a:p>
            <a:pPr>
              <a:defRPr sz="1100"/>
            </a:pPr>
            <a:endParaRPr lang="en-US" sz="1100" dirty="0"/>
          </a:p>
        </c:rich>
      </c:tx>
      <c:layout>
        <c:manualLayout>
          <c:xMode val="edge"/>
          <c:yMode val="edge"/>
          <c:x val="9.6464429506263757E-2"/>
          <c:y val="2.452783909737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VisitsLast3!$C$2</c:f>
              <c:strCache>
                <c:ptCount val="1"/>
                <c:pt idx="0">
                  <c:v>RN &amp; CNA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VisitsLast3!$D$1:$O$1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VisitsLast3!$D$2:$O$2</c:f>
              <c:numCache>
                <c:formatCode>0.0</c:formatCode>
                <c:ptCount val="12"/>
                <c:pt idx="0">
                  <c:v>1</c:v>
                </c:pt>
                <c:pt idx="1">
                  <c:v>1.2</c:v>
                </c:pt>
                <c:pt idx="2">
                  <c:v>2</c:v>
                </c:pt>
                <c:pt idx="3">
                  <c:v>2.4</c:v>
                </c:pt>
                <c:pt idx="4">
                  <c:v>2.2999999999999998</c:v>
                </c:pt>
                <c:pt idx="5">
                  <c:v>2.9</c:v>
                </c:pt>
                <c:pt idx="6">
                  <c:v>3</c:v>
                </c:pt>
                <c:pt idx="7">
                  <c:v>3.1</c:v>
                </c:pt>
                <c:pt idx="8">
                  <c:v>2.9</c:v>
                </c:pt>
                <c:pt idx="9">
                  <c:v>3.2</c:v>
                </c:pt>
                <c:pt idx="10">
                  <c:v>3</c:v>
                </c:pt>
                <c:pt idx="11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55-449D-A86A-5CAD573F90C2}"/>
            </c:ext>
          </c:extLst>
        </c:ser>
        <c:ser>
          <c:idx val="1"/>
          <c:order val="1"/>
          <c:tx>
            <c:strRef>
              <c:f>VisitsLast3!$C$3</c:f>
              <c:strCache>
                <c:ptCount val="1"/>
                <c:pt idx="0">
                  <c:v>SW &amp; CHAP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VisitsLast3!$D$1:$O$1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VisitsLast3!$D$3:$O$3</c:f>
              <c:numCache>
                <c:formatCode>0.0</c:formatCode>
                <c:ptCount val="12"/>
                <c:pt idx="0">
                  <c:v>0.2</c:v>
                </c:pt>
                <c:pt idx="1">
                  <c:v>0.2</c:v>
                </c:pt>
                <c:pt idx="2">
                  <c:v>0.3</c:v>
                </c:pt>
                <c:pt idx="3">
                  <c:v>0.1</c:v>
                </c:pt>
                <c:pt idx="4">
                  <c:v>0.3</c:v>
                </c:pt>
                <c:pt idx="5">
                  <c:v>0.2</c:v>
                </c:pt>
                <c:pt idx="6">
                  <c:v>0.2</c:v>
                </c:pt>
                <c:pt idx="7">
                  <c:v>0.1</c:v>
                </c:pt>
                <c:pt idx="8">
                  <c:v>0.2</c:v>
                </c:pt>
                <c:pt idx="9">
                  <c:v>0.2</c:v>
                </c:pt>
                <c:pt idx="10">
                  <c:v>0.3</c:v>
                </c:pt>
                <c:pt idx="1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55-449D-A86A-5CAD573F9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0325456"/>
        <c:axId val="760327952"/>
      </c:barChart>
      <c:lineChart>
        <c:grouping val="standard"/>
        <c:varyColors val="0"/>
        <c:ser>
          <c:idx val="2"/>
          <c:order val="2"/>
          <c:tx>
            <c:strRef>
              <c:f>VisitsLast3!$C$4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VisitsLast3!$D$1:$O$1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VisitsLast3!$D$4:$O$4</c:f>
              <c:numCache>
                <c:formatCode>0.0</c:formatCode>
                <c:ptCount val="12"/>
                <c:pt idx="0">
                  <c:v>1.2</c:v>
                </c:pt>
                <c:pt idx="1">
                  <c:v>1.4</c:v>
                </c:pt>
                <c:pt idx="2">
                  <c:v>2.2999999999999998</c:v>
                </c:pt>
                <c:pt idx="3">
                  <c:v>2.5</c:v>
                </c:pt>
                <c:pt idx="4">
                  <c:v>2.5999999999999996</c:v>
                </c:pt>
                <c:pt idx="5">
                  <c:v>3.1</c:v>
                </c:pt>
                <c:pt idx="6">
                  <c:v>3.2</c:v>
                </c:pt>
                <c:pt idx="7">
                  <c:v>3.2</c:v>
                </c:pt>
                <c:pt idx="8">
                  <c:v>3.1</c:v>
                </c:pt>
                <c:pt idx="9">
                  <c:v>3.4000000000000004</c:v>
                </c:pt>
                <c:pt idx="10">
                  <c:v>3.3</c:v>
                </c:pt>
                <c:pt idx="11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E55-449D-A86A-5CAD573F90C2}"/>
            </c:ext>
          </c:extLst>
        </c:ser>
        <c:ser>
          <c:idx val="3"/>
          <c:order val="3"/>
          <c:tx>
            <c:strRef>
              <c:f>VisitsLast3!$C$5</c:f>
              <c:strCache>
                <c:ptCount val="1"/>
                <c:pt idx="0">
                  <c:v>Nat Benchmark = 3.27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VisitsLast3!$D$1:$O$1</c:f>
              <c:numCache>
                <c:formatCode>mmm\-yy</c:formatCode>
                <c:ptCount val="12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</c:numCache>
            </c:numRef>
          </c:cat>
          <c:val>
            <c:numRef>
              <c:f>VisitsLast3!$D$5:$O$5</c:f>
              <c:numCache>
                <c:formatCode>0.0</c:formatCode>
                <c:ptCount val="12"/>
                <c:pt idx="0">
                  <c:v>3.286</c:v>
                </c:pt>
                <c:pt idx="1">
                  <c:v>3.286</c:v>
                </c:pt>
                <c:pt idx="2">
                  <c:v>3.286</c:v>
                </c:pt>
                <c:pt idx="3">
                  <c:v>3.286</c:v>
                </c:pt>
                <c:pt idx="4">
                  <c:v>3.286</c:v>
                </c:pt>
                <c:pt idx="5">
                  <c:v>3.286</c:v>
                </c:pt>
                <c:pt idx="6">
                  <c:v>3.286</c:v>
                </c:pt>
                <c:pt idx="7">
                  <c:v>3.286</c:v>
                </c:pt>
                <c:pt idx="8">
                  <c:v>3.286</c:v>
                </c:pt>
                <c:pt idx="9">
                  <c:v>3.286</c:v>
                </c:pt>
                <c:pt idx="10">
                  <c:v>3.286</c:v>
                </c:pt>
                <c:pt idx="11">
                  <c:v>3.286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E55-449D-A86A-5CAD573F90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0325456"/>
        <c:axId val="760327952"/>
      </c:lineChart>
      <c:dateAx>
        <c:axId val="760325456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327952"/>
        <c:crosses val="autoZero"/>
        <c:auto val="1"/>
        <c:lblOffset val="100"/>
        <c:baseTimeUnit val="months"/>
      </c:dateAx>
      <c:valAx>
        <c:axId val="76032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0325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E8844-C9EB-AC47-B785-78AF1EA21095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1D228-C598-3147-9361-6D9EC6765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3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1D228-C598-3147-9361-6D9EC67653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44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1D228-C598-3147-9361-6D9EC67653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1D228-C598-3147-9361-6D9EC67653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4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1D228-C598-3147-9361-6D9EC67653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3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48A97-D1A3-2D45-B32F-1226C546988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01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1D228-C598-3147-9361-6D9EC67653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82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1D228-C598-3147-9361-6D9EC67653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86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1D228-C598-3147-9361-6D9EC67653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52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411D2-6A74-1043-9491-B94583EDE7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Autofit/>
          </a:bodyPr>
          <a:lstStyle>
            <a:lvl1pPr algn="ctr">
              <a:defRPr sz="5400" b="1" i="0" spc="-300">
                <a:solidFill>
                  <a:schemeClr val="accent1"/>
                </a:solidFill>
                <a:latin typeface="Trade Gothic LT Std Bold Conden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8E5016-ACEE-4240-9EBF-230AF3F6B7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3200" b="1" i="0" spc="0" baseline="0">
                <a:solidFill>
                  <a:schemeClr val="accent2"/>
                </a:solidFill>
                <a:latin typeface="Trade Gothic LT Std Bold Conden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0F13E-A204-B14E-84C1-E0E79F10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017B9-0193-6B48-88A8-CF94DFD2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F2D6B-F797-A04C-9CC5-CB1EC14D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756DC-CEAA-0B40-BA8C-F6300F16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FB87C-26F0-8946-92CA-5EAC64AEE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7CFDA-9377-6F49-9034-74D3E0A4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C6C02-EFC7-C140-ABA6-212A3B00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DFA49-49BF-0547-840E-51A6E62D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E73E5-A68C-D540-80F5-B84B6947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DA029-3F44-7F41-8964-3BB5D4EFC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C52DF-E063-0648-940C-304CEAD5F0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EFE58-1191-6F4C-A77B-9B0372880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2623C-3AC2-1944-BED1-B5801FD4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44B80-ECCA-8642-9919-E1C5A676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74106-C62D-7E4C-8B8C-8CF6BD99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9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62D70-4387-2E4B-B2C3-33F390D9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B948F-A6DE-5F4C-99AB-9222969D1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7EBB0-0235-8049-BAA0-E846DAB4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817AC-9429-0544-ABAF-D217A466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F8B25-C5E9-0C44-A96D-D4261325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25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EEEC5C-C751-2341-8D44-C47B84D09D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40C7A-64B2-CC49-AA81-A95EB4DC9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8DA5A-E272-6742-9D24-9564E2357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7F64-59EC-9F4F-930A-65C2AF40A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4A7FB-077F-2C4A-9EDA-EC2BAF14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21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9EB3E-CB50-A040-9230-157E86827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45972-DB3F-4142-AA05-AF4F3BDD6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8D5D2-295D-FD41-8C8F-A61D50EB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9BB3F-D17E-C243-9E93-B06C2C16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15BEC-64E9-1648-8892-17EE97D9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6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1093-4B1E-DF49-89F0-C06DBD27D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ECBDD-3E3D-8B41-9E8F-387C47FC1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C0E7C-C393-FB4E-8FA9-0EC53648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A5E7D-B59E-0949-860C-7820BD36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49521-D838-D34E-85F7-8C12F198B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6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1C25-2B61-8E45-B38D-5D019D02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6243F-2818-484E-B114-5E75B8715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D1F22-C44A-C741-8741-896923D62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F679B-7558-E24A-BC4A-84A09F56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BEE51-88F5-264E-9A3E-D1FB963D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36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A4067-07E1-FE41-83BF-4A62061E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892FD-BB58-AF40-BA21-14AB4D5900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E2270-B5B1-F54E-A445-306671661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C8D82-61FD-DA4D-9DDA-B92E0688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EB795-E9AF-CC4A-BAEF-0228B321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FA512-F76E-EF4E-99E5-B6E0E43FE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0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7C90-0B78-A84F-B1A7-DA445A6D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E0FF9-2CB4-0D48-9473-8450DDAB1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DD860-53E3-8B4E-82F4-BA81455A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ECB1D-AF15-C941-B2D7-943F2AB83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8F4DE0-A06B-0346-8CCF-0E8BF5223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9759B5-D12D-A843-8071-C6C40853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51BF13-C1B0-6042-BFA6-5DCA1DF1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B24B60-C467-0143-8D46-923911AB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3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7C406-81D0-0246-BF77-373B284CA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8EB680-AAF0-8346-BD48-6D29CB2F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3CBE6-DA69-6C4A-87AB-F67F5BBD9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E2880-BE81-234A-B6BA-A3800D36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4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F16-E782-AE46-9051-6757CCD03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54788-8802-E143-9825-2156B01E0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0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B033F-0A6F-0741-8DF9-6BEE4C10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F5ECD-7816-074B-84D0-A03D476F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D2F6-25E7-EF4E-A230-0C25C4B7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77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F2C5E8-CF49-274F-8296-6CDF98FF7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7201F9-0986-3140-A660-0AFB4F19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2AD57-AE8C-1B4D-BDA3-7EAF5515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79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3007-E214-404A-9B4D-22F09BDE1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D6594-182A-3A47-B98E-387ED4A5B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62DBD3-0912-6544-A69C-5F6E52638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35C90-AF91-7948-BC1F-816BEC3A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E7CFBF-C6EB-3E42-B64E-4569D2A93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AEE544-D246-7A40-9BC2-83BB475A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21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26FAE-78D5-A54A-A98D-4980DF8A5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EC82E9-16D9-3E41-AA36-91D6659CB7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B01B3-D620-D241-A8C4-7DBF400A9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C742D-98DC-9340-8588-FF7BEE85C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94D57-6EBB-6A40-B348-37D61914C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5BBE6A-A315-6B4D-AFD1-E9B994E4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1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D0BE-5997-3C4E-AD19-AD7D1841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964B7A-474C-1B43-9D6F-3FE6BD452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FA68B-EF01-5C45-AA2D-FAB53DB62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48014D-CA6F-054F-B87C-2664A73CE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53BAB-25D7-D645-942C-25A5944E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40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8CF03-97F0-3947-9737-C49F69CC88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8C6F9-CE1E-A44A-A4F6-B427BB99D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CA9D6-616B-2943-84A6-9A2F5CBF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23003-AE6C-0F46-A30C-83FD2966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65D32-0833-1640-9457-AAD51EE7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9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F16-E782-AE46-9051-6757CCD0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8988" y="365125"/>
            <a:ext cx="6404812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54788-8802-E143-9825-2156B01E0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8988" y="1825625"/>
            <a:ext cx="6404812" cy="4050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B033F-0A6F-0741-8DF9-6BEE4C10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F5ECD-7816-074B-84D0-A03D476F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D2F6-25E7-EF4E-A230-0C25C4B7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7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oster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E6F16-E782-AE46-9051-6757CCD03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174" y="365125"/>
            <a:ext cx="514362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54788-8802-E143-9825-2156B01E0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174" y="1825625"/>
            <a:ext cx="5143626" cy="4050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B033F-0A6F-0741-8DF9-6BEE4C100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F5ECD-7816-074B-84D0-A03D476F7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AD2F6-25E7-EF4E-A230-0C25C4B7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4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9E633-C8BA-664D-A7C1-D246A2DB2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71B7B-AFC2-D942-A16A-7FAF687784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A50C-584F-E649-B449-CE8C8E95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29C81-753D-6D42-A788-EFA60EC2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DF27A-D7BC-4842-BDC5-A5AC7FBF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54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CE7D9-4943-974A-8770-63BF85B52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FC08-6DAD-ED4A-B361-1213B3B1D3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765D6-323D-C247-8FB7-7DE252B50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FF75E-6081-5A4C-9EFC-10F8DB0F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BED2C-59A0-FF49-989E-026A9E09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339F4-0EC8-0041-96D5-85442A61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4292-4DD3-D443-8D1A-B8BFF7BB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CC4DB-EDFB-AD45-AA25-84840F46B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5463A-8BB7-DA4C-84C8-4AF2B117B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B9EE5-5B96-3240-88D8-A353EEE98A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C8AAE-6B65-AA43-B5FF-059180E2F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9E65C2-38B6-D640-BAD8-8197A637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F73C34-7F97-5945-9C8B-E0BCD40B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E62C39-495C-C448-AC12-14B61F0D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8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CFF2-9E32-2745-A7A1-54E24E11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559F1-4C50-6D4F-AA5A-45E24DE8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E2F9D1-B333-6246-9E6A-19395EFEF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CC5C7-57D2-7F4D-A01C-3BF38E5B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4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A7533-552D-054C-B046-90E3996C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FC9CD-1725-1841-AFA6-536125EC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16014-7B56-F644-96C7-09A786CF1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9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345B0C-AA77-8D41-8152-C3452CAE39D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D03B5E-510B-FA4C-9073-FAC8B16B0D21}"/>
              </a:ext>
            </a:extLst>
          </p:cNvPr>
          <p:cNvCxnSpPr>
            <a:cxnSpLocks/>
          </p:cNvCxnSpPr>
          <p:nvPr userDrawn="1"/>
        </p:nvCxnSpPr>
        <p:spPr>
          <a:xfrm>
            <a:off x="111316" y="0"/>
            <a:ext cx="0" cy="6858000"/>
          </a:xfrm>
          <a:prstGeom prst="line">
            <a:avLst/>
          </a:prstGeom>
          <a:ln w="101600" cmpd="thinThick">
            <a:solidFill>
              <a:srgbClr val="E6A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E0211-4A30-334F-901A-21B3A55D7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7262A-9827-0143-B94A-5234CFA75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C7A-C1E1-9648-B14C-FD854D283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D0EDC-D2C2-A645-A06A-561F520F9D7C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77795-62F2-D848-A28E-C95A649B4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63C0F-B7AC-9D41-9562-A17EE5B4D5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FCA9-3264-8149-B42B-116A52F2FD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74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6DEB1-EF95-9542-AC67-D2B0F7E3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72127-1A1A-EA47-9D7A-46627EC5C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EE306-392B-314A-8B6B-410C9AB7A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E9A9E-844F-F34A-83E4-9BCCAD4BF5AE}" type="datetimeFigureOut">
              <a:rPr lang="en-US" smtClean="0"/>
              <a:t>3/6/20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170170-732A-3F48-BFFA-D4807BE4B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92E12-E828-7844-A0E5-441AFD04C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A8D66-7D03-9946-B1D8-EC500E1D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59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24.png"/><Relationship Id="rId5" Type="http://schemas.openxmlformats.org/officeDocument/2006/relationships/image" Target="../media/image13.jpg"/><Relationship Id="rId10" Type="http://schemas.openxmlformats.org/officeDocument/2006/relationships/image" Target="../media/image22.jpg"/><Relationship Id="rId4" Type="http://schemas.openxmlformats.org/officeDocument/2006/relationships/image" Target="../media/image12.jpg"/><Relationship Id="rId9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BFBF34B-9C0E-864B-B96D-D0916B157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10276" y="1751521"/>
            <a:ext cx="4727923" cy="250852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020CB8F-F6D4-0D4F-8F12-9E2AE988F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0780" y="1704258"/>
            <a:ext cx="4770439" cy="2508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07A0456-038C-F344-9F5A-8F896CBC58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77628" y="4483766"/>
            <a:ext cx="3860571" cy="47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E7560C-E810-8946-AB3E-2EDF70C4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3565954" cy="5511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56AA8D-BF0C-1B4E-9ED0-50F421742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&amp; 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FF975-DE0B-3946-8A31-7AF6FA12D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fully in declining health</a:t>
            </a:r>
          </a:p>
          <a:p>
            <a:r>
              <a:rPr lang="en-US" dirty="0"/>
              <a:t>Safety triggers</a:t>
            </a:r>
          </a:p>
          <a:p>
            <a:r>
              <a:rPr lang="en-US" dirty="0"/>
              <a:t>Communication with IDT</a:t>
            </a:r>
          </a:p>
          <a:p>
            <a:r>
              <a:rPr lang="en-US" dirty="0"/>
              <a:t>Environment of safety and autonomy</a:t>
            </a:r>
          </a:p>
        </p:txBody>
      </p:sp>
    </p:spTree>
    <p:extLst>
      <p:ext uri="{BB962C8B-B14F-4D97-AF65-F5344CB8AC3E}">
        <p14:creationId xmlns:p14="http://schemas.microsoft.com/office/powerpoint/2010/main" val="3418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3A0A94B-E38C-0F41-9D51-0128E3D94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024" y="365125"/>
            <a:ext cx="3565954" cy="551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9BA1EF-2B78-8A46-8765-362F0B93A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93" y="3928796"/>
            <a:ext cx="1195107" cy="1846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039314-61CB-134A-8403-D5EA3FAB6B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19224" y="3928796"/>
            <a:ext cx="1195106" cy="1846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B9778F-A61A-934E-802F-43129406ED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99509" y="3928796"/>
            <a:ext cx="1195106" cy="1846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850115-1937-DC4E-94C2-02D733D9FA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838939" y="3928796"/>
            <a:ext cx="1195106" cy="1846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12311-C61D-424C-803E-2FC9F061AA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478369" y="3928796"/>
            <a:ext cx="1195106" cy="1846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346856-3B25-ED4E-96F0-35B70B007B2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158654" y="3928796"/>
            <a:ext cx="1195106" cy="1846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8658D-5B8D-4047-B956-A945BF12CD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7450" y="3928796"/>
            <a:ext cx="1194757" cy="18464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4F2A39-0DC7-B24E-935A-155829ED25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8084" y="3928796"/>
            <a:ext cx="1194756" cy="18464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DC37AA-05C0-DF44-995B-F2955B746CF2}"/>
              </a:ext>
            </a:extLst>
          </p:cNvPr>
          <p:cNvSpPr/>
          <p:nvPr/>
        </p:nvSpPr>
        <p:spPr>
          <a:xfrm>
            <a:off x="838200" y="304800"/>
            <a:ext cx="10515600" cy="3220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94FA8AF-28C7-F341-B753-8D2A6FA6FF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12431" y="1154809"/>
            <a:ext cx="5767137" cy="20725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00E669-998A-3140-92FA-A5F45417CCC7}"/>
              </a:ext>
            </a:extLst>
          </p:cNvPr>
          <p:cNvCxnSpPr/>
          <p:nvPr/>
        </p:nvCxnSpPr>
        <p:spPr>
          <a:xfrm>
            <a:off x="838200" y="3525252"/>
            <a:ext cx="105156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0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nn Diagram Q of L_1" descr="Venn Diagram Q of L_1">
            <a:hlinkClick r:id="" action="ppaction://media"/>
            <a:extLst>
              <a:ext uri="{FF2B5EF4-FFF2-40B4-BE49-F238E27FC236}">
                <a16:creationId xmlns:a16="http://schemas.microsoft.com/office/drawing/2014/main" id="{C3026F29-984D-BB4C-8576-B54177592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nn Diagram Q of L_2" descr="Venn Diagram Q of L_2">
            <a:hlinkClick r:id="" action="ppaction://media"/>
            <a:extLst>
              <a:ext uri="{FF2B5EF4-FFF2-40B4-BE49-F238E27FC236}">
                <a16:creationId xmlns:a16="http://schemas.microsoft.com/office/drawing/2014/main" id="{5C04716A-BDD5-4D43-8095-B66844BB0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9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nn Diagram Q of L_3" descr="Venn Diagram Q of L_3">
            <a:hlinkClick r:id="" action="ppaction://media"/>
            <a:extLst>
              <a:ext uri="{FF2B5EF4-FFF2-40B4-BE49-F238E27FC236}">
                <a16:creationId xmlns:a16="http://schemas.microsoft.com/office/drawing/2014/main" id="{1FF4ECF4-404C-6E40-91A1-F26F59D24F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nn Diagram Q of L_4 IOMW" descr="Venn Diagram Q of L_4 IOMW">
            <a:hlinkClick r:id="" action="ppaction://media"/>
            <a:extLst>
              <a:ext uri="{FF2B5EF4-FFF2-40B4-BE49-F238E27FC236}">
                <a16:creationId xmlns:a16="http://schemas.microsoft.com/office/drawing/2014/main" id="{94D60357-5E90-D944-9912-955840BC5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nn Diagram Q of L_5 IOMW" descr="Venn Diagram Q of L_5 IOMW">
            <a:hlinkClick r:id="" action="ppaction://media"/>
            <a:extLst>
              <a:ext uri="{FF2B5EF4-FFF2-40B4-BE49-F238E27FC236}">
                <a16:creationId xmlns:a16="http://schemas.microsoft.com/office/drawing/2014/main" id="{005B0A3D-E066-2542-8991-5CD6B1CB4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nn Diagram Q of L_6" descr="Venn Diagram Q of L_6">
            <a:hlinkClick r:id="" action="ppaction://media"/>
            <a:extLst>
              <a:ext uri="{FF2B5EF4-FFF2-40B4-BE49-F238E27FC236}">
                <a16:creationId xmlns:a16="http://schemas.microsoft.com/office/drawing/2014/main" id="{145A92CF-51AF-1546-AD43-4018C02ABC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4A50-434C-8B49-A4A7-CB42F06F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649"/>
            <a:ext cx="6404811" cy="1325563"/>
          </a:xfrm>
        </p:spPr>
        <p:txBody>
          <a:bodyPr/>
          <a:lstStyle/>
          <a:p>
            <a:r>
              <a:rPr lang="en-US" dirty="0"/>
              <a:t>Care Delivery,</a:t>
            </a:r>
            <a:br>
              <a:rPr lang="en-US" dirty="0"/>
            </a:br>
            <a:r>
              <a:rPr lang="en-US" dirty="0"/>
              <a:t>the Compassus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A0574-5BF8-B145-984D-82D3786A5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4149"/>
            <a:ext cx="6404811" cy="3473116"/>
          </a:xfrm>
        </p:spPr>
        <p:txBody>
          <a:bodyPr/>
          <a:lstStyle/>
          <a:p>
            <a:r>
              <a:rPr lang="en-US" dirty="0"/>
              <a:t>Proven, positive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E9C23-C745-7042-B487-72EEF351E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0" t="11465" r="26914" b="10492"/>
          <a:stretch/>
        </p:blipFill>
        <p:spPr>
          <a:xfrm>
            <a:off x="7691928" y="681037"/>
            <a:ext cx="3661872" cy="34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nn Diagram Animation" descr="Venn Diagram Animation">
            <a:hlinkClick r:id="" action="ppaction://media"/>
            <a:extLst>
              <a:ext uri="{FF2B5EF4-FFF2-40B4-BE49-F238E27FC236}">
                <a16:creationId xmlns:a16="http://schemas.microsoft.com/office/drawing/2014/main" id="{16DB3A17-57DE-F04B-83E7-CFA504A4D8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5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64796-A0D2-4648-B597-2DC58516D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94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CAHPS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73C0DCA-F242-274B-869A-6A0CE839EA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999126"/>
              </p:ext>
            </p:extLst>
          </p:nvPr>
        </p:nvGraphicFramePr>
        <p:xfrm>
          <a:off x="1770994" y="1690688"/>
          <a:ext cx="8229600" cy="4283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576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33149">
            <a:off x="9425404" y="1282733"/>
            <a:ext cx="118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50172" y="5192731"/>
            <a:ext cx="689165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25" dirty="0">
                <a:latin typeface="ArialMT"/>
              </a:rPr>
              <a:t>“*Medications in this category are identified as potentially inappropriate for hospice care and could be evaluated for discontinuation.” </a:t>
            </a:r>
          </a:p>
          <a:p>
            <a:pPr algn="ctr"/>
            <a:r>
              <a:rPr lang="en-US" sz="825" dirty="0">
                <a:latin typeface="ArialMT"/>
              </a:rPr>
              <a:t>  Medications in this category include Cholesterol Meds, Bisphosphonates, Vitamins &amp; Minerals, Antidiabetics, Dementia Meds</a:t>
            </a:r>
            <a:endParaRPr lang="en-US" sz="825" dirty="0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2650173" y="1812465"/>
          <a:ext cx="6891656" cy="138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284FBBF3-762D-4E44-899A-CBF7C5FF4795}"/>
              </a:ext>
            </a:extLst>
          </p:cNvPr>
          <p:cNvGrpSpPr/>
          <p:nvPr/>
        </p:nvGrpSpPr>
        <p:grpSpPr>
          <a:xfrm>
            <a:off x="2650172" y="3360327"/>
            <a:ext cx="6891657" cy="1730309"/>
            <a:chOff x="2650172" y="3360327"/>
            <a:chExt cx="6891657" cy="17303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50172" y="3360327"/>
              <a:ext cx="6891657" cy="173030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448394" y="3682093"/>
              <a:ext cx="2001852" cy="9810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Psychotherapeutic</a:t>
              </a:r>
            </a:p>
            <a:p>
              <a:r>
                <a:rPr lang="en-US" sz="825" dirty="0"/>
                <a:t>Anticoagulants</a:t>
              </a:r>
            </a:p>
            <a:p>
              <a:r>
                <a:rPr lang="en-US" sz="825" dirty="0"/>
                <a:t>Cholesterol Meds</a:t>
              </a:r>
            </a:p>
            <a:p>
              <a:r>
                <a:rPr lang="en-US" sz="825" dirty="0"/>
                <a:t>Bisphosphonates</a:t>
              </a:r>
            </a:p>
            <a:p>
              <a:r>
                <a:rPr lang="en-US" sz="825" dirty="0"/>
                <a:t>Vitamins &amp; Minerals</a:t>
              </a:r>
            </a:p>
            <a:p>
              <a:r>
                <a:rPr lang="en-US" sz="825" dirty="0"/>
                <a:t>Antidiabetics</a:t>
              </a:r>
            </a:p>
            <a:p>
              <a:r>
                <a:rPr lang="en-US" sz="825" dirty="0"/>
                <a:t>Dementia Meds</a:t>
              </a: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EEF389-BF46-3346-940F-E85549876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5011"/>
            <a:ext cx="10972800" cy="45363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6A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Meds, Right Time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67D1380-8AAE-9546-A79B-20CE0509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Comfort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E893CB-4714-F349-B348-14022EA3B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30" y="5745411"/>
            <a:ext cx="7500140" cy="8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Chart 24"/>
          <p:cNvGraphicFramePr>
            <a:graphicFrameLocks/>
          </p:cNvGraphicFramePr>
          <p:nvPr/>
        </p:nvGraphicFramePr>
        <p:xfrm>
          <a:off x="1848938" y="2133523"/>
          <a:ext cx="8819063" cy="159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/>
          <p:cNvCxnSpPr/>
          <p:nvPr/>
        </p:nvCxnSpPr>
        <p:spPr>
          <a:xfrm flipH="1">
            <a:off x="1746068" y="3882389"/>
            <a:ext cx="88190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746068" y="5276849"/>
            <a:ext cx="88190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1904658" y="3940116"/>
          <a:ext cx="2604692" cy="1279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/>
        </p:nvGraphicFramePr>
        <p:xfrm>
          <a:off x="4893033" y="3911253"/>
          <a:ext cx="2666621" cy="1336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7943336" y="3939484"/>
          <a:ext cx="2564645" cy="127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98528" y="1968246"/>
            <a:ext cx="359494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 i="1" dirty="0"/>
              <a:t>Values are the average for the decedent population in the last 7 days of life.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1D3DDED-EBF9-2243-95C8-5CCE1038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Comfort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8B4ABEB-B3DD-3A45-99D0-3767F3D13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5011"/>
            <a:ext cx="10972800" cy="45637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6A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 Management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FEAC54-B318-244F-932D-2A97584F0C9F}"/>
              </a:ext>
            </a:extLst>
          </p:cNvPr>
          <p:cNvSpPr txBox="1"/>
          <p:nvPr/>
        </p:nvSpPr>
        <p:spPr>
          <a:xfrm rot="2033149">
            <a:off x="9425404" y="1282733"/>
            <a:ext cx="118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SAMPLE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5A5E74-5FE2-2F45-9C73-441D46F0D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30" y="5745411"/>
            <a:ext cx="7500140" cy="8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883578" y="1722499"/>
          <a:ext cx="10638204" cy="395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9DAA286-FA13-7645-83AB-501A09B7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Greatest Concern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A7AA0F-2F1D-EC40-BFFD-AECD5AD54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5011"/>
            <a:ext cx="10972800" cy="45637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6A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On My 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3D2C8E-618F-FF48-9BA2-3B9CF3F4F6EA}"/>
              </a:ext>
            </a:extLst>
          </p:cNvPr>
          <p:cNvSpPr txBox="1"/>
          <p:nvPr/>
        </p:nvSpPr>
        <p:spPr>
          <a:xfrm rot="2033149">
            <a:off x="9425404" y="1282733"/>
            <a:ext cx="118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SAMPLE</a:t>
            </a:r>
          </a:p>
        </p:txBody>
      </p:sp>
      <p:pic>
        <p:nvPicPr>
          <p:cNvPr id="12" name="Content Placeholder 13">
            <a:extLst>
              <a:ext uri="{FF2B5EF4-FFF2-40B4-BE49-F238E27FC236}">
                <a16:creationId xmlns:a16="http://schemas.microsoft.com/office/drawing/2014/main" id="{0954F61B-0DD9-734D-9904-A45F8BF13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30" y="5745411"/>
            <a:ext cx="7500140" cy="8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026" y="2002406"/>
            <a:ext cx="5457678" cy="3116249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>
            <a:off x="6092951" y="2371264"/>
            <a:ext cx="1" cy="27616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88" y="2002406"/>
            <a:ext cx="5457678" cy="31119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012E45-3156-6F40-9F5D-2FF632F42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Safety 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B829956-7644-2F4E-A6D3-074E1D0E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5011"/>
            <a:ext cx="10972800" cy="45363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E6A7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 Meds, Right Time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A82A14-D187-8B4B-B97C-B1E4FF6B1232}"/>
              </a:ext>
            </a:extLst>
          </p:cNvPr>
          <p:cNvSpPr txBox="1"/>
          <p:nvPr/>
        </p:nvSpPr>
        <p:spPr>
          <a:xfrm rot="2033149">
            <a:off x="9425404" y="1282733"/>
            <a:ext cx="1188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F0095A-959B-8541-BA8D-8F5BBE542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30" y="5745411"/>
            <a:ext cx="7500140" cy="84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C90E785-249F-E14D-B35B-F40FC96FD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54001" y="2101825"/>
            <a:ext cx="8483997" cy="26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4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6ACF40-A8FD-D24A-95A4-9A0920DB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3373" y="365122"/>
            <a:ext cx="1856522" cy="286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592BEA-0468-7C42-8E09-0BCED08F47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60484" y="3429000"/>
            <a:ext cx="1856522" cy="2868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C2479B-51BD-EF4A-B692-FF715B76C9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97595" y="3420176"/>
            <a:ext cx="1856522" cy="2868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FD0A8B-321B-7F4B-AFE3-65496329B64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260484" y="365124"/>
            <a:ext cx="1856522" cy="28683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7CCAB4-10C4-4544-A770-3BFB07D3842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097595" y="365124"/>
            <a:ext cx="1856522" cy="2868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379E8-90FB-584D-BF8D-B431DF104B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423373" y="3429000"/>
            <a:ext cx="1856522" cy="28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1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76360-56BD-4A42-AF0F-8937D45A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Meds</a:t>
            </a:r>
            <a:br>
              <a:rPr lang="en-US" dirty="0"/>
            </a:br>
            <a:r>
              <a:rPr lang="en-US" dirty="0"/>
              <a:t>Right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B2DFA-B564-FA4F-825D-82A4EDA7E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Aricept</a:t>
            </a:r>
          </a:p>
          <a:p>
            <a:pPr lvl="0"/>
            <a:r>
              <a:rPr lang="en-US" dirty="0"/>
              <a:t>Namenda</a:t>
            </a:r>
          </a:p>
          <a:p>
            <a:pPr lvl="0"/>
            <a:r>
              <a:rPr lang="en-US" dirty="0"/>
              <a:t>Exelon</a:t>
            </a:r>
          </a:p>
          <a:p>
            <a:pPr lvl="0"/>
            <a:r>
              <a:rPr lang="en-US" dirty="0" err="1"/>
              <a:t>Namzaric</a:t>
            </a:r>
            <a:endParaRPr lang="en-US" dirty="0"/>
          </a:p>
          <a:p>
            <a:pPr lvl="0"/>
            <a:r>
              <a:rPr lang="en-US" dirty="0"/>
              <a:t>Seroquel</a:t>
            </a:r>
          </a:p>
          <a:p>
            <a:pPr lvl="0"/>
            <a:r>
              <a:rPr lang="en-US" dirty="0"/>
              <a:t>Haldol</a:t>
            </a:r>
          </a:p>
          <a:p>
            <a:pPr lvl="0"/>
            <a:r>
              <a:rPr lang="en-US" dirty="0"/>
              <a:t>Risperdal</a:t>
            </a:r>
          </a:p>
          <a:p>
            <a:pPr lvl="0"/>
            <a:r>
              <a:rPr lang="en-US" dirty="0"/>
              <a:t>Pill Burden</a:t>
            </a:r>
          </a:p>
          <a:p>
            <a:r>
              <a:rPr lang="en-US" dirty="0"/>
              <a:t>Swallowing dysfunction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776B34-186E-1149-A2C8-3B863B867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3567003" cy="5511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9C818A-C18D-E844-993D-753447C1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834" y="365124"/>
            <a:ext cx="1323710" cy="1684421"/>
          </a:xfrm>
          <a:prstGeom prst="rect">
            <a:avLst/>
          </a:prstGeom>
          <a:effectLst>
            <a:outerShdw sx="101000" sy="101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503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AFFCF-B401-D241-89B6-DBB65E0E5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Pain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EB4E0-2399-884B-BEBC-08676570C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Unable to communicate</a:t>
            </a:r>
          </a:p>
          <a:p>
            <a:pPr lvl="0"/>
            <a:r>
              <a:rPr lang="en-US" dirty="0"/>
              <a:t>Swallowing dysfunction</a:t>
            </a:r>
          </a:p>
          <a:p>
            <a:pPr lvl="0"/>
            <a:r>
              <a:rPr lang="en-US" dirty="0"/>
              <a:t>How to access</a:t>
            </a:r>
          </a:p>
          <a:p>
            <a:pPr lvl="0"/>
            <a:r>
              <a:rPr lang="en-US" dirty="0"/>
              <a:t>Too strong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5566B-38B4-A347-8848-9D15F05D9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3567003" cy="551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A1EDB4-DF67-1E4A-A571-E3249ED3AD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34" y="365124"/>
            <a:ext cx="1323710" cy="1684420"/>
          </a:xfrm>
          <a:prstGeom prst="rect">
            <a:avLst/>
          </a:prstGeom>
          <a:effectLst>
            <a:outerShdw sx="101000" sy="101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9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85EBB-FCD6-4845-BAA6-63056D71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CE31-4A2E-334B-B8D6-FD32DF56C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Sleep disturbance</a:t>
            </a:r>
          </a:p>
          <a:p>
            <a:pPr lvl="0"/>
            <a:r>
              <a:rPr lang="en-US" dirty="0"/>
              <a:t>Agitation</a:t>
            </a:r>
          </a:p>
          <a:p>
            <a:pPr lvl="0"/>
            <a:r>
              <a:rPr lang="en-US" dirty="0"/>
              <a:t>Dysphagia</a:t>
            </a:r>
          </a:p>
          <a:p>
            <a:pPr lvl="0"/>
            <a:r>
              <a:rPr lang="en-US" dirty="0"/>
              <a:t>Incontinence</a:t>
            </a:r>
          </a:p>
          <a:p>
            <a:pPr lvl="0"/>
            <a:r>
              <a:rPr lang="en-US" dirty="0"/>
              <a:t>Anxiety</a:t>
            </a:r>
          </a:p>
          <a:p>
            <a:pPr lvl="0"/>
            <a:r>
              <a:rPr lang="en-US" dirty="0"/>
              <a:t>Fear</a:t>
            </a:r>
          </a:p>
          <a:p>
            <a:pPr lvl="0"/>
            <a:r>
              <a:rPr lang="en-US" dirty="0"/>
              <a:t>Insomnia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1A33CD-D876-3C47-A3E9-4FF7C44F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3567003" cy="551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12170-0416-184C-A69E-589716E3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34" y="365124"/>
            <a:ext cx="1323710" cy="1684420"/>
          </a:xfrm>
          <a:prstGeom prst="rect">
            <a:avLst/>
          </a:prstGeom>
          <a:effectLst>
            <a:outerShdw sx="101000" sy="101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242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B4A50-434C-8B49-A4A7-CB42F06F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3649"/>
            <a:ext cx="6404811" cy="1325563"/>
          </a:xfrm>
        </p:spPr>
        <p:txBody>
          <a:bodyPr/>
          <a:lstStyle/>
          <a:p>
            <a:r>
              <a:rPr lang="en-US" dirty="0"/>
              <a:t>Care Delivery,</a:t>
            </a:r>
            <a:br>
              <a:rPr lang="en-US" dirty="0"/>
            </a:br>
            <a:r>
              <a:rPr lang="en-US" dirty="0"/>
              <a:t>the Compassus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A0574-5BF8-B145-984D-82D3786A5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4149"/>
            <a:ext cx="6404811" cy="3473116"/>
          </a:xfrm>
        </p:spPr>
        <p:txBody>
          <a:bodyPr/>
          <a:lstStyle/>
          <a:p>
            <a:r>
              <a:rPr lang="en-US" dirty="0"/>
              <a:t>Drive out variances</a:t>
            </a:r>
          </a:p>
          <a:p>
            <a:r>
              <a:rPr lang="en-US" dirty="0"/>
              <a:t>Greatest Concern</a:t>
            </a:r>
          </a:p>
          <a:p>
            <a:r>
              <a:rPr lang="en-US" dirty="0"/>
              <a:t>Individualized care in a standardized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6E9C23-C745-7042-B487-72EEF351E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0" t="11465" r="26914" b="10492"/>
          <a:stretch/>
        </p:blipFill>
        <p:spPr>
          <a:xfrm>
            <a:off x="7691928" y="681037"/>
            <a:ext cx="3661872" cy="34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A774E-6415-D846-9117-C1B0BBA60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Greatest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998E5-20FD-B74C-9BC2-5BF25547D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Loss of identity</a:t>
            </a:r>
          </a:p>
          <a:p>
            <a:pPr lvl="0"/>
            <a:r>
              <a:rPr lang="en-US" dirty="0"/>
              <a:t>Loss of life lived</a:t>
            </a:r>
          </a:p>
          <a:p>
            <a:pPr lvl="0"/>
            <a:r>
              <a:rPr lang="en-US" dirty="0"/>
              <a:t>Caregiver burnout</a:t>
            </a:r>
          </a:p>
          <a:p>
            <a:pPr lvl="0"/>
            <a:r>
              <a:rPr lang="en-US" dirty="0"/>
              <a:t>Goals of care</a:t>
            </a:r>
          </a:p>
          <a:p>
            <a:pPr lvl="0"/>
            <a:r>
              <a:rPr lang="en-US" dirty="0"/>
              <a:t>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3FC50-20C3-D044-966F-6EC133AEA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3567003" cy="551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F08F3E-AD41-D544-98F4-D82F73B101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34" y="365124"/>
            <a:ext cx="1323710" cy="1684420"/>
          </a:xfrm>
          <a:prstGeom prst="rect">
            <a:avLst/>
          </a:prstGeom>
          <a:effectLst>
            <a:outerShdw sx="101000" sy="101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01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E00B3-6A14-0447-8FA6-70B8BA09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&amp; 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25781-960A-8143-ABF0-C9D5EC26E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174" y="1825625"/>
            <a:ext cx="5203784" cy="4050519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Wandering</a:t>
            </a:r>
          </a:p>
          <a:p>
            <a:pPr lvl="0"/>
            <a:r>
              <a:rPr lang="en-US" dirty="0"/>
              <a:t>Falls</a:t>
            </a:r>
          </a:p>
          <a:p>
            <a:pPr lvl="0"/>
            <a:r>
              <a:rPr lang="en-US" dirty="0"/>
              <a:t>Injury</a:t>
            </a:r>
          </a:p>
          <a:p>
            <a:pPr lvl="0"/>
            <a:r>
              <a:rPr lang="en-US" dirty="0"/>
              <a:t>Hydration</a:t>
            </a:r>
          </a:p>
          <a:p>
            <a:pPr lvl="0"/>
            <a:r>
              <a:rPr lang="en-US" dirty="0"/>
              <a:t>Mobility</a:t>
            </a:r>
          </a:p>
          <a:p>
            <a:pPr lvl="0"/>
            <a:r>
              <a:rPr lang="en-US" dirty="0"/>
              <a:t>Pressure sores</a:t>
            </a:r>
          </a:p>
          <a:p>
            <a:pPr lvl="0"/>
            <a:r>
              <a:rPr lang="en-US" dirty="0"/>
              <a:t>Abuse — emotional, financial, physical</a:t>
            </a:r>
          </a:p>
          <a:p>
            <a:pPr lvl="0"/>
            <a:r>
              <a:rPr lang="en-US" dirty="0"/>
              <a:t>Swallowing difficulties — eating safely</a:t>
            </a:r>
          </a:p>
          <a:p>
            <a:r>
              <a:rPr lang="en-US" dirty="0"/>
              <a:t>Advance directives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9387E6-372D-6640-BFF9-73C105CD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4"/>
            <a:ext cx="3567003" cy="551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331A1-B7DA-6445-AD70-C112D760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45834" y="365124"/>
            <a:ext cx="1323710" cy="1684420"/>
          </a:xfrm>
          <a:prstGeom prst="rect">
            <a:avLst/>
          </a:prstGeom>
          <a:effectLst>
            <a:outerShdw sx="101000" sy="101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73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F06CF-3C08-2A4B-AB5D-3D93E6AE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96744-80B1-9F44-8302-7021EA970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Honoring dignity</a:t>
            </a:r>
          </a:p>
          <a:p>
            <a:pPr lvl="0"/>
            <a:r>
              <a:rPr lang="en-US" dirty="0"/>
              <a:t>Memories</a:t>
            </a:r>
          </a:p>
          <a:p>
            <a:pPr lvl="0"/>
            <a:r>
              <a:rPr lang="en-US" dirty="0"/>
              <a:t>Supporting wellbeing</a:t>
            </a:r>
          </a:p>
          <a:p>
            <a:pPr lvl="0"/>
            <a:r>
              <a:rPr lang="en-US" dirty="0"/>
              <a:t>Being. Becoming. Belonging.</a:t>
            </a:r>
          </a:p>
          <a:p>
            <a:pPr lvl="0"/>
            <a:r>
              <a:rPr lang="en-US" dirty="0"/>
              <a:t>Opportunities for happiness</a:t>
            </a:r>
          </a:p>
          <a:p>
            <a:pPr lvl="0"/>
            <a:r>
              <a:rPr lang="en-US" dirty="0"/>
              <a:t>Loss of function</a:t>
            </a:r>
          </a:p>
          <a:p>
            <a:pPr lvl="0"/>
            <a:r>
              <a:rPr lang="en-US" dirty="0"/>
              <a:t>Personal care</a:t>
            </a:r>
          </a:p>
          <a:p>
            <a:r>
              <a:rPr lang="en-US" dirty="0"/>
              <a:t>Hygiene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6AAB4-1661-744D-9108-1F62E2252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4"/>
            <a:ext cx="3567003" cy="5511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06709-9382-A743-A1D3-63F06FB013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5834" y="365124"/>
            <a:ext cx="1323710" cy="1684420"/>
          </a:xfrm>
          <a:prstGeom prst="rect">
            <a:avLst/>
          </a:prstGeom>
          <a:effectLst>
            <a:outerShdw sx="101000" sy="101000" algn="ctr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9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70E8999-828F-0C41-817F-A49A8643A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854001" y="2101825"/>
            <a:ext cx="8483997" cy="26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9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4E18-0AC5-2E41-9241-4AA7EC7FC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7665"/>
            <a:ext cx="9144000" cy="3842669"/>
          </a:xfrm>
        </p:spPr>
        <p:txBody>
          <a:bodyPr anchor="ctr"/>
          <a:lstStyle/>
          <a:p>
            <a:r>
              <a:rPr lang="en-US" sz="4000" i="1" spc="0" dirty="0">
                <a:solidFill>
                  <a:schemeClr val="accent2"/>
                </a:solidFill>
              </a:rPr>
              <a:t>Compassus is leading the transformation</a:t>
            </a:r>
            <a:br>
              <a:rPr lang="en-US" sz="4000" i="1" spc="0" dirty="0">
                <a:solidFill>
                  <a:schemeClr val="accent2"/>
                </a:solidFill>
              </a:rPr>
            </a:br>
            <a:r>
              <a:rPr lang="en-US" sz="4000" i="1" spc="0" dirty="0">
                <a:solidFill>
                  <a:schemeClr val="accent2"/>
                </a:solidFill>
              </a:rPr>
              <a:t>of healthcare delivery: continuously and</a:t>
            </a:r>
            <a:br>
              <a:rPr lang="en-US" sz="4000" i="1" spc="0" dirty="0">
                <a:solidFill>
                  <a:schemeClr val="accent2"/>
                </a:solidFill>
              </a:rPr>
            </a:br>
            <a:r>
              <a:rPr lang="en-US" sz="4000" i="1" spc="0" dirty="0">
                <a:solidFill>
                  <a:schemeClr val="accent2"/>
                </a:solidFill>
              </a:rPr>
              <a:t>measurably improving the quality</a:t>
            </a:r>
            <a:br>
              <a:rPr lang="en-US" sz="4000" i="1" spc="0" dirty="0">
                <a:solidFill>
                  <a:schemeClr val="accent2"/>
                </a:solidFill>
              </a:rPr>
            </a:br>
            <a:r>
              <a:rPr lang="en-US" sz="4000" i="1" spc="0" dirty="0">
                <a:solidFill>
                  <a:schemeClr val="accent2"/>
                </a:solidFill>
              </a:rPr>
              <a:t>of person-centered, physician-driven,</a:t>
            </a:r>
            <a:br>
              <a:rPr lang="en-US" sz="4000" i="1" spc="0" dirty="0">
                <a:solidFill>
                  <a:schemeClr val="accent2"/>
                </a:solidFill>
              </a:rPr>
            </a:br>
            <a:r>
              <a:rPr lang="en-US" sz="4000" i="1" spc="0" dirty="0">
                <a:solidFill>
                  <a:schemeClr val="accent2"/>
                </a:solidFill>
              </a:rPr>
              <a:t>team-based care.</a:t>
            </a:r>
          </a:p>
        </p:txBody>
      </p:sp>
    </p:spTree>
    <p:extLst>
      <p:ext uri="{BB962C8B-B14F-4D97-AF65-F5344CB8AC3E}">
        <p14:creationId xmlns:p14="http://schemas.microsoft.com/office/powerpoint/2010/main" val="30383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enn Diagram Animation" descr="Venn Diagram Animation">
            <a:hlinkClick r:id="" action="ppaction://media"/>
            <a:extLst>
              <a:ext uri="{FF2B5EF4-FFF2-40B4-BE49-F238E27FC236}">
                <a16:creationId xmlns:a16="http://schemas.microsoft.com/office/drawing/2014/main" id="{16DB3A17-57DE-F04B-83E7-CFA504A4D8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5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5ED208-C102-2141-853C-4E52E613F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45" y="365124"/>
            <a:ext cx="1856523" cy="2868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80821A-C363-2C4E-89DF-FAAC3245ED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55831" y="365124"/>
            <a:ext cx="1856522" cy="286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F1D411-7FD6-7B40-9BB9-A4C9600080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67738" y="365124"/>
            <a:ext cx="1856522" cy="286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C06399-34A6-F844-9438-EBA4B38FAF3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779645" y="3420175"/>
            <a:ext cx="1856522" cy="2868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2A976-C32A-BC48-967B-663F377C930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55831" y="3420175"/>
            <a:ext cx="1856522" cy="2868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F5F0E9-5889-2646-8C17-BBCE9CB3F5D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67738" y="3420175"/>
            <a:ext cx="1856522" cy="28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6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50"/>
                            </p:stCondLst>
                            <p:childTnLst>
                              <p:par>
                                <p:cTn id="30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2B122-F9DC-2243-A9AB-DA3AB6CC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ABEEF-C385-E445-99B0-3301FD9FC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perspective</a:t>
            </a:r>
          </a:p>
          <a:p>
            <a:r>
              <a:rPr lang="en-US" dirty="0"/>
              <a:t>Person-centered care</a:t>
            </a:r>
          </a:p>
          <a:p>
            <a:r>
              <a:rPr lang="en-US" dirty="0"/>
              <a:t>Comfort, Safety, Quality of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54ABF-60AA-1C49-9018-CE22D744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3"/>
            <a:ext cx="3567003" cy="55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5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6C7AFD-613A-3445-84E5-8DB43A93A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3565954" cy="5511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C250E6-120D-D842-8870-F8FFB52D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Meds/Right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DAEA4-2B24-614B-8297-16BD84427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Medication reconciliation</a:t>
            </a:r>
          </a:p>
          <a:p>
            <a:r>
              <a:rPr lang="en-US" dirty="0"/>
              <a:t>Deprescribing Guide and Formulary</a:t>
            </a:r>
          </a:p>
          <a:p>
            <a:r>
              <a:rPr lang="en-US" dirty="0"/>
              <a:t>Skillful conversation with patients and caregivers</a:t>
            </a:r>
          </a:p>
        </p:txBody>
      </p:sp>
    </p:spTree>
    <p:extLst>
      <p:ext uri="{BB962C8B-B14F-4D97-AF65-F5344CB8AC3E}">
        <p14:creationId xmlns:p14="http://schemas.microsoft.com/office/powerpoint/2010/main" val="224507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601650-D177-BB44-9526-CF5B340E1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3565954" cy="5511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024660-B9A2-0145-906D-82D10CDB3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Pain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7FCCA-6227-A645-B7CC-FFA4812BD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Standardized, sequential steps</a:t>
            </a:r>
          </a:p>
          <a:p>
            <a:r>
              <a:rPr lang="en-US" dirty="0"/>
              <a:t>Total Pain: physical, emotional, social, spiritual and functional</a:t>
            </a:r>
          </a:p>
          <a:p>
            <a:r>
              <a:rPr lang="en-US" dirty="0"/>
              <a:t>Patient-identified goals</a:t>
            </a:r>
          </a:p>
        </p:txBody>
      </p:sp>
    </p:spTree>
    <p:extLst>
      <p:ext uri="{BB962C8B-B14F-4D97-AF65-F5344CB8AC3E}">
        <p14:creationId xmlns:p14="http://schemas.microsoft.com/office/powerpoint/2010/main" val="7525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83EA2D-7561-734B-89EA-1CC4396BE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4"/>
            <a:ext cx="3565954" cy="5511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4D577D-B8A3-0044-A648-C279D513B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Symptom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BF790-BA9E-464B-8F64-945E1DD0D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process of dying</a:t>
            </a:r>
          </a:p>
          <a:p>
            <a:r>
              <a:rPr lang="en-US" dirty="0"/>
              <a:t>Changes/symptoms to expect</a:t>
            </a:r>
          </a:p>
          <a:p>
            <a:r>
              <a:rPr lang="en-US" dirty="0"/>
              <a:t>Management of changes/symptoms</a:t>
            </a:r>
          </a:p>
        </p:txBody>
      </p:sp>
    </p:spTree>
    <p:extLst>
      <p:ext uri="{BB962C8B-B14F-4D97-AF65-F5344CB8AC3E}">
        <p14:creationId xmlns:p14="http://schemas.microsoft.com/office/powerpoint/2010/main" val="2445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66FBAA-47D0-C84A-8C50-58373E8E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365124"/>
            <a:ext cx="3565954" cy="5511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66A3B4-24B7-274E-8827-6D7D681E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Greatest Concern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1749D-E3A3-F84D-86D0-058A0106C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Greatest Concern</a:t>
            </a:r>
          </a:p>
          <a:p>
            <a:r>
              <a:rPr lang="en-US" dirty="0"/>
              <a:t>Patient’s perspective</a:t>
            </a:r>
          </a:p>
          <a:p>
            <a:r>
              <a:rPr lang="en-US" dirty="0"/>
              <a:t>Provide relief, satisfaction</a:t>
            </a:r>
          </a:p>
          <a:p>
            <a:r>
              <a:rPr lang="en-US" b="1" dirty="0">
                <a:solidFill>
                  <a:srgbClr val="E6A713"/>
                </a:solidFill>
              </a:rPr>
              <a:t>I’m On My Way</a:t>
            </a:r>
          </a:p>
        </p:txBody>
      </p:sp>
    </p:spTree>
    <p:extLst>
      <p:ext uri="{BB962C8B-B14F-4D97-AF65-F5344CB8AC3E}">
        <p14:creationId xmlns:p14="http://schemas.microsoft.com/office/powerpoint/2010/main" val="24764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ompass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1E40"/>
      </a:accent1>
      <a:accent2>
        <a:srgbClr val="CF8A2A"/>
      </a:accent2>
      <a:accent3>
        <a:srgbClr val="A5A5A5"/>
      </a:accent3>
      <a:accent4>
        <a:srgbClr val="DAAA69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434</Words>
  <Application>Microsoft Macintosh PowerPoint</Application>
  <PresentationFormat>Widescreen</PresentationFormat>
  <Paragraphs>119</Paragraphs>
  <Slides>35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Trade Gothic LT Std Bold Conden</vt:lpstr>
      <vt:lpstr>Calibri Light</vt:lpstr>
      <vt:lpstr>ArialMT</vt:lpstr>
      <vt:lpstr>Calibri</vt:lpstr>
      <vt:lpstr>Office Theme</vt:lpstr>
      <vt:lpstr>Custom Design</vt:lpstr>
      <vt:lpstr>PowerPoint Presentation</vt:lpstr>
      <vt:lpstr>PowerPoint Presentation</vt:lpstr>
      <vt:lpstr>Care Delivery, the Compassus Way</vt:lpstr>
      <vt:lpstr>PowerPoint Presentation</vt:lpstr>
      <vt:lpstr>Care Delivery</vt:lpstr>
      <vt:lpstr>Right Meds/Right Time</vt:lpstr>
      <vt:lpstr>Total Pain Management</vt:lpstr>
      <vt:lpstr>Symptom Management</vt:lpstr>
      <vt:lpstr>Greatest Concern</vt:lpstr>
      <vt:lpstr>Safety &amp; Autonomy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Care Delivery, the Compassus Way</vt:lpstr>
      <vt:lpstr>CAHPS</vt:lpstr>
      <vt:lpstr>Comfort</vt:lpstr>
      <vt:lpstr>Comfort</vt:lpstr>
      <vt:lpstr>Greatest Concern</vt:lpstr>
      <vt:lpstr>Safety </vt:lpstr>
      <vt:lpstr>PowerPoint Presentation</vt:lpstr>
      <vt:lpstr>PowerPoint Presentation</vt:lpstr>
      <vt:lpstr>Right Meds Right Time</vt:lpstr>
      <vt:lpstr>Total Pain Management</vt:lpstr>
      <vt:lpstr>Symptom Management</vt:lpstr>
      <vt:lpstr>Greatest Concern</vt:lpstr>
      <vt:lpstr>Safety &amp; Autonomy</vt:lpstr>
      <vt:lpstr>Quality of Life</vt:lpstr>
      <vt:lpstr>PowerPoint Presentation</vt:lpstr>
      <vt:lpstr>Compassus is leading the transformation of healthcare delivery: continuously and measurably improving the quality of person-centered, physician-driven, team-based care.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Golden</dc:creator>
  <cp:lastModifiedBy>Matthew Golden</cp:lastModifiedBy>
  <cp:revision>95</cp:revision>
  <dcterms:created xsi:type="dcterms:W3CDTF">2020-02-19T13:54:00Z</dcterms:created>
  <dcterms:modified xsi:type="dcterms:W3CDTF">2020-03-07T00:36:49Z</dcterms:modified>
</cp:coreProperties>
</file>