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9" r:id="rId3"/>
  </p:sldMasterIdLst>
  <p:notesMasterIdLst>
    <p:notesMasterId r:id="rId13"/>
  </p:notesMasterIdLst>
  <p:handoutMasterIdLst>
    <p:handoutMasterId r:id="rId14"/>
  </p:handoutMasterIdLst>
  <p:sldIdLst>
    <p:sldId id="458" r:id="rId4"/>
    <p:sldId id="457" r:id="rId5"/>
    <p:sldId id="450" r:id="rId6"/>
    <p:sldId id="451" r:id="rId7"/>
    <p:sldId id="452" r:id="rId8"/>
    <p:sldId id="453" r:id="rId9"/>
    <p:sldId id="454" r:id="rId10"/>
    <p:sldId id="455" r:id="rId11"/>
    <p:sldId id="258"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714"/>
    <a:srgbClr val="0124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autoAdjust="0"/>
    <p:restoredTop sz="94660"/>
  </p:normalViewPr>
  <p:slideViewPr>
    <p:cSldViewPr snapToGrid="0" snapToObjects="1">
      <p:cViewPr varScale="1">
        <p:scale>
          <a:sx n="124" d="100"/>
          <a:sy n="124" d="100"/>
        </p:scale>
        <p:origin x="384" y="1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Rate</c:v>
                </c:pt>
              </c:strCache>
            </c:strRef>
          </c:tx>
          <c:spPr>
            <a:ln w="50800" cap="rnd">
              <a:solidFill>
                <a:schemeClr val="accent1"/>
              </a:solidFill>
              <a:round/>
            </a:ln>
            <a:effectLst/>
          </c:spPr>
          <c:marker>
            <c:symbol val="none"/>
          </c:marke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81</c:v>
                </c:pt>
                <c:pt idx="1">
                  <c:v>77.7</c:v>
                </c:pt>
                <c:pt idx="2">
                  <c:v>80.099999999999994</c:v>
                </c:pt>
                <c:pt idx="3">
                  <c:v>84</c:v>
                </c:pt>
              </c:numCache>
            </c:numRef>
          </c:val>
          <c:smooth val="0"/>
          <c:extLst>
            <c:ext xmlns:c16="http://schemas.microsoft.com/office/drawing/2014/chart" uri="{C3380CC4-5D6E-409C-BE32-E72D297353CC}">
              <c16:uniqueId val="{00000000-7298-42B9-9A56-C6057AAD62CC}"/>
            </c:ext>
          </c:extLst>
        </c:ser>
        <c:ser>
          <c:idx val="1"/>
          <c:order val="1"/>
          <c:tx>
            <c:strRef>
              <c:f>Sheet1!$C$1</c:f>
              <c:strCache>
                <c:ptCount val="1"/>
                <c:pt idx="0">
                  <c:v>Recommend</c:v>
                </c:pt>
              </c:strCache>
            </c:strRef>
          </c:tx>
          <c:spPr>
            <a:ln w="50800" cap="rnd">
              <a:solidFill>
                <a:schemeClr val="accent2"/>
              </a:solidFill>
              <a:round/>
            </a:ln>
            <a:effectLst/>
          </c:spPr>
          <c:marker>
            <c:symbol val="none"/>
          </c:marke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81</c:v>
                </c:pt>
                <c:pt idx="1">
                  <c:v>78</c:v>
                </c:pt>
                <c:pt idx="2">
                  <c:v>80.8</c:v>
                </c:pt>
                <c:pt idx="3">
                  <c:v>83</c:v>
                </c:pt>
              </c:numCache>
            </c:numRef>
          </c:val>
          <c:smooth val="0"/>
          <c:extLst>
            <c:ext xmlns:c16="http://schemas.microsoft.com/office/drawing/2014/chart" uri="{C3380CC4-5D6E-409C-BE32-E72D297353CC}">
              <c16:uniqueId val="{00000001-7298-42B9-9A56-C6057AAD62CC}"/>
            </c:ext>
          </c:extLst>
        </c:ser>
        <c:ser>
          <c:idx val="2"/>
          <c:order val="2"/>
          <c:tx>
            <c:strRef>
              <c:f>Sheet1!$D$1</c:f>
              <c:strCache>
                <c:ptCount val="1"/>
                <c:pt idx="0">
                  <c:v>National</c:v>
                </c:pt>
              </c:strCache>
            </c:strRef>
          </c:tx>
          <c:spPr>
            <a:ln w="50800" cap="rnd">
              <a:solidFill>
                <a:schemeClr val="accent3"/>
              </a:solidFill>
              <a:round/>
            </a:ln>
            <a:effectLst/>
          </c:spPr>
          <c:marker>
            <c:symbol val="none"/>
          </c:marker>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85</c:v>
                </c:pt>
                <c:pt idx="1">
                  <c:v>85</c:v>
                </c:pt>
                <c:pt idx="2">
                  <c:v>85</c:v>
                </c:pt>
                <c:pt idx="3">
                  <c:v>85</c:v>
                </c:pt>
              </c:numCache>
            </c:numRef>
          </c:val>
          <c:smooth val="0"/>
          <c:extLst>
            <c:ext xmlns:c16="http://schemas.microsoft.com/office/drawing/2014/chart" uri="{C3380CC4-5D6E-409C-BE32-E72D297353CC}">
              <c16:uniqueId val="{00000002-7298-42B9-9A56-C6057AAD62CC}"/>
            </c:ext>
          </c:extLst>
        </c:ser>
        <c:dLbls>
          <c:showLegendKey val="0"/>
          <c:showVal val="0"/>
          <c:showCatName val="0"/>
          <c:showSerName val="0"/>
          <c:showPercent val="0"/>
          <c:showBubbleSize val="0"/>
        </c:dLbls>
        <c:smooth val="0"/>
        <c:axId val="1695722512"/>
        <c:axId val="1695724592"/>
      </c:lineChart>
      <c:catAx>
        <c:axId val="169572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5724592"/>
        <c:crosses val="autoZero"/>
        <c:auto val="1"/>
        <c:lblAlgn val="ctr"/>
        <c:lblOffset val="100"/>
        <c:noMultiLvlLbl val="0"/>
      </c:catAx>
      <c:valAx>
        <c:axId val="169572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5722512"/>
        <c:crosses val="autoZero"/>
        <c:crossBetween val="between"/>
      </c:valAx>
      <c:spPr>
        <a:noFill/>
        <a:ln>
          <a:noFill/>
        </a:ln>
        <a:effectLst/>
      </c:spPr>
    </c:plotArea>
    <c:legend>
      <c:legendPos val="b"/>
      <c:layout>
        <c:manualLayout>
          <c:xMode val="edge"/>
          <c:yMode val="edge"/>
          <c:x val="0.23408562992125981"/>
          <c:y val="0.92625640217418781"/>
          <c:w val="0.5255787401574803"/>
          <c:h val="5.49935989792323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Potentially Inappropriate Meds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'Potentially Inappropriate Meds'!$A$2</c:f>
              <c:strCache>
                <c:ptCount val="1"/>
                <c:pt idx="0">
                  <c:v>Potentially Inappropriate Meds</c:v>
                </c:pt>
              </c:strCache>
            </c:strRef>
          </c:tx>
          <c:spPr>
            <a:solidFill>
              <a:srgbClr val="FF7C80"/>
            </a:solid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'Potentially Inappropriate Meds'!$B$1:$M$1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'Potentially Inappropriate Meds'!$B$2:$M$2</c:f>
              <c:numCache>
                <c:formatCode>General</c:formatCode>
                <c:ptCount val="12"/>
                <c:pt idx="0">
                  <c:v>3</c:v>
                </c:pt>
                <c:pt idx="1">
                  <c:v>2</c:v>
                </c:pt>
                <c:pt idx="2">
                  <c:v>2</c:v>
                </c:pt>
                <c:pt idx="3">
                  <c:v>3</c:v>
                </c:pt>
                <c:pt idx="4">
                  <c:v>2</c:v>
                </c:pt>
                <c:pt idx="5">
                  <c:v>1</c:v>
                </c:pt>
                <c:pt idx="11">
                  <c:v>1</c:v>
                </c:pt>
              </c:numCache>
            </c:numRef>
          </c:val>
          <c:extLst>
            <c:ext xmlns:c16="http://schemas.microsoft.com/office/drawing/2014/chart" uri="{C3380CC4-5D6E-409C-BE32-E72D297353CC}">
              <c16:uniqueId val="{00000000-2A29-4795-B150-78F6A651340E}"/>
            </c:ext>
          </c:extLst>
        </c:ser>
        <c:ser>
          <c:idx val="1"/>
          <c:order val="1"/>
          <c:tx>
            <c:strRef>
              <c:f>'Potentially Inappropriate Meds'!$A$3</c:f>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'Potentially Inappropriate Meds'!$B$1:$M$1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'Potentially Inappropriate Meds'!$B$3:$M$3</c:f>
              <c:numCache>
                <c:formatCode>General</c:formatCode>
                <c:ptCount val="12"/>
                <c:pt idx="6">
                  <c:v>-2</c:v>
                </c:pt>
                <c:pt idx="7">
                  <c:v>-1</c:v>
                </c:pt>
                <c:pt idx="8">
                  <c:v>0</c:v>
                </c:pt>
                <c:pt idx="9">
                  <c:v>-1</c:v>
                </c:pt>
                <c:pt idx="10">
                  <c:v>0</c:v>
                </c:pt>
              </c:numCache>
            </c:numRef>
          </c:val>
          <c:extLst>
            <c:ext xmlns:c16="http://schemas.microsoft.com/office/drawing/2014/chart" uri="{C3380CC4-5D6E-409C-BE32-E72D297353CC}">
              <c16:uniqueId val="{00000001-2A29-4795-B150-78F6A651340E}"/>
            </c:ext>
          </c:extLst>
        </c:ser>
        <c:dLbls>
          <c:showLegendKey val="0"/>
          <c:showVal val="0"/>
          <c:showCatName val="0"/>
          <c:showSerName val="0"/>
          <c:showPercent val="0"/>
          <c:showBubbleSize val="0"/>
        </c:dLbls>
        <c:gapWidth val="219"/>
        <c:overlap val="-27"/>
        <c:axId val="605910864"/>
        <c:axId val="605908784"/>
      </c:barChart>
      <c:dateAx>
        <c:axId val="60591086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908784"/>
        <c:crosses val="autoZero"/>
        <c:auto val="1"/>
        <c:lblOffset val="100"/>
        <c:baseTimeUnit val="months"/>
      </c:dateAx>
      <c:valAx>
        <c:axId val="60590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9108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Edmonton</a:t>
            </a:r>
            <a:r>
              <a:rPr lang="en-US" sz="1100" baseline="0" dirty="0"/>
              <a:t> Symptom Assessment System Aggregate Average Score: Pain, Nausea, Shortness of Breath</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1"/>
        <c:ser>
          <c:idx val="1"/>
          <c:order val="1"/>
          <c:tx>
            <c:strRef>
              <c:f>ESAS!$A$7</c:f>
              <c:strCache>
                <c:ptCount val="1"/>
                <c:pt idx="0">
                  <c:v>0-3 Mild</c:v>
                </c:pt>
              </c:strCache>
            </c:strRef>
          </c:tx>
          <c:spPr>
            <a:solidFill>
              <a:schemeClr val="accent6">
                <a:lumMod val="60000"/>
                <a:lumOff val="40000"/>
              </a:schemeClr>
            </a:solidFill>
            <a:ln>
              <a:noFill/>
            </a:ln>
            <a:effectLst/>
          </c:spPr>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ESAS!$B$7:$M$7</c:f>
              <c:numCache>
                <c:formatCode>General</c:formatCode>
                <c:ptCount val="12"/>
                <c:pt idx="0">
                  <c:v>4</c:v>
                </c:pt>
                <c:pt idx="1">
                  <c:v>4</c:v>
                </c:pt>
                <c:pt idx="2">
                  <c:v>4</c:v>
                </c:pt>
                <c:pt idx="3">
                  <c:v>4</c:v>
                </c:pt>
                <c:pt idx="4">
                  <c:v>4</c:v>
                </c:pt>
                <c:pt idx="5">
                  <c:v>4</c:v>
                </c:pt>
                <c:pt idx="6">
                  <c:v>4</c:v>
                </c:pt>
                <c:pt idx="7">
                  <c:v>4</c:v>
                </c:pt>
                <c:pt idx="8">
                  <c:v>4</c:v>
                </c:pt>
                <c:pt idx="9">
                  <c:v>4</c:v>
                </c:pt>
                <c:pt idx="10">
                  <c:v>4</c:v>
                </c:pt>
                <c:pt idx="11">
                  <c:v>4</c:v>
                </c:pt>
              </c:numCache>
            </c:numRef>
          </c:val>
          <c:extLst>
            <c:ext xmlns:c16="http://schemas.microsoft.com/office/drawing/2014/chart" uri="{C3380CC4-5D6E-409C-BE32-E72D297353CC}">
              <c16:uniqueId val="{00000000-5A97-4D43-9E80-45CCDAA8E63B}"/>
            </c:ext>
          </c:extLst>
        </c:ser>
        <c:ser>
          <c:idx val="2"/>
          <c:order val="2"/>
          <c:tx>
            <c:strRef>
              <c:f>ESAS!$A$8</c:f>
              <c:strCache>
                <c:ptCount val="1"/>
                <c:pt idx="0">
                  <c:v>4-6 Moderate</c:v>
                </c:pt>
              </c:strCache>
            </c:strRef>
          </c:tx>
          <c:spPr>
            <a:solidFill>
              <a:srgbClr val="FFFF00"/>
            </a:solidFill>
            <a:ln>
              <a:noFill/>
            </a:ln>
            <a:effectLst/>
          </c:spPr>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ESAS!$B$8:$M$8</c:f>
              <c:numCache>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extLst>
            <c:ext xmlns:c16="http://schemas.microsoft.com/office/drawing/2014/chart" uri="{C3380CC4-5D6E-409C-BE32-E72D297353CC}">
              <c16:uniqueId val="{00000001-5A97-4D43-9E80-45CCDAA8E63B}"/>
            </c:ext>
          </c:extLst>
        </c:ser>
        <c:ser>
          <c:idx val="3"/>
          <c:order val="3"/>
          <c:tx>
            <c:strRef>
              <c:f>ESAS!$A$9</c:f>
              <c:strCache>
                <c:ptCount val="1"/>
                <c:pt idx="0">
                  <c:v>7-10 Severe</c:v>
                </c:pt>
              </c:strCache>
            </c:strRef>
          </c:tx>
          <c:spPr>
            <a:solidFill>
              <a:srgbClr val="FF7C80"/>
            </a:solidFill>
            <a:ln>
              <a:noFill/>
            </a:ln>
            <a:effectLst/>
          </c:spPr>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ESAS!$B$9:$M$9</c:f>
              <c:numCache>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extLst>
            <c:ext xmlns:c16="http://schemas.microsoft.com/office/drawing/2014/chart" uri="{C3380CC4-5D6E-409C-BE32-E72D297353CC}">
              <c16:uniqueId val="{00000002-5A97-4D43-9E80-45CCDAA8E63B}"/>
            </c:ext>
          </c:extLst>
        </c:ser>
        <c:dLbls>
          <c:showLegendKey val="0"/>
          <c:showVal val="0"/>
          <c:showCatName val="0"/>
          <c:showSerName val="0"/>
          <c:showPercent val="0"/>
          <c:showBubbleSize val="0"/>
        </c:dLbls>
        <c:axId val="1767103504"/>
        <c:axId val="1767100592"/>
      </c:areaChart>
      <c:barChart>
        <c:barDir val="col"/>
        <c:grouping val="clustered"/>
        <c:varyColors val="1"/>
        <c:ser>
          <c:idx val="0"/>
          <c:order val="0"/>
          <c:tx>
            <c:strRef>
              <c:f>ESAS!$A$6</c:f>
              <c:strCache>
                <c:ptCount val="1"/>
                <c:pt idx="0">
                  <c:v>Total Avg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ESAS!$B$6:$M$6</c:f>
              <c:numCache>
                <c:formatCode>0.0</c:formatCode>
                <c:ptCount val="12"/>
                <c:pt idx="0">
                  <c:v>3.6666666666666665</c:v>
                </c:pt>
                <c:pt idx="1">
                  <c:v>4.666666666666667</c:v>
                </c:pt>
                <c:pt idx="2">
                  <c:v>3.3333333333333335</c:v>
                </c:pt>
                <c:pt idx="3">
                  <c:v>5.666666666666667</c:v>
                </c:pt>
                <c:pt idx="4">
                  <c:v>3.6666666666666665</c:v>
                </c:pt>
                <c:pt idx="5">
                  <c:v>4.666666666666667</c:v>
                </c:pt>
                <c:pt idx="6">
                  <c:v>2.3333333333333335</c:v>
                </c:pt>
                <c:pt idx="7">
                  <c:v>3.3333333333333335</c:v>
                </c:pt>
                <c:pt idx="8">
                  <c:v>2.3333333333333335</c:v>
                </c:pt>
                <c:pt idx="9">
                  <c:v>2.6666666666666665</c:v>
                </c:pt>
                <c:pt idx="10">
                  <c:v>2.6666666666666665</c:v>
                </c:pt>
                <c:pt idx="11">
                  <c:v>1.6666666666666667</c:v>
                </c:pt>
              </c:numCache>
            </c:numRef>
          </c:val>
          <c:extLst>
            <c:ext xmlns:c16="http://schemas.microsoft.com/office/drawing/2014/chart" uri="{C3380CC4-5D6E-409C-BE32-E72D297353CC}">
              <c16:uniqueId val="{00000003-5A97-4D43-9E80-45CCDAA8E63B}"/>
            </c:ext>
          </c:extLst>
        </c:ser>
        <c:dLbls>
          <c:showLegendKey val="0"/>
          <c:showVal val="0"/>
          <c:showCatName val="0"/>
          <c:showSerName val="0"/>
          <c:showPercent val="0"/>
          <c:showBubbleSize val="0"/>
        </c:dLbls>
        <c:gapWidth val="219"/>
        <c:axId val="1767103504"/>
        <c:axId val="1767100592"/>
      </c:barChart>
      <c:dateAx>
        <c:axId val="1767103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100592"/>
        <c:crosses val="autoZero"/>
        <c:auto val="1"/>
        <c:lblOffset val="100"/>
        <c:baseTimeUnit val="months"/>
      </c:dateAx>
      <c:valAx>
        <c:axId val="1767100592"/>
        <c:scaling>
          <c:orientation val="minMax"/>
          <c:max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103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ESAS Avg Score</a:t>
            </a:r>
            <a:r>
              <a:rPr lang="en-US" baseline="0"/>
              <a:t> - </a:t>
            </a:r>
            <a:r>
              <a:rPr lang="en-US"/>
              <a:t>Pain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ESAS!$A$3</c:f>
              <c:strCache>
                <c:ptCount val="1"/>
                <c:pt idx="0">
                  <c:v>Pain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ESAS!$B$3:$M$3</c:f>
              <c:numCache>
                <c:formatCode>General</c:formatCode>
                <c:ptCount val="12"/>
                <c:pt idx="0">
                  <c:v>3</c:v>
                </c:pt>
                <c:pt idx="1">
                  <c:v>4</c:v>
                </c:pt>
                <c:pt idx="2">
                  <c:v>3</c:v>
                </c:pt>
                <c:pt idx="3">
                  <c:v>8</c:v>
                </c:pt>
                <c:pt idx="4">
                  <c:v>3</c:v>
                </c:pt>
                <c:pt idx="5">
                  <c:v>3</c:v>
                </c:pt>
                <c:pt idx="6">
                  <c:v>4</c:v>
                </c:pt>
                <c:pt idx="7">
                  <c:v>2</c:v>
                </c:pt>
                <c:pt idx="8">
                  <c:v>2</c:v>
                </c:pt>
                <c:pt idx="9">
                  <c:v>3</c:v>
                </c:pt>
                <c:pt idx="10">
                  <c:v>2</c:v>
                </c:pt>
                <c:pt idx="11">
                  <c:v>1</c:v>
                </c:pt>
              </c:numCache>
            </c:numRef>
          </c:val>
          <c:extLst>
            <c:ext xmlns:c16="http://schemas.microsoft.com/office/drawing/2014/chart" uri="{C3380CC4-5D6E-409C-BE32-E72D297353CC}">
              <c16:uniqueId val="{00000000-7C3B-4F30-A78B-7E904B8409EF}"/>
            </c:ext>
          </c:extLst>
        </c:ser>
        <c:dLbls>
          <c:showLegendKey val="0"/>
          <c:showVal val="0"/>
          <c:showCatName val="0"/>
          <c:showSerName val="0"/>
          <c:showPercent val="0"/>
          <c:showBubbleSize val="0"/>
        </c:dLbls>
        <c:gapWidth val="219"/>
        <c:overlap val="-27"/>
        <c:axId val="2037244352"/>
        <c:axId val="2037244768"/>
      </c:barChart>
      <c:dateAx>
        <c:axId val="20372443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244768"/>
        <c:crosses val="autoZero"/>
        <c:auto val="1"/>
        <c:lblOffset val="100"/>
        <c:baseTimeUnit val="months"/>
      </c:dateAx>
      <c:valAx>
        <c:axId val="203724476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244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ESAS Avg Score</a:t>
            </a:r>
            <a:r>
              <a:rPr lang="en-US" baseline="0"/>
              <a:t> - </a:t>
            </a:r>
            <a:r>
              <a:rPr lang="en-US"/>
              <a:t>Nausea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ESAS!$A$4</c:f>
              <c:strCache>
                <c:ptCount val="1"/>
                <c:pt idx="0">
                  <c:v>Nausea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ESAS!$B$4:$M$4</c:f>
              <c:numCache>
                <c:formatCode>General</c:formatCode>
                <c:ptCount val="12"/>
                <c:pt idx="0">
                  <c:v>4</c:v>
                </c:pt>
                <c:pt idx="1">
                  <c:v>6</c:v>
                </c:pt>
                <c:pt idx="2">
                  <c:v>4</c:v>
                </c:pt>
                <c:pt idx="3">
                  <c:v>3</c:v>
                </c:pt>
                <c:pt idx="4">
                  <c:v>5</c:v>
                </c:pt>
                <c:pt idx="5">
                  <c:v>7</c:v>
                </c:pt>
                <c:pt idx="6">
                  <c:v>2</c:v>
                </c:pt>
                <c:pt idx="7">
                  <c:v>4</c:v>
                </c:pt>
                <c:pt idx="8">
                  <c:v>2</c:v>
                </c:pt>
                <c:pt idx="9">
                  <c:v>2</c:v>
                </c:pt>
                <c:pt idx="10">
                  <c:v>3</c:v>
                </c:pt>
                <c:pt idx="11">
                  <c:v>2</c:v>
                </c:pt>
              </c:numCache>
            </c:numRef>
          </c:val>
          <c:extLst>
            <c:ext xmlns:c16="http://schemas.microsoft.com/office/drawing/2014/chart" uri="{C3380CC4-5D6E-409C-BE32-E72D297353CC}">
              <c16:uniqueId val="{00000000-9596-4B60-B5D7-500F3148BEB6}"/>
            </c:ext>
          </c:extLst>
        </c:ser>
        <c:dLbls>
          <c:showLegendKey val="0"/>
          <c:showVal val="0"/>
          <c:showCatName val="0"/>
          <c:showSerName val="0"/>
          <c:showPercent val="0"/>
          <c:showBubbleSize val="0"/>
        </c:dLbls>
        <c:gapWidth val="219"/>
        <c:overlap val="-27"/>
        <c:axId val="1967464512"/>
        <c:axId val="1967465344"/>
      </c:barChart>
      <c:dateAx>
        <c:axId val="19674645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7465344"/>
        <c:crosses val="autoZero"/>
        <c:auto val="1"/>
        <c:lblOffset val="100"/>
        <c:baseTimeUnit val="months"/>
      </c:dateAx>
      <c:valAx>
        <c:axId val="196746534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746451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ESAS Avg Score</a:t>
            </a:r>
            <a:r>
              <a:rPr lang="en-US" baseline="0"/>
              <a:t> -</a:t>
            </a:r>
            <a:r>
              <a:rPr lang="en-US"/>
              <a:t> Shortness of Breath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ESAS!$A$5</c:f>
              <c:strCache>
                <c:ptCount val="1"/>
                <c:pt idx="0">
                  <c:v>Shortness of Breath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ESAS!$B$2:$M$2</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ESAS!$B$5:$M$5</c:f>
              <c:numCache>
                <c:formatCode>General</c:formatCode>
                <c:ptCount val="12"/>
                <c:pt idx="0">
                  <c:v>4</c:v>
                </c:pt>
                <c:pt idx="1">
                  <c:v>4</c:v>
                </c:pt>
                <c:pt idx="2">
                  <c:v>3</c:v>
                </c:pt>
                <c:pt idx="3">
                  <c:v>6</c:v>
                </c:pt>
                <c:pt idx="4">
                  <c:v>3</c:v>
                </c:pt>
                <c:pt idx="5">
                  <c:v>4</c:v>
                </c:pt>
                <c:pt idx="6">
                  <c:v>1</c:v>
                </c:pt>
                <c:pt idx="7">
                  <c:v>4</c:v>
                </c:pt>
                <c:pt idx="8">
                  <c:v>3</c:v>
                </c:pt>
                <c:pt idx="9">
                  <c:v>3</c:v>
                </c:pt>
                <c:pt idx="10">
                  <c:v>3</c:v>
                </c:pt>
                <c:pt idx="11">
                  <c:v>2</c:v>
                </c:pt>
              </c:numCache>
            </c:numRef>
          </c:val>
          <c:extLst>
            <c:ext xmlns:c16="http://schemas.microsoft.com/office/drawing/2014/chart" uri="{C3380CC4-5D6E-409C-BE32-E72D297353CC}">
              <c16:uniqueId val="{00000000-FEE4-43D5-8EAD-A9BC51ECBEF0}"/>
            </c:ext>
          </c:extLst>
        </c:ser>
        <c:dLbls>
          <c:showLegendKey val="0"/>
          <c:showVal val="0"/>
          <c:showCatName val="0"/>
          <c:showSerName val="0"/>
          <c:showPercent val="0"/>
          <c:showBubbleSize val="0"/>
        </c:dLbls>
        <c:gapWidth val="219"/>
        <c:overlap val="-27"/>
        <c:axId val="2040179056"/>
        <c:axId val="2040179472"/>
      </c:barChart>
      <c:dateAx>
        <c:axId val="20401790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179472"/>
        <c:crosses val="autoZero"/>
        <c:auto val="1"/>
        <c:lblOffset val="100"/>
        <c:baseTimeUnit val="months"/>
      </c:dateAx>
      <c:valAx>
        <c:axId val="204017947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179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200" b="0" i="0" u="sng" baseline="0" dirty="0">
                <a:effectLst/>
              </a:rPr>
              <a:t>Visits in Last Three Days of Life for Acuity Level 1 (Death Imminent)</a:t>
            </a:r>
            <a:endParaRPr lang="en-US" sz="1200" u="sng" dirty="0">
              <a:effectLst/>
            </a:endParaRPr>
          </a:p>
          <a:p>
            <a:pPr>
              <a:defRPr sz="1100"/>
            </a:pPr>
            <a:r>
              <a:rPr lang="en-US" sz="1100" b="0" i="1" baseline="0" dirty="0">
                <a:effectLst/>
              </a:rPr>
              <a:t>The % of patients who receive at least one visit from a registered nurse, physician, chaplain, social worker or HHA in last 3-days of life</a:t>
            </a:r>
            <a:endParaRPr lang="en-US" sz="1100" dirty="0">
              <a:effectLst/>
            </a:endParaRPr>
          </a:p>
          <a:p>
            <a:pPr>
              <a:defRPr sz="1100"/>
            </a:pPr>
            <a:endParaRPr lang="en-US" sz="1100" dirty="0"/>
          </a:p>
        </c:rich>
      </c:tx>
      <c:layout>
        <c:manualLayout>
          <c:xMode val="edge"/>
          <c:yMode val="edge"/>
          <c:x val="9.6464429506263757E-2"/>
          <c:y val="2.45278390973755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VisitsLast3!$C$2</c:f>
              <c:strCache>
                <c:ptCount val="1"/>
                <c:pt idx="0">
                  <c:v>RN &amp; CNA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VisitsLast3!$D$1:$O$1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VisitsLast3!$D$2:$O$2</c:f>
              <c:numCache>
                <c:formatCode>0.0</c:formatCode>
                <c:ptCount val="12"/>
                <c:pt idx="0">
                  <c:v>1</c:v>
                </c:pt>
                <c:pt idx="1">
                  <c:v>1.2</c:v>
                </c:pt>
                <c:pt idx="2">
                  <c:v>2</c:v>
                </c:pt>
                <c:pt idx="3">
                  <c:v>2.4</c:v>
                </c:pt>
                <c:pt idx="4">
                  <c:v>2.2999999999999998</c:v>
                </c:pt>
                <c:pt idx="5">
                  <c:v>2.9</c:v>
                </c:pt>
                <c:pt idx="6">
                  <c:v>3</c:v>
                </c:pt>
                <c:pt idx="7">
                  <c:v>3.1</c:v>
                </c:pt>
                <c:pt idx="8">
                  <c:v>2.9</c:v>
                </c:pt>
                <c:pt idx="9">
                  <c:v>3.2</c:v>
                </c:pt>
                <c:pt idx="10">
                  <c:v>3</c:v>
                </c:pt>
                <c:pt idx="11">
                  <c:v>3.1</c:v>
                </c:pt>
              </c:numCache>
            </c:numRef>
          </c:val>
          <c:extLst>
            <c:ext xmlns:c16="http://schemas.microsoft.com/office/drawing/2014/chart" uri="{C3380CC4-5D6E-409C-BE32-E72D297353CC}">
              <c16:uniqueId val="{00000000-AE55-449D-A86A-5CAD573F90C2}"/>
            </c:ext>
          </c:extLst>
        </c:ser>
        <c:ser>
          <c:idx val="1"/>
          <c:order val="1"/>
          <c:tx>
            <c:strRef>
              <c:f>VisitsLast3!$C$3</c:f>
              <c:strCache>
                <c:ptCount val="1"/>
                <c:pt idx="0">
                  <c:v>SW &amp; CHAP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VisitsLast3!$D$1:$O$1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VisitsLast3!$D$3:$O$3</c:f>
              <c:numCache>
                <c:formatCode>0.0</c:formatCode>
                <c:ptCount val="12"/>
                <c:pt idx="0">
                  <c:v>0.2</c:v>
                </c:pt>
                <c:pt idx="1">
                  <c:v>0.2</c:v>
                </c:pt>
                <c:pt idx="2">
                  <c:v>0.3</c:v>
                </c:pt>
                <c:pt idx="3">
                  <c:v>0.1</c:v>
                </c:pt>
                <c:pt idx="4">
                  <c:v>0.3</c:v>
                </c:pt>
                <c:pt idx="5">
                  <c:v>0.2</c:v>
                </c:pt>
                <c:pt idx="6">
                  <c:v>0.2</c:v>
                </c:pt>
                <c:pt idx="7">
                  <c:v>0.1</c:v>
                </c:pt>
                <c:pt idx="8">
                  <c:v>0.2</c:v>
                </c:pt>
                <c:pt idx="9">
                  <c:v>0.2</c:v>
                </c:pt>
                <c:pt idx="10">
                  <c:v>0.3</c:v>
                </c:pt>
                <c:pt idx="11">
                  <c:v>0.3</c:v>
                </c:pt>
              </c:numCache>
            </c:numRef>
          </c:val>
          <c:extLst>
            <c:ext xmlns:c16="http://schemas.microsoft.com/office/drawing/2014/chart" uri="{C3380CC4-5D6E-409C-BE32-E72D297353CC}">
              <c16:uniqueId val="{00000001-AE55-449D-A86A-5CAD573F90C2}"/>
            </c:ext>
          </c:extLst>
        </c:ser>
        <c:dLbls>
          <c:showLegendKey val="0"/>
          <c:showVal val="0"/>
          <c:showCatName val="0"/>
          <c:showSerName val="0"/>
          <c:showPercent val="0"/>
          <c:showBubbleSize val="0"/>
        </c:dLbls>
        <c:gapWidth val="150"/>
        <c:overlap val="100"/>
        <c:axId val="760325456"/>
        <c:axId val="760327952"/>
      </c:barChart>
      <c:lineChart>
        <c:grouping val="standard"/>
        <c:varyColors val="0"/>
        <c:ser>
          <c:idx val="2"/>
          <c:order val="2"/>
          <c:tx>
            <c:strRef>
              <c:f>VisitsLast3!$C$4</c:f>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numRef>
              <c:f>VisitsLast3!$D$1:$O$1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VisitsLast3!$D$4:$O$4</c:f>
              <c:numCache>
                <c:formatCode>0.0</c:formatCode>
                <c:ptCount val="12"/>
                <c:pt idx="0">
                  <c:v>1.2</c:v>
                </c:pt>
                <c:pt idx="1">
                  <c:v>1.4</c:v>
                </c:pt>
                <c:pt idx="2">
                  <c:v>2.2999999999999998</c:v>
                </c:pt>
                <c:pt idx="3">
                  <c:v>2.5</c:v>
                </c:pt>
                <c:pt idx="4">
                  <c:v>2.5999999999999996</c:v>
                </c:pt>
                <c:pt idx="5">
                  <c:v>3.1</c:v>
                </c:pt>
                <c:pt idx="6">
                  <c:v>3.2</c:v>
                </c:pt>
                <c:pt idx="7">
                  <c:v>3.2</c:v>
                </c:pt>
                <c:pt idx="8">
                  <c:v>3.1</c:v>
                </c:pt>
                <c:pt idx="9">
                  <c:v>3.4000000000000004</c:v>
                </c:pt>
                <c:pt idx="10">
                  <c:v>3.3</c:v>
                </c:pt>
                <c:pt idx="11">
                  <c:v>3.4</c:v>
                </c:pt>
              </c:numCache>
            </c:numRef>
          </c:val>
          <c:smooth val="0"/>
          <c:extLst>
            <c:ext xmlns:c16="http://schemas.microsoft.com/office/drawing/2014/chart" uri="{C3380CC4-5D6E-409C-BE32-E72D297353CC}">
              <c16:uniqueId val="{00000002-AE55-449D-A86A-5CAD573F90C2}"/>
            </c:ext>
          </c:extLst>
        </c:ser>
        <c:ser>
          <c:idx val="3"/>
          <c:order val="3"/>
          <c:tx>
            <c:strRef>
              <c:f>VisitsLast3!$C$5</c:f>
              <c:strCache>
                <c:ptCount val="1"/>
                <c:pt idx="0">
                  <c:v>Nat Benchmark = 3.27</c:v>
                </c:pt>
              </c:strCache>
            </c:strRef>
          </c:tx>
          <c:spPr>
            <a:ln w="28575" cap="rnd">
              <a:solidFill>
                <a:schemeClr val="accent4"/>
              </a:solidFill>
              <a:round/>
            </a:ln>
            <a:effectLst/>
          </c:spPr>
          <c:marker>
            <c:symbol val="none"/>
          </c:marker>
          <c:cat>
            <c:numRef>
              <c:f>VisitsLast3!$D$1:$O$1</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VisitsLast3!$D$5:$O$5</c:f>
              <c:numCache>
                <c:formatCode>0.0</c:formatCode>
                <c:ptCount val="12"/>
                <c:pt idx="0">
                  <c:v>3.286</c:v>
                </c:pt>
                <c:pt idx="1">
                  <c:v>3.286</c:v>
                </c:pt>
                <c:pt idx="2">
                  <c:v>3.286</c:v>
                </c:pt>
                <c:pt idx="3">
                  <c:v>3.286</c:v>
                </c:pt>
                <c:pt idx="4">
                  <c:v>3.286</c:v>
                </c:pt>
                <c:pt idx="5">
                  <c:v>3.286</c:v>
                </c:pt>
                <c:pt idx="6">
                  <c:v>3.286</c:v>
                </c:pt>
                <c:pt idx="7">
                  <c:v>3.286</c:v>
                </c:pt>
                <c:pt idx="8">
                  <c:v>3.286</c:v>
                </c:pt>
                <c:pt idx="9">
                  <c:v>3.286</c:v>
                </c:pt>
                <c:pt idx="10">
                  <c:v>3.286</c:v>
                </c:pt>
                <c:pt idx="11">
                  <c:v>3.286</c:v>
                </c:pt>
              </c:numCache>
            </c:numRef>
          </c:val>
          <c:smooth val="0"/>
          <c:extLst>
            <c:ext xmlns:c16="http://schemas.microsoft.com/office/drawing/2014/chart" uri="{C3380CC4-5D6E-409C-BE32-E72D297353CC}">
              <c16:uniqueId val="{00000003-AE55-449D-A86A-5CAD573F90C2}"/>
            </c:ext>
          </c:extLst>
        </c:ser>
        <c:dLbls>
          <c:showLegendKey val="0"/>
          <c:showVal val="0"/>
          <c:showCatName val="0"/>
          <c:showSerName val="0"/>
          <c:showPercent val="0"/>
          <c:showBubbleSize val="0"/>
        </c:dLbls>
        <c:marker val="1"/>
        <c:smooth val="0"/>
        <c:axId val="760325456"/>
        <c:axId val="760327952"/>
      </c:lineChart>
      <c:dateAx>
        <c:axId val="7603254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327952"/>
        <c:crosses val="autoZero"/>
        <c:auto val="1"/>
        <c:lblOffset val="100"/>
        <c:baseTimeUnit val="months"/>
      </c:dateAx>
      <c:valAx>
        <c:axId val="760327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32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A80C3B-5357-014B-9163-4B5018039054}" type="datetime1">
              <a:rPr lang="en-US" smtClean="0"/>
              <a:t>3/8/20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EEDA84D-71DD-D846-938D-05E7542A60DF}" type="slidenum">
              <a:rPr lang="en-US" smtClean="0"/>
              <a:t>‹#›</a:t>
            </a:fld>
            <a:endParaRPr lang="en-US" dirty="0"/>
          </a:p>
        </p:txBody>
      </p:sp>
    </p:spTree>
    <p:extLst>
      <p:ext uri="{BB962C8B-B14F-4D97-AF65-F5344CB8AC3E}">
        <p14:creationId xmlns:p14="http://schemas.microsoft.com/office/powerpoint/2010/main" val="1813684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16427B-475D-5D41-AE40-1E7ECEE2DC0D}" type="datetime1">
              <a:rPr lang="en-US" smtClean="0"/>
              <a:t>3/8/20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648A97-D1A3-2D45-B32F-1226C546988D}" type="slidenum">
              <a:rPr lang="en-US" smtClean="0"/>
              <a:t>‹#›</a:t>
            </a:fld>
            <a:endParaRPr lang="en-US" dirty="0"/>
          </a:p>
        </p:txBody>
      </p:sp>
    </p:spTree>
    <p:extLst>
      <p:ext uri="{BB962C8B-B14F-4D97-AF65-F5344CB8AC3E}">
        <p14:creationId xmlns:p14="http://schemas.microsoft.com/office/powerpoint/2010/main" val="27816787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48A97-D1A3-2D45-B32F-1226C546988D}" type="slidenum">
              <a:rPr lang="en-US" smtClean="0"/>
              <a:t>3</a:t>
            </a:fld>
            <a:endParaRPr lang="en-US" dirty="0"/>
          </a:p>
        </p:txBody>
      </p:sp>
    </p:spTree>
    <p:extLst>
      <p:ext uri="{BB962C8B-B14F-4D97-AF65-F5344CB8AC3E}">
        <p14:creationId xmlns:p14="http://schemas.microsoft.com/office/powerpoint/2010/main" val="75920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0C01-9B2E-2F4C-8D27-1273B25CDE0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02EB460-EC14-B04D-9972-8C35B1136E4A}"/>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CEDBFC8-2802-D84E-83A2-76DA28AE05E1}"/>
              </a:ext>
            </a:extLst>
          </p:cNvPr>
          <p:cNvSpPr>
            <a:spLocks noGrp="1"/>
          </p:cNvSpPr>
          <p:nvPr>
            <p:ph type="sldNum" sz="quarter" idx="11"/>
          </p:nvPr>
        </p:nvSpPr>
        <p:spPr/>
        <p:txBody>
          <a:bodyPr/>
          <a:lstStyle/>
          <a:p>
            <a:fld id="{14DD1308-9147-784B-8E83-F1B19DF296D6}" type="slidenum">
              <a:rPr lang="en-US" smtClean="0"/>
              <a:pPr/>
              <a:t>‹#›</a:t>
            </a:fld>
            <a:endParaRPr lang="en-US" dirty="0"/>
          </a:p>
        </p:txBody>
      </p:sp>
    </p:spTree>
    <p:extLst>
      <p:ext uri="{BB962C8B-B14F-4D97-AF65-F5344CB8AC3E}">
        <p14:creationId xmlns:p14="http://schemas.microsoft.com/office/powerpoint/2010/main" val="170516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346918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1746818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7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57327-2378-D642-A9AE-7C86A57BB224}"/>
              </a:ext>
            </a:extLst>
          </p:cNvPr>
          <p:cNvSpPr/>
          <p:nvPr userDrawn="1"/>
        </p:nvSpPr>
        <p:spPr>
          <a:xfrm>
            <a:off x="0" y="0"/>
            <a:ext cx="12192000" cy="5267569"/>
          </a:xfrm>
          <a:prstGeom prst="rect">
            <a:avLst/>
          </a:prstGeom>
          <a:solidFill>
            <a:srgbClr val="E6A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87146E-4901-B441-A6CD-9ACC0B9E563B}"/>
              </a:ext>
            </a:extLst>
          </p:cNvPr>
          <p:cNvSpPr>
            <a:spLocks noGrp="1"/>
          </p:cNvSpPr>
          <p:nvPr>
            <p:ph type="ctrTitle" hasCustomPrompt="1"/>
          </p:nvPr>
        </p:nvSpPr>
        <p:spPr>
          <a:xfrm>
            <a:off x="873760" y="719516"/>
            <a:ext cx="10444480" cy="2871152"/>
          </a:xfrm>
          <a:ln w="38100">
            <a:noFill/>
          </a:ln>
        </p:spPr>
        <p:txBody>
          <a:bodyPr anchor="b">
            <a:normAutofit/>
          </a:bodyPr>
          <a:lstStyle>
            <a:lvl1pPr algn="ctr">
              <a:defRPr sz="72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0BD8FD39-D4B1-6449-8EE8-FF6C93CF128F}"/>
              </a:ext>
            </a:extLst>
          </p:cNvPr>
          <p:cNvSpPr>
            <a:spLocks noGrp="1"/>
          </p:cNvSpPr>
          <p:nvPr>
            <p:ph type="subTitle" idx="1" hasCustomPrompt="1"/>
          </p:nvPr>
        </p:nvSpPr>
        <p:spPr>
          <a:xfrm>
            <a:off x="1524000" y="3829789"/>
            <a:ext cx="9144000" cy="1325563"/>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48F5B22E-DF01-ED45-A66F-D0F1F9B3B8F3}"/>
              </a:ext>
            </a:extLst>
          </p:cNvPr>
          <p:cNvCxnSpPr/>
          <p:nvPr userDrawn="1"/>
        </p:nvCxnSpPr>
        <p:spPr>
          <a:xfrm>
            <a:off x="873760" y="3606299"/>
            <a:ext cx="104444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6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BE01-0A33-9247-9EF0-2251B039B5F7}"/>
              </a:ext>
            </a:extLst>
          </p:cNvPr>
          <p:cNvSpPr>
            <a:spLocks noGrp="1"/>
          </p:cNvSpPr>
          <p:nvPr>
            <p:ph type="title"/>
          </p:nvPr>
        </p:nvSpPr>
        <p:spPr>
          <a:xfrm>
            <a:off x="831850" y="145192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DB4540C-B990-D44F-B507-34CC6619832A}"/>
              </a:ext>
            </a:extLst>
          </p:cNvPr>
          <p:cNvSpPr>
            <a:spLocks noGrp="1"/>
          </p:cNvSpPr>
          <p:nvPr>
            <p:ph type="body" idx="1"/>
          </p:nvPr>
        </p:nvSpPr>
        <p:spPr>
          <a:xfrm>
            <a:off x="831850" y="4421529"/>
            <a:ext cx="10515600" cy="1410311"/>
          </a:xfrm>
        </p:spPr>
        <p:txBody>
          <a:bodyPr>
            <a:normAutofit/>
          </a:bodyPr>
          <a:lstStyle>
            <a:lvl1pPr marL="0" indent="0">
              <a:lnSpc>
                <a:spcPct val="100000"/>
              </a:lnSpc>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0524781-AA77-E34C-9F81-152A778E9DCE}"/>
              </a:ext>
            </a:extLst>
          </p:cNvPr>
          <p:cNvSpPr>
            <a:spLocks noGrp="1"/>
          </p:cNvSpPr>
          <p:nvPr>
            <p:ph type="sldNum" sz="quarter" idx="12"/>
          </p:nvPr>
        </p:nvSpPr>
        <p:spPr/>
        <p:txBody>
          <a:bodyPr/>
          <a:lstStyle/>
          <a:p>
            <a:fld id="{D0762AB2-F4F5-1E4F-A6CC-B69D1788EA36}" type="slidenum">
              <a:rPr lang="en-US" smtClean="0"/>
              <a:t>‹#›</a:t>
            </a:fld>
            <a:endParaRPr lang="en-US" dirty="0"/>
          </a:p>
        </p:txBody>
      </p:sp>
      <p:cxnSp>
        <p:nvCxnSpPr>
          <p:cNvPr id="15" name="Straight Connector 14">
            <a:extLst>
              <a:ext uri="{FF2B5EF4-FFF2-40B4-BE49-F238E27FC236}">
                <a16:creationId xmlns:a16="http://schemas.microsoft.com/office/drawing/2014/main" id="{B315B59B-3F02-4F41-8F74-99FDE6736894}"/>
              </a:ext>
            </a:extLst>
          </p:cNvPr>
          <p:cNvCxnSpPr>
            <a:cxnSpLocks/>
          </p:cNvCxnSpPr>
          <p:nvPr userDrawn="1"/>
        </p:nvCxnSpPr>
        <p:spPr>
          <a:xfrm>
            <a:off x="831850" y="4304665"/>
            <a:ext cx="10515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50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NLP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69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mpass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84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328130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42432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200"/>
            </a:lvl2pPr>
            <a:lvl3pPr>
              <a:defRPr sz="2000"/>
            </a:lvl3pPr>
            <a:lvl4pPr>
              <a:defRPr sz="18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5875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360521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23861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194321" y="6356351"/>
            <a:ext cx="2554745" cy="365125"/>
          </a:xfrm>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292853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48091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dirty="0"/>
          </a:p>
        </p:txBody>
      </p:sp>
    </p:spTree>
    <p:extLst>
      <p:ext uri="{BB962C8B-B14F-4D97-AF65-F5344CB8AC3E}">
        <p14:creationId xmlns:p14="http://schemas.microsoft.com/office/powerpoint/2010/main" val="74854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282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70941" y="1"/>
            <a:ext cx="521060" cy="365125"/>
          </a:xfrm>
          <a:prstGeom prst="rect">
            <a:avLst/>
          </a:prstGeom>
        </p:spPr>
        <p:txBody>
          <a:bodyPr vert="horz" lIns="0" tIns="0" rIns="0" bIns="0" rtlCol="0" anchor="ctr" anchorCtr="1"/>
          <a:lstStyle>
            <a:lvl1pPr algn="r">
              <a:defRPr sz="900">
                <a:solidFill>
                  <a:schemeClr val="tx1">
                    <a:tint val="75000"/>
                  </a:schemeClr>
                </a:solidFill>
              </a:defRPr>
            </a:lvl1pPr>
          </a:lstStyle>
          <a:p>
            <a:fld id="{14DD1308-9147-784B-8E83-F1B19DF296D6}" type="slidenum">
              <a:rPr lang="en-US" smtClean="0"/>
              <a:pPr/>
              <a:t>‹#›</a:t>
            </a:fld>
            <a:endParaRPr lang="en-US" dirty="0"/>
          </a:p>
        </p:txBody>
      </p:sp>
      <p:cxnSp>
        <p:nvCxnSpPr>
          <p:cNvPr id="7" name="Straight Connector 6">
            <a:extLst>
              <a:ext uri="{FF2B5EF4-FFF2-40B4-BE49-F238E27FC236}">
                <a16:creationId xmlns:a16="http://schemas.microsoft.com/office/drawing/2014/main" id="{636C81C1-AF85-2046-B3D0-9375DCFF7481}"/>
              </a:ext>
            </a:extLst>
          </p:cNvPr>
          <p:cNvCxnSpPr>
            <a:cxnSpLocks/>
          </p:cNvCxnSpPr>
          <p:nvPr userDrawn="1"/>
        </p:nvCxnSpPr>
        <p:spPr>
          <a:xfrm>
            <a:off x="111316" y="0"/>
            <a:ext cx="0" cy="6858000"/>
          </a:xfrm>
          <a:prstGeom prst="line">
            <a:avLst/>
          </a:prstGeom>
          <a:ln w="101600" cmpd="thinThick">
            <a:solidFill>
              <a:srgbClr val="E6A7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34784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rgbClr val="01245B"/>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84FE3-F897-CA4A-A82A-E5D4B8F97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C55E-E1D4-A047-BC7D-F6052E9AB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5542-69AE-2245-B416-29BA7EF8D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0425D-3DE9-CB43-BB3F-F1B6C9088D8F}" type="datetimeFigureOut">
              <a:rPr lang="en-US" smtClean="0"/>
              <a:t>3/8/20</a:t>
            </a:fld>
            <a:endParaRPr lang="en-US"/>
          </a:p>
        </p:txBody>
      </p:sp>
      <p:sp>
        <p:nvSpPr>
          <p:cNvPr id="5" name="Footer Placeholder 4">
            <a:extLst>
              <a:ext uri="{FF2B5EF4-FFF2-40B4-BE49-F238E27FC236}">
                <a16:creationId xmlns:a16="http://schemas.microsoft.com/office/drawing/2014/main" id="{91B29A61-1810-5E4C-AE21-443C43DB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BB5914-8983-9943-9E83-CCD4D9A45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C2A1C-6565-414F-A939-9085BEAF296E}" type="slidenum">
              <a:rPr lang="en-US" smtClean="0"/>
              <a:t>‹#›</a:t>
            </a:fld>
            <a:endParaRPr lang="en-US"/>
          </a:p>
        </p:txBody>
      </p:sp>
    </p:spTree>
    <p:extLst>
      <p:ext uri="{BB962C8B-B14F-4D97-AF65-F5344CB8AC3E}">
        <p14:creationId xmlns:p14="http://schemas.microsoft.com/office/powerpoint/2010/main" val="393300702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57D16-486F-3D4E-9818-1D6D873BD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39A738-FBA7-7D43-868E-0A97405A2E62}"/>
              </a:ext>
            </a:extLst>
          </p:cNvPr>
          <p:cNvSpPr>
            <a:spLocks noGrp="1"/>
          </p:cNvSpPr>
          <p:nvPr>
            <p:ph type="body" idx="1"/>
          </p:nvPr>
        </p:nvSpPr>
        <p:spPr>
          <a:xfrm>
            <a:off x="838200" y="1825625"/>
            <a:ext cx="10515600" cy="4006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69CA5E6-5ABB-0746-94A9-DDEE2797290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400">
                <a:solidFill>
                  <a:schemeClr val="bg1">
                    <a:lumMod val="85000"/>
                  </a:schemeClr>
                </a:solidFill>
              </a:defRPr>
            </a:lvl1pPr>
          </a:lstStyle>
          <a:p>
            <a:fld id="{D0762AB2-F4F5-1E4F-A6CC-B69D1788EA36}" type="slidenum">
              <a:rPr lang="en-US" smtClean="0"/>
              <a:pPr/>
              <a:t>‹#›</a:t>
            </a:fld>
            <a:endParaRPr lang="en-US" dirty="0"/>
          </a:p>
        </p:txBody>
      </p:sp>
    </p:spTree>
    <p:extLst>
      <p:ext uri="{BB962C8B-B14F-4D97-AF65-F5344CB8AC3E}">
        <p14:creationId xmlns:p14="http://schemas.microsoft.com/office/powerpoint/2010/main" val="17283745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52CBE56-3FFD-064F-9377-EA0B0C286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76" y="1751521"/>
            <a:ext cx="4727923" cy="2508520"/>
          </a:xfrm>
          <a:prstGeom prst="rect">
            <a:avLst/>
          </a:prstGeom>
        </p:spPr>
      </p:pic>
      <p:pic>
        <p:nvPicPr>
          <p:cNvPr id="8" name="Graphic 7">
            <a:extLst>
              <a:ext uri="{FF2B5EF4-FFF2-40B4-BE49-F238E27FC236}">
                <a16:creationId xmlns:a16="http://schemas.microsoft.com/office/drawing/2014/main" id="{0BE51735-6225-154E-83AA-51A34B3FF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0780" y="1704258"/>
            <a:ext cx="4770439" cy="2508520"/>
          </a:xfrm>
          <a:prstGeom prst="rect">
            <a:avLst/>
          </a:prstGeom>
        </p:spPr>
      </p:pic>
      <p:pic>
        <p:nvPicPr>
          <p:cNvPr id="9" name="Graphic 8">
            <a:extLst>
              <a:ext uri="{FF2B5EF4-FFF2-40B4-BE49-F238E27FC236}">
                <a16:creationId xmlns:a16="http://schemas.microsoft.com/office/drawing/2014/main" id="{806A05C8-4B95-C64F-A204-15D9344767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7628" y="4483766"/>
            <a:ext cx="3860571" cy="476194"/>
          </a:xfrm>
          <a:prstGeom prst="rect">
            <a:avLst/>
          </a:prstGeom>
        </p:spPr>
      </p:pic>
    </p:spTree>
    <p:extLst>
      <p:ext uri="{BB962C8B-B14F-4D97-AF65-F5344CB8AC3E}">
        <p14:creationId xmlns:p14="http://schemas.microsoft.com/office/powerpoint/2010/main" val="38071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30055779"/>
              </p:ext>
            </p:extLst>
          </p:nvPr>
        </p:nvGraphicFramePr>
        <p:xfrm>
          <a:off x="609600" y="1600200"/>
          <a:ext cx="10972800" cy="428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14DD1308-9147-784B-8E83-F1B19DF296D6}" type="slidenum">
              <a:rPr lang="en-US" smtClean="0"/>
              <a:t>2</a:t>
            </a:fld>
            <a:endParaRPr lang="en-US" dirty="0"/>
          </a:p>
        </p:txBody>
      </p:sp>
      <p:sp>
        <p:nvSpPr>
          <p:cNvPr id="6" name="Title 5">
            <a:extLst>
              <a:ext uri="{FF2B5EF4-FFF2-40B4-BE49-F238E27FC236}">
                <a16:creationId xmlns:a16="http://schemas.microsoft.com/office/drawing/2014/main" id="{1DF7924D-98D0-5C4C-B36D-F04D80CCF4AB}"/>
              </a:ext>
            </a:extLst>
          </p:cNvPr>
          <p:cNvSpPr>
            <a:spLocks noGrp="1"/>
          </p:cNvSpPr>
          <p:nvPr>
            <p:ph type="title"/>
          </p:nvPr>
        </p:nvSpPr>
        <p:spPr/>
        <p:txBody>
          <a:bodyPr/>
          <a:lstStyle/>
          <a:p>
            <a:pPr algn="ctr"/>
            <a:r>
              <a:rPr lang="en-US" dirty="0"/>
              <a:t>CAHPS</a:t>
            </a:r>
          </a:p>
        </p:txBody>
      </p:sp>
    </p:spTree>
    <p:extLst>
      <p:ext uri="{BB962C8B-B14F-4D97-AF65-F5344CB8AC3E}">
        <p14:creationId xmlns:p14="http://schemas.microsoft.com/office/powerpoint/2010/main" val="405923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sp>
        <p:nvSpPr>
          <p:cNvPr id="10" name="Rectangle 9"/>
          <p:cNvSpPr/>
          <p:nvPr/>
        </p:nvSpPr>
        <p:spPr>
          <a:xfrm>
            <a:off x="2650172" y="5192731"/>
            <a:ext cx="6891657" cy="346249"/>
          </a:xfrm>
          <a:prstGeom prst="rect">
            <a:avLst/>
          </a:prstGeom>
        </p:spPr>
        <p:txBody>
          <a:bodyPr wrap="square">
            <a:spAutoFit/>
          </a:bodyPr>
          <a:lstStyle/>
          <a:p>
            <a:pPr algn="ctr"/>
            <a:r>
              <a:rPr lang="en-US" sz="825" dirty="0">
                <a:latin typeface="ArialMT"/>
              </a:rPr>
              <a:t>“*Medications in this category are identified as potentially inappropriate for hospice care and could be evaluated for discontinuation.” </a:t>
            </a:r>
          </a:p>
          <a:p>
            <a:pPr algn="ctr"/>
            <a:r>
              <a:rPr lang="en-US" sz="825" dirty="0">
                <a:latin typeface="ArialMT"/>
              </a:rPr>
              <a:t>  Medications in this category include Cholesterol Meds, Bisphosphonates, Vitamins &amp; Minerals, Antidiabetics, Dementia Meds</a:t>
            </a:r>
            <a:endParaRPr lang="en-US" sz="825" dirty="0"/>
          </a:p>
        </p:txBody>
      </p:sp>
      <p:graphicFrame>
        <p:nvGraphicFramePr>
          <p:cNvPr id="12" name="Chart 11"/>
          <p:cNvGraphicFramePr>
            <a:graphicFrameLocks/>
          </p:cNvGraphicFramePr>
          <p:nvPr>
            <p:extLst>
              <p:ext uri="{D42A27DB-BD31-4B8C-83A1-F6EECF244321}">
                <p14:modId xmlns:p14="http://schemas.microsoft.com/office/powerpoint/2010/main" val="3087033054"/>
              </p:ext>
            </p:extLst>
          </p:nvPr>
        </p:nvGraphicFramePr>
        <p:xfrm>
          <a:off x="2650173" y="1812465"/>
          <a:ext cx="6891656" cy="1385751"/>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284FBBF3-762D-4E44-899A-CBF7C5FF4795}"/>
              </a:ext>
            </a:extLst>
          </p:cNvPr>
          <p:cNvGrpSpPr/>
          <p:nvPr/>
        </p:nvGrpSpPr>
        <p:grpSpPr>
          <a:xfrm>
            <a:off x="2650172" y="3360327"/>
            <a:ext cx="6891657" cy="1730309"/>
            <a:chOff x="2650172" y="3360327"/>
            <a:chExt cx="6891657" cy="1730309"/>
          </a:xfrm>
        </p:grpSpPr>
        <p:pic>
          <p:nvPicPr>
            <p:cNvPr id="14" name="Picture 13"/>
            <p:cNvPicPr>
              <a:picLocks noChangeAspect="1"/>
            </p:cNvPicPr>
            <p:nvPr/>
          </p:nvPicPr>
          <p:blipFill>
            <a:blip r:embed="rId4"/>
            <a:stretch>
              <a:fillRect/>
            </a:stretch>
          </p:blipFill>
          <p:spPr>
            <a:xfrm>
              <a:off x="2650172" y="3360327"/>
              <a:ext cx="6891657" cy="1730309"/>
            </a:xfrm>
            <a:prstGeom prst="rect">
              <a:avLst/>
            </a:prstGeom>
          </p:spPr>
        </p:pic>
        <p:sp>
          <p:nvSpPr>
            <p:cNvPr id="15" name="TextBox 14"/>
            <p:cNvSpPr txBox="1"/>
            <p:nvPr/>
          </p:nvSpPr>
          <p:spPr>
            <a:xfrm>
              <a:off x="7448394" y="3682093"/>
              <a:ext cx="2001852" cy="981038"/>
            </a:xfrm>
            <a:prstGeom prst="rect">
              <a:avLst/>
            </a:prstGeom>
            <a:solidFill>
              <a:schemeClr val="bg1"/>
            </a:solidFill>
          </p:spPr>
          <p:txBody>
            <a:bodyPr wrap="square" rtlCol="0">
              <a:spAutoFit/>
            </a:bodyPr>
            <a:lstStyle/>
            <a:p>
              <a:r>
                <a:rPr lang="en-US" sz="825" dirty="0"/>
                <a:t>Psychotherapeutic</a:t>
              </a:r>
            </a:p>
            <a:p>
              <a:r>
                <a:rPr lang="en-US" sz="825" dirty="0"/>
                <a:t>Anticoagulants</a:t>
              </a:r>
            </a:p>
            <a:p>
              <a:r>
                <a:rPr lang="en-US" sz="825" dirty="0"/>
                <a:t>Cholesterol Meds</a:t>
              </a:r>
            </a:p>
            <a:p>
              <a:r>
                <a:rPr lang="en-US" sz="825" dirty="0"/>
                <a:t>Bisphosphonates</a:t>
              </a:r>
            </a:p>
            <a:p>
              <a:r>
                <a:rPr lang="en-US" sz="825" dirty="0"/>
                <a:t>Vitamins &amp; Minerals</a:t>
              </a:r>
            </a:p>
            <a:p>
              <a:r>
                <a:rPr lang="en-US" sz="825" dirty="0"/>
                <a:t>Antidiabetics</a:t>
              </a:r>
            </a:p>
            <a:p>
              <a:r>
                <a:rPr lang="en-US" sz="825" dirty="0"/>
                <a:t>Dementia Meds</a:t>
              </a:r>
            </a:p>
          </p:txBody>
        </p:sp>
      </p:grpSp>
      <p:sp>
        <p:nvSpPr>
          <p:cNvPr id="6" name="Content Placeholder 5">
            <a:extLst>
              <a:ext uri="{FF2B5EF4-FFF2-40B4-BE49-F238E27FC236}">
                <a16:creationId xmlns:a16="http://schemas.microsoft.com/office/drawing/2014/main" id="{D8EEF389-BF46-3346-940F-E85549876BE1}"/>
              </a:ext>
            </a:extLst>
          </p:cNvPr>
          <p:cNvSpPr>
            <a:spLocks noGrp="1"/>
          </p:cNvSpPr>
          <p:nvPr>
            <p:ph idx="1"/>
          </p:nvPr>
        </p:nvSpPr>
        <p:spPr>
          <a:xfrm>
            <a:off x="609600" y="1255011"/>
            <a:ext cx="10972800" cy="4536321"/>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Right Meds, Right Time </a:t>
            </a:r>
          </a:p>
        </p:txBody>
      </p:sp>
      <p:sp>
        <p:nvSpPr>
          <p:cNvPr id="9" name="Title 8">
            <a:extLst>
              <a:ext uri="{FF2B5EF4-FFF2-40B4-BE49-F238E27FC236}">
                <a16:creationId xmlns:a16="http://schemas.microsoft.com/office/drawing/2014/main" id="{167D1380-8AAE-9546-A79B-20CE0509BF15}"/>
              </a:ext>
            </a:extLst>
          </p:cNvPr>
          <p:cNvSpPr>
            <a:spLocks noGrp="1"/>
          </p:cNvSpPr>
          <p:nvPr>
            <p:ph type="title"/>
          </p:nvPr>
        </p:nvSpPr>
        <p:spPr>
          <a:xfrm>
            <a:off x="609600" y="274638"/>
            <a:ext cx="10972800" cy="1143000"/>
          </a:xfrm>
        </p:spPr>
        <p:txBody>
          <a:bodyPr/>
          <a:lstStyle/>
          <a:p>
            <a:pPr algn="ctr"/>
            <a:r>
              <a:rPr lang="en-US" dirty="0"/>
              <a:t>Comfort</a:t>
            </a:r>
          </a:p>
        </p:txBody>
      </p:sp>
      <p:pic>
        <p:nvPicPr>
          <p:cNvPr id="18" name="Picture 17" descr="A picture containing front, sitting, black, clock&#10;&#10;Description automatically generated">
            <a:extLst>
              <a:ext uri="{FF2B5EF4-FFF2-40B4-BE49-F238E27FC236}">
                <a16:creationId xmlns:a16="http://schemas.microsoft.com/office/drawing/2014/main" id="{46E893CB-4714-F349-B348-14022EA3BF09}"/>
              </a:ext>
            </a:extLst>
          </p:cNvPr>
          <p:cNvPicPr>
            <a:picLocks noChangeAspect="1"/>
          </p:cNvPicPr>
          <p:nvPr/>
        </p:nvPicPr>
        <p:blipFill>
          <a:blip r:embed="rId5"/>
          <a:stretch>
            <a:fillRect/>
          </a:stretch>
        </p:blipFill>
        <p:spPr>
          <a:xfrm>
            <a:off x="2345930" y="5486400"/>
            <a:ext cx="7500140" cy="1363662"/>
          </a:xfrm>
          <a:prstGeom prst="rect">
            <a:avLst/>
          </a:prstGeom>
        </p:spPr>
      </p:pic>
    </p:spTree>
    <p:extLst>
      <p:ext uri="{BB962C8B-B14F-4D97-AF65-F5344CB8AC3E}">
        <p14:creationId xmlns:p14="http://schemas.microsoft.com/office/powerpoint/2010/main" val="246107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3E1C5-1AE1-8045-B751-6D0BA6FDBAAA}"/>
              </a:ext>
            </a:extLst>
          </p:cNvPr>
          <p:cNvSpPr>
            <a:spLocks noGrp="1"/>
          </p:cNvSpPr>
          <p:nvPr>
            <p:ph idx="1"/>
          </p:nvPr>
        </p:nvSpPr>
        <p:spPr>
          <a:xfrm>
            <a:off x="609600" y="1255011"/>
            <a:ext cx="10972800" cy="4563754"/>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Total Pain Management</a:t>
            </a:r>
          </a:p>
        </p:txBody>
      </p:sp>
      <p:cxnSp>
        <p:nvCxnSpPr>
          <p:cNvPr id="15" name="Straight Connector 14"/>
          <p:cNvCxnSpPr>
            <a:cxnSpLocks/>
          </p:cNvCxnSpPr>
          <p:nvPr/>
        </p:nvCxnSpPr>
        <p:spPr>
          <a:xfrm>
            <a:off x="5967788" y="1863881"/>
            <a:ext cx="0" cy="243564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1115146" y="1836088"/>
            <a:ext cx="4712762" cy="3026908"/>
          </a:xfrm>
          <a:prstGeom prst="rect">
            <a:avLst/>
          </a:prstGeom>
        </p:spPr>
      </p:pic>
      <p:pic>
        <p:nvPicPr>
          <p:cNvPr id="8" name="Picture 7"/>
          <p:cNvPicPr>
            <a:picLocks noChangeAspect="1"/>
          </p:cNvPicPr>
          <p:nvPr/>
        </p:nvPicPr>
        <p:blipFill>
          <a:blip r:embed="rId3"/>
          <a:stretch>
            <a:fillRect/>
          </a:stretch>
        </p:blipFill>
        <p:spPr>
          <a:xfrm>
            <a:off x="6049067" y="1914234"/>
            <a:ext cx="5533333" cy="2948761"/>
          </a:xfrm>
          <a:prstGeom prst="rect">
            <a:avLst/>
          </a:prstGeom>
        </p:spPr>
      </p:pic>
      <p:sp>
        <p:nvSpPr>
          <p:cNvPr id="10" name="TextBox 9"/>
          <p:cNvSpPr txBox="1"/>
          <p:nvPr/>
        </p:nvSpPr>
        <p:spPr>
          <a:xfrm>
            <a:off x="6421438" y="4859255"/>
            <a:ext cx="4126886" cy="669414"/>
          </a:xfrm>
          <a:prstGeom prst="rect">
            <a:avLst/>
          </a:prstGeom>
          <a:noFill/>
        </p:spPr>
        <p:txBody>
          <a:bodyPr wrap="square" rtlCol="0">
            <a:spAutoFit/>
          </a:bodyPr>
          <a:lstStyle/>
          <a:p>
            <a:r>
              <a:rPr lang="en-US" sz="750" i="1" dirty="0"/>
              <a:t>Routine HARS Actions Taken by Compassus:</a:t>
            </a:r>
          </a:p>
          <a:p>
            <a:r>
              <a:rPr lang="en-US" sz="750" i="1" dirty="0"/>
              <a:t>- Hospice Aide Supervision completed every 14 days by the RN</a:t>
            </a:r>
          </a:p>
          <a:p>
            <a:r>
              <a:rPr lang="en-US" sz="750" i="1" dirty="0"/>
              <a:t>- Assessment of skin and wound management every scheduled visit</a:t>
            </a:r>
          </a:p>
          <a:p>
            <a:r>
              <a:rPr lang="en-US" sz="750" i="1" dirty="0"/>
              <a:t>- Reconciliation and management of medications</a:t>
            </a:r>
          </a:p>
          <a:p>
            <a:r>
              <a:rPr lang="en-US" sz="750" b="1" i="1" dirty="0"/>
              <a:t>- Screening for pain and intervening for comfort (includes the SIT)</a:t>
            </a:r>
          </a:p>
        </p:txBody>
      </p:sp>
      <p:sp>
        <p:nvSpPr>
          <p:cNvPr id="6" name="Title 5">
            <a:extLst>
              <a:ext uri="{FF2B5EF4-FFF2-40B4-BE49-F238E27FC236}">
                <a16:creationId xmlns:a16="http://schemas.microsoft.com/office/drawing/2014/main" id="{8521995E-24DA-B942-BF2C-F21D0AEE7400}"/>
              </a:ext>
            </a:extLst>
          </p:cNvPr>
          <p:cNvSpPr>
            <a:spLocks noGrp="1"/>
          </p:cNvSpPr>
          <p:nvPr>
            <p:ph type="title"/>
          </p:nvPr>
        </p:nvSpPr>
        <p:spPr>
          <a:xfrm>
            <a:off x="609600" y="274638"/>
            <a:ext cx="10972800" cy="1143000"/>
          </a:xfrm>
        </p:spPr>
        <p:txBody>
          <a:bodyPr/>
          <a:lstStyle/>
          <a:p>
            <a:pPr algn="ctr"/>
            <a:r>
              <a:rPr lang="en-US" dirty="0"/>
              <a:t>Comfort</a:t>
            </a:r>
          </a:p>
        </p:txBody>
      </p:sp>
      <p:sp>
        <p:nvSpPr>
          <p:cNvPr id="21" name="TextBox 20">
            <a:extLst>
              <a:ext uri="{FF2B5EF4-FFF2-40B4-BE49-F238E27FC236}">
                <a16:creationId xmlns:a16="http://schemas.microsoft.com/office/drawing/2014/main" id="{D7DBFCE9-5582-1745-93F0-FEE5E55C8178}"/>
              </a:ext>
            </a:extLst>
          </p:cNvPr>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pic>
        <p:nvPicPr>
          <p:cNvPr id="22" name="Picture 21" descr="A picture containing front, sitting, black, large&#10;&#10;Description automatically generated">
            <a:extLst>
              <a:ext uri="{FF2B5EF4-FFF2-40B4-BE49-F238E27FC236}">
                <a16:creationId xmlns:a16="http://schemas.microsoft.com/office/drawing/2014/main" id="{804E6357-37D4-3A44-BCEB-6B31D6669E15}"/>
              </a:ext>
            </a:extLst>
          </p:cNvPr>
          <p:cNvPicPr>
            <a:picLocks noChangeAspect="1"/>
          </p:cNvPicPr>
          <p:nvPr/>
        </p:nvPicPr>
        <p:blipFill>
          <a:blip r:embed="rId4"/>
          <a:stretch>
            <a:fillRect/>
          </a:stretch>
        </p:blipFill>
        <p:spPr>
          <a:xfrm>
            <a:off x="2345930" y="5486400"/>
            <a:ext cx="7500140" cy="1363662"/>
          </a:xfrm>
          <a:prstGeom prst="rect">
            <a:avLst/>
          </a:prstGeom>
        </p:spPr>
      </p:pic>
    </p:spTree>
    <p:extLst>
      <p:ext uri="{BB962C8B-B14F-4D97-AF65-F5344CB8AC3E}">
        <p14:creationId xmlns:p14="http://schemas.microsoft.com/office/powerpoint/2010/main" val="31299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3571827715"/>
              </p:ext>
            </p:extLst>
          </p:nvPr>
        </p:nvGraphicFramePr>
        <p:xfrm>
          <a:off x="1848938" y="2133523"/>
          <a:ext cx="8819063" cy="159522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flipH="1">
            <a:off x="1746068" y="3882389"/>
            <a:ext cx="8819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46068" y="5276849"/>
            <a:ext cx="8819063"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a:graphicFrameLocks/>
          </p:cNvGraphicFramePr>
          <p:nvPr>
            <p:extLst>
              <p:ext uri="{D42A27DB-BD31-4B8C-83A1-F6EECF244321}">
                <p14:modId xmlns:p14="http://schemas.microsoft.com/office/powerpoint/2010/main" val="500128058"/>
              </p:ext>
            </p:extLst>
          </p:nvPr>
        </p:nvGraphicFramePr>
        <p:xfrm>
          <a:off x="1904658" y="3940116"/>
          <a:ext cx="2604692" cy="1279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1844613243"/>
              </p:ext>
            </p:extLst>
          </p:nvPr>
        </p:nvGraphicFramePr>
        <p:xfrm>
          <a:off x="4893033" y="3911253"/>
          <a:ext cx="2666621" cy="1336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828182048"/>
              </p:ext>
            </p:extLst>
          </p:nvPr>
        </p:nvGraphicFramePr>
        <p:xfrm>
          <a:off x="7943336" y="3939484"/>
          <a:ext cx="2564645" cy="1279637"/>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4298528" y="1968246"/>
            <a:ext cx="3594944" cy="213585"/>
          </a:xfrm>
          <a:prstGeom prst="rect">
            <a:avLst/>
          </a:prstGeom>
          <a:noFill/>
        </p:spPr>
        <p:txBody>
          <a:bodyPr wrap="square" rtlCol="0">
            <a:spAutoFit/>
          </a:bodyPr>
          <a:lstStyle/>
          <a:p>
            <a:r>
              <a:rPr lang="en-US" sz="788" i="1" dirty="0"/>
              <a:t>Values are the average for the decedent population in the last 7 days of life.</a:t>
            </a:r>
          </a:p>
        </p:txBody>
      </p:sp>
      <p:sp>
        <p:nvSpPr>
          <p:cNvPr id="6" name="Title 5">
            <a:extLst>
              <a:ext uri="{FF2B5EF4-FFF2-40B4-BE49-F238E27FC236}">
                <a16:creationId xmlns:a16="http://schemas.microsoft.com/office/drawing/2014/main" id="{21D3DDED-EBF9-2243-95C8-5CCE1038AA48}"/>
              </a:ext>
            </a:extLst>
          </p:cNvPr>
          <p:cNvSpPr>
            <a:spLocks noGrp="1"/>
          </p:cNvSpPr>
          <p:nvPr>
            <p:ph type="title"/>
          </p:nvPr>
        </p:nvSpPr>
        <p:spPr>
          <a:xfrm>
            <a:off x="609600" y="274638"/>
            <a:ext cx="10972800" cy="1143000"/>
          </a:xfrm>
        </p:spPr>
        <p:txBody>
          <a:bodyPr/>
          <a:lstStyle/>
          <a:p>
            <a:pPr algn="ctr"/>
            <a:r>
              <a:rPr lang="en-US" dirty="0"/>
              <a:t>Comfort</a:t>
            </a:r>
          </a:p>
        </p:txBody>
      </p:sp>
      <p:sp>
        <p:nvSpPr>
          <p:cNvPr id="17" name="Content Placeholder 2">
            <a:extLst>
              <a:ext uri="{FF2B5EF4-FFF2-40B4-BE49-F238E27FC236}">
                <a16:creationId xmlns:a16="http://schemas.microsoft.com/office/drawing/2014/main" id="{D8B4ABEB-B3DD-3A45-99D0-3767F3D134BA}"/>
              </a:ext>
            </a:extLst>
          </p:cNvPr>
          <p:cNvSpPr>
            <a:spLocks noGrp="1"/>
          </p:cNvSpPr>
          <p:nvPr>
            <p:ph idx="1"/>
          </p:nvPr>
        </p:nvSpPr>
        <p:spPr>
          <a:xfrm>
            <a:off x="609600" y="1255011"/>
            <a:ext cx="10972800" cy="4563754"/>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Symptom Management</a:t>
            </a:r>
          </a:p>
        </p:txBody>
      </p:sp>
      <p:sp>
        <p:nvSpPr>
          <p:cNvPr id="19" name="TextBox 18">
            <a:extLst>
              <a:ext uri="{FF2B5EF4-FFF2-40B4-BE49-F238E27FC236}">
                <a16:creationId xmlns:a16="http://schemas.microsoft.com/office/drawing/2014/main" id="{BBFEAC54-B318-244F-932D-2A97584F0C9F}"/>
              </a:ext>
            </a:extLst>
          </p:cNvPr>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pic>
        <p:nvPicPr>
          <p:cNvPr id="22" name="Picture 21" descr="A picture containing sitting, front, black, phone&#10;&#10;Description automatically generated">
            <a:extLst>
              <a:ext uri="{FF2B5EF4-FFF2-40B4-BE49-F238E27FC236}">
                <a16:creationId xmlns:a16="http://schemas.microsoft.com/office/drawing/2014/main" id="{F85A5E74-5FE2-2F45-9C73-441D46F0DA85}"/>
              </a:ext>
            </a:extLst>
          </p:cNvPr>
          <p:cNvPicPr>
            <a:picLocks noChangeAspect="1"/>
          </p:cNvPicPr>
          <p:nvPr/>
        </p:nvPicPr>
        <p:blipFill>
          <a:blip r:embed="rId6"/>
          <a:stretch>
            <a:fillRect/>
          </a:stretch>
        </p:blipFill>
        <p:spPr>
          <a:xfrm>
            <a:off x="2345930" y="5486400"/>
            <a:ext cx="7500140" cy="1363662"/>
          </a:xfrm>
          <a:prstGeom prst="rect">
            <a:avLst/>
          </a:prstGeom>
        </p:spPr>
      </p:pic>
    </p:spTree>
    <p:extLst>
      <p:ext uri="{BB962C8B-B14F-4D97-AF65-F5344CB8AC3E}">
        <p14:creationId xmlns:p14="http://schemas.microsoft.com/office/powerpoint/2010/main" val="23603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462008161"/>
              </p:ext>
            </p:extLst>
          </p:nvPr>
        </p:nvGraphicFramePr>
        <p:xfrm>
          <a:off x="883578" y="1722499"/>
          <a:ext cx="10638204" cy="395018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79DAA286-FA13-7645-83AB-501A09B72322}"/>
              </a:ext>
            </a:extLst>
          </p:cNvPr>
          <p:cNvSpPr>
            <a:spLocks noGrp="1"/>
          </p:cNvSpPr>
          <p:nvPr>
            <p:ph type="title"/>
          </p:nvPr>
        </p:nvSpPr>
        <p:spPr/>
        <p:txBody>
          <a:bodyPr/>
          <a:lstStyle/>
          <a:p>
            <a:pPr algn="ctr"/>
            <a:r>
              <a:rPr lang="en-US" dirty="0"/>
              <a:t>Greatest Concern</a:t>
            </a:r>
          </a:p>
        </p:txBody>
      </p:sp>
      <p:sp>
        <p:nvSpPr>
          <p:cNvPr id="9" name="Content Placeholder 2">
            <a:extLst>
              <a:ext uri="{FF2B5EF4-FFF2-40B4-BE49-F238E27FC236}">
                <a16:creationId xmlns:a16="http://schemas.microsoft.com/office/drawing/2014/main" id="{9AA7AA0F-2F1D-EC40-BFFD-AECD5AD54719}"/>
              </a:ext>
            </a:extLst>
          </p:cNvPr>
          <p:cNvSpPr>
            <a:spLocks noGrp="1"/>
          </p:cNvSpPr>
          <p:nvPr>
            <p:ph idx="1"/>
          </p:nvPr>
        </p:nvSpPr>
        <p:spPr>
          <a:xfrm>
            <a:off x="609600" y="1255011"/>
            <a:ext cx="10972800" cy="4563754"/>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I’m On My Way</a:t>
            </a:r>
          </a:p>
        </p:txBody>
      </p:sp>
      <p:sp>
        <p:nvSpPr>
          <p:cNvPr id="11" name="TextBox 10">
            <a:extLst>
              <a:ext uri="{FF2B5EF4-FFF2-40B4-BE49-F238E27FC236}">
                <a16:creationId xmlns:a16="http://schemas.microsoft.com/office/drawing/2014/main" id="{E73D2C8E-618F-FF48-9BA2-3B9CF3F4F6EA}"/>
              </a:ext>
            </a:extLst>
          </p:cNvPr>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pic>
        <p:nvPicPr>
          <p:cNvPr id="12" name="Content Placeholder 13" descr="A picture containing sitting, front, man, clock&#10;&#10;Description automatically generated">
            <a:extLst>
              <a:ext uri="{FF2B5EF4-FFF2-40B4-BE49-F238E27FC236}">
                <a16:creationId xmlns:a16="http://schemas.microsoft.com/office/drawing/2014/main" id="{0954F61B-0DD9-734D-9904-A45F8BF13E41}"/>
              </a:ext>
            </a:extLst>
          </p:cNvPr>
          <p:cNvPicPr>
            <a:picLocks noChangeAspect="1"/>
          </p:cNvPicPr>
          <p:nvPr/>
        </p:nvPicPr>
        <p:blipFill>
          <a:blip r:embed="rId3"/>
          <a:stretch>
            <a:fillRect/>
          </a:stretch>
        </p:blipFill>
        <p:spPr>
          <a:xfrm>
            <a:off x="2345930" y="5486400"/>
            <a:ext cx="7500140" cy="1363662"/>
          </a:xfrm>
          <a:prstGeom prst="rect">
            <a:avLst/>
          </a:prstGeom>
        </p:spPr>
      </p:pic>
    </p:spTree>
    <p:extLst>
      <p:ext uri="{BB962C8B-B14F-4D97-AF65-F5344CB8AC3E}">
        <p14:creationId xmlns:p14="http://schemas.microsoft.com/office/powerpoint/2010/main" val="121040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71026" y="2002406"/>
            <a:ext cx="5457678" cy="3116249"/>
          </a:xfrm>
          <a:prstGeom prst="rect">
            <a:avLst/>
          </a:prstGeom>
        </p:spPr>
      </p:pic>
      <p:cxnSp>
        <p:nvCxnSpPr>
          <p:cNvPr id="15" name="Straight Connector 14"/>
          <p:cNvCxnSpPr>
            <a:cxnSpLocks/>
          </p:cNvCxnSpPr>
          <p:nvPr/>
        </p:nvCxnSpPr>
        <p:spPr>
          <a:xfrm>
            <a:off x="6092951" y="2371264"/>
            <a:ext cx="1" cy="276165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514888" y="2002406"/>
            <a:ext cx="5457678" cy="3111937"/>
          </a:xfrm>
          <a:prstGeom prst="rect">
            <a:avLst/>
          </a:prstGeom>
        </p:spPr>
      </p:pic>
      <p:sp>
        <p:nvSpPr>
          <p:cNvPr id="4" name="Title 3">
            <a:extLst>
              <a:ext uri="{FF2B5EF4-FFF2-40B4-BE49-F238E27FC236}">
                <a16:creationId xmlns:a16="http://schemas.microsoft.com/office/drawing/2014/main" id="{A5012E45-3156-6F40-9F5D-2FF632F4281A}"/>
              </a:ext>
            </a:extLst>
          </p:cNvPr>
          <p:cNvSpPr>
            <a:spLocks noGrp="1"/>
          </p:cNvSpPr>
          <p:nvPr>
            <p:ph type="title"/>
          </p:nvPr>
        </p:nvSpPr>
        <p:spPr>
          <a:xfrm>
            <a:off x="609600" y="274638"/>
            <a:ext cx="10972800" cy="1143000"/>
          </a:xfrm>
        </p:spPr>
        <p:txBody>
          <a:bodyPr/>
          <a:lstStyle/>
          <a:p>
            <a:pPr algn="ctr"/>
            <a:r>
              <a:rPr lang="en-US" dirty="0"/>
              <a:t>Safety </a:t>
            </a:r>
          </a:p>
        </p:txBody>
      </p:sp>
      <p:sp>
        <p:nvSpPr>
          <p:cNvPr id="13" name="Content Placeholder 5">
            <a:extLst>
              <a:ext uri="{FF2B5EF4-FFF2-40B4-BE49-F238E27FC236}">
                <a16:creationId xmlns:a16="http://schemas.microsoft.com/office/drawing/2014/main" id="{5B829956-7644-2F4E-A6D3-074E1D0E84C3}"/>
              </a:ext>
            </a:extLst>
          </p:cNvPr>
          <p:cNvSpPr>
            <a:spLocks noGrp="1"/>
          </p:cNvSpPr>
          <p:nvPr>
            <p:ph idx="1"/>
          </p:nvPr>
        </p:nvSpPr>
        <p:spPr>
          <a:xfrm>
            <a:off x="609600" y="1255011"/>
            <a:ext cx="10972800" cy="4536321"/>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Right Meds, Right Time </a:t>
            </a:r>
          </a:p>
        </p:txBody>
      </p:sp>
      <p:sp>
        <p:nvSpPr>
          <p:cNvPr id="16" name="TextBox 15">
            <a:extLst>
              <a:ext uri="{FF2B5EF4-FFF2-40B4-BE49-F238E27FC236}">
                <a16:creationId xmlns:a16="http://schemas.microsoft.com/office/drawing/2014/main" id="{E0A82A14-D187-8B4B-B97C-B1E4FF6B1232}"/>
              </a:ext>
            </a:extLst>
          </p:cNvPr>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pic>
        <p:nvPicPr>
          <p:cNvPr id="17" name="Picture 16" descr="A picture containing front, sitting, black, clock&#10;&#10;Description automatically generated">
            <a:extLst>
              <a:ext uri="{FF2B5EF4-FFF2-40B4-BE49-F238E27FC236}">
                <a16:creationId xmlns:a16="http://schemas.microsoft.com/office/drawing/2014/main" id="{49F0095A-959B-8541-BA8D-8F5BBE5427D9}"/>
              </a:ext>
            </a:extLst>
          </p:cNvPr>
          <p:cNvPicPr>
            <a:picLocks noChangeAspect="1"/>
          </p:cNvPicPr>
          <p:nvPr/>
        </p:nvPicPr>
        <p:blipFill>
          <a:blip r:embed="rId4"/>
          <a:stretch>
            <a:fillRect/>
          </a:stretch>
        </p:blipFill>
        <p:spPr>
          <a:xfrm>
            <a:off x="2345930" y="5486400"/>
            <a:ext cx="7500140" cy="1363662"/>
          </a:xfrm>
          <a:prstGeom prst="rect">
            <a:avLst/>
          </a:prstGeom>
        </p:spPr>
      </p:pic>
    </p:spTree>
    <p:extLst>
      <p:ext uri="{BB962C8B-B14F-4D97-AF65-F5344CB8AC3E}">
        <p14:creationId xmlns:p14="http://schemas.microsoft.com/office/powerpoint/2010/main" val="33459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4"/>
          <p:cNvPicPr>
            <a:picLocks noChangeAspect="1" noChangeArrowheads="1"/>
          </p:cNvPicPr>
          <p:nvPr/>
        </p:nvPicPr>
        <p:blipFill rotWithShape="1">
          <a:blip r:embed="rId2">
            <a:extLst>
              <a:ext uri="{28A0092B-C50C-407E-A947-70E740481C1C}">
                <a14:useLocalDpi xmlns:a14="http://schemas.microsoft.com/office/drawing/2010/main" val="0"/>
              </a:ext>
            </a:extLst>
          </a:blip>
          <a:srcRect b="12189"/>
          <a:stretch/>
        </p:blipFill>
        <p:spPr bwMode="auto">
          <a:xfrm>
            <a:off x="1423501" y="1891778"/>
            <a:ext cx="9344998" cy="27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9256" y="5036771"/>
            <a:ext cx="7802534"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Scaling the attributes of our best care providers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We’re flipping the paradigm on how QOL is viewed, and we’re putting performance metrics in place to guide our clinicians in delivering the type of care we want for ourselves and our loved ones</a:t>
            </a:r>
          </a:p>
        </p:txBody>
      </p:sp>
      <p:sp>
        <p:nvSpPr>
          <p:cNvPr id="6" name="Title 5">
            <a:extLst>
              <a:ext uri="{FF2B5EF4-FFF2-40B4-BE49-F238E27FC236}">
                <a16:creationId xmlns:a16="http://schemas.microsoft.com/office/drawing/2014/main" id="{E6065CE4-A3B2-0447-87D4-CE0A8735DD3B}"/>
              </a:ext>
            </a:extLst>
          </p:cNvPr>
          <p:cNvSpPr>
            <a:spLocks noGrp="1"/>
          </p:cNvSpPr>
          <p:nvPr>
            <p:ph type="title"/>
          </p:nvPr>
        </p:nvSpPr>
        <p:spPr/>
        <p:txBody>
          <a:bodyPr/>
          <a:lstStyle/>
          <a:p>
            <a:pPr algn="ctr"/>
            <a:r>
              <a:rPr lang="en-US" dirty="0"/>
              <a:t>Quality of Life </a:t>
            </a:r>
          </a:p>
        </p:txBody>
      </p:sp>
      <p:sp>
        <p:nvSpPr>
          <p:cNvPr id="8" name="Content Placeholder 5">
            <a:extLst>
              <a:ext uri="{FF2B5EF4-FFF2-40B4-BE49-F238E27FC236}">
                <a16:creationId xmlns:a16="http://schemas.microsoft.com/office/drawing/2014/main" id="{EC88CC38-6F78-F54F-A6A3-F661EA916328}"/>
              </a:ext>
            </a:extLst>
          </p:cNvPr>
          <p:cNvSpPr>
            <a:spLocks noGrp="1"/>
          </p:cNvSpPr>
          <p:nvPr>
            <p:ph idx="1"/>
          </p:nvPr>
        </p:nvSpPr>
        <p:spPr>
          <a:xfrm>
            <a:off x="609600" y="1256892"/>
            <a:ext cx="10972800" cy="4282572"/>
          </a:xfrm>
        </p:spPr>
        <p:txBody>
          <a:bodyPr>
            <a:normAutofit/>
          </a:bodyPr>
          <a:lstStyle/>
          <a:p>
            <a:pPr marL="0" indent="0" algn="ctr">
              <a:buNone/>
            </a:pPr>
            <a:r>
              <a:rPr lang="en-US" sz="2000" b="1" dirty="0">
                <a:solidFill>
                  <a:srgbClr val="E6A714"/>
                </a:solidFill>
                <a:latin typeface="Calibri" panose="020F0502020204030204" pitchFamily="34" charset="0"/>
                <a:cs typeface="Calibri" panose="020F0502020204030204" pitchFamily="34" charset="0"/>
              </a:rPr>
              <a:t>The One Thing</a:t>
            </a:r>
          </a:p>
        </p:txBody>
      </p:sp>
      <p:sp>
        <p:nvSpPr>
          <p:cNvPr id="9" name="TextBox 8">
            <a:extLst>
              <a:ext uri="{FF2B5EF4-FFF2-40B4-BE49-F238E27FC236}">
                <a16:creationId xmlns:a16="http://schemas.microsoft.com/office/drawing/2014/main" id="{082FF155-EBF0-604A-B42D-110576CADBE8}"/>
              </a:ext>
            </a:extLst>
          </p:cNvPr>
          <p:cNvSpPr txBox="1"/>
          <p:nvPr/>
        </p:nvSpPr>
        <p:spPr>
          <a:xfrm rot="2033149">
            <a:off x="9425404" y="1282733"/>
            <a:ext cx="1188702" cy="369332"/>
          </a:xfrm>
          <a:prstGeom prst="rect">
            <a:avLst/>
          </a:prstGeom>
          <a:noFill/>
        </p:spPr>
        <p:txBody>
          <a:bodyPr wrap="square" rtlCol="0">
            <a:spAutoFit/>
          </a:bodyPr>
          <a:lstStyle/>
          <a:p>
            <a:r>
              <a:rPr lang="en-US" dirty="0">
                <a:solidFill>
                  <a:srgbClr val="FF0000"/>
                </a:solidFill>
              </a:rPr>
              <a:t>SAMPLE</a:t>
            </a:r>
          </a:p>
        </p:txBody>
      </p:sp>
    </p:spTree>
    <p:extLst>
      <p:ext uri="{BB962C8B-B14F-4D97-AF65-F5344CB8AC3E}">
        <p14:creationId xmlns:p14="http://schemas.microsoft.com/office/powerpoint/2010/main" val="19007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8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Compassus">
      <a:dk1>
        <a:srgbClr val="000000"/>
      </a:dk1>
      <a:lt1>
        <a:srgbClr val="FFFFFF"/>
      </a:lt1>
      <a:dk2>
        <a:srgbClr val="44546A"/>
      </a:dk2>
      <a:lt2>
        <a:srgbClr val="E7E6E6"/>
      </a:lt2>
      <a:accent1>
        <a:srgbClr val="091E40"/>
      </a:accent1>
      <a:accent2>
        <a:srgbClr val="CF8A2A"/>
      </a:accent2>
      <a:accent3>
        <a:srgbClr val="A5A5A5"/>
      </a:accent3>
      <a:accent4>
        <a:srgbClr val="DAAA69"/>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7217</TotalTime>
  <Words>274</Words>
  <Application>Microsoft Macintosh PowerPoint</Application>
  <PresentationFormat>Widescreen</PresentationFormat>
  <Paragraphs>45</Paragraphs>
  <Slides>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ArialMT</vt:lpstr>
      <vt:lpstr>Calibri</vt:lpstr>
      <vt:lpstr>Calibri Light</vt:lpstr>
      <vt:lpstr>Office Theme</vt:lpstr>
      <vt:lpstr>Custom Design</vt:lpstr>
      <vt:lpstr>Titles</vt:lpstr>
      <vt:lpstr>PowerPoint Presentation</vt:lpstr>
      <vt:lpstr>CAHPS</vt:lpstr>
      <vt:lpstr>Comfort</vt:lpstr>
      <vt:lpstr>Comfort</vt:lpstr>
      <vt:lpstr>Comfort</vt:lpstr>
      <vt:lpstr>Greatest Concern</vt:lpstr>
      <vt:lpstr>Safety </vt:lpstr>
      <vt:lpstr>Quality of Life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Myers</dc:creator>
  <cp:lastModifiedBy>Microsoft Office User</cp:lastModifiedBy>
  <cp:revision>490</cp:revision>
  <cp:lastPrinted>2020-02-05T18:59:08Z</cp:lastPrinted>
  <dcterms:created xsi:type="dcterms:W3CDTF">2017-01-02T16:58:50Z</dcterms:created>
  <dcterms:modified xsi:type="dcterms:W3CDTF">2020-03-09T01:59:38Z</dcterms:modified>
</cp:coreProperties>
</file>