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8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293" r:id="rId15"/>
    <p:sldId id="257" r:id="rId16"/>
    <p:sldId id="259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5" r:id="rId28"/>
    <p:sldId id="315" r:id="rId29"/>
    <p:sldId id="277" r:id="rId30"/>
    <p:sldId id="278" r:id="rId31"/>
    <p:sldId id="279" r:id="rId32"/>
    <p:sldId id="280" r:id="rId33"/>
    <p:sldId id="281" r:id="rId34"/>
    <p:sldId id="283" r:id="rId35"/>
    <p:sldId id="304" r:id="rId36"/>
    <p:sldId id="305" r:id="rId37"/>
    <p:sldId id="308" r:id="rId38"/>
    <p:sldId id="313" r:id="rId39"/>
    <p:sldId id="314" r:id="rId40"/>
    <p:sldId id="310" r:id="rId41"/>
    <p:sldId id="311" r:id="rId42"/>
    <p:sldId id="312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50" d="100"/>
          <a:sy n="150" d="100"/>
        </p:scale>
        <p:origin x="42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80C3B-5357-014B-9163-4B5018039054}" type="datetime1">
              <a:rPr lang="en-US" smtClean="0"/>
              <a:t>3/25/19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DA84D-71DD-D846-938D-05E7542A6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84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6427B-475D-5D41-AE40-1E7ECEE2DC0D}" type="datetime1">
              <a:rPr lang="en-US" smtClean="0"/>
              <a:t>3/25/19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48A97-D1A3-2D45-B32F-1226C546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787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equivalent</a:t>
            </a:r>
            <a:r>
              <a:rPr lang="en-US" baseline="0" dirty="0"/>
              <a:t> to what is happening in conversations B,C, And D that Dr. </a:t>
            </a:r>
            <a:r>
              <a:rPr lang="en-US" baseline="0" dirty="0" err="1"/>
              <a:t>Merkelz</a:t>
            </a:r>
            <a:r>
              <a:rPr lang="en-US" baseline="0" dirty="0"/>
              <a:t> refers to, and will present more tomorrow.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DA38-DDED-482A-B688-A9D7427594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to give more information, but let them process then ask questions. Let the emotion come, and respond</a:t>
            </a:r>
          </a:p>
          <a:p>
            <a:r>
              <a:rPr lang="en-US" dirty="0"/>
              <a:t>Silence</a:t>
            </a:r>
            <a:r>
              <a:rPr lang="en-US" baseline="0" dirty="0"/>
              <a:t> until the patient responds is a good rule of thumb.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DA38-DDED-482A-B688-A9D7427594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5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some common responses to serious news?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DA38-DDED-482A-B688-A9D7427594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70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Statements for articulating empathy</a:t>
            </a:r>
          </a:p>
          <a:p>
            <a:r>
              <a:rPr lang="en-US" dirty="0"/>
              <a:t>Name- in general,</a:t>
            </a:r>
            <a:r>
              <a:rPr lang="en-US" baseline="0" dirty="0"/>
              <a:t> turn down the intensity a notch when you name the emotion (frustrated instead of angry)</a:t>
            </a:r>
          </a:p>
          <a:p>
            <a:r>
              <a:rPr lang="en-US" baseline="0" dirty="0"/>
              <a:t>Understand- Don’t actually use the words “I understand”</a:t>
            </a:r>
          </a:p>
          <a:p>
            <a:r>
              <a:rPr lang="en-US" baseline="0" dirty="0"/>
              <a:t>Respect-praise helps the person feel you are on their side. </a:t>
            </a:r>
          </a:p>
          <a:p>
            <a:r>
              <a:rPr lang="en-US" baseline="0" dirty="0"/>
              <a:t>Support- Making a commitment is a powerful statement</a:t>
            </a:r>
          </a:p>
          <a:p>
            <a:r>
              <a:rPr lang="en-US" baseline="0" dirty="0"/>
              <a:t>Explore-Asking a focused question prevents this from seeming obvious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DA38-DDED-482A-B688-A9D7427594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9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have delivered the headline, and dealt with the emotion, the patient or family member is usually in a good place to discuss plans going forward.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DA38-DDED-482A-B688-A9D7427594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21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lymphedema therapy!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2DA38-DDED-482A-B688-A9D7427594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2371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106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26367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26367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1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0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8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238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3809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83326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83326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1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7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8753206" y="0"/>
            <a:ext cx="390795" cy="273844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D1308-9147-784B-8E83-F1B19DF29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3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19159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1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4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1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3206" y="0"/>
            <a:ext cx="390795" cy="273844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D1308-9147-784B-8E83-F1B19DF296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4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vitaltalk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ripal.org/2013/09/outcomes-of-in-hospital-cpr-not-as-rosy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ripal.org/2013/09/outcomes-of-in-hospital-cpr-not-as-rosy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0" y="44631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Tough Conversations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89315" y="1564821"/>
            <a:ext cx="6400800" cy="7728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Kevin Craig, MD</a:t>
            </a:r>
          </a:p>
          <a:p>
            <a:r>
              <a:rPr lang="en-US" dirty="0"/>
              <a:t>Kelley Newcomer, MD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15" y="2337707"/>
            <a:ext cx="3403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CPR Effectiveness</a:t>
            </a:r>
            <a:r>
              <a:rPr lang="en-US" baseline="30000" dirty="0"/>
              <a:t>3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97BA86-FA2D-BF48-9C8C-19F0C265D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825677"/>
              </p:ext>
            </p:extLst>
          </p:nvPr>
        </p:nvGraphicFramePr>
        <p:xfrm>
          <a:off x="2067540" y="1278890"/>
          <a:ext cx="5008920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335">
                  <a:extLst>
                    <a:ext uri="{9D8B030D-6E8A-4147-A177-3AD203B41FA5}">
                      <a16:colId xmlns:a16="http://schemas.microsoft.com/office/drawing/2014/main" val="2868732630"/>
                    </a:ext>
                  </a:extLst>
                </a:gridCol>
                <a:gridCol w="3442585">
                  <a:extLst>
                    <a:ext uri="{9D8B030D-6E8A-4147-A177-3AD203B41FA5}">
                      <a16:colId xmlns:a16="http://schemas.microsoft.com/office/drawing/2014/main" val="3918678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of Patients Surviving with Good Neurologic Function or Minimal Deficits Upon Discharge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063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&lt;70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12.6%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538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70-74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10.2%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79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75-79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702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80-84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7.6%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281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≥85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4.5%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2435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12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Vital Talks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Specific format</a:t>
            </a:r>
          </a:p>
          <a:p>
            <a:r>
              <a:rPr lang="en-US" dirty="0"/>
              <a:t>Good acronyms to keep you on track</a:t>
            </a:r>
          </a:p>
          <a:p>
            <a:r>
              <a:rPr lang="en-US" dirty="0"/>
              <a:t>Common vocabulary for teaching learners</a:t>
            </a:r>
          </a:p>
          <a:p>
            <a:r>
              <a:rPr lang="en-US" dirty="0"/>
              <a:t>Mastering multiple small skills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53475" y="0"/>
            <a:ext cx="390525" cy="274638"/>
          </a:xfrm>
        </p:spPr>
        <p:txBody>
          <a:bodyPr/>
          <a:lstStyle/>
          <a:p>
            <a:fld id="{14DD1308-9147-784B-8E83-F1B19DF296D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How we learn</a:t>
            </a:r>
          </a:p>
        </p:txBody>
      </p:sp>
      <p:pic>
        <p:nvPicPr>
          <p:cNvPr id="10" name="Picture 2" descr="Image result for cartoon of ski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22" y="1130098"/>
            <a:ext cx="2748905" cy="308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artoon of ski 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1" y="1130098"/>
            <a:ext cx="4328194" cy="288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53475" y="0"/>
            <a:ext cx="390525" cy="274638"/>
          </a:xfrm>
        </p:spPr>
        <p:txBody>
          <a:bodyPr/>
          <a:lstStyle/>
          <a:p>
            <a:fld id="{14DD1308-9147-784B-8E83-F1B19DF296D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82485" y="1338160"/>
            <a:ext cx="637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89506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What went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patient was unprepared for what was coming</a:t>
            </a:r>
          </a:p>
          <a:p>
            <a:r>
              <a:rPr lang="en-US" dirty="0"/>
              <a:t>There was too much information given</a:t>
            </a:r>
          </a:p>
          <a:p>
            <a:r>
              <a:rPr lang="en-US" dirty="0"/>
              <a:t>The information was too technical</a:t>
            </a:r>
          </a:p>
          <a:p>
            <a:r>
              <a:rPr lang="en-US" dirty="0"/>
              <a:t>The Practitioner was uncomfortable when the patient expressed emotion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C:\Users\Mark\Documents\Mark and Kelley Documents\KELLEY WORK\hospice Talks teaching\Tough conversations\8TE66gG7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32" y="3345179"/>
            <a:ext cx="2193458" cy="142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</a:t>
            </a:r>
            <a:r>
              <a:rPr lang="en-US" dirty="0"/>
              <a:t>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700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dirty="0"/>
              <a:t>eframe why the status quo isn’t working. 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E</a:t>
            </a:r>
            <a:r>
              <a:rPr lang="en-US" dirty="0"/>
              <a:t>xpect Emotion- respond with empathy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N</a:t>
            </a:r>
            <a:r>
              <a:rPr lang="en-US" b="1" dirty="0"/>
              <a:t> </a:t>
            </a:r>
            <a:r>
              <a:rPr lang="en-US" dirty="0" err="1"/>
              <a:t>ame</a:t>
            </a:r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U</a:t>
            </a:r>
            <a:r>
              <a:rPr lang="en-US" b="1" dirty="0"/>
              <a:t> </a:t>
            </a:r>
            <a:r>
              <a:rPr lang="en-US" dirty="0" err="1"/>
              <a:t>nderstand</a:t>
            </a:r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b="1" dirty="0"/>
              <a:t> </a:t>
            </a:r>
            <a:r>
              <a:rPr lang="en-US" dirty="0" err="1"/>
              <a:t>espect</a:t>
            </a:r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 </a:t>
            </a:r>
            <a:r>
              <a:rPr lang="en-US" dirty="0" err="1"/>
              <a:t>upport</a:t>
            </a:r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E</a:t>
            </a:r>
            <a:r>
              <a:rPr lang="en-US" b="1" dirty="0"/>
              <a:t> </a:t>
            </a:r>
            <a:r>
              <a:rPr lang="en-US" dirty="0" err="1"/>
              <a:t>xplore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dirty="0"/>
              <a:t>eframe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Convey information (labs, scans, conversations)</a:t>
            </a:r>
          </a:p>
          <a:p>
            <a:pPr marL="457200" lvl="1" indent="0">
              <a:buNone/>
            </a:pPr>
            <a:r>
              <a:rPr lang="en-US" dirty="0"/>
              <a:t>Ask/Tell/Ask</a:t>
            </a:r>
          </a:p>
          <a:p>
            <a:pPr marL="914400" lvl="2" indent="0">
              <a:buNone/>
            </a:pPr>
            <a:r>
              <a:rPr lang="en-US" dirty="0"/>
              <a:t>Tell me what you understand about…</a:t>
            </a:r>
          </a:p>
          <a:p>
            <a:pPr marL="914400" lvl="2" indent="0">
              <a:buNone/>
            </a:pPr>
            <a:r>
              <a:rPr lang="en-US" dirty="0"/>
              <a:t>Can I tell you what I understand about…</a:t>
            </a:r>
          </a:p>
          <a:p>
            <a:pPr marL="914400" lvl="2" indent="0">
              <a:buNone/>
            </a:pPr>
            <a:r>
              <a:rPr lang="en-US" dirty="0"/>
              <a:t>So I’m sure we’re on the same page…</a:t>
            </a:r>
          </a:p>
          <a:p>
            <a:pPr marL="114300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18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a warning 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Serious news is coming</a:t>
            </a:r>
          </a:p>
          <a:p>
            <a:pPr lvl="1"/>
            <a:r>
              <a:rPr lang="en-US" dirty="0"/>
              <a:t>Things have not gone the way we had hoped.</a:t>
            </a:r>
          </a:p>
          <a:p>
            <a:pPr lvl="1"/>
            <a:r>
              <a:rPr lang="en-US" dirty="0"/>
              <a:t>We’re in a different place now.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773655"/>
            <a:ext cx="3276600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39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Delivering an Effective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Concise, direct, with a prognosis</a:t>
            </a:r>
          </a:p>
          <a:p>
            <a:pPr lvl="1"/>
            <a:r>
              <a:rPr lang="en-US" dirty="0"/>
              <a:t>Lower your voice, slow your speech a bit</a:t>
            </a:r>
          </a:p>
          <a:p>
            <a:pPr lvl="1"/>
            <a:r>
              <a:rPr lang="en-US" dirty="0"/>
              <a:t>No jargon, 5</a:t>
            </a:r>
            <a:r>
              <a:rPr lang="en-US" baseline="30000" dirty="0"/>
              <a:t>th</a:t>
            </a:r>
            <a:r>
              <a:rPr lang="en-US" dirty="0"/>
              <a:t> grade level</a:t>
            </a:r>
          </a:p>
          <a:p>
            <a:pPr lvl="1"/>
            <a:r>
              <a:rPr lang="en-US" dirty="0"/>
              <a:t>What the medical facts mean</a:t>
            </a:r>
          </a:p>
          <a:p>
            <a:r>
              <a:rPr lang="en-US" dirty="0"/>
              <a:t>One or two sentences that convey core facts</a:t>
            </a:r>
          </a:p>
        </p:txBody>
      </p:sp>
    </p:spTree>
    <p:extLst>
      <p:ext uri="{BB962C8B-B14F-4D97-AF65-F5344CB8AC3E}">
        <p14:creationId xmlns:p14="http://schemas.microsoft.com/office/powerpoint/2010/main" val="24400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Errors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4911272" y="1766207"/>
            <a:ext cx="2743200" cy="17716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1344386" y="1786544"/>
            <a:ext cx="2743200" cy="17716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5786" y="126386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Too much 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886" y="1263867"/>
            <a:ext cx="339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Clear, concise headline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086" y="3635682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Headline is lost in information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0772" y="3619207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Give more details as needed</a:t>
            </a:r>
          </a:p>
        </p:txBody>
      </p:sp>
    </p:spTree>
    <p:extLst>
      <p:ext uri="{BB962C8B-B14F-4D97-AF65-F5344CB8AC3E}">
        <p14:creationId xmlns:p14="http://schemas.microsoft.com/office/powerpoint/2010/main" val="282017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305800" cy="569214"/>
          </a:xfrm>
        </p:spPr>
        <p:txBody>
          <a:bodyPr>
            <a:normAutofit fontScale="90000"/>
          </a:bodyPr>
          <a:lstStyle/>
          <a:p>
            <a:r>
              <a:rPr lang="en-US" dirty="0"/>
              <a:t>Why should you talk to your patients about prognosis in serious illness?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Enable treatment decisions </a:t>
            </a:r>
          </a:p>
          <a:p>
            <a:pPr lvl="1"/>
            <a:r>
              <a:rPr lang="en-US" dirty="0"/>
              <a:t>How can a patient/family make a decision if they aren’t fully informed?</a:t>
            </a:r>
          </a:p>
          <a:p>
            <a:endParaRPr lang="en-US" dirty="0"/>
          </a:p>
          <a:p>
            <a:r>
              <a:rPr lang="en-US" dirty="0"/>
              <a:t>Begin planning for the future </a:t>
            </a:r>
          </a:p>
          <a:p>
            <a:pPr lvl="1"/>
            <a:r>
              <a:rPr lang="en-US" dirty="0"/>
              <a:t>Move up a family member’s wedding date,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Reduce anxiety of not knowing</a:t>
            </a:r>
          </a:p>
        </p:txBody>
      </p:sp>
    </p:spTree>
    <p:extLst>
      <p:ext uri="{BB962C8B-B14F-4D97-AF65-F5344CB8AC3E}">
        <p14:creationId xmlns:p14="http://schemas.microsoft.com/office/powerpoint/2010/main" val="149327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1541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wish… But I’m worried…</a:t>
            </a:r>
          </a:p>
          <a:p>
            <a:endParaRPr lang="en-US" sz="1800" dirty="0"/>
          </a:p>
          <a:p>
            <a:r>
              <a:rPr lang="en-US" dirty="0"/>
              <a:t>Given this new information, …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Overall, my experience tells me that ____ </a:t>
            </a:r>
            <a:r>
              <a:rPr lang="en-US" sz="2400" dirty="0"/>
              <a:t>(more chemo, additional hospitalization, additional consults) </a:t>
            </a:r>
            <a:r>
              <a:rPr lang="en-US" dirty="0"/>
              <a:t>would do more harm than good at this point.</a:t>
            </a:r>
          </a:p>
          <a:p>
            <a:r>
              <a:rPr lang="en-US" dirty="0"/>
              <a:t>Although you have had excellent care, your </a:t>
            </a:r>
            <a:r>
              <a:rPr lang="en-US" u="sng" dirty="0"/>
              <a:t>(condition)</a:t>
            </a:r>
            <a:r>
              <a:rPr lang="en-US" dirty="0"/>
              <a:t> is much worse, and no longer responding to treatment. </a:t>
            </a:r>
          </a:p>
        </p:txBody>
      </p:sp>
    </p:spTree>
    <p:extLst>
      <p:ext uri="{BB962C8B-B14F-4D97-AF65-F5344CB8AC3E}">
        <p14:creationId xmlns:p14="http://schemas.microsoft.com/office/powerpoint/2010/main" val="2377817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Headline</a:t>
            </a:r>
          </a:p>
        </p:txBody>
      </p:sp>
      <p:pic>
        <p:nvPicPr>
          <p:cNvPr id="2050" name="Picture 2" descr="C:\Users\Mark\AppData\Local\Microsoft\Windows\Temporary Internet Files\Content.IE5\BV1MIT4L\stop_sign_by_mat2468xke-d609xc3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70" y="1683748"/>
            <a:ext cx="4213860" cy="23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446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dirty="0"/>
              <a:t>xpect Emotion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Anger</a:t>
            </a:r>
          </a:p>
          <a:p>
            <a:r>
              <a:rPr lang="en-US" dirty="0"/>
              <a:t>Sadness</a:t>
            </a:r>
          </a:p>
          <a:p>
            <a:r>
              <a:rPr lang="en-US" dirty="0"/>
              <a:t>Denial</a:t>
            </a:r>
          </a:p>
          <a:p>
            <a:r>
              <a:rPr lang="en-US" dirty="0"/>
              <a:t>Disappointment</a:t>
            </a:r>
          </a:p>
          <a:p>
            <a:r>
              <a:rPr lang="en-US" dirty="0"/>
              <a:t>Overwhelmed</a:t>
            </a:r>
          </a:p>
          <a:p>
            <a:r>
              <a:rPr lang="en-US" dirty="0"/>
              <a:t>Worried about the future</a:t>
            </a:r>
          </a:p>
          <a:p>
            <a:r>
              <a:rPr lang="en-US" dirty="0"/>
              <a:t>Suspicious</a:t>
            </a:r>
          </a:p>
          <a:p>
            <a:endParaRPr lang="en-US" dirty="0"/>
          </a:p>
        </p:txBody>
      </p:sp>
      <p:pic>
        <p:nvPicPr>
          <p:cNvPr id="3078" name="Picture 6" descr="Image result for emotions clipart peanu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1504950" cy="94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emotions clipart peanu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04" y="1371600"/>
            <a:ext cx="1027497" cy="92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snoopy emotions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6" y="1371600"/>
            <a:ext cx="1006383" cy="104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71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Step		  	Examples		 		</a:t>
            </a:r>
          </a:p>
          <a:p>
            <a:pPr marL="0" indent="0">
              <a:buNone/>
            </a:pPr>
            <a:r>
              <a:rPr lang="en-US" sz="2800" b="1" dirty="0"/>
              <a:t>N</a:t>
            </a:r>
            <a:r>
              <a:rPr lang="en-US" sz="2800" dirty="0"/>
              <a:t>ame			</a:t>
            </a:r>
            <a:r>
              <a:rPr lang="en-US" sz="1800" dirty="0"/>
              <a:t>“It sounds like you are ____”</a:t>
            </a:r>
            <a:r>
              <a:rPr lang="en-US" sz="2800" dirty="0"/>
              <a:t>	    </a:t>
            </a:r>
          </a:p>
          <a:p>
            <a:pPr marL="0" indent="0">
              <a:buNone/>
            </a:pPr>
            <a:r>
              <a:rPr lang="en-US" sz="2800" b="1" dirty="0"/>
              <a:t>U</a:t>
            </a:r>
            <a:r>
              <a:rPr lang="en-US" sz="2800" dirty="0"/>
              <a:t>nderstand	</a:t>
            </a:r>
            <a:r>
              <a:rPr lang="en-US" sz="2000" dirty="0"/>
              <a:t>“This helps me understand what you are thinking.”</a:t>
            </a:r>
          </a:p>
          <a:p>
            <a:pPr marL="0" indent="0">
              <a:buNone/>
            </a:pPr>
            <a:r>
              <a:rPr lang="en-US" sz="2000" dirty="0"/>
              <a:t>				“This gives me a glimpse of what you’ve been going thru.”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R</a:t>
            </a:r>
            <a:r>
              <a:rPr lang="en-US" sz="2800" dirty="0"/>
              <a:t>espect		</a:t>
            </a:r>
            <a:r>
              <a:rPr lang="en-US" sz="1800" dirty="0"/>
              <a:t>“I can see that you have done everything you can for your 						illness”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			“You have been an excellent advocate for your _____”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S</a:t>
            </a:r>
            <a:r>
              <a:rPr lang="en-US" sz="2800" dirty="0"/>
              <a:t>upport		“</a:t>
            </a:r>
            <a:r>
              <a:rPr lang="en-US" sz="1800" dirty="0"/>
              <a:t>I will do my best to be sure you have what you need.”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			“We are here throughout your journey.”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E</a:t>
            </a:r>
            <a:r>
              <a:rPr lang="en-US" sz="2800" dirty="0"/>
              <a:t>xplore		</a:t>
            </a:r>
            <a:r>
              <a:rPr lang="en-US" sz="1800" dirty="0"/>
              <a:t>“Could you say more what you mean when you say that….”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			“What did you mean when you said….”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244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communication takes time, but poor communication takes even more time.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21717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t="22737" r="12585" b="24772"/>
          <a:stretch/>
        </p:blipFill>
        <p:spPr>
          <a:xfrm>
            <a:off x="2229853" y="2114550"/>
            <a:ext cx="4360244" cy="269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32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53475" y="0"/>
            <a:ext cx="390525" cy="274638"/>
          </a:xfrm>
        </p:spPr>
        <p:txBody>
          <a:bodyPr/>
          <a:lstStyle/>
          <a:p>
            <a:fld id="{14DD1308-9147-784B-8E83-F1B19DF296D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82485" y="1338160"/>
            <a:ext cx="637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660719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off 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went well?</a:t>
            </a:r>
          </a:p>
          <a:p>
            <a:pPr lvl="1"/>
            <a:r>
              <a:rPr lang="en-US" dirty="0"/>
              <a:t>Ask/Tell/Ask</a:t>
            </a:r>
          </a:p>
          <a:p>
            <a:pPr lvl="1"/>
            <a:r>
              <a:rPr lang="en-US" dirty="0"/>
              <a:t>Fired a warning shot</a:t>
            </a:r>
          </a:p>
          <a:p>
            <a:pPr lvl="1"/>
            <a:r>
              <a:rPr lang="en-US" dirty="0"/>
              <a:t>Delivered a good headline</a:t>
            </a:r>
          </a:p>
          <a:p>
            <a:pPr lvl="1"/>
            <a:r>
              <a:rPr lang="en-US" dirty="0"/>
              <a:t>Processed the emotion</a:t>
            </a:r>
          </a:p>
          <a:p>
            <a:r>
              <a:rPr lang="en-US" dirty="0"/>
              <a:t>How did the conversation go off the rails?</a:t>
            </a:r>
          </a:p>
          <a:p>
            <a:pPr lvl="1"/>
            <a:r>
              <a:rPr lang="en-US" dirty="0"/>
              <a:t>The Practitioner didn’t try to understand what is important to the patient before moving forward with a recommendation.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Mark\Documents\Mark and Kelley Documents\KELLEY WORK\hospice Talks teaching\Tough conversations\759a232cf54fbd660bee8c3291ce4f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28700"/>
            <a:ext cx="3145028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</a:t>
            </a:r>
            <a:r>
              <a:rPr lang="en-US" b="1" dirty="0">
                <a:solidFill>
                  <a:srgbClr val="C00000"/>
                </a:solidFill>
              </a:rPr>
              <a:t>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40005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</a:t>
            </a:r>
            <a:r>
              <a:rPr lang="en-US" dirty="0"/>
              <a:t>ap Out-big picture, values, what’s important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dirty="0"/>
              <a:t>lign-Yourself and the team with the patient’s or family member’s values.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dirty="0"/>
              <a:t>lan-medical interventions that match the patient’s values. </a:t>
            </a:r>
          </a:p>
        </p:txBody>
      </p:sp>
    </p:spTree>
    <p:extLst>
      <p:ext uri="{BB962C8B-B14F-4D97-AF65-F5344CB8AC3E}">
        <p14:creationId xmlns:p14="http://schemas.microsoft.com/office/powerpoint/2010/main" val="5480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</a:t>
            </a:r>
            <a:r>
              <a:rPr lang="en-US" b="1" dirty="0">
                <a:solidFill>
                  <a:srgbClr val="C00000"/>
                </a:solidFill>
              </a:rPr>
              <a:t>M</a:t>
            </a:r>
            <a:r>
              <a:rPr lang="en-US" dirty="0"/>
              <a:t>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</a:t>
            </a:r>
            <a:r>
              <a:rPr lang="en-US" dirty="0"/>
              <a:t>ap Out-big picture, values, what’s important</a:t>
            </a:r>
          </a:p>
          <a:p>
            <a:pPr lvl="1"/>
            <a:r>
              <a:rPr lang="en-US" sz="2000" dirty="0"/>
              <a:t>Given this situation, what is most important for you now?</a:t>
            </a:r>
          </a:p>
          <a:p>
            <a:pPr lvl="1"/>
            <a:r>
              <a:rPr lang="en-US" sz="2000" dirty="0"/>
              <a:t>Understanding how things have changed, how would you like to live your life moving forward?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pic>
        <p:nvPicPr>
          <p:cNvPr id="5122" name="Picture 2" descr="C:\Users\Mark\Documents\Mark and Kelley Documents\KELLEY WORK\hospice Talks teaching\Tough conversations\road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98" y="2914650"/>
            <a:ext cx="2065302" cy="11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46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</a:t>
            </a:r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dirty="0"/>
              <a:t>lign-Yourself and the team with the patient’s or family member’s values. </a:t>
            </a:r>
          </a:p>
          <a:p>
            <a:pPr lvl="1"/>
            <a:r>
              <a:rPr lang="en-US" sz="2000" dirty="0"/>
              <a:t>“It sounds like what is most important to you is… (family, being free of pain, maintaining as much independence as possible)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Image result for coop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14650"/>
            <a:ext cx="3810000" cy="16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4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382000" cy="569214"/>
          </a:xfrm>
        </p:spPr>
        <p:txBody>
          <a:bodyPr>
            <a:normAutofit fontScale="90000"/>
          </a:bodyPr>
          <a:lstStyle/>
          <a:p>
            <a:r>
              <a:rPr lang="en-US" dirty="0"/>
              <a:t>Why don’t health care providers talk about prognosis in serious illness?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Difficult to predict for an individual 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We want to help (we offer what we know/do)</a:t>
            </a:r>
          </a:p>
          <a:p>
            <a:endParaRPr lang="en-US" dirty="0"/>
          </a:p>
          <a:p>
            <a:r>
              <a:rPr lang="en-US" dirty="0"/>
              <a:t>We don’t want to upset people </a:t>
            </a:r>
          </a:p>
          <a:p>
            <a:endParaRPr lang="en-US" dirty="0"/>
          </a:p>
          <a:p>
            <a:r>
              <a:rPr lang="en-US" dirty="0"/>
              <a:t>Worried about patient/family reaction </a:t>
            </a:r>
          </a:p>
        </p:txBody>
      </p:sp>
    </p:spTree>
    <p:extLst>
      <p:ext uri="{BB962C8B-B14F-4D97-AF65-F5344CB8AC3E}">
        <p14:creationId xmlns:p14="http://schemas.microsoft.com/office/powerpoint/2010/main" val="38664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</a:t>
            </a:r>
            <a:r>
              <a:rPr lang="en-US" b="1" dirty="0">
                <a:solidFill>
                  <a:srgbClr val="C00000"/>
                </a:solidFill>
              </a:rPr>
              <a:t>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dirty="0"/>
              <a:t>lan-medical interventions that match the patient’s values. (home health, hospice, referrals)</a:t>
            </a:r>
          </a:p>
          <a:p>
            <a:pPr lvl="1"/>
            <a:r>
              <a:rPr lang="en-US" sz="2000" dirty="0"/>
              <a:t>Based on what you have told me, the next best step might be_____.”</a:t>
            </a:r>
          </a:p>
          <a:p>
            <a:pPr lvl="1"/>
            <a:r>
              <a:rPr lang="en-US" sz="2000" dirty="0"/>
              <a:t>For this situation, here are some things we can offer you.”</a:t>
            </a:r>
          </a:p>
          <a:p>
            <a:endParaRPr lang="en-US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089710"/>
            <a:ext cx="2703579" cy="152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49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223657" cy="3147009"/>
          </a:xfrm>
        </p:spPr>
        <p:txBody>
          <a:bodyPr/>
          <a:lstStyle/>
          <a:p>
            <a:r>
              <a:rPr lang="en-US" dirty="0"/>
              <a:t>Questions?</a:t>
            </a:r>
          </a:p>
          <a:p>
            <a:r>
              <a:rPr lang="en-US" dirty="0"/>
              <a:t>More Information:</a:t>
            </a:r>
          </a:p>
          <a:p>
            <a:pPr lvl="1"/>
            <a:r>
              <a:rPr lang="en-US" dirty="0">
                <a:hlinkClick r:id="rId2"/>
              </a:rPr>
              <a:t>www.vitaltalk.org</a:t>
            </a:r>
            <a:endParaRPr lang="en-US" dirty="0"/>
          </a:p>
          <a:p>
            <a:pPr lvl="1"/>
            <a:r>
              <a:rPr lang="en-US" dirty="0"/>
              <a:t>Vital talk tips app for iPhone and android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C:\Users\Mark\Documents\Mark and Kelley Documents\KELLEY WORK\hospice Talks teaching\Tough conversations\what went wr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1531"/>
            <a:ext cx="3657599" cy="27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49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2057400"/>
          </a:xfrm>
        </p:spPr>
        <p:txBody>
          <a:bodyPr>
            <a:normAutofit fontScale="92500" lnSpcReduction="20000"/>
          </a:bodyPr>
          <a:lstStyle/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 © 2015 Ariadne Labs: A Joint Center for Health Systems Innovation </a:t>
            </a:r>
          </a:p>
          <a:p>
            <a:r>
              <a:rPr lang="en-US" b="0" dirty="0"/>
              <a:t>(www.ariadnelabs.org) and Dana-Farber Cancer Institute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Serious Illness Conversation Guide</a:t>
            </a:r>
          </a:p>
        </p:txBody>
      </p:sp>
    </p:spTree>
    <p:extLst>
      <p:ext uri="{BB962C8B-B14F-4D97-AF65-F5344CB8AC3E}">
        <p14:creationId xmlns:p14="http://schemas.microsoft.com/office/powerpoint/2010/main" val="2612471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Prognosis</a:t>
            </a:r>
            <a:r>
              <a:rPr lang="en-US" dirty="0"/>
              <a:t>	</a:t>
            </a:r>
          </a:p>
          <a:p>
            <a:endParaRPr lang="en-US" b="1" i="1" dirty="0"/>
          </a:p>
          <a:p>
            <a:r>
              <a:rPr lang="en-US" i="1" dirty="0"/>
              <a:t>Share prognosis as a range, tailored to information preferences</a:t>
            </a:r>
            <a:r>
              <a:rPr lang="en-US" dirty="0"/>
              <a:t>	</a:t>
            </a:r>
          </a:p>
          <a:p>
            <a:r>
              <a:rPr lang="en-US" dirty="0"/>
              <a:t>“Here’s the best case, worst case, and most likely” </a:t>
            </a:r>
          </a:p>
          <a:p>
            <a:pPr lvl="1"/>
            <a:r>
              <a:rPr lang="en-US" dirty="0"/>
              <a:t>Use 25th %</a:t>
            </a:r>
            <a:r>
              <a:rPr lang="en-US" dirty="0" err="1"/>
              <a:t>ile</a:t>
            </a:r>
            <a:r>
              <a:rPr lang="en-US" dirty="0"/>
              <a:t>, 75th %</a:t>
            </a:r>
            <a:r>
              <a:rPr lang="en-US" dirty="0" err="1"/>
              <a:t>ile</a:t>
            </a:r>
            <a:r>
              <a:rPr lang="en-US" dirty="0"/>
              <a:t> </a:t>
            </a:r>
          </a:p>
          <a:p>
            <a:r>
              <a:rPr lang="en-US" dirty="0"/>
              <a:t>Hours, days, weeks, months, years?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Competence vs. Decisional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Competence</a:t>
            </a:r>
          </a:p>
          <a:p>
            <a:pPr lvl="1"/>
            <a:r>
              <a:rPr lang="en-US" dirty="0"/>
              <a:t>Legal determination (a judge determines)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Decisional Capacity</a:t>
            </a:r>
          </a:p>
          <a:p>
            <a:pPr lvl="1"/>
            <a:r>
              <a:rPr lang="en-US" dirty="0"/>
              <a:t>Determined by a physician</a:t>
            </a:r>
          </a:p>
          <a:p>
            <a:pPr lvl="1"/>
            <a:r>
              <a:rPr lang="en-US" dirty="0"/>
              <a:t>Does NOT require evaluation by a psychiatrist</a:t>
            </a:r>
          </a:p>
          <a:p>
            <a:pPr lvl="1"/>
            <a:r>
              <a:rPr lang="en-US" dirty="0"/>
              <a:t>Used by a </a:t>
            </a:r>
            <a:r>
              <a:rPr lang="en-US" dirty="0" err="1"/>
              <a:t>jud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4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844"/>
            <a:ext cx="8229600" cy="3147009"/>
          </a:xfrm>
        </p:spPr>
        <p:txBody>
          <a:bodyPr>
            <a:noAutofit/>
          </a:bodyPr>
          <a:lstStyle/>
          <a:p>
            <a:r>
              <a:rPr lang="en-US" sz="1000" b="1" dirty="0">
                <a:solidFill>
                  <a:schemeClr val="accent2">
                    <a:lumMod val="75000"/>
                  </a:schemeClr>
                </a:solidFill>
              </a:rPr>
              <a:t>Serious Illness Conversation Guide</a:t>
            </a:r>
          </a:p>
          <a:p>
            <a:r>
              <a:rPr lang="en-US" sz="1000" b="1" dirty="0"/>
              <a:t>1. </a:t>
            </a:r>
            <a:r>
              <a:rPr lang="en-US" sz="1000" b="1" i="1" dirty="0"/>
              <a:t>Set up the conversation</a:t>
            </a:r>
          </a:p>
          <a:p>
            <a:r>
              <a:rPr lang="ar-AE" sz="1000" dirty="0"/>
              <a:t>۰ </a:t>
            </a:r>
            <a:r>
              <a:rPr lang="en-US" sz="1000" dirty="0"/>
              <a:t>Introduce purpose</a:t>
            </a:r>
          </a:p>
          <a:p>
            <a:r>
              <a:rPr lang="ar-AE" sz="1000" dirty="0"/>
              <a:t>۰ </a:t>
            </a:r>
            <a:r>
              <a:rPr lang="en-US" sz="1000" dirty="0"/>
              <a:t>Prepare for future decisions</a:t>
            </a:r>
          </a:p>
          <a:p>
            <a:r>
              <a:rPr lang="ar-AE" sz="1000" dirty="0"/>
              <a:t>۰ </a:t>
            </a:r>
            <a:r>
              <a:rPr lang="en-US" sz="1000" dirty="0"/>
              <a:t>Ask permission</a:t>
            </a:r>
          </a:p>
          <a:p>
            <a:r>
              <a:rPr lang="en-US" sz="1000" dirty="0"/>
              <a:t>“I’d like to talk about what is ahead with your illness and do some thinking in advance about what is important to you</a:t>
            </a:r>
          </a:p>
          <a:p>
            <a:r>
              <a:rPr lang="en-US" sz="1000" dirty="0"/>
              <a:t>so that I can make sure we provide you with the care you want — </a:t>
            </a:r>
            <a:r>
              <a:rPr lang="en-US" sz="1000" b="1" dirty="0"/>
              <a:t>is this okay?</a:t>
            </a:r>
            <a:r>
              <a:rPr lang="en-US" sz="1000" dirty="0"/>
              <a:t>”</a:t>
            </a:r>
          </a:p>
          <a:p>
            <a:r>
              <a:rPr lang="en-US" sz="1000" b="1" dirty="0"/>
              <a:t>2. </a:t>
            </a:r>
            <a:r>
              <a:rPr lang="en-US" sz="1000" b="1" i="1" dirty="0"/>
              <a:t>Assess understanding</a:t>
            </a:r>
          </a:p>
          <a:p>
            <a:r>
              <a:rPr lang="en-US" sz="1000" b="1" i="1" dirty="0"/>
              <a:t>and preferences</a:t>
            </a:r>
          </a:p>
          <a:p>
            <a:r>
              <a:rPr lang="en-US" sz="1000" dirty="0"/>
              <a:t>“What is your </a:t>
            </a:r>
            <a:r>
              <a:rPr lang="en-US" sz="1000" b="1" dirty="0"/>
              <a:t>understanding </a:t>
            </a:r>
            <a:r>
              <a:rPr lang="en-US" sz="1000" dirty="0"/>
              <a:t>now of where you are with your illness?”</a:t>
            </a:r>
          </a:p>
          <a:p>
            <a:r>
              <a:rPr lang="en-US" sz="1000" dirty="0"/>
              <a:t>“How much </a:t>
            </a:r>
            <a:r>
              <a:rPr lang="en-US" sz="1000" b="1" dirty="0"/>
              <a:t>information </a:t>
            </a:r>
            <a:r>
              <a:rPr lang="en-US" sz="1000" dirty="0"/>
              <a:t>about what is likely to be ahead with your illness would you like from me?”</a:t>
            </a:r>
          </a:p>
          <a:p>
            <a:r>
              <a:rPr lang="en-US" sz="1000" b="1" dirty="0"/>
              <a:t>3. </a:t>
            </a:r>
            <a:r>
              <a:rPr lang="en-US" sz="1000" b="1" i="1" dirty="0"/>
              <a:t>Share prognosis</a:t>
            </a:r>
          </a:p>
          <a:p>
            <a:r>
              <a:rPr lang="ar-AE" sz="1000" dirty="0"/>
              <a:t>۰ </a:t>
            </a:r>
            <a:r>
              <a:rPr lang="en-US" sz="1000" dirty="0"/>
              <a:t>Share prognosis</a:t>
            </a:r>
          </a:p>
          <a:p>
            <a:r>
              <a:rPr lang="ar-AE" sz="1000" dirty="0"/>
              <a:t>۰ </a:t>
            </a:r>
            <a:r>
              <a:rPr lang="en-US" sz="1000" dirty="0"/>
              <a:t>Frame as a “wish…worry”,</a:t>
            </a:r>
          </a:p>
          <a:p>
            <a:r>
              <a:rPr lang="en-US" sz="1000" dirty="0"/>
              <a:t>“hope...worry” statement</a:t>
            </a:r>
          </a:p>
          <a:p>
            <a:r>
              <a:rPr lang="ar-AE" sz="1000" dirty="0"/>
              <a:t>۰ </a:t>
            </a:r>
            <a:r>
              <a:rPr lang="en-US" sz="1000" dirty="0"/>
              <a:t>Allow silence, explore emotion</a:t>
            </a:r>
          </a:p>
          <a:p>
            <a:r>
              <a:rPr lang="en-US" sz="1000" b="1" dirty="0"/>
              <a:t>4. </a:t>
            </a:r>
            <a:r>
              <a:rPr lang="en-US" sz="1000" b="1" i="1" dirty="0"/>
              <a:t>Explore key topics</a:t>
            </a:r>
          </a:p>
          <a:p>
            <a:r>
              <a:rPr lang="ar-AE" sz="1000" dirty="0"/>
              <a:t>۰ </a:t>
            </a:r>
            <a:r>
              <a:rPr lang="en-US" sz="1000" dirty="0"/>
              <a:t>Goals</a:t>
            </a:r>
          </a:p>
          <a:p>
            <a:r>
              <a:rPr lang="ar-AE" sz="1000" dirty="0"/>
              <a:t>۰ </a:t>
            </a:r>
            <a:r>
              <a:rPr lang="en-US" sz="1000" dirty="0"/>
              <a:t>Fears and worries</a:t>
            </a:r>
          </a:p>
          <a:p>
            <a:r>
              <a:rPr lang="ar-AE" sz="1000" dirty="0"/>
              <a:t>۰ </a:t>
            </a:r>
            <a:r>
              <a:rPr lang="en-US" sz="1000" dirty="0"/>
              <a:t>Sources of strength</a:t>
            </a:r>
          </a:p>
          <a:p>
            <a:r>
              <a:rPr lang="ar-AE" sz="1000" dirty="0"/>
              <a:t>۰ </a:t>
            </a:r>
            <a:r>
              <a:rPr lang="en-US" sz="1000" dirty="0"/>
              <a:t>Critical abilities</a:t>
            </a:r>
          </a:p>
          <a:p>
            <a:r>
              <a:rPr lang="ar-AE" sz="1000" dirty="0"/>
              <a:t>۰ </a:t>
            </a:r>
            <a:r>
              <a:rPr lang="en-US" sz="1000" dirty="0"/>
              <a:t>Tradeoffs</a:t>
            </a:r>
          </a:p>
          <a:p>
            <a:r>
              <a:rPr lang="ar-AE" sz="1000" dirty="0"/>
              <a:t>۰ </a:t>
            </a:r>
            <a:r>
              <a:rPr lang="en-US" sz="1000" dirty="0"/>
              <a:t>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71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606" y="292895"/>
            <a:ext cx="8330834" cy="4469605"/>
          </a:xfrm>
        </p:spPr>
        <p:txBody>
          <a:bodyPr>
            <a:noAutofit/>
          </a:bodyPr>
          <a:lstStyle/>
          <a:p>
            <a:r>
              <a:rPr lang="en-US" sz="900" b="1" dirty="0"/>
              <a:t>5. </a:t>
            </a:r>
            <a:r>
              <a:rPr lang="en-US" sz="900" b="1" i="1" dirty="0"/>
              <a:t>Close the conversation</a:t>
            </a:r>
          </a:p>
          <a:p>
            <a:r>
              <a:rPr lang="ar-AE" sz="900" dirty="0"/>
              <a:t>۰ </a:t>
            </a:r>
            <a:r>
              <a:rPr lang="en-US" sz="900" dirty="0"/>
              <a:t>Summarize</a:t>
            </a:r>
          </a:p>
          <a:p>
            <a:r>
              <a:rPr lang="ar-AE" sz="900" dirty="0"/>
              <a:t>۰ </a:t>
            </a:r>
            <a:r>
              <a:rPr lang="en-US" sz="900" dirty="0"/>
              <a:t>Make a recommendation</a:t>
            </a:r>
          </a:p>
          <a:p>
            <a:r>
              <a:rPr lang="ar-AE" sz="900" dirty="0"/>
              <a:t>۰ </a:t>
            </a:r>
            <a:r>
              <a:rPr lang="en-US" sz="900" dirty="0"/>
              <a:t>Check in with patient</a:t>
            </a:r>
          </a:p>
          <a:p>
            <a:r>
              <a:rPr lang="ar-AE" sz="900" dirty="0"/>
              <a:t>۰ </a:t>
            </a:r>
            <a:r>
              <a:rPr lang="en-US" sz="900" dirty="0"/>
              <a:t>Affirm commitment</a:t>
            </a:r>
          </a:p>
          <a:p>
            <a:r>
              <a:rPr lang="en-US" sz="900" b="1" dirty="0"/>
              <a:t>7. </a:t>
            </a:r>
            <a:r>
              <a:rPr lang="en-US" sz="900" b="1" i="1" dirty="0"/>
              <a:t>Communicate with key clinicians</a:t>
            </a:r>
          </a:p>
          <a:p>
            <a:r>
              <a:rPr lang="en-US" sz="900" dirty="0"/>
              <a:t>“I want to share with you </a:t>
            </a:r>
            <a:r>
              <a:rPr lang="en-US" sz="900" b="1" dirty="0"/>
              <a:t>my understanding </a:t>
            </a:r>
            <a:r>
              <a:rPr lang="en-US" sz="900" dirty="0"/>
              <a:t>of where things are with your illness...”</a:t>
            </a:r>
          </a:p>
          <a:p>
            <a:r>
              <a:rPr lang="en-US" sz="900" i="1" dirty="0"/>
              <a:t>Uncertain: </a:t>
            </a:r>
            <a:r>
              <a:rPr lang="en-US" sz="900" dirty="0"/>
              <a:t>“It can be difficult to predict what will happen with your illness. I </a:t>
            </a:r>
            <a:r>
              <a:rPr lang="en-US" sz="900" b="1" dirty="0"/>
              <a:t>hope </a:t>
            </a:r>
            <a:r>
              <a:rPr lang="en-US" sz="900" dirty="0"/>
              <a:t>you will continue to live well for</a:t>
            </a:r>
          </a:p>
          <a:p>
            <a:r>
              <a:rPr lang="en-US" sz="900" dirty="0"/>
              <a:t>a long time but I’m </a:t>
            </a:r>
            <a:r>
              <a:rPr lang="en-US" sz="900" b="1" dirty="0"/>
              <a:t>worried </a:t>
            </a:r>
            <a:r>
              <a:rPr lang="en-US" sz="900" dirty="0"/>
              <a:t>that you could get sick quickly, and I think it is important to prepare for that possibility.”</a:t>
            </a:r>
          </a:p>
          <a:p>
            <a:r>
              <a:rPr lang="en-US" sz="900" dirty="0"/>
              <a:t>OR</a:t>
            </a:r>
          </a:p>
          <a:p>
            <a:r>
              <a:rPr lang="en-US" sz="900" i="1" dirty="0"/>
              <a:t>Time: </a:t>
            </a:r>
            <a:r>
              <a:rPr lang="en-US" sz="900" dirty="0"/>
              <a:t>“I </a:t>
            </a:r>
            <a:r>
              <a:rPr lang="en-US" sz="900" b="1" dirty="0"/>
              <a:t>wish </a:t>
            </a:r>
            <a:r>
              <a:rPr lang="en-US" sz="900" dirty="0"/>
              <a:t>we were not in this situation, but I am </a:t>
            </a:r>
            <a:r>
              <a:rPr lang="en-US" sz="900" b="1" dirty="0"/>
              <a:t>worried </a:t>
            </a:r>
            <a:r>
              <a:rPr lang="en-US" sz="900" dirty="0"/>
              <a:t>that time may be as short as ___ </a:t>
            </a:r>
            <a:r>
              <a:rPr lang="en-US" sz="900" i="1" dirty="0"/>
              <a:t>(express as a range,</a:t>
            </a:r>
          </a:p>
          <a:p>
            <a:r>
              <a:rPr lang="en-US" sz="900" i="1" dirty="0"/>
              <a:t>e.g. days to weeks, weeks to months, months to a year)</a:t>
            </a:r>
            <a:r>
              <a:rPr lang="en-US" sz="900" dirty="0"/>
              <a:t>.”</a:t>
            </a:r>
          </a:p>
          <a:p>
            <a:r>
              <a:rPr lang="en-US" sz="900" dirty="0"/>
              <a:t>OR</a:t>
            </a:r>
          </a:p>
          <a:p>
            <a:r>
              <a:rPr lang="en-US" sz="900" i="1" dirty="0"/>
              <a:t>Function: </a:t>
            </a:r>
            <a:r>
              <a:rPr lang="en-US" sz="900" dirty="0"/>
              <a:t>“I </a:t>
            </a:r>
            <a:r>
              <a:rPr lang="en-US" sz="900" b="1" dirty="0"/>
              <a:t>hope </a:t>
            </a:r>
            <a:r>
              <a:rPr lang="en-US" sz="900" dirty="0"/>
              <a:t>that this is not the case, but I’m </a:t>
            </a:r>
            <a:r>
              <a:rPr lang="en-US" sz="900" b="1" dirty="0"/>
              <a:t>worried </a:t>
            </a:r>
            <a:r>
              <a:rPr lang="en-US" sz="900" dirty="0"/>
              <a:t>that this may be as strong as you will feel, and things are likely</a:t>
            </a:r>
          </a:p>
          <a:p>
            <a:r>
              <a:rPr lang="en-US" sz="900" dirty="0"/>
              <a:t>to get more difficult.”</a:t>
            </a:r>
          </a:p>
          <a:p>
            <a:r>
              <a:rPr lang="en-US" sz="900" dirty="0"/>
              <a:t>“What are your most important </a:t>
            </a:r>
            <a:r>
              <a:rPr lang="en-US" sz="900" b="1" dirty="0"/>
              <a:t>goals </a:t>
            </a:r>
            <a:r>
              <a:rPr lang="en-US" sz="900" dirty="0"/>
              <a:t>if your health situation worsens?”</a:t>
            </a:r>
          </a:p>
          <a:p>
            <a:r>
              <a:rPr lang="en-US" sz="900" dirty="0"/>
              <a:t>“What are your biggest </a:t>
            </a:r>
            <a:r>
              <a:rPr lang="en-US" sz="900" b="1" dirty="0"/>
              <a:t>fears and worries </a:t>
            </a:r>
            <a:r>
              <a:rPr lang="en-US" sz="900" dirty="0"/>
              <a:t>about the future with your health?”</a:t>
            </a:r>
          </a:p>
          <a:p>
            <a:r>
              <a:rPr lang="en-US" sz="900" dirty="0"/>
              <a:t>“What gives you </a:t>
            </a:r>
            <a:r>
              <a:rPr lang="en-US" sz="900" b="1" dirty="0"/>
              <a:t>strength </a:t>
            </a:r>
            <a:r>
              <a:rPr lang="en-US" sz="900" dirty="0"/>
              <a:t>as you think about the future with your illness?”</a:t>
            </a:r>
          </a:p>
          <a:p>
            <a:r>
              <a:rPr lang="en-US" sz="900" dirty="0"/>
              <a:t>“What </a:t>
            </a:r>
            <a:r>
              <a:rPr lang="en-US" sz="900" b="1" dirty="0"/>
              <a:t>abilities </a:t>
            </a:r>
            <a:r>
              <a:rPr lang="en-US" sz="900" dirty="0"/>
              <a:t>are so critical to your life that you can’t imagine living without them?”</a:t>
            </a:r>
          </a:p>
          <a:p>
            <a:r>
              <a:rPr lang="en-US" sz="900" dirty="0"/>
              <a:t>“If you become sicker, </a:t>
            </a:r>
            <a:r>
              <a:rPr lang="en-US" sz="900" b="1" dirty="0"/>
              <a:t>how much are you willing to go through </a:t>
            </a:r>
            <a:r>
              <a:rPr lang="en-US" sz="900" dirty="0"/>
              <a:t>for the possibility of gaining more time?”</a:t>
            </a:r>
          </a:p>
          <a:p>
            <a:r>
              <a:rPr lang="en-US" sz="900" dirty="0"/>
              <a:t>“How much does your </a:t>
            </a:r>
            <a:r>
              <a:rPr lang="en-US" sz="900" b="1" dirty="0"/>
              <a:t>family </a:t>
            </a:r>
            <a:r>
              <a:rPr lang="en-US" sz="900" dirty="0"/>
              <a:t>know about your priorities and wishes?”</a:t>
            </a:r>
          </a:p>
          <a:p>
            <a:r>
              <a:rPr lang="en-US" sz="900" dirty="0"/>
              <a:t>“I’ve heard you say that ___ is really important to you. Keeping that in mind, and what we know about your illness,</a:t>
            </a:r>
          </a:p>
          <a:p>
            <a:r>
              <a:rPr lang="en-US" sz="900" dirty="0"/>
              <a:t>I </a:t>
            </a:r>
            <a:r>
              <a:rPr lang="en-US" sz="900" b="1" dirty="0"/>
              <a:t>recommend </a:t>
            </a:r>
            <a:r>
              <a:rPr lang="en-US" sz="900" dirty="0"/>
              <a:t>that we ___. This will help us make sure that your treatment plans reflect what’s important to you.”</a:t>
            </a:r>
          </a:p>
          <a:p>
            <a:r>
              <a:rPr lang="en-US" sz="900" dirty="0"/>
              <a:t>“How does this plan seem to you?”</a:t>
            </a:r>
          </a:p>
          <a:p>
            <a:r>
              <a:rPr lang="en-US" sz="900" dirty="0"/>
              <a:t>“I will do everything I can to help you through this.”</a:t>
            </a:r>
          </a:p>
          <a:p>
            <a:r>
              <a:rPr lang="en-US" sz="900" b="1" dirty="0"/>
              <a:t>6. </a:t>
            </a:r>
            <a:r>
              <a:rPr lang="en-US" sz="900" b="1" i="1" dirty="0"/>
              <a:t>Document your conversation</a:t>
            </a:r>
            <a:endParaRPr lang="en-US" sz="900" dirty="0"/>
          </a:p>
          <a:p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5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Resources/Readings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5286"/>
            <a:ext cx="8348471" cy="316424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Missouri “Life Choices” – free advance directive</a:t>
            </a:r>
          </a:p>
          <a:p>
            <a:r>
              <a:rPr lang="en-US" dirty="0"/>
              <a:t>CAPC (Center to Advance Palliative Care) – you may enroll for free with a health.missouri.edu email</a:t>
            </a:r>
          </a:p>
          <a:p>
            <a:r>
              <a:rPr lang="en-US" dirty="0"/>
              <a:t>Geri-pal blog </a:t>
            </a:r>
            <a:r>
              <a:rPr lang="en-US" dirty="0">
                <a:hlinkClick r:id="rId2"/>
              </a:rPr>
              <a:t>http://www.geripal.org/2013/09/outcomes-of-in-hospital-cpr-not-as-rosy.html</a:t>
            </a:r>
            <a:endParaRPr lang="en-US" dirty="0"/>
          </a:p>
          <a:p>
            <a:r>
              <a:rPr lang="en-US" dirty="0"/>
              <a:t>Being Mortal: Medicine and What Matters in the End by </a:t>
            </a:r>
            <a:r>
              <a:rPr lang="en-US" dirty="0" err="1"/>
              <a:t>Atul</a:t>
            </a:r>
            <a:r>
              <a:rPr lang="en-US" dirty="0"/>
              <a:t> </a:t>
            </a:r>
            <a:r>
              <a:rPr lang="en-US" dirty="0" err="1"/>
              <a:t>Gawande</a:t>
            </a:r>
            <a:r>
              <a:rPr lang="en-US" dirty="0"/>
              <a:t>, MD </a:t>
            </a:r>
          </a:p>
          <a:p>
            <a:r>
              <a:rPr lang="en-US" dirty="0"/>
              <a:t>Dying Well: Peace and Possibilities at the End of Life by Ira </a:t>
            </a:r>
            <a:r>
              <a:rPr lang="en-US" dirty="0" err="1"/>
              <a:t>Byock</a:t>
            </a:r>
            <a:r>
              <a:rPr lang="en-US" dirty="0"/>
              <a:t>, MD </a:t>
            </a:r>
          </a:p>
          <a:p>
            <a:r>
              <a:rPr lang="en-US" dirty="0"/>
              <a:t>The Best Care Possible: A Physician’s Quest to Transform Care Through the End of Life by Ira </a:t>
            </a:r>
            <a:r>
              <a:rPr lang="en-US" dirty="0" err="1"/>
              <a:t>Byock</a:t>
            </a:r>
            <a:r>
              <a:rPr lang="en-US" dirty="0"/>
              <a:t>, MD</a:t>
            </a:r>
          </a:p>
          <a:p>
            <a:r>
              <a:rPr lang="en-US" dirty="0"/>
              <a:t>When Breath Becomes Air by Paul Kalanithi, MD</a:t>
            </a:r>
          </a:p>
        </p:txBody>
      </p:sp>
    </p:spTree>
    <p:extLst>
      <p:ext uri="{BB962C8B-B14F-4D97-AF65-F5344CB8AC3E}">
        <p14:creationId xmlns:p14="http://schemas.microsoft.com/office/powerpoint/2010/main" val="1574860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Conversations regarding poor prognosis, end-of-life options including hospice, DNAR status and “bad news” are difficult –</a:t>
            </a:r>
          </a:p>
          <a:p>
            <a:pPr lvl="1"/>
            <a:r>
              <a:rPr lang="en-US" dirty="0"/>
              <a:t>But they are vitally important</a:t>
            </a:r>
          </a:p>
          <a:p>
            <a:pPr lvl="1"/>
            <a:r>
              <a:rPr lang="en-US" sz="2300" dirty="0"/>
              <a:t>You must master balancing Honesty with Empathy and Hope</a:t>
            </a:r>
          </a:p>
          <a:p>
            <a:r>
              <a:rPr lang="en-US" dirty="0"/>
              <a:t>Develop your own framework so you are not “shooting from the hip…”</a:t>
            </a:r>
          </a:p>
          <a:p>
            <a:pPr lvl="1"/>
            <a:r>
              <a:rPr lang="en-US" dirty="0"/>
              <a:t>Serious Illness Conversation Guide, ADAPT, SPIKES,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00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Chan, et al. Long-Term Outcomes in Elderly Survivors of In-Hospital Cardiac Arrest. N </a:t>
            </a:r>
            <a:r>
              <a:rPr lang="en-US" sz="2000" dirty="0" err="1"/>
              <a:t>Engl</a:t>
            </a:r>
            <a:r>
              <a:rPr lang="en-US" sz="2000" dirty="0"/>
              <a:t> J Med 2013; 368:1019-1026March 14, 2013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hlinkClick r:id="rId2"/>
              </a:rPr>
              <a:t>http://www.geripal.org/2013/09/outcomes-of-in-hospital-cpr-not-as-rosy.html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Development and Validation of the Good Outcome Following Attempted Resuscitation (GO-FAR) Score to Predict Neurologically Intact Survival After In-Hospital Cardiopulmonary Resuscitation.  </a:t>
            </a:r>
            <a:r>
              <a:rPr lang="en-US" sz="2000" dirty="0" err="1"/>
              <a:t>Ebell</a:t>
            </a:r>
            <a:r>
              <a:rPr lang="en-US" sz="2000" dirty="0"/>
              <a:t>, et al.  JAMA Intern Med. 2013;173(20):1872-1878.</a:t>
            </a:r>
          </a:p>
        </p:txBody>
      </p:sp>
    </p:spTree>
    <p:extLst>
      <p:ext uri="{BB962C8B-B14F-4D97-AF65-F5344CB8AC3E}">
        <p14:creationId xmlns:p14="http://schemas.microsoft.com/office/powerpoint/2010/main" val="111345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Barriers/Communication breakdowns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5286"/>
            <a:ext cx="8348472" cy="35981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Patient unable to participate in agenda setting (intubated, demented, delirious)</a:t>
            </a:r>
          </a:p>
          <a:p>
            <a:endParaRPr lang="en-US" dirty="0"/>
          </a:p>
          <a:p>
            <a:r>
              <a:rPr lang="en-US" dirty="0"/>
              <a:t>Patient is accompanied by family or friend w/different agenda (you must elicit and factor into your discussion)</a:t>
            </a:r>
          </a:p>
          <a:p>
            <a:endParaRPr lang="en-US" dirty="0"/>
          </a:p>
          <a:p>
            <a:r>
              <a:rPr lang="en-US" dirty="0"/>
              <a:t>Some pts wonder why you are asking for their input</a:t>
            </a:r>
          </a:p>
          <a:p>
            <a:pPr lvl="1"/>
            <a:r>
              <a:rPr lang="en-US" dirty="0"/>
              <a:t>They haven’t been included in the past</a:t>
            </a:r>
          </a:p>
          <a:p>
            <a:pPr lvl="1"/>
            <a:r>
              <a:rPr lang="en-US" dirty="0"/>
              <a:t>YOU are their advisor, not their parent – it is YOUR job to inform them of their prognosis &amp; options so they may make an INFORMED decision</a:t>
            </a:r>
          </a:p>
          <a:p>
            <a:pPr lvl="1"/>
            <a:r>
              <a:rPr lang="en-US" dirty="0"/>
              <a:t>(“How do you want to be involved?”)</a:t>
            </a:r>
          </a:p>
          <a:p>
            <a:pPr lvl="1"/>
            <a:r>
              <a:rPr lang="en-US" dirty="0"/>
              <a:t>(“I believe it is important for us to work together.”)</a:t>
            </a:r>
          </a:p>
        </p:txBody>
      </p:sp>
    </p:spTree>
    <p:extLst>
      <p:ext uri="{BB962C8B-B14F-4D97-AF65-F5344CB8AC3E}">
        <p14:creationId xmlns:p14="http://schemas.microsoft.com/office/powerpoint/2010/main" val="232418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Pitfalls/Common Barriers to Good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5286"/>
            <a:ext cx="8348472" cy="35981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200" dirty="0"/>
              <a:t>Assuming that cure is the goal of all patients (some people do not want to suffer in exchange for living longer)</a:t>
            </a:r>
          </a:p>
          <a:p>
            <a:endParaRPr lang="en-US" sz="2200" dirty="0"/>
          </a:p>
          <a:p>
            <a:r>
              <a:rPr lang="en-US" sz="2200" dirty="0"/>
              <a:t>Feeling responsible for maintaining the patient’s hope </a:t>
            </a:r>
          </a:p>
          <a:p>
            <a:endParaRPr lang="en-US" sz="2200" dirty="0"/>
          </a:p>
          <a:p>
            <a:r>
              <a:rPr lang="en-US" sz="2200" dirty="0"/>
              <a:t>Not assuming your role as an expert (recommend DNAR, just as you would a particular antibiotic)</a:t>
            </a:r>
          </a:p>
          <a:p>
            <a:endParaRPr lang="en-US" sz="2200" dirty="0"/>
          </a:p>
          <a:p>
            <a:r>
              <a:rPr lang="en-US" sz="2200" dirty="0"/>
              <a:t>Ignoring your own feelings </a:t>
            </a:r>
          </a:p>
          <a:p>
            <a:endParaRPr lang="en-US" sz="2200" dirty="0"/>
          </a:p>
          <a:p>
            <a:r>
              <a:rPr lang="en-US" sz="2200" dirty="0"/>
              <a:t>Making assumptions about what the patient knows/doesn’t know </a:t>
            </a:r>
          </a:p>
          <a:p>
            <a:endParaRPr lang="en-US" sz="2200" dirty="0"/>
          </a:p>
          <a:p>
            <a:r>
              <a:rPr lang="en-US" sz="2200" dirty="0"/>
              <a:t>Talking too much</a:t>
            </a:r>
          </a:p>
        </p:txBody>
      </p:sp>
    </p:spTree>
    <p:extLst>
      <p:ext uri="{BB962C8B-B14F-4D97-AF65-F5344CB8AC3E}">
        <p14:creationId xmlns:p14="http://schemas.microsoft.com/office/powerpoint/2010/main" val="86955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Pearl: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8229600" cy="31470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We assume that patients/families: </a:t>
            </a:r>
          </a:p>
          <a:p>
            <a:pPr lvl="1"/>
            <a:r>
              <a:rPr lang="en-US" dirty="0"/>
              <a:t>think rationally in stressful situations </a:t>
            </a:r>
          </a:p>
          <a:p>
            <a:pPr lvl="1"/>
            <a:r>
              <a:rPr lang="en-US" dirty="0"/>
              <a:t>can tell us their own moral appraisals</a:t>
            </a:r>
          </a:p>
          <a:p>
            <a:pPr lvl="1"/>
            <a:r>
              <a:rPr lang="en-US" dirty="0"/>
              <a:t>draw on ethical principles </a:t>
            </a:r>
          </a:p>
          <a:p>
            <a:pPr marL="0" indent="0">
              <a:buNone/>
            </a:pPr>
            <a:r>
              <a:rPr lang="en-US" dirty="0"/>
              <a:t>In reality: </a:t>
            </a:r>
          </a:p>
          <a:p>
            <a:pPr lvl="1"/>
            <a:r>
              <a:rPr lang="en-US" dirty="0"/>
              <a:t>How decisions are framed by clinicians is important</a:t>
            </a:r>
          </a:p>
          <a:p>
            <a:pPr lvl="2"/>
            <a:r>
              <a:rPr lang="en-US" dirty="0"/>
              <a:t>“Do you want me to pound on your chest &amp; break your bones?”</a:t>
            </a:r>
          </a:p>
          <a:p>
            <a:pPr lvl="2"/>
            <a:r>
              <a:rPr lang="en-US" dirty="0"/>
              <a:t>“You don’t want hospice – you are a transplant candidate” – to a patient w/hepato-renal syndrome who died a week later</a:t>
            </a:r>
          </a:p>
          <a:p>
            <a:pPr marL="746125" lvl="1" indent="-279400"/>
            <a:r>
              <a:rPr lang="en-US" dirty="0"/>
              <a:t>Preferences are unstable and change over time </a:t>
            </a:r>
          </a:p>
          <a:p>
            <a:pPr lvl="1"/>
            <a:r>
              <a:rPr lang="en-US" dirty="0"/>
              <a:t>Don’t realize how much emotion plays a role</a:t>
            </a:r>
          </a:p>
        </p:txBody>
      </p:sp>
    </p:spTree>
    <p:extLst>
      <p:ext uri="{BB962C8B-B14F-4D97-AF65-F5344CB8AC3E}">
        <p14:creationId xmlns:p14="http://schemas.microsoft.com/office/powerpoint/2010/main" val="153268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CPR vs DNAR – an important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Should a patient be able to desire and receive CPR (be “Full Code” status) regardless of the situation?</a:t>
            </a:r>
          </a:p>
          <a:p>
            <a:endParaRPr lang="en-US" dirty="0"/>
          </a:p>
          <a:p>
            <a:r>
              <a:rPr lang="en-US" dirty="0"/>
              <a:t>Is it ethical to perform CPR on a patient’s body when you know it will cause the body/family/care team harm without benefit (widely metastatic cancer patient, for example)?</a:t>
            </a:r>
          </a:p>
        </p:txBody>
      </p:sp>
    </p:spTree>
    <p:extLst>
      <p:ext uri="{BB962C8B-B14F-4D97-AF65-F5344CB8AC3E}">
        <p14:creationId xmlns:p14="http://schemas.microsoft.com/office/powerpoint/2010/main" val="201467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CPR Effectiveness</a:t>
            </a:r>
            <a:r>
              <a:rPr lang="en-US" baseline="30000" dirty="0"/>
              <a:t>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50" y="1145381"/>
            <a:ext cx="3028789" cy="3429000"/>
          </a:xfrm>
        </p:spPr>
      </p:pic>
    </p:spTree>
    <p:extLst>
      <p:ext uri="{BB962C8B-B14F-4D97-AF65-F5344CB8AC3E}">
        <p14:creationId xmlns:p14="http://schemas.microsoft.com/office/powerpoint/2010/main" val="226203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CPR Effectiveness</a:t>
            </a:r>
            <a:r>
              <a:rPr lang="en-US" baseline="30000" dirty="0"/>
              <a:t>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61" y="1156266"/>
            <a:ext cx="2778277" cy="3666105"/>
          </a:xfrm>
        </p:spPr>
      </p:pic>
    </p:spTree>
    <p:extLst>
      <p:ext uri="{BB962C8B-B14F-4D97-AF65-F5344CB8AC3E}">
        <p14:creationId xmlns:p14="http://schemas.microsoft.com/office/powerpoint/2010/main" val="209887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1F1E81BCE494EAA8877F5CAA95991" ma:contentTypeVersion="0" ma:contentTypeDescription="Create a new document." ma:contentTypeScope="" ma:versionID="38e1e90e5105fad50db915339e7508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96ED13-AC7F-460B-B934-27FF57E5A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1B2EB2-7246-4FC3-8323-84568F3220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35323F-EFA9-4BBB-B96F-10D9F8D0FAF6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7361</TotalTime>
  <Words>1964</Words>
  <Application>Microsoft Macintosh PowerPoint</Application>
  <PresentationFormat>On-screen Show (16:9)</PresentationFormat>
  <Paragraphs>298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Why should you talk to your patients about prognosis in serious illness?</vt:lpstr>
      <vt:lpstr>Why don’t health care providers talk about prognosis in serious illness?</vt:lpstr>
      <vt:lpstr>Barriers/Communication breakdowns</vt:lpstr>
      <vt:lpstr>Pitfalls/Common Barriers to Good Communication</vt:lpstr>
      <vt:lpstr>Pearl: decision making</vt:lpstr>
      <vt:lpstr>CPR vs DNAR – an important decision</vt:lpstr>
      <vt:lpstr>CPR Effectiveness1</vt:lpstr>
      <vt:lpstr>CPR Effectiveness2</vt:lpstr>
      <vt:lpstr>CPR Effectiveness3</vt:lpstr>
      <vt:lpstr>Vital Talks</vt:lpstr>
      <vt:lpstr>PowerPoint Presentation</vt:lpstr>
      <vt:lpstr>PowerPoint Presentation</vt:lpstr>
      <vt:lpstr>What went wrong?</vt:lpstr>
      <vt:lpstr>REMAP</vt:lpstr>
      <vt:lpstr>Reframe</vt:lpstr>
      <vt:lpstr>Fire a warning shot</vt:lpstr>
      <vt:lpstr>Delivering an Effective Headline</vt:lpstr>
      <vt:lpstr>Headline Errors</vt:lpstr>
      <vt:lpstr>Headline</vt:lpstr>
      <vt:lpstr>After the Headline</vt:lpstr>
      <vt:lpstr>Expect Emotion</vt:lpstr>
      <vt:lpstr>Nurse Statements</vt:lpstr>
      <vt:lpstr>PowerPoint Presentation</vt:lpstr>
      <vt:lpstr>PowerPoint Presentation</vt:lpstr>
      <vt:lpstr>Getting off track</vt:lpstr>
      <vt:lpstr>REMAP</vt:lpstr>
      <vt:lpstr>REMAP</vt:lpstr>
      <vt:lpstr>REMAP</vt:lpstr>
      <vt:lpstr>REMAP</vt:lpstr>
      <vt:lpstr>Summing up</vt:lpstr>
      <vt:lpstr>Serious Illness Conversation Guide</vt:lpstr>
      <vt:lpstr>Conversation Guide</vt:lpstr>
      <vt:lpstr>Competence vs. Decisional Capacity</vt:lpstr>
      <vt:lpstr>PowerPoint Presentation</vt:lpstr>
      <vt:lpstr>PowerPoint Presentation</vt:lpstr>
      <vt:lpstr>Suggested Resources/Readings</vt:lpstr>
      <vt:lpstr>Summary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Michelle Myers</dc:creator>
  <cp:lastModifiedBy>Matthew Golden</cp:lastModifiedBy>
  <cp:revision>31</cp:revision>
  <cp:lastPrinted>2017-01-02T17:44:19Z</cp:lastPrinted>
  <dcterms:created xsi:type="dcterms:W3CDTF">2017-01-02T16:58:50Z</dcterms:created>
  <dcterms:modified xsi:type="dcterms:W3CDTF">2019-03-25T14:01:53Z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0x010100FA01F1E81BCE494EAA8877F5CAA95991</vt:lpwstr>
  </property>
</Properties>
</file>