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9"/>
  </p:notesMasterIdLst>
  <p:handoutMasterIdLst>
    <p:handoutMasterId r:id="rId40"/>
  </p:handoutMasterIdLst>
  <p:sldIdLst>
    <p:sldId id="257" r:id="rId2"/>
    <p:sldId id="263" r:id="rId3"/>
    <p:sldId id="306" r:id="rId4"/>
    <p:sldId id="266" r:id="rId5"/>
    <p:sldId id="303" r:id="rId6"/>
    <p:sldId id="267" r:id="rId7"/>
    <p:sldId id="268" r:id="rId8"/>
    <p:sldId id="279" r:id="rId9"/>
    <p:sldId id="304" r:id="rId10"/>
    <p:sldId id="271" r:id="rId11"/>
    <p:sldId id="277" r:id="rId12"/>
    <p:sldId id="269" r:id="rId13"/>
    <p:sldId id="270" r:id="rId14"/>
    <p:sldId id="281" r:id="rId15"/>
    <p:sldId id="275" r:id="rId16"/>
    <p:sldId id="276" r:id="rId17"/>
    <p:sldId id="286" r:id="rId18"/>
    <p:sldId id="287" r:id="rId19"/>
    <p:sldId id="288" r:id="rId20"/>
    <p:sldId id="283" r:id="rId21"/>
    <p:sldId id="284" r:id="rId22"/>
    <p:sldId id="285" r:id="rId23"/>
    <p:sldId id="290" r:id="rId24"/>
    <p:sldId id="289" r:id="rId25"/>
    <p:sldId id="291" r:id="rId26"/>
    <p:sldId id="292" r:id="rId27"/>
    <p:sldId id="293" r:id="rId28"/>
    <p:sldId id="294" r:id="rId29"/>
    <p:sldId id="295" r:id="rId30"/>
    <p:sldId id="296" r:id="rId31"/>
    <p:sldId id="298" r:id="rId32"/>
    <p:sldId id="299" r:id="rId33"/>
    <p:sldId id="300" r:id="rId34"/>
    <p:sldId id="301" r:id="rId35"/>
    <p:sldId id="302" r:id="rId36"/>
    <p:sldId id="305" r:id="rId37"/>
    <p:sldId id="258" r:id="rId38"/>
  </p:sldIdLst>
  <p:sldSz cx="12192000" cy="6858000"/>
  <p:notesSz cx="6858000" cy="9144000"/>
  <p:embeddedFontLs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C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6"/>
    <p:restoredTop sz="94663"/>
  </p:normalViewPr>
  <p:slideViewPr>
    <p:cSldViewPr snapToGrid="0" snapToObjects="1">
      <p:cViewPr varScale="1">
        <p:scale>
          <a:sx n="112" d="100"/>
          <a:sy n="112" d="100"/>
        </p:scale>
        <p:origin x="7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C4AE9F-5920-1243-A47C-D00877499F9F}"/>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8EF8DF-BF7B-A342-9AC2-0C97A0E8F47E}"/>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DB259423-D51E-E645-9947-E4D9C7A4FFF3}" type="datetimeFigureOut">
              <a:rPr lang="en-US" smtClean="0"/>
              <a:t>4/3/19</a:t>
            </a:fld>
            <a:endParaRPr lang="en-US"/>
          </a:p>
        </p:txBody>
      </p:sp>
      <p:sp>
        <p:nvSpPr>
          <p:cNvPr id="4" name="Footer Placeholder 3">
            <a:extLst>
              <a:ext uri="{FF2B5EF4-FFF2-40B4-BE49-F238E27FC236}">
                <a16:creationId xmlns:a16="http://schemas.microsoft.com/office/drawing/2014/main" id="{CE4FA320-4583-9540-B919-91E25E593A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1AF17E-F59E-0C4C-A2B1-D9A57AD7DC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164148-CCD9-5745-A167-A25831FF8C9C}" type="slidenum">
              <a:rPr lang="en-US" smtClean="0"/>
              <a:t>‹#›</a:t>
            </a:fld>
            <a:endParaRPr lang="en-US"/>
          </a:p>
        </p:txBody>
      </p:sp>
    </p:spTree>
    <p:extLst>
      <p:ext uri="{BB962C8B-B14F-4D97-AF65-F5344CB8AC3E}">
        <p14:creationId xmlns:p14="http://schemas.microsoft.com/office/powerpoint/2010/main" val="1258052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D87D698F-48EB-9645-9342-A8FFF8C28631}" type="datetimeFigureOut">
              <a:rPr lang="en-US" smtClean="0"/>
              <a:t>4/3/19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1651E-6DDE-EB45-92C2-47D2C574FE66}" type="slidenum">
              <a:rPr lang="en-US" smtClean="0"/>
              <a:t>‹#›</a:t>
            </a:fld>
            <a:endParaRPr lang="en-US"/>
          </a:p>
        </p:txBody>
      </p:sp>
    </p:spTree>
    <p:extLst>
      <p:ext uri="{BB962C8B-B14F-4D97-AF65-F5344CB8AC3E}">
        <p14:creationId xmlns:p14="http://schemas.microsoft.com/office/powerpoint/2010/main" val="78495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146E-4901-B441-A6CD-9ACC0B9E563B}"/>
              </a:ext>
            </a:extLst>
          </p:cNvPr>
          <p:cNvSpPr>
            <a:spLocks noGrp="1"/>
          </p:cNvSpPr>
          <p:nvPr>
            <p:ph type="ctrTitle" hasCustomPrompt="1"/>
          </p:nvPr>
        </p:nvSpPr>
        <p:spPr>
          <a:xfrm>
            <a:off x="873760" y="1993424"/>
            <a:ext cx="10444480" cy="2871152"/>
          </a:xfrm>
        </p:spPr>
        <p:txBody>
          <a:bodyPr anchor="ctr">
            <a:normAutofit/>
          </a:bodyPr>
          <a:lstStyle>
            <a:lvl1pPr algn="ctr">
              <a:defRPr sz="8000">
                <a:solidFill>
                  <a:srgbClr val="F2CC88"/>
                </a:solidFill>
              </a:defRPr>
            </a:lvl1pPr>
          </a:lstStyle>
          <a:p>
            <a:r>
              <a:rPr lang="en-US" dirty="0"/>
              <a:t>CLICK TO EDIT MASTER TITLE STYLE</a:t>
            </a:r>
          </a:p>
        </p:txBody>
      </p:sp>
      <p:sp>
        <p:nvSpPr>
          <p:cNvPr id="3" name="Subtitle 2">
            <a:extLst>
              <a:ext uri="{FF2B5EF4-FFF2-40B4-BE49-F238E27FC236}">
                <a16:creationId xmlns:a16="http://schemas.microsoft.com/office/drawing/2014/main" id="{0BD8FD39-D4B1-6449-8EE8-FF6C93CF128F}"/>
              </a:ext>
            </a:extLst>
          </p:cNvPr>
          <p:cNvSpPr>
            <a:spLocks noGrp="1"/>
          </p:cNvSpPr>
          <p:nvPr>
            <p:ph type="subTitle" idx="1" hasCustomPrompt="1"/>
          </p:nvPr>
        </p:nvSpPr>
        <p:spPr>
          <a:xfrm>
            <a:off x="1524000" y="365125"/>
            <a:ext cx="9144000" cy="1325563"/>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1121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0116-5A8A-1545-ABB4-6391DEBAB0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D55612-597A-7D47-82FD-F147BA42C9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12BEB9C-AACA-5040-B85D-33DB910F0E22}"/>
              </a:ext>
            </a:extLst>
          </p:cNvPr>
          <p:cNvSpPr>
            <a:spLocks noGrp="1"/>
          </p:cNvSpPr>
          <p:nvPr>
            <p:ph type="sldNum" sz="quarter" idx="12"/>
          </p:nvPr>
        </p:nvSpPr>
        <p:spPr/>
        <p:txBody>
          <a:bodyPr/>
          <a:lstStyle/>
          <a:p>
            <a:fld id="{D0762AB2-F4F5-1E4F-A6CC-B69D1788EA36}" type="slidenum">
              <a:rPr lang="en-US" smtClean="0"/>
              <a:t>‹#›</a:t>
            </a:fld>
            <a:endParaRPr lang="en-US"/>
          </a:p>
        </p:txBody>
      </p:sp>
    </p:spTree>
    <p:extLst>
      <p:ext uri="{BB962C8B-B14F-4D97-AF65-F5344CB8AC3E}">
        <p14:creationId xmlns:p14="http://schemas.microsoft.com/office/powerpoint/2010/main" val="31787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92201-4649-204C-8126-D320D6137D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40C57B-BCBC-8F4F-A0E1-136A59FB86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53C929D-175F-8C49-8AEC-C225F23CF239}"/>
              </a:ext>
            </a:extLst>
          </p:cNvPr>
          <p:cNvSpPr>
            <a:spLocks noGrp="1"/>
          </p:cNvSpPr>
          <p:nvPr>
            <p:ph type="sldNum" sz="quarter" idx="12"/>
          </p:nvPr>
        </p:nvSpPr>
        <p:spPr/>
        <p:txBody>
          <a:bodyPr/>
          <a:lstStyle/>
          <a:p>
            <a:fld id="{D0762AB2-F4F5-1E4F-A6CC-B69D1788EA36}" type="slidenum">
              <a:rPr lang="en-US" smtClean="0"/>
              <a:t>‹#›</a:t>
            </a:fld>
            <a:endParaRPr lang="en-US"/>
          </a:p>
        </p:txBody>
      </p:sp>
    </p:spTree>
    <p:extLst>
      <p:ext uri="{BB962C8B-B14F-4D97-AF65-F5344CB8AC3E}">
        <p14:creationId xmlns:p14="http://schemas.microsoft.com/office/powerpoint/2010/main" val="221283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NMD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074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ompass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235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 Logo Right">
    <p:spTree>
      <p:nvGrpSpPr>
        <p:cNvPr id="1" name=""/>
        <p:cNvGrpSpPr/>
        <p:nvPr/>
      </p:nvGrpSpPr>
      <p:grpSpPr>
        <a:xfrm>
          <a:off x="0" y="0"/>
          <a:ext cx="0" cy="0"/>
          <a:chOff x="0" y="0"/>
          <a:chExt cx="0" cy="0"/>
        </a:xfrm>
      </p:grpSpPr>
      <p:sp>
        <p:nvSpPr>
          <p:cNvPr id="6" name="Title 1"/>
          <p:cNvSpPr>
            <a:spLocks noGrp="1"/>
          </p:cNvSpPr>
          <p:nvPr>
            <p:ph type="title"/>
          </p:nvPr>
        </p:nvSpPr>
        <p:spPr>
          <a:xfrm>
            <a:off x="0" y="2034370"/>
            <a:ext cx="12192000" cy="1052532"/>
          </a:xfrm>
        </p:spPr>
        <p:txBody>
          <a:bodyPr>
            <a:spAutoFit/>
          </a:bodyPr>
          <a:lstStyle>
            <a:lvl1pPr>
              <a:defRPr sz="6933">
                <a:solidFill>
                  <a:srgbClr val="091E40"/>
                </a:solidFill>
              </a:defRPr>
            </a:lvl1pPr>
          </a:lstStyle>
          <a:p>
            <a:r>
              <a:rPr lang="en-US" dirty="0"/>
              <a:t>Click to edit Master title style</a:t>
            </a:r>
          </a:p>
        </p:txBody>
      </p:sp>
      <p:sp>
        <p:nvSpPr>
          <p:cNvPr id="5" name="Subtitle 2"/>
          <p:cNvSpPr>
            <a:spLocks noGrp="1"/>
          </p:cNvSpPr>
          <p:nvPr>
            <p:ph type="subTitle" idx="1"/>
          </p:nvPr>
        </p:nvSpPr>
        <p:spPr>
          <a:xfrm>
            <a:off x="0" y="3152775"/>
            <a:ext cx="12192000" cy="480131"/>
          </a:xfrm>
        </p:spPr>
        <p:txBody>
          <a:bodyPr>
            <a:spAutoFit/>
          </a:bodyPr>
          <a:lstStyle>
            <a:lvl1pPr marL="0" indent="0" algn="ctr">
              <a:buFontTx/>
              <a:buNone/>
              <a:defRPr>
                <a:solidFill>
                  <a:srgbClr val="091E40"/>
                </a:solidFill>
              </a:defRPr>
            </a:lvl1pPr>
          </a:lstStyle>
          <a:p>
            <a:endParaRPr lang="en-US" dirty="0"/>
          </a:p>
        </p:txBody>
      </p:sp>
      <p:pic>
        <p:nvPicPr>
          <p:cNvPr id="4" name="Picture 3" descr="CTW_Logo_Color_Small Horizontal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4400" y="6096000"/>
            <a:ext cx="3234944" cy="406400"/>
          </a:xfrm>
          <a:prstGeom prst="rect">
            <a:avLst/>
          </a:prstGeom>
        </p:spPr>
      </p:pic>
    </p:spTree>
    <p:extLst>
      <p:ext uri="{BB962C8B-B14F-4D97-AF65-F5344CB8AC3E}">
        <p14:creationId xmlns:p14="http://schemas.microsoft.com/office/powerpoint/2010/main" val="4274334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 Department Name">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280160"/>
            <a:ext cx="10972800" cy="4525963"/>
          </a:xfrm>
        </p:spPr>
        <p:txBody>
          <a:bodyPr/>
          <a:lstStyle>
            <a:lvl1pPr>
              <a:defRPr sz="3733">
                <a:solidFill>
                  <a:srgbClr val="091E40"/>
                </a:solidFill>
              </a:defRPr>
            </a:lvl1pPr>
            <a:lvl2pPr>
              <a:defRPr sz="3200">
                <a:solidFill>
                  <a:srgbClr val="091E40"/>
                </a:solidFill>
              </a:defRPr>
            </a:lvl2pPr>
            <a:lvl3pPr>
              <a:defRPr sz="2667">
                <a:solidFill>
                  <a:srgbClr val="091E40"/>
                </a:solidFill>
              </a:defRPr>
            </a:lvl3pPr>
            <a:lvl4pPr>
              <a:defRPr sz="2400">
                <a:solidFill>
                  <a:srgbClr val="091E40"/>
                </a:solidFill>
              </a:defRPr>
            </a:lvl4pPr>
            <a:lvl5pPr>
              <a:defRPr sz="2400">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8" name="Title 1"/>
          <p:cNvSpPr>
            <a:spLocks noGrp="1"/>
          </p:cNvSpPr>
          <p:nvPr>
            <p:ph type="title"/>
          </p:nvPr>
        </p:nvSpPr>
        <p:spPr>
          <a:xfrm>
            <a:off x="1" y="0"/>
            <a:ext cx="12192000" cy="935376"/>
          </a:xfrm>
          <a:noFill/>
          <a:ln>
            <a:noFill/>
          </a:ln>
        </p:spPr>
        <p:txBody>
          <a:bodyPr lIns="457200" tIns="91440" rIns="457200" bIns="91440">
            <a:normAutofit/>
          </a:bodyPr>
          <a:lstStyle>
            <a:lvl1pPr algn="l">
              <a:defRPr sz="4267">
                <a:solidFill>
                  <a:srgbClr val="091E40"/>
                </a:solidFill>
              </a:defRPr>
            </a:lvl1pPr>
          </a:lstStyle>
          <a:p>
            <a:r>
              <a:rPr lang="en-US" dirty="0"/>
              <a:t>Click to edit Master title style</a:t>
            </a:r>
          </a:p>
        </p:txBody>
      </p:sp>
      <p:cxnSp>
        <p:nvCxnSpPr>
          <p:cNvPr id="10" name="Straight Connector 9"/>
          <p:cNvCxnSpPr/>
          <p:nvPr userDrawn="1"/>
        </p:nvCxnSpPr>
        <p:spPr>
          <a:xfrm>
            <a:off x="609600" y="935375"/>
            <a:ext cx="10972800" cy="0"/>
          </a:xfrm>
          <a:prstGeom prst="line">
            <a:avLst/>
          </a:prstGeom>
          <a:ln w="12700">
            <a:solidFill>
              <a:srgbClr val="091E40"/>
            </a:solidFill>
          </a:ln>
          <a:effectLst/>
        </p:spPr>
        <p:style>
          <a:lnRef idx="2">
            <a:schemeClr val="accent1"/>
          </a:lnRef>
          <a:fillRef idx="0">
            <a:schemeClr val="accent1"/>
          </a:fillRef>
          <a:effectRef idx="1">
            <a:schemeClr val="accent1"/>
          </a:effectRef>
          <a:fontRef idx="minor">
            <a:schemeClr val="tx1"/>
          </a:fontRef>
        </p:style>
      </p:cxnSp>
      <p:pic>
        <p:nvPicPr>
          <p:cNvPr id="5" name="Picture 4" descr="CTW_Logo_Color_Small Horizontal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4400" y="6096000"/>
            <a:ext cx="3234944" cy="406400"/>
          </a:xfrm>
          <a:prstGeom prst="rect">
            <a:avLst/>
          </a:prstGeom>
        </p:spPr>
      </p:pic>
    </p:spTree>
    <p:extLst>
      <p:ext uri="{BB962C8B-B14F-4D97-AF65-F5344CB8AC3E}">
        <p14:creationId xmlns:p14="http://schemas.microsoft.com/office/powerpoint/2010/main" val="426928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37DB-77D9-2148-BA1A-1ED62C67C8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9D589D-FDD4-AC40-81B8-73C1457DB7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54561DF-5DF8-AD46-B2CB-5E42365F07BD}"/>
              </a:ext>
            </a:extLst>
          </p:cNvPr>
          <p:cNvSpPr>
            <a:spLocks noGrp="1"/>
          </p:cNvSpPr>
          <p:nvPr>
            <p:ph type="sldNum" sz="quarter" idx="12"/>
          </p:nvPr>
        </p:nvSpPr>
        <p:spPr/>
        <p:txBody>
          <a:bodyPr/>
          <a:lstStyle/>
          <a:p>
            <a:fld id="{D0762AB2-F4F5-1E4F-A6CC-B69D1788EA36}" type="slidenum">
              <a:rPr lang="en-US" smtClean="0"/>
              <a:t>‹#›</a:t>
            </a:fld>
            <a:endParaRPr lang="en-US"/>
          </a:p>
        </p:txBody>
      </p:sp>
    </p:spTree>
    <p:extLst>
      <p:ext uri="{BB962C8B-B14F-4D97-AF65-F5344CB8AC3E}">
        <p14:creationId xmlns:p14="http://schemas.microsoft.com/office/powerpoint/2010/main" val="201634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67B0D-631B-FE41-87BB-DE8C25E40748}"/>
              </a:ext>
            </a:extLst>
          </p:cNvPr>
          <p:cNvSpPr/>
          <p:nvPr userDrawn="1"/>
        </p:nvSpPr>
        <p:spPr>
          <a:xfrm>
            <a:off x="0" y="0"/>
            <a:ext cx="12192000" cy="4331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2BE01-0A33-9247-9EF0-2251B039B5F7}"/>
              </a:ext>
            </a:extLst>
          </p:cNvPr>
          <p:cNvSpPr>
            <a:spLocks noGrp="1"/>
          </p:cNvSpPr>
          <p:nvPr>
            <p:ph type="title"/>
          </p:nvPr>
        </p:nvSpPr>
        <p:spPr>
          <a:xfrm>
            <a:off x="831850" y="1451928"/>
            <a:ext cx="10515600" cy="2852737"/>
          </a:xfrm>
        </p:spPr>
        <p:txBody>
          <a:bodyPr anchor="b"/>
          <a:lstStyle>
            <a:lvl1pPr>
              <a:defRPr sz="6000">
                <a:solidFill>
                  <a:srgbClr val="F2CC88"/>
                </a:solidFill>
              </a:defRPr>
            </a:lvl1pPr>
          </a:lstStyle>
          <a:p>
            <a:r>
              <a:rPr lang="en-US"/>
              <a:t>Click to edit Master title style</a:t>
            </a:r>
          </a:p>
        </p:txBody>
      </p:sp>
      <p:sp>
        <p:nvSpPr>
          <p:cNvPr id="3" name="Text Placeholder 2">
            <a:extLst>
              <a:ext uri="{FF2B5EF4-FFF2-40B4-BE49-F238E27FC236}">
                <a16:creationId xmlns:a16="http://schemas.microsoft.com/office/drawing/2014/main" id="{1DB4540C-B990-D44F-B507-34CC6619832A}"/>
              </a:ext>
            </a:extLst>
          </p:cNvPr>
          <p:cNvSpPr>
            <a:spLocks noGrp="1"/>
          </p:cNvSpPr>
          <p:nvPr>
            <p:ph type="body" idx="1"/>
          </p:nvPr>
        </p:nvSpPr>
        <p:spPr>
          <a:xfrm>
            <a:off x="831850" y="4421529"/>
            <a:ext cx="10515600" cy="1410311"/>
          </a:xfrm>
        </p:spPr>
        <p:txBody>
          <a:bodyPr>
            <a:normAutofit/>
          </a:bodyPr>
          <a:lstStyle>
            <a:lvl1pPr marL="0" indent="0">
              <a:lnSpc>
                <a:spcPct val="100000"/>
              </a:lnSpc>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0524781-AA77-E34C-9F81-152A778E9DCE}"/>
              </a:ext>
            </a:extLst>
          </p:cNvPr>
          <p:cNvSpPr>
            <a:spLocks noGrp="1"/>
          </p:cNvSpPr>
          <p:nvPr>
            <p:ph type="sldNum" sz="quarter" idx="12"/>
          </p:nvPr>
        </p:nvSpPr>
        <p:spPr/>
        <p:txBody>
          <a:bodyPr/>
          <a:lstStyle/>
          <a:p>
            <a:fld id="{D0762AB2-F4F5-1E4F-A6CC-B69D1788EA36}" type="slidenum">
              <a:rPr lang="en-US" smtClean="0"/>
              <a:t>‹#›</a:t>
            </a:fld>
            <a:endParaRPr lang="en-US"/>
          </a:p>
        </p:txBody>
      </p:sp>
    </p:spTree>
    <p:extLst>
      <p:ext uri="{BB962C8B-B14F-4D97-AF65-F5344CB8AC3E}">
        <p14:creationId xmlns:p14="http://schemas.microsoft.com/office/powerpoint/2010/main" val="30068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9699-D19E-BA46-AA8E-BDEBFF2E6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02057F-69B4-6E44-BBC1-D99D6C6DBC78}"/>
              </a:ext>
            </a:extLst>
          </p:cNvPr>
          <p:cNvSpPr>
            <a:spLocks noGrp="1"/>
          </p:cNvSpPr>
          <p:nvPr>
            <p:ph sz="half" idx="1"/>
          </p:nvPr>
        </p:nvSpPr>
        <p:spPr>
          <a:xfrm>
            <a:off x="838200" y="1825625"/>
            <a:ext cx="5181600" cy="4006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B8BCE3-B5DA-5543-AB25-34B0952BD186}"/>
              </a:ext>
            </a:extLst>
          </p:cNvPr>
          <p:cNvSpPr>
            <a:spLocks noGrp="1"/>
          </p:cNvSpPr>
          <p:nvPr>
            <p:ph sz="half" idx="2"/>
          </p:nvPr>
        </p:nvSpPr>
        <p:spPr>
          <a:xfrm>
            <a:off x="6172200" y="1825625"/>
            <a:ext cx="5181600" cy="4006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6BBDAE2-BD2C-874F-9CEE-D2ABD739C7AD}"/>
              </a:ext>
            </a:extLst>
          </p:cNvPr>
          <p:cNvSpPr>
            <a:spLocks noGrp="1"/>
          </p:cNvSpPr>
          <p:nvPr>
            <p:ph type="sldNum" sz="quarter" idx="12"/>
          </p:nvPr>
        </p:nvSpPr>
        <p:spPr/>
        <p:txBody>
          <a:bodyPr/>
          <a:lstStyle/>
          <a:p>
            <a:fld id="{D0762AB2-F4F5-1E4F-A6CC-B69D1788EA36}" type="slidenum">
              <a:rPr lang="en-US" smtClean="0"/>
              <a:t>‹#›</a:t>
            </a:fld>
            <a:endParaRPr lang="en-US"/>
          </a:p>
        </p:txBody>
      </p:sp>
    </p:spTree>
    <p:extLst>
      <p:ext uri="{BB962C8B-B14F-4D97-AF65-F5344CB8AC3E}">
        <p14:creationId xmlns:p14="http://schemas.microsoft.com/office/powerpoint/2010/main" val="424633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439D-39F2-2246-BCFE-3FD72D7B20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05CE9-DA5B-5546-8CAA-8967425892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6AAFE1-8898-5B45-BCBF-4C0183D351B6}"/>
              </a:ext>
            </a:extLst>
          </p:cNvPr>
          <p:cNvSpPr>
            <a:spLocks noGrp="1"/>
          </p:cNvSpPr>
          <p:nvPr>
            <p:ph sz="half" idx="2"/>
          </p:nvPr>
        </p:nvSpPr>
        <p:spPr>
          <a:xfrm>
            <a:off x="839788" y="2505075"/>
            <a:ext cx="5157787" cy="3326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C7F729-18EF-DB40-AC0E-34F76EBCDE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93091-ABC0-D741-A5D9-3100599F34BE}"/>
              </a:ext>
            </a:extLst>
          </p:cNvPr>
          <p:cNvSpPr>
            <a:spLocks noGrp="1"/>
          </p:cNvSpPr>
          <p:nvPr>
            <p:ph sz="quarter" idx="4"/>
          </p:nvPr>
        </p:nvSpPr>
        <p:spPr>
          <a:xfrm>
            <a:off x="6172200" y="2505075"/>
            <a:ext cx="5183188" cy="3326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8B221CD-3E5D-DB43-BD6B-FC5103FB1F78}"/>
              </a:ext>
            </a:extLst>
          </p:cNvPr>
          <p:cNvSpPr>
            <a:spLocks noGrp="1"/>
          </p:cNvSpPr>
          <p:nvPr>
            <p:ph type="sldNum" sz="quarter" idx="12"/>
          </p:nvPr>
        </p:nvSpPr>
        <p:spPr/>
        <p:txBody>
          <a:bodyPr/>
          <a:lstStyle/>
          <a:p>
            <a:fld id="{D0762AB2-F4F5-1E4F-A6CC-B69D1788EA36}" type="slidenum">
              <a:rPr lang="en-US" smtClean="0"/>
              <a:t>‹#›</a:t>
            </a:fld>
            <a:endParaRPr lang="en-US"/>
          </a:p>
        </p:txBody>
      </p:sp>
    </p:spTree>
    <p:extLst>
      <p:ext uri="{BB962C8B-B14F-4D97-AF65-F5344CB8AC3E}">
        <p14:creationId xmlns:p14="http://schemas.microsoft.com/office/powerpoint/2010/main" val="266848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BF2C-6F5A-5442-A66D-01B1DEBD93B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D74D727-F8A5-2B41-A585-8244FD548CDB}"/>
              </a:ext>
            </a:extLst>
          </p:cNvPr>
          <p:cNvSpPr>
            <a:spLocks noGrp="1"/>
          </p:cNvSpPr>
          <p:nvPr>
            <p:ph type="sldNum" sz="quarter" idx="12"/>
          </p:nvPr>
        </p:nvSpPr>
        <p:spPr/>
        <p:txBody>
          <a:bodyPr/>
          <a:lstStyle/>
          <a:p>
            <a:fld id="{D0762AB2-F4F5-1E4F-A6CC-B69D1788EA36}" type="slidenum">
              <a:rPr lang="en-US" smtClean="0"/>
              <a:t>‹#›</a:t>
            </a:fld>
            <a:endParaRPr lang="en-US"/>
          </a:p>
        </p:txBody>
      </p:sp>
    </p:spTree>
    <p:extLst>
      <p:ext uri="{BB962C8B-B14F-4D97-AF65-F5344CB8AC3E}">
        <p14:creationId xmlns:p14="http://schemas.microsoft.com/office/powerpoint/2010/main" val="83638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DA396C-1661-C143-8A33-CE8540373B02}"/>
              </a:ext>
            </a:extLst>
          </p:cNvPr>
          <p:cNvSpPr>
            <a:spLocks noGrp="1"/>
          </p:cNvSpPr>
          <p:nvPr>
            <p:ph type="sldNum" sz="quarter" idx="12"/>
          </p:nvPr>
        </p:nvSpPr>
        <p:spPr/>
        <p:txBody>
          <a:bodyPr/>
          <a:lstStyle/>
          <a:p>
            <a:fld id="{D0762AB2-F4F5-1E4F-A6CC-B69D1788EA36}" type="slidenum">
              <a:rPr lang="en-US" smtClean="0"/>
              <a:t>‹#›</a:t>
            </a:fld>
            <a:endParaRPr lang="en-US"/>
          </a:p>
        </p:txBody>
      </p:sp>
    </p:spTree>
    <p:extLst>
      <p:ext uri="{BB962C8B-B14F-4D97-AF65-F5344CB8AC3E}">
        <p14:creationId xmlns:p14="http://schemas.microsoft.com/office/powerpoint/2010/main" val="247038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5672-A229-2940-8B05-78D544EAC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72D41A-03BA-5941-9A3A-958A76CCA604}"/>
              </a:ext>
            </a:extLst>
          </p:cNvPr>
          <p:cNvSpPr>
            <a:spLocks noGrp="1"/>
          </p:cNvSpPr>
          <p:nvPr>
            <p:ph idx="1"/>
          </p:nvPr>
        </p:nvSpPr>
        <p:spPr>
          <a:xfrm>
            <a:off x="5183188" y="987425"/>
            <a:ext cx="6172200" cy="48444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4E468C-740A-9241-A665-1F8794187983}"/>
              </a:ext>
            </a:extLst>
          </p:cNvPr>
          <p:cNvSpPr>
            <a:spLocks noGrp="1"/>
          </p:cNvSpPr>
          <p:nvPr>
            <p:ph type="body" sz="half" idx="2"/>
          </p:nvPr>
        </p:nvSpPr>
        <p:spPr>
          <a:xfrm>
            <a:off x="839788" y="2057400"/>
            <a:ext cx="3932237" cy="3774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FD67D49-CBA1-8042-8526-2788AB9639FA}"/>
              </a:ext>
            </a:extLst>
          </p:cNvPr>
          <p:cNvSpPr>
            <a:spLocks noGrp="1"/>
          </p:cNvSpPr>
          <p:nvPr>
            <p:ph type="sldNum" sz="quarter" idx="12"/>
          </p:nvPr>
        </p:nvSpPr>
        <p:spPr/>
        <p:txBody>
          <a:bodyPr/>
          <a:lstStyle/>
          <a:p>
            <a:fld id="{D0762AB2-F4F5-1E4F-A6CC-B69D1788EA36}" type="slidenum">
              <a:rPr lang="en-US" smtClean="0"/>
              <a:t>‹#›</a:t>
            </a:fld>
            <a:endParaRPr lang="en-US"/>
          </a:p>
        </p:txBody>
      </p:sp>
    </p:spTree>
    <p:extLst>
      <p:ext uri="{BB962C8B-B14F-4D97-AF65-F5344CB8AC3E}">
        <p14:creationId xmlns:p14="http://schemas.microsoft.com/office/powerpoint/2010/main" val="391559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573-5AF6-0C4D-A014-FB9DF1B24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4E6592-ECBE-C345-9960-FD11EB09D8FB}"/>
              </a:ext>
            </a:extLst>
          </p:cNvPr>
          <p:cNvSpPr>
            <a:spLocks noGrp="1"/>
          </p:cNvSpPr>
          <p:nvPr>
            <p:ph type="pic" idx="1"/>
          </p:nvPr>
        </p:nvSpPr>
        <p:spPr>
          <a:xfrm>
            <a:off x="5183188" y="987426"/>
            <a:ext cx="6172200" cy="4844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64D364-38EB-0E45-A650-686A721D5D27}"/>
              </a:ext>
            </a:extLst>
          </p:cNvPr>
          <p:cNvSpPr>
            <a:spLocks noGrp="1"/>
          </p:cNvSpPr>
          <p:nvPr>
            <p:ph type="body" sz="half" idx="2"/>
          </p:nvPr>
        </p:nvSpPr>
        <p:spPr>
          <a:xfrm>
            <a:off x="839788" y="2057400"/>
            <a:ext cx="3932237" cy="3774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3EB3787-F29F-E54B-B7C7-BCCCB0C9B35B}"/>
              </a:ext>
            </a:extLst>
          </p:cNvPr>
          <p:cNvSpPr>
            <a:spLocks noGrp="1"/>
          </p:cNvSpPr>
          <p:nvPr>
            <p:ph type="sldNum" sz="quarter" idx="12"/>
          </p:nvPr>
        </p:nvSpPr>
        <p:spPr/>
        <p:txBody>
          <a:bodyPr/>
          <a:lstStyle/>
          <a:p>
            <a:fld id="{D0762AB2-F4F5-1E4F-A6CC-B69D1788EA36}" type="slidenum">
              <a:rPr lang="en-US" smtClean="0"/>
              <a:t>‹#›</a:t>
            </a:fld>
            <a:endParaRPr lang="en-US"/>
          </a:p>
        </p:txBody>
      </p:sp>
    </p:spTree>
    <p:extLst>
      <p:ext uri="{BB962C8B-B14F-4D97-AF65-F5344CB8AC3E}">
        <p14:creationId xmlns:p14="http://schemas.microsoft.com/office/powerpoint/2010/main" val="288499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257D16-486F-3D4E-9818-1D6D873BD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39A738-FBA7-7D43-868E-0A97405A2E62}"/>
              </a:ext>
            </a:extLst>
          </p:cNvPr>
          <p:cNvSpPr>
            <a:spLocks noGrp="1"/>
          </p:cNvSpPr>
          <p:nvPr>
            <p:ph type="body" idx="1"/>
          </p:nvPr>
        </p:nvSpPr>
        <p:spPr>
          <a:xfrm>
            <a:off x="838200" y="1825625"/>
            <a:ext cx="10515600" cy="4006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69CA5E6-5ABB-0746-94A9-DDEE2797290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400">
                <a:solidFill>
                  <a:schemeClr val="bg1">
                    <a:lumMod val="85000"/>
                  </a:schemeClr>
                </a:solidFill>
              </a:defRPr>
            </a:lvl1pPr>
          </a:lstStyle>
          <a:p>
            <a:fld id="{D0762AB2-F4F5-1E4F-A6CC-B69D1788EA36}" type="slidenum">
              <a:rPr lang="en-US" smtClean="0"/>
              <a:pPr/>
              <a:t>‹#›</a:t>
            </a:fld>
            <a:endParaRPr lang="en-US"/>
          </a:p>
        </p:txBody>
      </p:sp>
    </p:spTree>
    <p:extLst>
      <p:ext uri="{BB962C8B-B14F-4D97-AF65-F5344CB8AC3E}">
        <p14:creationId xmlns:p14="http://schemas.microsoft.com/office/powerpoint/2010/main" val="615883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5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Verbal Certification of Terminal Illness (CTI)</a:t>
            </a:r>
          </a:p>
        </p:txBody>
      </p:sp>
      <p:sp>
        <p:nvSpPr>
          <p:cNvPr id="3" name="Content Placeholder 2"/>
          <p:cNvSpPr>
            <a:spLocks noGrp="1"/>
          </p:cNvSpPr>
          <p:nvPr>
            <p:ph idx="1"/>
          </p:nvPr>
        </p:nvSpPr>
        <p:spPr/>
        <p:txBody>
          <a:bodyPr/>
          <a:lstStyle/>
          <a:p>
            <a:r>
              <a:rPr lang="en-US" dirty="0"/>
              <a:t>A verbal CTI allows the hospice to begin providing hospice services.</a:t>
            </a:r>
          </a:p>
          <a:p>
            <a:r>
              <a:rPr lang="en-US" dirty="0"/>
              <a:t>However – the written CTI must be completed before the hospice can begin submitting billing to Medicare.</a:t>
            </a:r>
          </a:p>
          <a:p>
            <a:r>
              <a:rPr lang="en-US" dirty="0"/>
              <a:t>Verbal CTI is required from the attending and also the Medical Director.</a:t>
            </a:r>
          </a:p>
        </p:txBody>
      </p:sp>
    </p:spTree>
    <p:extLst>
      <p:ext uri="{BB962C8B-B14F-4D97-AF65-F5344CB8AC3E}">
        <p14:creationId xmlns:p14="http://schemas.microsoft.com/office/powerpoint/2010/main" val="63894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Verbal CTI</a:t>
            </a:r>
            <a:endParaRPr lang="en-US" b="1" dirty="0">
              <a:solidFill>
                <a:srgbClr val="CF8A2A"/>
              </a:solidFill>
            </a:endParaRPr>
          </a:p>
        </p:txBody>
      </p:sp>
      <p:sp>
        <p:nvSpPr>
          <p:cNvPr id="3" name="Content Placeholder 2"/>
          <p:cNvSpPr>
            <a:spLocks noGrp="1"/>
          </p:cNvSpPr>
          <p:nvPr>
            <p:ph idx="1"/>
          </p:nvPr>
        </p:nvSpPr>
        <p:spPr/>
        <p:txBody>
          <a:bodyPr>
            <a:normAutofit/>
          </a:bodyPr>
          <a:lstStyle/>
          <a:p>
            <a:r>
              <a:rPr lang="en-US" dirty="0"/>
              <a:t>Verbal CTI may be obtained:</a:t>
            </a:r>
          </a:p>
          <a:p>
            <a:pPr lvl="1"/>
            <a:r>
              <a:rPr lang="en-US" sz="2800" u="sng" dirty="0"/>
              <a:t>Not earlier</a:t>
            </a:r>
            <a:r>
              <a:rPr lang="en-US" sz="2800" dirty="0"/>
              <a:t> than 15 days before the start of the benefit; and</a:t>
            </a:r>
          </a:p>
          <a:p>
            <a:pPr lvl="1"/>
            <a:r>
              <a:rPr lang="en-US" sz="2800" u="sng" dirty="0"/>
              <a:t>Not later</a:t>
            </a:r>
            <a:r>
              <a:rPr lang="en-US" sz="2800" dirty="0"/>
              <a:t> than 48 hours after the first day of the benefit period.</a:t>
            </a:r>
          </a:p>
          <a:p>
            <a:r>
              <a:rPr lang="en-US" dirty="0"/>
              <a:t>Requires communication between the nurse and the physician</a:t>
            </a:r>
          </a:p>
        </p:txBody>
      </p:sp>
      <p:sp>
        <p:nvSpPr>
          <p:cNvPr id="5" name="TextBox 4">
            <a:extLst>
              <a:ext uri="{FF2B5EF4-FFF2-40B4-BE49-F238E27FC236}">
                <a16:creationId xmlns:a16="http://schemas.microsoft.com/office/drawing/2014/main" id="{67A8ED53-3B8C-864A-A761-030910F5D0B0}"/>
              </a:ext>
            </a:extLst>
          </p:cNvPr>
          <p:cNvSpPr txBox="1"/>
          <p:nvPr/>
        </p:nvSpPr>
        <p:spPr>
          <a:xfrm>
            <a:off x="7166372" y="849755"/>
            <a:ext cx="4187428" cy="461665"/>
          </a:xfrm>
          <a:prstGeom prst="rect">
            <a:avLst/>
          </a:prstGeom>
          <a:noFill/>
        </p:spPr>
        <p:txBody>
          <a:bodyPr wrap="none" rtlCol="0">
            <a:spAutoFit/>
          </a:bodyPr>
          <a:lstStyle/>
          <a:p>
            <a:r>
              <a:rPr lang="en-US" sz="2400" b="1" i="1" dirty="0">
                <a:solidFill>
                  <a:srgbClr val="CF8A2A"/>
                </a:solidFill>
              </a:rPr>
              <a:t>Certification of Terminal Illness </a:t>
            </a:r>
            <a:endParaRPr lang="en-US" sz="2400" i="1" dirty="0"/>
          </a:p>
        </p:txBody>
      </p:sp>
    </p:spTree>
    <p:extLst>
      <p:ext uri="{BB962C8B-B14F-4D97-AF65-F5344CB8AC3E}">
        <p14:creationId xmlns:p14="http://schemas.microsoft.com/office/powerpoint/2010/main" val="183300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Written CTI</a:t>
            </a:r>
          </a:p>
        </p:txBody>
      </p:sp>
      <p:sp>
        <p:nvSpPr>
          <p:cNvPr id="3" name="Content Placeholder 2"/>
          <p:cNvSpPr>
            <a:spLocks noGrp="1"/>
          </p:cNvSpPr>
          <p:nvPr>
            <p:ph idx="1"/>
          </p:nvPr>
        </p:nvSpPr>
        <p:spPr/>
        <p:txBody>
          <a:bodyPr/>
          <a:lstStyle/>
          <a:p>
            <a:r>
              <a:rPr lang="en-US" dirty="0"/>
              <a:t>Requires signature and date of the certifying physician (plus a narrative from the certifying medical director)</a:t>
            </a:r>
          </a:p>
          <a:p>
            <a:r>
              <a:rPr lang="en-US" dirty="0"/>
              <a:t>The signature confirms the medical opinion that the patient has a life expectance of 6 months or less, if the disease follows its normal course.</a:t>
            </a:r>
          </a:p>
        </p:txBody>
      </p:sp>
      <p:sp>
        <p:nvSpPr>
          <p:cNvPr id="5" name="TextBox 4">
            <a:extLst>
              <a:ext uri="{FF2B5EF4-FFF2-40B4-BE49-F238E27FC236}">
                <a16:creationId xmlns:a16="http://schemas.microsoft.com/office/drawing/2014/main" id="{5AEA6DC4-E66D-4449-B80F-A2C2A346120C}"/>
              </a:ext>
            </a:extLst>
          </p:cNvPr>
          <p:cNvSpPr txBox="1"/>
          <p:nvPr/>
        </p:nvSpPr>
        <p:spPr>
          <a:xfrm>
            <a:off x="7166372" y="849755"/>
            <a:ext cx="4187428" cy="461665"/>
          </a:xfrm>
          <a:prstGeom prst="rect">
            <a:avLst/>
          </a:prstGeom>
          <a:noFill/>
        </p:spPr>
        <p:txBody>
          <a:bodyPr wrap="none" rtlCol="0">
            <a:spAutoFit/>
          </a:bodyPr>
          <a:lstStyle/>
          <a:p>
            <a:r>
              <a:rPr lang="en-US" sz="2400" b="1" i="1" dirty="0">
                <a:solidFill>
                  <a:srgbClr val="CF8A2A"/>
                </a:solidFill>
              </a:rPr>
              <a:t>Certification of Terminal Illness </a:t>
            </a:r>
            <a:endParaRPr lang="en-US" sz="2400" i="1" dirty="0"/>
          </a:p>
        </p:txBody>
      </p:sp>
    </p:spTree>
    <p:extLst>
      <p:ext uri="{BB962C8B-B14F-4D97-AF65-F5344CB8AC3E}">
        <p14:creationId xmlns:p14="http://schemas.microsoft.com/office/powerpoint/2010/main" val="275232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Written CTI: Narrative</a:t>
            </a:r>
          </a:p>
        </p:txBody>
      </p:sp>
      <p:sp>
        <p:nvSpPr>
          <p:cNvPr id="3" name="Content Placeholder 2"/>
          <p:cNvSpPr>
            <a:spLocks noGrp="1"/>
          </p:cNvSpPr>
          <p:nvPr>
            <p:ph idx="1"/>
          </p:nvPr>
        </p:nvSpPr>
        <p:spPr/>
        <p:txBody>
          <a:bodyPr>
            <a:normAutofit fontScale="92500" lnSpcReduction="10000"/>
          </a:bodyPr>
          <a:lstStyle/>
          <a:p>
            <a:r>
              <a:rPr lang="en-US" sz="3200" dirty="0"/>
              <a:t>The medical director must also write a brief, but specific, narrative that describes the patient’s clinical circumstances and factors that support a life expectancy of 6 months or less.</a:t>
            </a:r>
          </a:p>
          <a:p>
            <a:r>
              <a:rPr lang="en-US" sz="3200" dirty="0"/>
              <a:t>Narratives associated with the third or &gt; benefit period recertifications must include an explanation of why the clinical findings of the face-to-face encounter support a life expectancy of 6 months or less. (Document decline, etc.)</a:t>
            </a:r>
          </a:p>
          <a:p>
            <a:r>
              <a:rPr lang="en-US" sz="3200" dirty="0"/>
              <a:t>An attestation that physician personally composed the narrative is part of the CTI document and is required by CMS</a:t>
            </a:r>
            <a:r>
              <a:rPr lang="en-US" sz="2400" dirty="0"/>
              <a:t>.</a:t>
            </a:r>
          </a:p>
          <a:p>
            <a:pPr marL="0" indent="0">
              <a:buNone/>
            </a:pPr>
            <a:endParaRPr lang="en-US" sz="2400" dirty="0"/>
          </a:p>
        </p:txBody>
      </p:sp>
      <p:sp>
        <p:nvSpPr>
          <p:cNvPr id="5" name="TextBox 4"/>
          <p:cNvSpPr txBox="1"/>
          <p:nvPr/>
        </p:nvSpPr>
        <p:spPr>
          <a:xfrm>
            <a:off x="7166372" y="849755"/>
            <a:ext cx="4187428" cy="461665"/>
          </a:xfrm>
          <a:prstGeom prst="rect">
            <a:avLst/>
          </a:prstGeom>
          <a:noFill/>
        </p:spPr>
        <p:txBody>
          <a:bodyPr wrap="none" rtlCol="0">
            <a:spAutoFit/>
          </a:bodyPr>
          <a:lstStyle/>
          <a:p>
            <a:r>
              <a:rPr lang="en-US" sz="2400" b="1" i="1" dirty="0">
                <a:solidFill>
                  <a:srgbClr val="CF8A2A"/>
                </a:solidFill>
              </a:rPr>
              <a:t>Certification of Terminal Illness </a:t>
            </a:r>
            <a:endParaRPr lang="en-US" sz="2400" i="1" dirty="0"/>
          </a:p>
        </p:txBody>
      </p:sp>
    </p:spTree>
    <p:extLst>
      <p:ext uri="{BB962C8B-B14F-4D97-AF65-F5344CB8AC3E}">
        <p14:creationId xmlns:p14="http://schemas.microsoft.com/office/powerpoint/2010/main" val="129070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Face-to-Face Encounters</a:t>
            </a:r>
          </a:p>
        </p:txBody>
      </p:sp>
      <p:sp>
        <p:nvSpPr>
          <p:cNvPr id="3" name="Content Placeholder 2"/>
          <p:cNvSpPr>
            <a:spLocks noGrp="1"/>
          </p:cNvSpPr>
          <p:nvPr>
            <p:ph idx="1"/>
          </p:nvPr>
        </p:nvSpPr>
        <p:spPr/>
        <p:txBody>
          <a:bodyPr>
            <a:normAutofit/>
          </a:bodyPr>
          <a:lstStyle/>
          <a:p>
            <a:r>
              <a:rPr lang="en-US" dirty="0"/>
              <a:t>Prior to the 3rd benefit period – and every benefit period thereafter – a hospice physician or hospice nurse practitioner must complete and document a face-to-face encounter.</a:t>
            </a:r>
          </a:p>
          <a:p>
            <a:r>
              <a:rPr lang="en-US" dirty="0"/>
              <a:t>CTI </a:t>
            </a:r>
            <a:r>
              <a:rPr lang="en-US" u="sng" dirty="0"/>
              <a:t>must include </a:t>
            </a:r>
            <a:r>
              <a:rPr lang="en-US" dirty="0"/>
              <a:t>an attestation of the F2F encounter, signed and dated by the person performing the F2F.</a:t>
            </a:r>
          </a:p>
          <a:p>
            <a:r>
              <a:rPr lang="en-US" dirty="0"/>
              <a:t>The findings of the F2F are communicated to the certifying physician.</a:t>
            </a:r>
          </a:p>
        </p:txBody>
      </p:sp>
      <p:sp>
        <p:nvSpPr>
          <p:cNvPr id="6" name="TextBox 5">
            <a:extLst>
              <a:ext uri="{FF2B5EF4-FFF2-40B4-BE49-F238E27FC236}">
                <a16:creationId xmlns:a16="http://schemas.microsoft.com/office/drawing/2014/main" id="{61B778A8-E1E9-E446-A5D7-492553BE0ED4}"/>
              </a:ext>
            </a:extLst>
          </p:cNvPr>
          <p:cNvSpPr txBox="1"/>
          <p:nvPr/>
        </p:nvSpPr>
        <p:spPr>
          <a:xfrm>
            <a:off x="9244825" y="849755"/>
            <a:ext cx="2108975" cy="461665"/>
          </a:xfrm>
          <a:prstGeom prst="rect">
            <a:avLst/>
          </a:prstGeom>
          <a:noFill/>
        </p:spPr>
        <p:txBody>
          <a:bodyPr wrap="none" rtlCol="0">
            <a:spAutoFit/>
          </a:bodyPr>
          <a:lstStyle/>
          <a:p>
            <a:r>
              <a:rPr lang="en-US" sz="2400" b="1" i="1" dirty="0">
                <a:solidFill>
                  <a:srgbClr val="CF8A2A"/>
                </a:solidFill>
              </a:rPr>
              <a:t>Benefit Periods</a:t>
            </a:r>
            <a:endParaRPr lang="en-US" sz="2400" i="1" dirty="0"/>
          </a:p>
        </p:txBody>
      </p:sp>
    </p:spTree>
    <p:extLst>
      <p:ext uri="{BB962C8B-B14F-4D97-AF65-F5344CB8AC3E}">
        <p14:creationId xmlns:p14="http://schemas.microsoft.com/office/powerpoint/2010/main" val="3372623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Written CTI: Signatures/Dates</a:t>
            </a:r>
          </a:p>
        </p:txBody>
      </p:sp>
      <p:sp>
        <p:nvSpPr>
          <p:cNvPr id="3" name="Content Placeholder 2"/>
          <p:cNvSpPr>
            <a:spLocks noGrp="1"/>
          </p:cNvSpPr>
          <p:nvPr>
            <p:ph idx="1"/>
          </p:nvPr>
        </p:nvSpPr>
        <p:spPr/>
        <p:txBody>
          <a:bodyPr>
            <a:normAutofit/>
          </a:bodyPr>
          <a:lstStyle/>
          <a:p>
            <a:r>
              <a:rPr lang="en-US" dirty="0"/>
              <a:t>All dates on signatures must be the actual day the physician signed the document (no backdating)</a:t>
            </a:r>
          </a:p>
          <a:p>
            <a:r>
              <a:rPr lang="en-US" dirty="0"/>
              <a:t>No stamped signature or stamped dates are allowed by CMS; but</a:t>
            </a:r>
          </a:p>
          <a:p>
            <a:r>
              <a:rPr lang="en-US" dirty="0"/>
              <a:t>Electronically affixed signatures and electronically affixed dates are allowed.</a:t>
            </a:r>
          </a:p>
        </p:txBody>
      </p:sp>
      <p:sp>
        <p:nvSpPr>
          <p:cNvPr id="6" name="TextBox 5">
            <a:extLst>
              <a:ext uri="{FF2B5EF4-FFF2-40B4-BE49-F238E27FC236}">
                <a16:creationId xmlns:a16="http://schemas.microsoft.com/office/drawing/2014/main" id="{E028A314-BDC4-5646-AD24-0D16D756643F}"/>
              </a:ext>
            </a:extLst>
          </p:cNvPr>
          <p:cNvSpPr txBox="1"/>
          <p:nvPr/>
        </p:nvSpPr>
        <p:spPr>
          <a:xfrm>
            <a:off x="8871858" y="500775"/>
            <a:ext cx="2481942" cy="830997"/>
          </a:xfrm>
          <a:prstGeom prst="rect">
            <a:avLst/>
          </a:prstGeom>
          <a:noFill/>
        </p:spPr>
        <p:txBody>
          <a:bodyPr wrap="square" rtlCol="0">
            <a:spAutoFit/>
          </a:bodyPr>
          <a:lstStyle/>
          <a:p>
            <a:r>
              <a:rPr lang="en-US" sz="2400" b="1" i="1" dirty="0">
                <a:solidFill>
                  <a:srgbClr val="CF8A2A"/>
                </a:solidFill>
              </a:rPr>
              <a:t>Certification of Terminal Illness </a:t>
            </a:r>
            <a:endParaRPr lang="en-US" sz="2400" i="1" dirty="0"/>
          </a:p>
        </p:txBody>
      </p:sp>
    </p:spTree>
    <p:extLst>
      <p:ext uri="{BB962C8B-B14F-4D97-AF65-F5344CB8AC3E}">
        <p14:creationId xmlns:p14="http://schemas.microsoft.com/office/powerpoint/2010/main" val="233522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Written CTI: Signatures</a:t>
            </a:r>
          </a:p>
        </p:txBody>
      </p:sp>
      <p:sp>
        <p:nvSpPr>
          <p:cNvPr id="3" name="Content Placeholder 2"/>
          <p:cNvSpPr>
            <a:spLocks noGrp="1"/>
          </p:cNvSpPr>
          <p:nvPr>
            <p:ph idx="1"/>
          </p:nvPr>
        </p:nvSpPr>
        <p:spPr/>
        <p:txBody>
          <a:bodyPr>
            <a:normAutofit/>
          </a:bodyPr>
          <a:lstStyle/>
          <a:p>
            <a:r>
              <a:rPr lang="en-US" dirty="0"/>
              <a:t>Practice partners cannot sign for each other (per the Medicare Integrity Manual) </a:t>
            </a:r>
          </a:p>
          <a:p>
            <a:r>
              <a:rPr lang="en-US" dirty="0"/>
              <a:t>The physician who gave the order must be the physician who signs the order. </a:t>
            </a:r>
          </a:p>
        </p:txBody>
      </p:sp>
      <p:sp>
        <p:nvSpPr>
          <p:cNvPr id="6" name="TextBox 5">
            <a:extLst>
              <a:ext uri="{FF2B5EF4-FFF2-40B4-BE49-F238E27FC236}">
                <a16:creationId xmlns:a16="http://schemas.microsoft.com/office/drawing/2014/main" id="{28171D59-DC9F-F34D-B2E0-9E73B1AE2289}"/>
              </a:ext>
            </a:extLst>
          </p:cNvPr>
          <p:cNvSpPr txBox="1"/>
          <p:nvPr/>
        </p:nvSpPr>
        <p:spPr>
          <a:xfrm>
            <a:off x="7166372" y="849755"/>
            <a:ext cx="4187428" cy="461665"/>
          </a:xfrm>
          <a:prstGeom prst="rect">
            <a:avLst/>
          </a:prstGeom>
          <a:noFill/>
        </p:spPr>
        <p:txBody>
          <a:bodyPr wrap="none" rtlCol="0">
            <a:spAutoFit/>
          </a:bodyPr>
          <a:lstStyle/>
          <a:p>
            <a:r>
              <a:rPr lang="en-US" sz="2400" b="1" i="1" dirty="0">
                <a:solidFill>
                  <a:srgbClr val="CF8A2A"/>
                </a:solidFill>
              </a:rPr>
              <a:t>Certification of Terminal Illness </a:t>
            </a:r>
            <a:endParaRPr lang="en-US" sz="2400" i="1" dirty="0"/>
          </a:p>
        </p:txBody>
      </p:sp>
    </p:spTree>
    <p:extLst>
      <p:ext uri="{BB962C8B-B14F-4D97-AF65-F5344CB8AC3E}">
        <p14:creationId xmlns:p14="http://schemas.microsoft.com/office/powerpoint/2010/main" val="4014655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Interdisciplinary Team Meeting (IDT)</a:t>
            </a:r>
          </a:p>
        </p:txBody>
      </p:sp>
      <p:sp>
        <p:nvSpPr>
          <p:cNvPr id="3" name="Content Placeholder 2"/>
          <p:cNvSpPr>
            <a:spLocks noGrp="1"/>
          </p:cNvSpPr>
          <p:nvPr>
            <p:ph idx="1"/>
          </p:nvPr>
        </p:nvSpPr>
        <p:spPr/>
        <p:txBody>
          <a:bodyPr>
            <a:normAutofit/>
          </a:bodyPr>
          <a:lstStyle/>
          <a:p>
            <a:r>
              <a:rPr lang="en-US" dirty="0"/>
              <a:t>An IDT meeting/updated plan of care is required at least every 14-15 days:</a:t>
            </a:r>
          </a:p>
          <a:p>
            <a:pPr lvl="1"/>
            <a:r>
              <a:rPr lang="en-US" dirty="0"/>
              <a:t>14 days (most states)</a:t>
            </a:r>
          </a:p>
          <a:p>
            <a:pPr lvl="1"/>
            <a:r>
              <a:rPr lang="en-US" dirty="0"/>
              <a:t>15 days (federal)</a:t>
            </a:r>
          </a:p>
          <a:p>
            <a:r>
              <a:rPr lang="en-US" dirty="0"/>
              <a:t>The medical director is a core team member and </a:t>
            </a:r>
            <a:r>
              <a:rPr lang="en-US" b="1" dirty="0"/>
              <a:t>must participate </a:t>
            </a:r>
            <a:r>
              <a:rPr lang="en-US" dirty="0"/>
              <a:t>to have a valid team meeting/</a:t>
            </a:r>
            <a:br>
              <a:rPr lang="en-US" dirty="0"/>
            </a:br>
            <a:r>
              <a:rPr lang="en-US" dirty="0"/>
              <a:t>updated plan of care. (More than a signature!)</a:t>
            </a:r>
          </a:p>
        </p:txBody>
      </p:sp>
    </p:spTree>
    <p:extLst>
      <p:ext uri="{BB962C8B-B14F-4D97-AF65-F5344CB8AC3E}">
        <p14:creationId xmlns:p14="http://schemas.microsoft.com/office/powerpoint/2010/main" val="69627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Leading the IDT Meeting</a:t>
            </a:r>
          </a:p>
        </p:txBody>
      </p:sp>
      <p:sp>
        <p:nvSpPr>
          <p:cNvPr id="3" name="Content Placeholder 2"/>
          <p:cNvSpPr>
            <a:spLocks noGrp="1"/>
          </p:cNvSpPr>
          <p:nvPr>
            <p:ph idx="1"/>
          </p:nvPr>
        </p:nvSpPr>
        <p:spPr/>
        <p:txBody>
          <a:bodyPr>
            <a:normAutofit/>
          </a:bodyPr>
          <a:lstStyle/>
          <a:p>
            <a:r>
              <a:rPr lang="en-US" dirty="0"/>
              <a:t>It is the medical director’s role to help lead and facilitate the IDT meeting. Content includes:</a:t>
            </a:r>
          </a:p>
          <a:p>
            <a:pPr lvl="1"/>
            <a:r>
              <a:rPr lang="en-US" sz="2800" dirty="0"/>
              <a:t>Discussion of ongoing eligibility evidence for each patient discussed</a:t>
            </a:r>
          </a:p>
          <a:p>
            <a:pPr lvl="1"/>
            <a:r>
              <a:rPr lang="en-US" sz="2800" dirty="0"/>
              <a:t>Review of patient plan of care/problems and progress towards goal/revising plan of care as necessary</a:t>
            </a:r>
          </a:p>
        </p:txBody>
      </p:sp>
    </p:spTree>
    <p:extLst>
      <p:ext uri="{BB962C8B-B14F-4D97-AF65-F5344CB8AC3E}">
        <p14:creationId xmlns:p14="http://schemas.microsoft.com/office/powerpoint/2010/main" val="1630403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Leading the IDT Meeting</a:t>
            </a:r>
          </a:p>
        </p:txBody>
      </p:sp>
      <p:sp>
        <p:nvSpPr>
          <p:cNvPr id="3" name="Content Placeholder 2"/>
          <p:cNvSpPr>
            <a:spLocks noGrp="1"/>
          </p:cNvSpPr>
          <p:nvPr>
            <p:ph idx="1"/>
          </p:nvPr>
        </p:nvSpPr>
        <p:spPr/>
        <p:txBody>
          <a:bodyPr>
            <a:normAutofit/>
          </a:bodyPr>
          <a:lstStyle/>
          <a:p>
            <a:r>
              <a:rPr lang="en-US" dirty="0"/>
              <a:t>IDT members are accountable for being prepared for the meeting. Inform members what you need to lead the meeting: data, med lists, etc. </a:t>
            </a:r>
          </a:p>
          <a:p>
            <a:r>
              <a:rPr lang="en-US" dirty="0"/>
              <a:t>Members are responsible for giving a concise and objective report about the patient to the other core disciplines. </a:t>
            </a:r>
          </a:p>
          <a:p>
            <a:r>
              <a:rPr lang="en-US" dirty="0"/>
              <a:t>Start on time if possible and keep meeting moving, focusing on work at hand. </a:t>
            </a:r>
          </a:p>
        </p:txBody>
      </p:sp>
    </p:spTree>
    <p:extLst>
      <p:ext uri="{BB962C8B-B14F-4D97-AF65-F5344CB8AC3E}">
        <p14:creationId xmlns:p14="http://schemas.microsoft.com/office/powerpoint/2010/main" val="211493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HOSPICE TEAM MANAGEMENT</a:t>
            </a:r>
          </a:p>
        </p:txBody>
      </p:sp>
      <p:sp>
        <p:nvSpPr>
          <p:cNvPr id="5" name="Subtitle 4"/>
          <p:cNvSpPr>
            <a:spLocks noGrp="1"/>
          </p:cNvSpPr>
          <p:nvPr>
            <p:ph type="subTitle" idx="1"/>
          </p:nvPr>
        </p:nvSpPr>
        <p:spPr>
          <a:xfrm>
            <a:off x="1524000" y="365125"/>
            <a:ext cx="9144000" cy="1325563"/>
          </a:xfrm>
        </p:spPr>
        <p:txBody>
          <a:bodyPr>
            <a:normAutofit/>
          </a:bodyPr>
          <a:lstStyle/>
          <a:p>
            <a:r>
              <a:rPr lang="en-US" sz="2400" b="1" dirty="0"/>
              <a:t>LUCIUS “LUKE” LAMPTON, MD, FAAFP</a:t>
            </a:r>
          </a:p>
        </p:txBody>
      </p:sp>
    </p:spTree>
    <p:extLst>
      <p:ext uri="{BB962C8B-B14F-4D97-AF65-F5344CB8AC3E}">
        <p14:creationId xmlns:p14="http://schemas.microsoft.com/office/powerpoint/2010/main" val="434592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Medical Diagnoses and Relatedness</a:t>
            </a:r>
          </a:p>
        </p:txBody>
      </p:sp>
      <p:sp>
        <p:nvSpPr>
          <p:cNvPr id="3" name="Content Placeholder 2"/>
          <p:cNvSpPr>
            <a:spLocks noGrp="1"/>
          </p:cNvSpPr>
          <p:nvPr>
            <p:ph idx="1"/>
          </p:nvPr>
        </p:nvSpPr>
        <p:spPr/>
        <p:txBody>
          <a:bodyPr>
            <a:normAutofit/>
          </a:bodyPr>
          <a:lstStyle/>
          <a:p>
            <a:r>
              <a:rPr lang="en-US" dirty="0"/>
              <a:t>The medical director must provide brief documentation regarding </a:t>
            </a:r>
            <a:r>
              <a:rPr lang="en-US" b="1" dirty="0"/>
              <a:t>diagnoses</a:t>
            </a:r>
            <a:r>
              <a:rPr lang="en-US" dirty="0"/>
              <a:t> </a:t>
            </a:r>
            <a:r>
              <a:rPr lang="en-US" u="sng" dirty="0"/>
              <a:t>related</a:t>
            </a:r>
            <a:r>
              <a:rPr lang="en-US" dirty="0"/>
              <a:t> and </a:t>
            </a:r>
            <a:r>
              <a:rPr lang="en-US" u="sng" dirty="0"/>
              <a:t>unrelated</a:t>
            </a:r>
            <a:r>
              <a:rPr lang="en-US" dirty="0"/>
              <a:t> to the terminal diagnosis/prognosis.</a:t>
            </a:r>
          </a:p>
          <a:p>
            <a:r>
              <a:rPr lang="en-US" dirty="0"/>
              <a:t>For those unrelated, must explain why it is unrelated.</a:t>
            </a:r>
          </a:p>
          <a:p>
            <a:r>
              <a:rPr lang="en-US" dirty="0"/>
              <a:t>Staff often need this expertise of the physician of how certain diagnosis interrelate (or don’t) with the terminal diagnosis. </a:t>
            </a:r>
          </a:p>
        </p:txBody>
      </p:sp>
    </p:spTree>
    <p:extLst>
      <p:ext uri="{BB962C8B-B14F-4D97-AF65-F5344CB8AC3E}">
        <p14:creationId xmlns:p14="http://schemas.microsoft.com/office/powerpoint/2010/main" val="1406612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Medications</a:t>
            </a:r>
          </a:p>
        </p:txBody>
      </p:sp>
      <p:sp>
        <p:nvSpPr>
          <p:cNvPr id="3" name="Content Placeholder 2"/>
          <p:cNvSpPr>
            <a:spLocks noGrp="1"/>
          </p:cNvSpPr>
          <p:nvPr>
            <p:ph idx="1"/>
          </p:nvPr>
        </p:nvSpPr>
        <p:spPr/>
        <p:txBody>
          <a:bodyPr>
            <a:normAutofit/>
          </a:bodyPr>
          <a:lstStyle/>
          <a:p>
            <a:r>
              <a:rPr lang="en-US" dirty="0"/>
              <a:t>The medical director must provide brief documentation regarding </a:t>
            </a:r>
            <a:r>
              <a:rPr lang="en-US" b="1" dirty="0"/>
              <a:t>medications</a:t>
            </a:r>
            <a:r>
              <a:rPr lang="en-US" dirty="0"/>
              <a:t> </a:t>
            </a:r>
            <a:r>
              <a:rPr lang="en-US" u="sng" dirty="0"/>
              <a:t>related</a:t>
            </a:r>
            <a:r>
              <a:rPr lang="en-US" dirty="0"/>
              <a:t> and </a:t>
            </a:r>
            <a:r>
              <a:rPr lang="en-US" u="sng" dirty="0"/>
              <a:t>unrelated</a:t>
            </a:r>
            <a:r>
              <a:rPr lang="en-US" dirty="0"/>
              <a:t> to the terminal diagnosis/prognosis.</a:t>
            </a:r>
          </a:p>
          <a:p>
            <a:r>
              <a:rPr lang="en-US" dirty="0"/>
              <a:t>Relieve the pill burden of terminal patients whenever possible, i.e. discontinue medicines unnecessary for patients with a less than 6 month expected lifespan (statins, bisphosphonates, acetylcholinesterase inhibitors) and be aware of those no longer needed (some diabetic and hypertensive meds). This often requires education of patient, family, and nurse. </a:t>
            </a:r>
          </a:p>
        </p:txBody>
      </p:sp>
    </p:spTree>
    <p:extLst>
      <p:ext uri="{BB962C8B-B14F-4D97-AF65-F5344CB8AC3E}">
        <p14:creationId xmlns:p14="http://schemas.microsoft.com/office/powerpoint/2010/main" val="2749381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Medication Review and Management</a:t>
            </a:r>
          </a:p>
        </p:txBody>
      </p:sp>
      <p:sp>
        <p:nvSpPr>
          <p:cNvPr id="3" name="Content Placeholder 2"/>
          <p:cNvSpPr>
            <a:spLocks noGrp="1"/>
          </p:cNvSpPr>
          <p:nvPr>
            <p:ph idx="1"/>
          </p:nvPr>
        </p:nvSpPr>
        <p:spPr/>
        <p:txBody>
          <a:bodyPr>
            <a:noAutofit/>
          </a:bodyPr>
          <a:lstStyle/>
          <a:p>
            <a:r>
              <a:rPr lang="en-US" dirty="0"/>
              <a:t>The medical director has a primary responsibility (can be with the attending) to review each patient’s medications for:</a:t>
            </a:r>
          </a:p>
          <a:p>
            <a:endParaRPr lang="en-US" dirty="0"/>
          </a:p>
          <a:p>
            <a:endParaRPr lang="en-US" dirty="0"/>
          </a:p>
          <a:p>
            <a:pPr marL="0" indent="0">
              <a:buNone/>
            </a:pPr>
            <a:endParaRPr lang="en-US" dirty="0"/>
          </a:p>
          <a:p>
            <a:r>
              <a:rPr lang="en-US" dirty="0"/>
              <a:t>Make recommendations and give orders as needed to discontinue, add new, or make adjustments to patient medications. Have nurses review and recommend changes at each IDT. </a:t>
            </a:r>
          </a:p>
        </p:txBody>
      </p:sp>
      <p:graphicFrame>
        <p:nvGraphicFramePr>
          <p:cNvPr id="2" name="Table 1"/>
          <p:cNvGraphicFramePr>
            <a:graphicFrameLocks noGrp="1"/>
          </p:cNvGraphicFramePr>
          <p:nvPr>
            <p:extLst>
              <p:ext uri="{D42A27DB-BD31-4B8C-83A1-F6EECF244321}">
                <p14:modId xmlns:p14="http://schemas.microsoft.com/office/powerpoint/2010/main" val="1135731134"/>
              </p:ext>
            </p:extLst>
          </p:nvPr>
        </p:nvGraphicFramePr>
        <p:xfrm>
          <a:off x="1276350" y="2577490"/>
          <a:ext cx="8673194" cy="1645920"/>
        </p:xfrm>
        <a:graphic>
          <a:graphicData uri="http://schemas.openxmlformats.org/drawingml/2006/table">
            <a:tbl>
              <a:tblPr firstRow="1" bandRow="1">
                <a:tableStyleId>{2D5ABB26-0587-4C30-8999-92F81FD0307C}</a:tableStyleId>
              </a:tblPr>
              <a:tblGrid>
                <a:gridCol w="4616562">
                  <a:extLst>
                    <a:ext uri="{9D8B030D-6E8A-4147-A177-3AD203B41FA5}">
                      <a16:colId xmlns:a16="http://schemas.microsoft.com/office/drawing/2014/main" val="20000"/>
                    </a:ext>
                  </a:extLst>
                </a:gridCol>
                <a:gridCol w="4056632">
                  <a:extLst>
                    <a:ext uri="{9D8B030D-6E8A-4147-A177-3AD203B41FA5}">
                      <a16:colId xmlns:a16="http://schemas.microsoft.com/office/drawing/2014/main" val="20001"/>
                    </a:ext>
                  </a:extLst>
                </a:gridCol>
              </a:tblGrid>
              <a:tr h="365679">
                <a:tc>
                  <a:txBody>
                    <a:bodyPr/>
                    <a:lstStyle/>
                    <a:p>
                      <a:r>
                        <a:rPr lang="en-US" sz="2800" kern="1200" dirty="0"/>
                        <a:t>- Therapeutic effectiveness</a:t>
                      </a:r>
                      <a:endParaRPr lang="en-US" sz="2800" b="0" kern="1200" dirty="0">
                        <a:solidFill>
                          <a:srgbClr val="091E40"/>
                        </a:solidFill>
                        <a:latin typeface="+mn-lt"/>
                        <a:ea typeface="+mn-ea"/>
                        <a:cs typeface="+mn-cs"/>
                      </a:endParaRPr>
                    </a:p>
                  </a:txBody>
                  <a:tcPr marL="121920" marR="121920" marT="60960" marB="60960"/>
                </a:tc>
                <a:tc>
                  <a:txBody>
                    <a:bodyPr/>
                    <a:lstStyle/>
                    <a:p>
                      <a:r>
                        <a:rPr lang="en-US" sz="2800" kern="1200" dirty="0"/>
                        <a:t>- Duplications</a:t>
                      </a:r>
                      <a:endParaRPr lang="en-US" sz="2800" b="0" kern="1200" dirty="0">
                        <a:solidFill>
                          <a:srgbClr val="091E40"/>
                        </a:solidFill>
                        <a:latin typeface="+mn-lt"/>
                        <a:ea typeface="+mn-ea"/>
                        <a:cs typeface="+mn-cs"/>
                      </a:endParaRPr>
                    </a:p>
                  </a:txBody>
                  <a:tcPr marL="121920" marR="121920" marT="60960" marB="60960"/>
                </a:tc>
                <a:extLst>
                  <a:ext uri="{0D108BD9-81ED-4DB2-BD59-A6C34878D82A}">
                    <a16:rowId xmlns:a16="http://schemas.microsoft.com/office/drawing/2014/main" val="10000"/>
                  </a:ext>
                </a:extLst>
              </a:tr>
              <a:tr h="365679">
                <a:tc>
                  <a:txBody>
                    <a:bodyPr/>
                    <a:lstStyle/>
                    <a:p>
                      <a:r>
                        <a:rPr lang="en-US" sz="2800" kern="1200" dirty="0"/>
                        <a:t>- Side effects</a:t>
                      </a:r>
                      <a:endParaRPr lang="en-US" sz="2800" b="0" kern="1200" dirty="0">
                        <a:solidFill>
                          <a:srgbClr val="091E40"/>
                        </a:solidFill>
                        <a:latin typeface="+mn-lt"/>
                        <a:ea typeface="+mn-ea"/>
                        <a:cs typeface="+mn-cs"/>
                      </a:endParaRPr>
                    </a:p>
                  </a:txBody>
                  <a:tcPr marL="121920" marR="121920" marT="60960" marB="60960"/>
                </a:tc>
                <a:tc>
                  <a:txBody>
                    <a:bodyPr/>
                    <a:lstStyle/>
                    <a:p>
                      <a:r>
                        <a:rPr lang="en-US" sz="2800" kern="1200" dirty="0"/>
                        <a:t>- Needed lab monitoring</a:t>
                      </a:r>
                      <a:endParaRPr lang="en-US" sz="2800" b="0" kern="1200" dirty="0">
                        <a:solidFill>
                          <a:srgbClr val="091E40"/>
                        </a:solidFill>
                        <a:latin typeface="+mn-lt"/>
                        <a:ea typeface="+mn-ea"/>
                        <a:cs typeface="+mn-cs"/>
                      </a:endParaRPr>
                    </a:p>
                  </a:txBody>
                  <a:tcPr marL="121920" marR="121920" marT="60960" marB="60960"/>
                </a:tc>
                <a:extLst>
                  <a:ext uri="{0D108BD9-81ED-4DB2-BD59-A6C34878D82A}">
                    <a16:rowId xmlns:a16="http://schemas.microsoft.com/office/drawing/2014/main" val="10001"/>
                  </a:ext>
                </a:extLst>
              </a:tr>
              <a:tr h="365679">
                <a:tc>
                  <a:txBody>
                    <a:bodyPr/>
                    <a:lstStyle/>
                    <a:p>
                      <a:r>
                        <a:rPr lang="en-US" sz="2800" kern="1200" dirty="0"/>
                        <a:t>- Interactions</a:t>
                      </a:r>
                      <a:endParaRPr lang="en-US" sz="2800" b="0" kern="1200" dirty="0">
                        <a:solidFill>
                          <a:srgbClr val="091E40"/>
                        </a:solidFill>
                        <a:latin typeface="+mn-lt"/>
                        <a:ea typeface="+mn-ea"/>
                        <a:cs typeface="+mn-cs"/>
                      </a:endParaRPr>
                    </a:p>
                  </a:txBody>
                  <a:tcPr marL="121920" marR="121920" marT="60960" marB="60960"/>
                </a:tc>
                <a:tc>
                  <a:txBody>
                    <a:bodyPr/>
                    <a:lstStyle/>
                    <a:p>
                      <a:endParaRPr lang="en-US" sz="2800" b="0" kern="1200" dirty="0">
                        <a:solidFill>
                          <a:srgbClr val="091E40"/>
                        </a:solidFill>
                        <a:latin typeface="+mn-lt"/>
                        <a:ea typeface="+mn-ea"/>
                        <a:cs typeface="+mn-cs"/>
                      </a:endParaRPr>
                    </a:p>
                  </a:txBody>
                  <a:tcPr marL="121920" marR="121920" marT="60960" marB="6096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1774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Medical Director Role in Quality</a:t>
            </a:r>
          </a:p>
        </p:txBody>
      </p:sp>
      <p:sp>
        <p:nvSpPr>
          <p:cNvPr id="3" name="Content Placeholder 2"/>
          <p:cNvSpPr>
            <a:spLocks noGrp="1"/>
          </p:cNvSpPr>
          <p:nvPr>
            <p:ph idx="1"/>
          </p:nvPr>
        </p:nvSpPr>
        <p:spPr/>
        <p:txBody>
          <a:bodyPr>
            <a:normAutofit/>
          </a:bodyPr>
          <a:lstStyle/>
          <a:p>
            <a:pPr marL="0" indent="0">
              <a:buNone/>
            </a:pPr>
            <a:r>
              <a:rPr lang="en-US" b="1" dirty="0"/>
              <a:t>The medical director’s engagement and ownership of quality is crucial to the success of each hospice program. This is a physician-driven and led hospice, and physicians must keep it that way with their leadership of the hospice team. Leadership is action!</a:t>
            </a:r>
          </a:p>
        </p:txBody>
      </p:sp>
    </p:spTree>
    <p:extLst>
      <p:ext uri="{BB962C8B-B14F-4D97-AF65-F5344CB8AC3E}">
        <p14:creationId xmlns:p14="http://schemas.microsoft.com/office/powerpoint/2010/main" val="2286769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Medical Director Role in Quality</a:t>
            </a:r>
          </a:p>
        </p:txBody>
      </p:sp>
      <p:sp>
        <p:nvSpPr>
          <p:cNvPr id="3" name="Content Placeholder 2"/>
          <p:cNvSpPr>
            <a:spLocks noGrp="1"/>
          </p:cNvSpPr>
          <p:nvPr>
            <p:ph idx="1"/>
          </p:nvPr>
        </p:nvSpPr>
        <p:spPr/>
        <p:txBody>
          <a:bodyPr>
            <a:normAutofit/>
          </a:bodyPr>
          <a:lstStyle/>
          <a:p>
            <a:r>
              <a:rPr lang="en-US" dirty="0"/>
              <a:t>The medical director must participate at each quality meeting and take an active role in promoting quality outcomes:</a:t>
            </a:r>
          </a:p>
          <a:p>
            <a:pPr lvl="1"/>
            <a:r>
              <a:rPr lang="en-US" sz="2800" dirty="0"/>
              <a:t>Educating the team, as needed</a:t>
            </a:r>
          </a:p>
          <a:p>
            <a:pPr lvl="1"/>
            <a:r>
              <a:rPr lang="en-US" sz="2800" dirty="0"/>
              <a:t>Asking the right questions to find out what happened when an outcome is not good</a:t>
            </a:r>
          </a:p>
          <a:p>
            <a:pPr lvl="1"/>
            <a:r>
              <a:rPr lang="en-US" sz="2800" dirty="0"/>
              <a:t>Applying expertise and engagement at QAPI</a:t>
            </a:r>
          </a:p>
        </p:txBody>
      </p:sp>
    </p:spTree>
    <p:extLst>
      <p:ext uri="{BB962C8B-B14F-4D97-AF65-F5344CB8AC3E}">
        <p14:creationId xmlns:p14="http://schemas.microsoft.com/office/powerpoint/2010/main" val="16850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Levels of Care</a:t>
            </a:r>
          </a:p>
        </p:txBody>
      </p:sp>
      <p:sp>
        <p:nvSpPr>
          <p:cNvPr id="3" name="Content Placeholder 2"/>
          <p:cNvSpPr>
            <a:spLocks noGrp="1"/>
          </p:cNvSpPr>
          <p:nvPr>
            <p:ph idx="1"/>
          </p:nvPr>
        </p:nvSpPr>
        <p:spPr/>
        <p:txBody>
          <a:bodyPr>
            <a:normAutofit/>
          </a:bodyPr>
          <a:lstStyle/>
          <a:p>
            <a:pPr marL="0" indent="0">
              <a:buNone/>
            </a:pPr>
            <a:r>
              <a:rPr lang="en-US" dirty="0"/>
              <a:t>There are 4 levels of care:</a:t>
            </a:r>
          </a:p>
          <a:p>
            <a:pPr marL="1219170" lvl="1" indent="-685783">
              <a:buFont typeface="+mj-lt"/>
              <a:buAutoNum type="arabicPeriod"/>
            </a:pPr>
            <a:r>
              <a:rPr lang="en-US" sz="2800" dirty="0"/>
              <a:t>Routine home care</a:t>
            </a:r>
          </a:p>
          <a:p>
            <a:pPr marL="1219170" lvl="1" indent="-685783">
              <a:buFont typeface="+mj-lt"/>
              <a:buAutoNum type="arabicPeriod"/>
            </a:pPr>
            <a:r>
              <a:rPr lang="en-US" sz="2800" dirty="0"/>
              <a:t>Respite</a:t>
            </a:r>
          </a:p>
          <a:p>
            <a:pPr marL="1219170" lvl="1" indent="-685783">
              <a:buFont typeface="+mj-lt"/>
              <a:buAutoNum type="arabicPeriod"/>
            </a:pPr>
            <a:r>
              <a:rPr lang="en-US" sz="2800" dirty="0"/>
              <a:t>General inpatient care</a:t>
            </a:r>
          </a:p>
          <a:p>
            <a:pPr marL="1219170" lvl="1" indent="-685783">
              <a:buFont typeface="+mj-lt"/>
              <a:buAutoNum type="arabicPeriod"/>
            </a:pPr>
            <a:r>
              <a:rPr lang="en-US" sz="2800" dirty="0"/>
              <a:t>Continuous care</a:t>
            </a:r>
          </a:p>
        </p:txBody>
      </p:sp>
    </p:spTree>
    <p:extLst>
      <p:ext uri="{BB962C8B-B14F-4D97-AF65-F5344CB8AC3E}">
        <p14:creationId xmlns:p14="http://schemas.microsoft.com/office/powerpoint/2010/main" val="4092538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4 Levels of Care</a:t>
            </a:r>
          </a:p>
        </p:txBody>
      </p:sp>
      <p:sp>
        <p:nvSpPr>
          <p:cNvPr id="3" name="Content Placeholder 2"/>
          <p:cNvSpPr>
            <a:spLocks noGrp="1"/>
          </p:cNvSpPr>
          <p:nvPr>
            <p:ph idx="1"/>
          </p:nvPr>
        </p:nvSpPr>
        <p:spPr/>
        <p:txBody>
          <a:bodyPr>
            <a:normAutofit/>
          </a:bodyPr>
          <a:lstStyle/>
          <a:p>
            <a:pPr marL="685783" indent="-685783">
              <a:buFont typeface="+mj-lt"/>
              <a:buAutoNum type="arabicPeriod"/>
            </a:pPr>
            <a:r>
              <a:rPr lang="en-US" dirty="0"/>
              <a:t>Routine Home Care:</a:t>
            </a:r>
          </a:p>
          <a:p>
            <a:pPr marL="1066773" lvl="1"/>
            <a:r>
              <a:rPr lang="en-US" sz="2800" dirty="0"/>
              <a:t>Performed wherever the patient calls home:</a:t>
            </a:r>
          </a:p>
          <a:p>
            <a:pPr marL="1600160" lvl="2"/>
            <a:r>
              <a:rPr lang="en-US" sz="2800" dirty="0"/>
              <a:t>Personal home</a:t>
            </a:r>
          </a:p>
          <a:p>
            <a:pPr marL="1600160" lvl="2"/>
            <a:r>
              <a:rPr lang="en-US" sz="2800" dirty="0"/>
              <a:t>Assisted living facility</a:t>
            </a:r>
          </a:p>
          <a:p>
            <a:pPr marL="1600160" lvl="2"/>
            <a:r>
              <a:rPr lang="en-US" sz="2800" dirty="0"/>
              <a:t>Long-term care facility</a:t>
            </a:r>
          </a:p>
        </p:txBody>
      </p:sp>
    </p:spTree>
    <p:extLst>
      <p:ext uri="{BB962C8B-B14F-4D97-AF65-F5344CB8AC3E}">
        <p14:creationId xmlns:p14="http://schemas.microsoft.com/office/powerpoint/2010/main" val="397243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4 Levels of Care</a:t>
            </a:r>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dirty="0"/>
              <a:t>Respite:</a:t>
            </a:r>
          </a:p>
          <a:p>
            <a:pPr marL="1066773" lvl="1"/>
            <a:r>
              <a:rPr lang="en-US" sz="2800" dirty="0"/>
              <a:t>Custodial care performed in a contracted facility, for not longer than 5 consecutive days.</a:t>
            </a:r>
          </a:p>
          <a:p>
            <a:pPr marL="1066773" lvl="1"/>
            <a:r>
              <a:rPr lang="en-US" sz="2800" dirty="0"/>
              <a:t>Relieves exhausted family members are exhausted or when family is temporarily unable to continue care.</a:t>
            </a:r>
          </a:p>
          <a:p>
            <a:pPr marL="1066773" lvl="1"/>
            <a:r>
              <a:rPr lang="en-US" sz="2800" dirty="0"/>
              <a:t>The frequency hospice can perform respite is “occasionally” and must always be accompanied by clear documentation of family circumstances requiring this level of care.</a:t>
            </a:r>
          </a:p>
        </p:txBody>
      </p:sp>
    </p:spTree>
    <p:extLst>
      <p:ext uri="{BB962C8B-B14F-4D97-AF65-F5344CB8AC3E}">
        <p14:creationId xmlns:p14="http://schemas.microsoft.com/office/powerpoint/2010/main" val="2982400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4 Levels of Care</a:t>
            </a:r>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dirty="0"/>
              <a:t>General Inpatient (GIP) Care:</a:t>
            </a:r>
          </a:p>
          <a:p>
            <a:pPr marL="1066773" lvl="1"/>
            <a:r>
              <a:rPr lang="en-US" sz="2800" dirty="0"/>
              <a:t>Brief inpatient care to provide skilled care that cannot be provided in the patient’s home.</a:t>
            </a:r>
          </a:p>
          <a:p>
            <a:pPr marL="1066773" lvl="1"/>
            <a:r>
              <a:rPr lang="en-US" sz="2800" dirty="0"/>
              <a:t>Requires order from medical director for admission into and discharge out of GIP.</a:t>
            </a:r>
          </a:p>
          <a:p>
            <a:pPr marL="1066773" lvl="1"/>
            <a:r>
              <a:rPr lang="en-US" sz="2800" dirty="0"/>
              <a:t>Must be accompanied by explicit documentation of ongoing need and interventions every day in GIP.</a:t>
            </a:r>
          </a:p>
          <a:p>
            <a:pPr marL="1066773" lvl="1"/>
            <a:r>
              <a:rPr lang="en-US" sz="2800" dirty="0"/>
              <a:t>Dying without crisis symptoms does not qualify for GIP.</a:t>
            </a:r>
          </a:p>
        </p:txBody>
      </p:sp>
    </p:spTree>
    <p:extLst>
      <p:ext uri="{BB962C8B-B14F-4D97-AF65-F5344CB8AC3E}">
        <p14:creationId xmlns:p14="http://schemas.microsoft.com/office/powerpoint/2010/main" val="2432552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4 Levels of Care</a:t>
            </a:r>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dirty="0"/>
              <a:t>Continuous Care (CC):</a:t>
            </a:r>
          </a:p>
          <a:p>
            <a:pPr marL="1066773" lvl="1"/>
            <a:r>
              <a:rPr lang="en-US" sz="2800" dirty="0"/>
              <a:t>Brief periods of skilled care provided in the patient’s place of residence.</a:t>
            </a:r>
          </a:p>
          <a:p>
            <a:pPr marL="1066773" lvl="1"/>
            <a:r>
              <a:rPr lang="en-US" sz="2800" dirty="0"/>
              <a:t>CC is in response to a physical crisis requiring this level of skilled care to maintain the patient in his or her home.</a:t>
            </a:r>
          </a:p>
          <a:p>
            <a:pPr marL="1066773" lvl="1"/>
            <a:r>
              <a:rPr lang="en-US" sz="2800" dirty="0"/>
              <a:t>Must be accompanied by explicit documentation of ongoing crisis need and interventions, </a:t>
            </a:r>
            <a:r>
              <a:rPr lang="en-US" sz="2800" u="sng" dirty="0"/>
              <a:t>hourly</a:t>
            </a:r>
            <a:r>
              <a:rPr lang="en-US" sz="2800" dirty="0"/>
              <a:t>.</a:t>
            </a:r>
          </a:p>
          <a:p>
            <a:pPr marL="1066773" lvl="1"/>
            <a:r>
              <a:rPr lang="en-US" sz="2800" dirty="0"/>
              <a:t>There are specific rules about the required time that can be billed to CMS for this level of care.</a:t>
            </a:r>
          </a:p>
        </p:txBody>
      </p:sp>
    </p:spTree>
    <p:extLst>
      <p:ext uri="{BB962C8B-B14F-4D97-AF65-F5344CB8AC3E}">
        <p14:creationId xmlns:p14="http://schemas.microsoft.com/office/powerpoint/2010/main" val="156577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E3FA-B0E0-A449-AF27-3BB447C63521}"/>
              </a:ext>
            </a:extLst>
          </p:cNvPr>
          <p:cNvSpPr>
            <a:spLocks noGrp="1"/>
          </p:cNvSpPr>
          <p:nvPr>
            <p:ph type="title"/>
          </p:nvPr>
        </p:nvSpPr>
        <p:spPr/>
        <p:txBody>
          <a:bodyPr/>
          <a:lstStyle/>
          <a:p>
            <a:r>
              <a:rPr lang="en-US" dirty="0"/>
              <a:t>Review of Basics,</a:t>
            </a:r>
            <a:br>
              <a:rPr lang="en-US" dirty="0"/>
            </a:br>
            <a:r>
              <a:rPr lang="en-US" dirty="0"/>
              <a:t>plus New Strategies</a:t>
            </a:r>
          </a:p>
        </p:txBody>
      </p:sp>
      <p:sp>
        <p:nvSpPr>
          <p:cNvPr id="3" name="Text Placeholder 2">
            <a:extLst>
              <a:ext uri="{FF2B5EF4-FFF2-40B4-BE49-F238E27FC236}">
                <a16:creationId xmlns:a16="http://schemas.microsoft.com/office/drawing/2014/main" id="{7E51AAE5-D01B-4740-8232-85AF0657922B}"/>
              </a:ext>
            </a:extLst>
          </p:cNvPr>
          <p:cNvSpPr>
            <a:spLocks noGrp="1"/>
          </p:cNvSpPr>
          <p:nvPr>
            <p:ph type="body" idx="1"/>
          </p:nvPr>
        </p:nvSpPr>
        <p:spPr/>
        <p:txBody>
          <a:bodyPr>
            <a:normAutofit/>
          </a:bodyPr>
          <a:lstStyle/>
          <a:p>
            <a:pPr>
              <a:lnSpc>
                <a:spcPct val="100000"/>
              </a:lnSpc>
            </a:pPr>
            <a:r>
              <a:rPr lang="en-US" dirty="0"/>
              <a:t>Update on What Every Hospice Medical Director Needs to Know To Lead the Hospice Team</a:t>
            </a:r>
          </a:p>
          <a:p>
            <a:pPr>
              <a:lnSpc>
                <a:spcPct val="100000"/>
              </a:lnSpc>
            </a:pPr>
            <a:endParaRPr lang="en-US" dirty="0"/>
          </a:p>
        </p:txBody>
      </p:sp>
      <p:sp>
        <p:nvSpPr>
          <p:cNvPr id="4" name="Slide Number Placeholder 3">
            <a:extLst>
              <a:ext uri="{FF2B5EF4-FFF2-40B4-BE49-F238E27FC236}">
                <a16:creationId xmlns:a16="http://schemas.microsoft.com/office/drawing/2014/main" id="{0584C495-B560-734E-AFAD-B0E72ABD6A61}"/>
              </a:ext>
            </a:extLst>
          </p:cNvPr>
          <p:cNvSpPr>
            <a:spLocks noGrp="1"/>
          </p:cNvSpPr>
          <p:nvPr>
            <p:ph type="sldNum" sz="quarter" idx="12"/>
          </p:nvPr>
        </p:nvSpPr>
        <p:spPr/>
        <p:txBody>
          <a:bodyPr/>
          <a:lstStyle/>
          <a:p>
            <a:fld id="{D0762AB2-F4F5-1E4F-A6CC-B69D1788EA36}" type="slidenum">
              <a:rPr lang="en-US" smtClean="0"/>
              <a:t>3</a:t>
            </a:fld>
            <a:endParaRPr lang="en-US"/>
          </a:p>
        </p:txBody>
      </p:sp>
    </p:spTree>
    <p:extLst>
      <p:ext uri="{BB962C8B-B14F-4D97-AF65-F5344CB8AC3E}">
        <p14:creationId xmlns:p14="http://schemas.microsoft.com/office/powerpoint/2010/main" val="3466490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Discharges</a:t>
            </a:r>
          </a:p>
        </p:txBody>
      </p:sp>
      <p:graphicFrame>
        <p:nvGraphicFramePr>
          <p:cNvPr id="5" name="Content Placeholder 4">
            <a:extLst>
              <a:ext uri="{FF2B5EF4-FFF2-40B4-BE49-F238E27FC236}">
                <a16:creationId xmlns:a16="http://schemas.microsoft.com/office/drawing/2014/main" id="{A779A72C-76EC-834C-8295-DF45738EE288}"/>
              </a:ext>
            </a:extLst>
          </p:cNvPr>
          <p:cNvGraphicFramePr>
            <a:graphicFrameLocks noGrp="1"/>
          </p:cNvGraphicFramePr>
          <p:nvPr>
            <p:ph idx="1"/>
            <p:extLst>
              <p:ext uri="{D42A27DB-BD31-4B8C-83A1-F6EECF244321}">
                <p14:modId xmlns:p14="http://schemas.microsoft.com/office/powerpoint/2010/main" val="1804161514"/>
              </p:ext>
            </p:extLst>
          </p:nvPr>
        </p:nvGraphicFramePr>
        <p:xfrm>
          <a:off x="838200" y="1825625"/>
          <a:ext cx="10515600" cy="393192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516926506"/>
                    </a:ext>
                  </a:extLst>
                </a:gridCol>
                <a:gridCol w="8229600">
                  <a:extLst>
                    <a:ext uri="{9D8B030D-6E8A-4147-A177-3AD203B41FA5}">
                      <a16:colId xmlns:a16="http://schemas.microsoft.com/office/drawing/2014/main" val="3192679692"/>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Very limited number of reasons a patient can be discharged from hospice:</a:t>
                      </a:r>
                    </a:p>
                  </a:txBody>
                  <a:tcPr/>
                </a:tc>
                <a:tc hMerge="1">
                  <a:txBody>
                    <a:bodyPr/>
                    <a:lstStyle/>
                    <a:p>
                      <a:endParaRPr lang="en-US" dirty="0"/>
                    </a:p>
                  </a:txBody>
                  <a:tcPr/>
                </a:tc>
                <a:extLst>
                  <a:ext uri="{0D108BD9-81ED-4DB2-BD59-A6C34878D82A}">
                    <a16:rowId xmlns:a16="http://schemas.microsoft.com/office/drawing/2014/main" val="819376999"/>
                  </a:ext>
                </a:extLst>
              </a:tr>
              <a:tr h="370840">
                <a:tc>
                  <a:txBody>
                    <a:bodyPr/>
                    <a:lstStyle/>
                    <a:p>
                      <a:pPr marL="342900" indent="-342900">
                        <a:buFont typeface="Arial" panose="020B0604020202020204" pitchFamily="34" charset="0"/>
                        <a:buChar char="•"/>
                      </a:pPr>
                      <a:r>
                        <a:rPr lang="en-US" sz="2600" b="0" dirty="0">
                          <a:solidFill>
                            <a:schemeClr val="tx1"/>
                          </a:solidFill>
                        </a:rPr>
                        <a:t>Death</a:t>
                      </a:r>
                      <a:endParaRPr lang="en-US" sz="2600" dirty="0"/>
                    </a:p>
                  </a:txBody>
                  <a:tcPr/>
                </a:tc>
                <a:tc>
                  <a:txBody>
                    <a:bodyPr/>
                    <a:lstStyle/>
                    <a:p>
                      <a:endParaRPr lang="en-US" sz="2600" dirty="0"/>
                    </a:p>
                  </a:txBody>
                  <a:tcPr/>
                </a:tc>
                <a:extLst>
                  <a:ext uri="{0D108BD9-81ED-4DB2-BD59-A6C34878D82A}">
                    <a16:rowId xmlns:a16="http://schemas.microsoft.com/office/drawing/2014/main" val="593288651"/>
                  </a:ext>
                </a:extLst>
              </a:tr>
              <a:tr h="370840">
                <a:tc>
                  <a:txBody>
                    <a:bodyPr/>
                    <a:lstStyle/>
                    <a:p>
                      <a:pPr marL="342900" indent="-342900">
                        <a:buFont typeface="Arial" panose="020B0604020202020204" pitchFamily="34" charset="0"/>
                        <a:buChar char="•"/>
                      </a:pPr>
                      <a:r>
                        <a:rPr lang="en-US" sz="2600" b="0" dirty="0">
                          <a:solidFill>
                            <a:schemeClr val="tx1"/>
                          </a:solidFill>
                        </a:rPr>
                        <a:t>Revocation</a:t>
                      </a:r>
                      <a:endParaRPr lang="en-US" sz="2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dirty="0">
                          <a:solidFill>
                            <a:schemeClr val="tx1"/>
                          </a:solidFill>
                        </a:rPr>
                        <a:t>Patient makes the decision to revoke</a:t>
                      </a:r>
                      <a:r>
                        <a:rPr lang="en-US" sz="2600" b="0" baseline="0" dirty="0">
                          <a:solidFill>
                            <a:schemeClr val="tx1"/>
                          </a:solidFill>
                        </a:rPr>
                        <a:t> the hospice services and hospice benefit (Docs can help with this, with a visit or other medical intervention)</a:t>
                      </a:r>
                      <a:endParaRPr lang="en-US" sz="2600" b="0" dirty="0">
                        <a:solidFill>
                          <a:schemeClr val="tx1"/>
                        </a:solidFill>
                      </a:endParaRPr>
                    </a:p>
                  </a:txBody>
                  <a:tcPr/>
                </a:tc>
                <a:extLst>
                  <a:ext uri="{0D108BD9-81ED-4DB2-BD59-A6C34878D82A}">
                    <a16:rowId xmlns:a16="http://schemas.microsoft.com/office/drawing/2014/main" val="1664800118"/>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0" dirty="0">
                          <a:solidFill>
                            <a:schemeClr val="tx1"/>
                          </a:solidFill>
                        </a:rPr>
                        <a:t>Patient</a:t>
                      </a:r>
                      <a:r>
                        <a:rPr lang="en-US" sz="2600" b="0" baseline="0" dirty="0">
                          <a:solidFill>
                            <a:schemeClr val="tx1"/>
                          </a:solidFill>
                        </a:rPr>
                        <a:t> out of service area</a:t>
                      </a:r>
                      <a:endParaRPr lang="en-US" sz="2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baseline="0" dirty="0">
                          <a:solidFill>
                            <a:schemeClr val="tx1"/>
                          </a:solidFill>
                        </a:rPr>
                        <a:t>This includes inpatient in non-contracted facility. (The patient may temporarily leave the service and the hospice contracts with another hospice to provide hospice services on our behalf without discharge.)</a:t>
                      </a:r>
                      <a:endParaRPr lang="en-US" sz="2600" b="0" dirty="0">
                        <a:solidFill>
                          <a:schemeClr val="tx1"/>
                        </a:solidFill>
                      </a:endParaRPr>
                    </a:p>
                  </a:txBody>
                  <a:tcPr/>
                </a:tc>
                <a:extLst>
                  <a:ext uri="{0D108BD9-81ED-4DB2-BD59-A6C34878D82A}">
                    <a16:rowId xmlns:a16="http://schemas.microsoft.com/office/drawing/2014/main" val="3961444982"/>
                  </a:ext>
                </a:extLst>
              </a:tr>
            </a:tbl>
          </a:graphicData>
        </a:graphic>
      </p:graphicFrame>
    </p:spTree>
    <p:extLst>
      <p:ext uri="{BB962C8B-B14F-4D97-AF65-F5344CB8AC3E}">
        <p14:creationId xmlns:p14="http://schemas.microsoft.com/office/powerpoint/2010/main" val="1346518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Discharges</a:t>
            </a:r>
          </a:p>
        </p:txBody>
      </p:sp>
      <p:graphicFrame>
        <p:nvGraphicFramePr>
          <p:cNvPr id="5" name="Content Placeholder 4">
            <a:extLst>
              <a:ext uri="{FF2B5EF4-FFF2-40B4-BE49-F238E27FC236}">
                <a16:creationId xmlns:a16="http://schemas.microsoft.com/office/drawing/2014/main" id="{991A3AF6-B778-F245-BCFD-15183EE18902}"/>
              </a:ext>
            </a:extLst>
          </p:cNvPr>
          <p:cNvGraphicFramePr>
            <a:graphicFrameLocks noGrp="1"/>
          </p:cNvGraphicFramePr>
          <p:nvPr>
            <p:ph idx="1"/>
            <p:extLst>
              <p:ext uri="{D42A27DB-BD31-4B8C-83A1-F6EECF244321}">
                <p14:modId xmlns:p14="http://schemas.microsoft.com/office/powerpoint/2010/main" val="2490809631"/>
              </p:ext>
            </p:extLst>
          </p:nvPr>
        </p:nvGraphicFramePr>
        <p:xfrm>
          <a:off x="838200" y="1825625"/>
          <a:ext cx="10515600" cy="344424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157281170"/>
                    </a:ext>
                  </a:extLst>
                </a:gridCol>
                <a:gridCol w="8229600">
                  <a:extLst>
                    <a:ext uri="{9D8B030D-6E8A-4147-A177-3AD203B41FA5}">
                      <a16:colId xmlns:a16="http://schemas.microsoft.com/office/drawing/2014/main" val="2287049436"/>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Very limited number of reasons a patient can be discharged from hospice:</a:t>
                      </a:r>
                    </a:p>
                  </a:txBody>
                  <a:tcPr/>
                </a:tc>
                <a:tc hMerge="1">
                  <a:txBody>
                    <a:bodyPr/>
                    <a:lstStyle/>
                    <a:p>
                      <a:endParaRPr lang="en-US" dirty="0"/>
                    </a:p>
                  </a:txBody>
                  <a:tcPr/>
                </a:tc>
                <a:extLst>
                  <a:ext uri="{0D108BD9-81ED-4DB2-BD59-A6C34878D82A}">
                    <a16:rowId xmlns:a16="http://schemas.microsoft.com/office/drawing/2014/main" val="2720202626"/>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0" kern="1200" baseline="0" dirty="0">
                          <a:solidFill>
                            <a:schemeClr val="tx1"/>
                          </a:solidFill>
                          <a:latin typeface="+mn-lt"/>
                          <a:ea typeface="+mn-ea"/>
                          <a:cs typeface="+mn-cs"/>
                        </a:rPr>
                        <a:t>Condition improved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dirty="0">
                          <a:solidFill>
                            <a:schemeClr val="tx1"/>
                          </a:solidFill>
                        </a:rPr>
                        <a:t>The</a:t>
                      </a:r>
                      <a:r>
                        <a:rPr lang="en-US" sz="2600" b="0" baseline="0" dirty="0">
                          <a:solidFill>
                            <a:schemeClr val="tx1"/>
                          </a:solidFill>
                        </a:rPr>
                        <a:t> patient’s condition improves such that he or she is no longer considered eligible for hospice.</a:t>
                      </a:r>
                      <a:endParaRPr lang="en-US" sz="2600" b="0" dirty="0">
                        <a:solidFill>
                          <a:schemeClr val="tx1"/>
                        </a:solidFill>
                      </a:endParaRPr>
                    </a:p>
                  </a:txBody>
                  <a:tcPr/>
                </a:tc>
                <a:extLst>
                  <a:ext uri="{0D108BD9-81ED-4DB2-BD59-A6C34878D82A}">
                    <a16:rowId xmlns:a16="http://schemas.microsoft.com/office/drawing/2014/main" val="271824876"/>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0" kern="1200" baseline="0" dirty="0">
                          <a:solidFill>
                            <a:schemeClr val="tx1"/>
                          </a:solidFill>
                          <a:latin typeface="+mn-lt"/>
                          <a:ea typeface="+mn-ea"/>
                          <a:cs typeface="+mn-cs"/>
                        </a:rPr>
                        <a:t>For cause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dirty="0">
                          <a:solidFill>
                            <a:schemeClr val="tx1"/>
                          </a:solidFill>
                        </a:rPr>
                        <a:t>Includes</a:t>
                      </a:r>
                      <a:r>
                        <a:rPr lang="en-US" sz="2600" b="0" baseline="0" dirty="0">
                          <a:solidFill>
                            <a:schemeClr val="tx1"/>
                          </a:solidFill>
                        </a:rPr>
                        <a:t> situations where patient safety or hospice staff safety is compromised. The patient (or other persons in the patient’s home) behavior is disruptive, abusive or uncooperative to the extent that delivery of care to the patient of the ability of the hospice to operate.</a:t>
                      </a:r>
                      <a:endParaRPr lang="en-US" sz="2600" b="0" dirty="0">
                        <a:solidFill>
                          <a:schemeClr val="tx1"/>
                        </a:solidFill>
                      </a:endParaRPr>
                    </a:p>
                  </a:txBody>
                  <a:tcPr/>
                </a:tc>
                <a:extLst>
                  <a:ext uri="{0D108BD9-81ED-4DB2-BD59-A6C34878D82A}">
                    <a16:rowId xmlns:a16="http://schemas.microsoft.com/office/drawing/2014/main" val="529009128"/>
                  </a:ext>
                </a:extLst>
              </a:tr>
            </a:tbl>
          </a:graphicData>
        </a:graphic>
      </p:graphicFrame>
    </p:spTree>
    <p:extLst>
      <p:ext uri="{BB962C8B-B14F-4D97-AF65-F5344CB8AC3E}">
        <p14:creationId xmlns:p14="http://schemas.microsoft.com/office/powerpoint/2010/main" val="1585203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FAQs</a:t>
            </a:r>
          </a:p>
        </p:txBody>
      </p:sp>
      <p:sp>
        <p:nvSpPr>
          <p:cNvPr id="3" name="Content Placeholder 2"/>
          <p:cNvSpPr>
            <a:spLocks noGrp="1"/>
          </p:cNvSpPr>
          <p:nvPr>
            <p:ph idx="1"/>
          </p:nvPr>
        </p:nvSpPr>
        <p:spPr/>
        <p:txBody>
          <a:bodyPr>
            <a:normAutofit/>
          </a:bodyPr>
          <a:lstStyle/>
          <a:p>
            <a:pPr marL="0" indent="0">
              <a:buNone/>
            </a:pPr>
            <a:r>
              <a:rPr lang="en-US" sz="3467" b="1" dirty="0">
                <a:solidFill>
                  <a:srgbClr val="CF8A2A"/>
                </a:solidFill>
              </a:rPr>
              <a:t>Must a patient be discharged if he or she exceeds 6 months on service?</a:t>
            </a:r>
          </a:p>
          <a:p>
            <a:pPr marL="0" indent="0">
              <a:buNone/>
            </a:pPr>
            <a:r>
              <a:rPr lang="en-US" dirty="0"/>
              <a:t>Patients may stay on hospice as long as they meet medical eligibility with a continued expectation of prognosis 6 months or less, if the disease runs its normal course. This must be accompanied by objective and reasonable data to support that prognosis. Evidence of decline usually supports continued eligibility. </a:t>
            </a:r>
          </a:p>
        </p:txBody>
      </p:sp>
    </p:spTree>
    <p:extLst>
      <p:ext uri="{BB962C8B-B14F-4D97-AF65-F5344CB8AC3E}">
        <p14:creationId xmlns:p14="http://schemas.microsoft.com/office/powerpoint/2010/main" val="849332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FAQs</a:t>
            </a:r>
          </a:p>
        </p:txBody>
      </p:sp>
      <p:sp>
        <p:nvSpPr>
          <p:cNvPr id="3" name="Content Placeholder 2"/>
          <p:cNvSpPr>
            <a:spLocks noGrp="1"/>
          </p:cNvSpPr>
          <p:nvPr>
            <p:ph idx="1"/>
          </p:nvPr>
        </p:nvSpPr>
        <p:spPr/>
        <p:txBody>
          <a:bodyPr>
            <a:normAutofit/>
          </a:bodyPr>
          <a:lstStyle/>
          <a:p>
            <a:pPr marL="0" indent="0">
              <a:buNone/>
            </a:pPr>
            <a:r>
              <a:rPr lang="en-US" sz="3467" b="1" dirty="0">
                <a:solidFill>
                  <a:srgbClr val="CF8A2A"/>
                </a:solidFill>
              </a:rPr>
              <a:t>Are there a limited number of diagnoses for which hospice can provide care?</a:t>
            </a:r>
          </a:p>
          <a:p>
            <a:pPr marL="0" indent="0">
              <a:buNone/>
            </a:pPr>
            <a:r>
              <a:rPr lang="en-US" dirty="0"/>
              <a:t>Hospice sees a lot of the same kinds of terminal illnesses, but there is not a limited number of diagnoses that may be causing the patient’s terminal status. Whatever the diagnosis, the documentation must support a hospice prognosis.</a:t>
            </a:r>
          </a:p>
        </p:txBody>
      </p:sp>
    </p:spTree>
    <p:extLst>
      <p:ext uri="{BB962C8B-B14F-4D97-AF65-F5344CB8AC3E}">
        <p14:creationId xmlns:p14="http://schemas.microsoft.com/office/powerpoint/2010/main" val="1844601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FAQs</a:t>
            </a:r>
          </a:p>
        </p:txBody>
      </p:sp>
      <p:sp>
        <p:nvSpPr>
          <p:cNvPr id="3" name="Content Placeholder 2"/>
          <p:cNvSpPr>
            <a:spLocks noGrp="1"/>
          </p:cNvSpPr>
          <p:nvPr>
            <p:ph idx="1"/>
          </p:nvPr>
        </p:nvSpPr>
        <p:spPr/>
        <p:txBody>
          <a:bodyPr>
            <a:normAutofit fontScale="92500" lnSpcReduction="10000"/>
          </a:bodyPr>
          <a:lstStyle/>
          <a:p>
            <a:pPr marL="0" indent="0">
              <a:buNone/>
            </a:pPr>
            <a:r>
              <a:rPr lang="en-US" sz="3467" b="1" dirty="0">
                <a:solidFill>
                  <a:srgbClr val="CF8A2A"/>
                </a:solidFill>
              </a:rPr>
              <a:t>Does the hospice medical director always become the attending physician?</a:t>
            </a:r>
          </a:p>
          <a:p>
            <a:pPr marL="0" indent="0">
              <a:buNone/>
            </a:pPr>
            <a:r>
              <a:rPr lang="en-US" sz="3467" dirty="0"/>
              <a:t>No. Patients determine who will be the attending, if any. It may be a physician or an NP. In cases in which there is no attending, or when the attending does not wish to continue in the role of attending, the patient may request that the medical director become the attending. The medical director is responsible to over see the medical component of the patient’s care.</a:t>
            </a:r>
          </a:p>
        </p:txBody>
      </p:sp>
    </p:spTree>
    <p:extLst>
      <p:ext uri="{BB962C8B-B14F-4D97-AF65-F5344CB8AC3E}">
        <p14:creationId xmlns:p14="http://schemas.microsoft.com/office/powerpoint/2010/main" val="4129395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FAQs</a:t>
            </a:r>
          </a:p>
        </p:txBody>
      </p:sp>
      <p:sp>
        <p:nvSpPr>
          <p:cNvPr id="3" name="Content Placeholder 2"/>
          <p:cNvSpPr>
            <a:spLocks noGrp="1"/>
          </p:cNvSpPr>
          <p:nvPr>
            <p:ph idx="1"/>
          </p:nvPr>
        </p:nvSpPr>
        <p:spPr/>
        <p:txBody>
          <a:bodyPr>
            <a:normAutofit/>
          </a:bodyPr>
          <a:lstStyle/>
          <a:p>
            <a:pPr marL="0" indent="0">
              <a:buNone/>
            </a:pPr>
            <a:r>
              <a:rPr lang="en-US" sz="3467" b="1" dirty="0">
                <a:solidFill>
                  <a:srgbClr val="CF8A2A"/>
                </a:solidFill>
              </a:rPr>
              <a:t>What does hospice provide?</a:t>
            </a:r>
          </a:p>
          <a:p>
            <a:pPr marL="0" indent="0">
              <a:buNone/>
            </a:pPr>
            <a:r>
              <a:rPr lang="en-US" dirty="0"/>
              <a:t>All visits, medications, supplies, and DME related to the terminal prognosis. All of those should be billed to the hospice, rather than Medicare or Medicaid. The only things that are billed outside of the hospice benefit are things that are clearly unrelated to the terminal illness/prognosis.</a:t>
            </a:r>
          </a:p>
        </p:txBody>
      </p:sp>
    </p:spTree>
    <p:extLst>
      <p:ext uri="{BB962C8B-B14F-4D97-AF65-F5344CB8AC3E}">
        <p14:creationId xmlns:p14="http://schemas.microsoft.com/office/powerpoint/2010/main" val="2846448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Conclusion</a:t>
            </a:r>
          </a:p>
        </p:txBody>
      </p:sp>
      <p:sp>
        <p:nvSpPr>
          <p:cNvPr id="2" name="Content Placeholder 1"/>
          <p:cNvSpPr>
            <a:spLocks noGrp="1"/>
          </p:cNvSpPr>
          <p:nvPr>
            <p:ph idx="1"/>
          </p:nvPr>
        </p:nvSpPr>
        <p:spPr/>
        <p:txBody>
          <a:bodyPr>
            <a:normAutofit/>
          </a:bodyPr>
          <a:lstStyle/>
          <a:p>
            <a:r>
              <a:rPr lang="en-US" dirty="0"/>
              <a:t>The hospice rules are subject to relatively frequent changes or reinterpretations by CMS, Medicaid and state licensing agencies.</a:t>
            </a:r>
          </a:p>
          <a:p>
            <a:r>
              <a:rPr lang="en-US" dirty="0"/>
              <a:t>Compassus will keep you and your program informed of those changes.</a:t>
            </a:r>
          </a:p>
          <a:p>
            <a:r>
              <a:rPr lang="en-US" dirty="0"/>
              <a:t>The importance of the Medical Director in each program cannot be overstated. </a:t>
            </a:r>
            <a:r>
              <a:rPr lang="en-US" b="1" dirty="0"/>
              <a:t>WE APPRECIATE YOU!</a:t>
            </a:r>
          </a:p>
          <a:p>
            <a:pPr marL="0" indent="0">
              <a:buNone/>
            </a:pPr>
            <a:endParaRPr lang="en-US" dirty="0"/>
          </a:p>
        </p:txBody>
      </p:sp>
    </p:spTree>
    <p:extLst>
      <p:ext uri="{BB962C8B-B14F-4D97-AF65-F5344CB8AC3E}">
        <p14:creationId xmlns:p14="http://schemas.microsoft.com/office/powerpoint/2010/main" val="2095676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53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Hospice Medical Director</a:t>
            </a:r>
          </a:p>
        </p:txBody>
      </p:sp>
      <p:sp>
        <p:nvSpPr>
          <p:cNvPr id="5" name="Content Placeholder 4"/>
          <p:cNvSpPr>
            <a:spLocks noGrp="1"/>
          </p:cNvSpPr>
          <p:nvPr>
            <p:ph idx="1"/>
          </p:nvPr>
        </p:nvSpPr>
        <p:spPr/>
        <p:txBody>
          <a:bodyPr>
            <a:normAutofit/>
          </a:bodyPr>
          <a:lstStyle/>
          <a:p>
            <a:r>
              <a:rPr lang="en-US" dirty="0"/>
              <a:t>The role of the physician is a centerpiece in the Medicare Hospice Conditions of Participation.</a:t>
            </a:r>
          </a:p>
          <a:p>
            <a:r>
              <a:rPr lang="en-US" dirty="0"/>
              <a:t>The Medical Director oversees the medical component of the hospice patient care program.</a:t>
            </a:r>
          </a:p>
          <a:p>
            <a:r>
              <a:rPr lang="en-US" dirty="0"/>
              <a:t>The hospice contracts with one Medical Director, and other Associate Medical Directors.</a:t>
            </a:r>
          </a:p>
        </p:txBody>
      </p:sp>
    </p:spTree>
    <p:extLst>
      <p:ext uri="{BB962C8B-B14F-4D97-AF65-F5344CB8AC3E}">
        <p14:creationId xmlns:p14="http://schemas.microsoft.com/office/powerpoint/2010/main" val="381818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Medical Director Has an Important Role</a:t>
            </a:r>
          </a:p>
        </p:txBody>
      </p:sp>
      <p:sp>
        <p:nvSpPr>
          <p:cNvPr id="2" name="Content Placeholder 1"/>
          <p:cNvSpPr>
            <a:spLocks noGrp="1"/>
          </p:cNvSpPr>
          <p:nvPr>
            <p:ph idx="1"/>
          </p:nvPr>
        </p:nvSpPr>
        <p:spPr/>
        <p:txBody>
          <a:bodyPr>
            <a:normAutofit lnSpcReduction="10000"/>
          </a:bodyPr>
          <a:lstStyle/>
          <a:p>
            <a:r>
              <a:rPr lang="en-US" dirty="0"/>
              <a:t>Admissions</a:t>
            </a:r>
          </a:p>
          <a:p>
            <a:r>
              <a:rPr lang="en-US" dirty="0"/>
              <a:t>Certifications and Recertifications (including narratives)</a:t>
            </a:r>
          </a:p>
          <a:p>
            <a:r>
              <a:rPr lang="en-US" dirty="0"/>
              <a:t>Face-to-Face Encounters (in person and overseen of NP)</a:t>
            </a:r>
          </a:p>
          <a:p>
            <a:r>
              <a:rPr lang="en-US" dirty="0"/>
              <a:t>Related/Unrelated Determinations</a:t>
            </a:r>
          </a:p>
          <a:p>
            <a:r>
              <a:rPr lang="en-US" dirty="0"/>
              <a:t>Medication Review and Clinical Expertise</a:t>
            </a:r>
          </a:p>
          <a:p>
            <a:r>
              <a:rPr lang="en-US" dirty="0"/>
              <a:t>Medically Necessary Visits/Problem Solving</a:t>
            </a:r>
          </a:p>
          <a:p>
            <a:r>
              <a:rPr lang="en-US" dirty="0"/>
              <a:t>Discharges</a:t>
            </a:r>
          </a:p>
          <a:p>
            <a:r>
              <a:rPr lang="en-US" dirty="0"/>
              <a:t>Quality Program</a:t>
            </a:r>
          </a:p>
        </p:txBody>
      </p:sp>
    </p:spTree>
    <p:extLst>
      <p:ext uri="{BB962C8B-B14F-4D97-AF65-F5344CB8AC3E}">
        <p14:creationId xmlns:p14="http://schemas.microsoft.com/office/powerpoint/2010/main" val="54917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Hospice Medical Director</a:t>
            </a:r>
          </a:p>
        </p:txBody>
      </p:sp>
      <p:sp>
        <p:nvSpPr>
          <p:cNvPr id="5" name="Content Placeholder 4"/>
          <p:cNvSpPr>
            <a:spLocks noGrp="1"/>
          </p:cNvSpPr>
          <p:nvPr>
            <p:ph idx="1"/>
          </p:nvPr>
        </p:nvSpPr>
        <p:spPr/>
        <p:txBody>
          <a:bodyPr>
            <a:normAutofit/>
          </a:bodyPr>
          <a:lstStyle/>
          <a:p>
            <a:r>
              <a:rPr lang="en-US" dirty="0"/>
              <a:t>The hospice medical director, and other members of the interdisciplinary team, collaborate with the patient’s attending physician, communicating the patient’s wishes and status.</a:t>
            </a:r>
          </a:p>
          <a:p>
            <a:r>
              <a:rPr lang="en-US" dirty="0"/>
              <a:t>The medical director/associate medical director has responsibility for the medical component of the patient’s care. But also, melding the teamwork of all care in the patient’s best interest, in that we are a physician-driven and led hospice.  </a:t>
            </a:r>
          </a:p>
          <a:p>
            <a:endParaRPr lang="en-US" dirty="0"/>
          </a:p>
        </p:txBody>
      </p:sp>
    </p:spTree>
    <p:extLst>
      <p:ext uri="{BB962C8B-B14F-4D97-AF65-F5344CB8AC3E}">
        <p14:creationId xmlns:p14="http://schemas.microsoft.com/office/powerpoint/2010/main" val="418472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MD Must Approve the Hospice Admission</a:t>
            </a:r>
          </a:p>
        </p:txBody>
      </p:sp>
      <p:sp>
        <p:nvSpPr>
          <p:cNvPr id="5" name="Content Placeholder 4"/>
          <p:cNvSpPr>
            <a:spLocks noGrp="1"/>
          </p:cNvSpPr>
          <p:nvPr>
            <p:ph idx="1"/>
          </p:nvPr>
        </p:nvSpPr>
        <p:spPr>
          <a:xfrm>
            <a:off x="838200" y="2112497"/>
            <a:ext cx="10515600" cy="4006215"/>
          </a:xfrm>
        </p:spPr>
        <p:txBody>
          <a:bodyPr>
            <a:normAutofit fontScale="85000" lnSpcReduction="20000"/>
          </a:bodyPr>
          <a:lstStyle/>
          <a:p>
            <a:pPr marL="0" indent="0">
              <a:buNone/>
            </a:pPr>
            <a:r>
              <a:rPr lang="en-US" sz="2667" b="1" dirty="0">
                <a:solidFill>
                  <a:srgbClr val="CF8A2A"/>
                </a:solidFill>
              </a:rPr>
              <a:t>How this works:</a:t>
            </a:r>
          </a:p>
          <a:p>
            <a:r>
              <a:rPr lang="en-US" sz="3333" dirty="0"/>
              <a:t>The admission nurse obtains information from the attending, the medical record, and the patient, and then communicates it to the medical director.</a:t>
            </a:r>
          </a:p>
          <a:p>
            <a:r>
              <a:rPr lang="en-US" sz="3333" dirty="0"/>
              <a:t>At that time, the medical director reviews and provides recommendation to admit and gives </a:t>
            </a:r>
            <a:r>
              <a:rPr lang="en-US" sz="3333" b="1" dirty="0"/>
              <a:t>verbal</a:t>
            </a:r>
            <a:r>
              <a:rPr lang="en-US" sz="3333" dirty="0"/>
              <a:t> certification of terminal illness (CTI), if eligible. </a:t>
            </a:r>
          </a:p>
          <a:p>
            <a:r>
              <a:rPr lang="en-US" sz="3333" dirty="0"/>
              <a:t>In the end, hospice admission is a patient-physician decision, not facility-patient or nurse-patient decision. It also requires recommendation of both attending physician and the medical director to admit.  </a:t>
            </a:r>
          </a:p>
        </p:txBody>
      </p:sp>
      <p:sp>
        <p:nvSpPr>
          <p:cNvPr id="2" name="TextBox 1"/>
          <p:cNvSpPr txBox="1"/>
          <p:nvPr/>
        </p:nvSpPr>
        <p:spPr>
          <a:xfrm>
            <a:off x="609600" y="1092201"/>
            <a:ext cx="11074401" cy="851643"/>
          </a:xfrm>
          <a:prstGeom prst="rect">
            <a:avLst/>
          </a:prstGeom>
          <a:solidFill>
            <a:srgbClr val="091E40"/>
          </a:solidFill>
        </p:spPr>
        <p:txBody>
          <a:bodyPr wrap="square" rtlCol="0">
            <a:spAutoFit/>
          </a:bodyPr>
          <a:lstStyle/>
          <a:p>
            <a:r>
              <a:rPr lang="en-US" sz="2467" b="1" dirty="0">
                <a:solidFill>
                  <a:schemeClr val="bg1"/>
                </a:solidFill>
              </a:rPr>
              <a:t>“The hospice admits a patient only on the recommendation of the medical director in consultation with, or with input from, the patient’s attending physician (if any).”</a:t>
            </a:r>
          </a:p>
        </p:txBody>
      </p:sp>
    </p:spTree>
    <p:extLst>
      <p:ext uri="{BB962C8B-B14F-4D97-AF65-F5344CB8AC3E}">
        <p14:creationId xmlns:p14="http://schemas.microsoft.com/office/powerpoint/2010/main" val="229961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Benefit Periods</a:t>
            </a:r>
          </a:p>
        </p:txBody>
      </p:sp>
      <p:sp>
        <p:nvSpPr>
          <p:cNvPr id="3" name="Content Placeholder 2"/>
          <p:cNvSpPr>
            <a:spLocks noGrp="1"/>
          </p:cNvSpPr>
          <p:nvPr>
            <p:ph idx="1"/>
          </p:nvPr>
        </p:nvSpPr>
        <p:spPr/>
        <p:txBody>
          <a:bodyPr>
            <a:normAutofit/>
          </a:bodyPr>
          <a:lstStyle/>
          <a:p>
            <a:r>
              <a:rPr lang="en-US" dirty="0"/>
              <a:t>Hospice care is provided in benefit periods.</a:t>
            </a:r>
          </a:p>
          <a:p>
            <a:r>
              <a:rPr lang="en-US" dirty="0"/>
              <a:t>Benefit periods are: 90, 90, 60, 60, 60….</a:t>
            </a:r>
          </a:p>
          <a:p>
            <a:pPr lvl="1"/>
            <a:r>
              <a:rPr lang="en-US" dirty="0"/>
              <a:t>Two initial 90-day periods</a:t>
            </a:r>
          </a:p>
          <a:p>
            <a:pPr lvl="1"/>
            <a:r>
              <a:rPr lang="en-US" dirty="0"/>
              <a:t>All subsequent are 60-day periods</a:t>
            </a:r>
          </a:p>
          <a:p>
            <a:r>
              <a:rPr lang="en-US" dirty="0"/>
              <a:t>Every benefit period requires a certification of terminal illness (CTI)</a:t>
            </a:r>
          </a:p>
          <a:p>
            <a:r>
              <a:rPr lang="en-US" dirty="0"/>
              <a:t>Physician narratives by Medical Directors critical in certification and recertification process. </a:t>
            </a:r>
          </a:p>
          <a:p>
            <a:pPr marL="0" indent="0">
              <a:buNone/>
            </a:pPr>
            <a:endParaRPr lang="en-US" dirty="0"/>
          </a:p>
        </p:txBody>
      </p:sp>
    </p:spTree>
    <p:extLst>
      <p:ext uri="{BB962C8B-B14F-4D97-AF65-F5344CB8AC3E}">
        <p14:creationId xmlns:p14="http://schemas.microsoft.com/office/powerpoint/2010/main" val="413198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Benefit Period CTIs (Certification of</a:t>
            </a:r>
            <a:br>
              <a:rPr lang="en-US" dirty="0"/>
            </a:br>
            <a:r>
              <a:rPr lang="en-US" dirty="0"/>
              <a:t>Terminal Illness) </a:t>
            </a:r>
          </a:p>
        </p:txBody>
      </p:sp>
      <p:sp>
        <p:nvSpPr>
          <p:cNvPr id="2" name="Content Placeholder 1"/>
          <p:cNvSpPr>
            <a:spLocks noGrp="1"/>
          </p:cNvSpPr>
          <p:nvPr>
            <p:ph idx="1"/>
          </p:nvPr>
        </p:nvSpPr>
        <p:spPr/>
        <p:txBody>
          <a:bodyPr/>
          <a:lstStyle/>
          <a:p>
            <a:r>
              <a:rPr lang="en-US" dirty="0"/>
              <a:t>1st – CTI from attending and medical director</a:t>
            </a:r>
          </a:p>
          <a:p>
            <a:r>
              <a:rPr lang="en-US" dirty="0"/>
              <a:t>2nd – CTI from medical director only</a:t>
            </a:r>
          </a:p>
          <a:p>
            <a:r>
              <a:rPr lang="en-US" dirty="0"/>
              <a:t>3rd and all subsequent – Face-to-face encounter, then CTI from medical director (in that order)</a:t>
            </a:r>
          </a:p>
        </p:txBody>
      </p:sp>
    </p:spTree>
    <p:extLst>
      <p:ext uri="{BB962C8B-B14F-4D97-AF65-F5344CB8AC3E}">
        <p14:creationId xmlns:p14="http://schemas.microsoft.com/office/powerpoint/2010/main" val="674501054"/>
      </p:ext>
    </p:extLst>
  </p:cSld>
  <p:clrMapOvr>
    <a:masterClrMapping/>
  </p:clrMapOvr>
</p:sld>
</file>

<file path=ppt/theme/theme1.xml><?xml version="1.0" encoding="utf-8"?>
<a:theme xmlns:a="http://schemas.openxmlformats.org/drawingml/2006/main" name="Office Theme">
  <a:themeElements>
    <a:clrScheme name="Compassus">
      <a:dk1>
        <a:srgbClr val="000000"/>
      </a:dk1>
      <a:lt1>
        <a:srgbClr val="FFFFFF"/>
      </a:lt1>
      <a:dk2>
        <a:srgbClr val="44546A"/>
      </a:dk2>
      <a:lt2>
        <a:srgbClr val="E7E6E6"/>
      </a:lt2>
      <a:accent1>
        <a:srgbClr val="091E40"/>
      </a:accent1>
      <a:accent2>
        <a:srgbClr val="CF8A2A"/>
      </a:accent2>
      <a:accent3>
        <a:srgbClr val="A5A5A5"/>
      </a:accent3>
      <a:accent4>
        <a:srgbClr val="DAAA69"/>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2039</Words>
  <Application>Microsoft Macintosh PowerPoint</Application>
  <PresentationFormat>Widescreen</PresentationFormat>
  <Paragraphs>167</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Calibri</vt:lpstr>
      <vt:lpstr>Arial</vt:lpstr>
      <vt:lpstr>Office Theme</vt:lpstr>
      <vt:lpstr>PowerPoint Presentation</vt:lpstr>
      <vt:lpstr>HOSPICE TEAM MANAGEMENT</vt:lpstr>
      <vt:lpstr>Review of Basics, plus New Strategies</vt:lpstr>
      <vt:lpstr>The Hospice Medical Director</vt:lpstr>
      <vt:lpstr>Medical Director Has an Important Role</vt:lpstr>
      <vt:lpstr>The Hospice Medical Director</vt:lpstr>
      <vt:lpstr>The MD Must Approve the Hospice Admission</vt:lpstr>
      <vt:lpstr>Benefit Periods</vt:lpstr>
      <vt:lpstr>Benefit Period CTIs (Certification of Terminal Illness) </vt:lpstr>
      <vt:lpstr>Verbal Certification of Terminal Illness (CTI)</vt:lpstr>
      <vt:lpstr>Verbal CTI</vt:lpstr>
      <vt:lpstr>Written CTI</vt:lpstr>
      <vt:lpstr>Written CTI: Narrative</vt:lpstr>
      <vt:lpstr>Face-to-Face Encounters</vt:lpstr>
      <vt:lpstr>Written CTI: Signatures/Dates</vt:lpstr>
      <vt:lpstr>Written CTI: Signatures</vt:lpstr>
      <vt:lpstr>Interdisciplinary Team Meeting (IDT)</vt:lpstr>
      <vt:lpstr>Leading the IDT Meeting</vt:lpstr>
      <vt:lpstr>Leading the IDT Meeting</vt:lpstr>
      <vt:lpstr>Medical Diagnoses and Relatedness</vt:lpstr>
      <vt:lpstr>Medications</vt:lpstr>
      <vt:lpstr>Medication Review and Management</vt:lpstr>
      <vt:lpstr>Medical Director Role in Quality</vt:lpstr>
      <vt:lpstr>Medical Director Role in Quality</vt:lpstr>
      <vt:lpstr>Levels of Care</vt:lpstr>
      <vt:lpstr>The 4 Levels of Care</vt:lpstr>
      <vt:lpstr>The 4 Levels of Care</vt:lpstr>
      <vt:lpstr>The 4 Levels of Care</vt:lpstr>
      <vt:lpstr>The 4 Levels of Care</vt:lpstr>
      <vt:lpstr>Discharges</vt:lpstr>
      <vt:lpstr>Discharges</vt:lpstr>
      <vt:lpstr>FAQs</vt:lpstr>
      <vt:lpstr>FAQs</vt:lpstr>
      <vt:lpstr>FAQs</vt:lpstr>
      <vt:lpstr>FAQs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Golden</dc:creator>
  <cp:lastModifiedBy>Matthew Golden</cp:lastModifiedBy>
  <cp:revision>23</cp:revision>
  <cp:lastPrinted>2019-03-22T19:41:01Z</cp:lastPrinted>
  <dcterms:created xsi:type="dcterms:W3CDTF">2019-03-22T18:08:22Z</dcterms:created>
  <dcterms:modified xsi:type="dcterms:W3CDTF">2019-04-04T01:33:58Z</dcterms:modified>
</cp:coreProperties>
</file>