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6" r:id="rId1"/>
    <p:sldMasterId id="2147483781" r:id="rId2"/>
    <p:sldMasterId id="2147483794" r:id="rId3"/>
  </p:sldMasterIdLst>
  <p:notesMasterIdLst>
    <p:notesMasterId r:id="rId88"/>
  </p:notesMasterIdLst>
  <p:sldIdLst>
    <p:sldId id="256" r:id="rId4"/>
    <p:sldId id="536" r:id="rId5"/>
    <p:sldId id="535" r:id="rId6"/>
    <p:sldId id="378" r:id="rId7"/>
    <p:sldId id="374" r:id="rId8"/>
    <p:sldId id="379" r:id="rId9"/>
    <p:sldId id="301" r:id="rId10"/>
    <p:sldId id="294" r:id="rId11"/>
    <p:sldId id="537" r:id="rId12"/>
    <p:sldId id="409" r:id="rId13"/>
    <p:sldId id="405" r:id="rId14"/>
    <p:sldId id="411" r:id="rId15"/>
    <p:sldId id="412" r:id="rId16"/>
    <p:sldId id="538" r:id="rId17"/>
    <p:sldId id="330" r:id="rId18"/>
    <p:sldId id="539" r:id="rId19"/>
    <p:sldId id="540" r:id="rId20"/>
    <p:sldId id="419" r:id="rId21"/>
    <p:sldId id="308" r:id="rId22"/>
    <p:sldId id="509" r:id="rId23"/>
    <p:sldId id="263" r:id="rId24"/>
    <p:sldId id="264" r:id="rId25"/>
    <p:sldId id="262" r:id="rId26"/>
    <p:sldId id="511" r:id="rId27"/>
    <p:sldId id="337" r:id="rId28"/>
    <p:sldId id="367" r:id="rId29"/>
    <p:sldId id="428" r:id="rId30"/>
    <p:sldId id="422" r:id="rId31"/>
    <p:sldId id="414" r:id="rId32"/>
    <p:sldId id="483" r:id="rId33"/>
    <p:sldId id="482" r:id="rId34"/>
    <p:sldId id="439" r:id="rId35"/>
    <p:sldId id="533" r:id="rId36"/>
    <p:sldId id="505" r:id="rId37"/>
    <p:sldId id="531" r:id="rId38"/>
    <p:sldId id="393" r:id="rId39"/>
    <p:sldId id="442" r:id="rId40"/>
    <p:sldId id="518" r:id="rId41"/>
    <p:sldId id="541" r:id="rId42"/>
    <p:sldId id="425" r:id="rId43"/>
    <p:sldId id="275" r:id="rId44"/>
    <p:sldId id="327" r:id="rId45"/>
    <p:sldId id="457" r:id="rId46"/>
    <p:sldId id="333" r:id="rId47"/>
    <p:sldId id="369" r:id="rId48"/>
    <p:sldId id="489" r:id="rId49"/>
    <p:sldId id="475" r:id="rId50"/>
    <p:sldId id="491" r:id="rId51"/>
    <p:sldId id="328" r:id="rId52"/>
    <p:sldId id="326" r:id="rId53"/>
    <p:sldId id="355" r:id="rId54"/>
    <p:sldId id="324" r:id="rId55"/>
    <p:sldId id="354" r:id="rId56"/>
    <p:sldId id="323" r:id="rId57"/>
    <p:sldId id="499" r:id="rId58"/>
    <p:sldId id="497" r:id="rId59"/>
    <p:sldId id="376" r:id="rId60"/>
    <p:sldId id="370" r:id="rId61"/>
    <p:sldId id="329" r:id="rId62"/>
    <p:sldId id="463" r:id="rId63"/>
    <p:sldId id="279" r:id="rId64"/>
    <p:sldId id="274" r:id="rId65"/>
    <p:sldId id="280" r:id="rId66"/>
    <p:sldId id="466" r:id="rId67"/>
    <p:sldId id="282" r:id="rId68"/>
    <p:sldId id="334" r:id="rId69"/>
    <p:sldId id="371" r:id="rId70"/>
    <p:sldId id="363" r:id="rId71"/>
    <p:sldId id="388" r:id="rId72"/>
    <p:sldId id="390" r:id="rId73"/>
    <p:sldId id="372" r:id="rId74"/>
    <p:sldId id="335" r:id="rId75"/>
    <p:sldId id="382" r:id="rId76"/>
    <p:sldId id="362" r:id="rId77"/>
    <p:sldId id="520" r:id="rId78"/>
    <p:sldId id="523" r:id="rId79"/>
    <p:sldId id="524" r:id="rId80"/>
    <p:sldId id="527" r:id="rId81"/>
    <p:sldId id="528" r:id="rId82"/>
    <p:sldId id="530" r:id="rId83"/>
    <p:sldId id="351" r:id="rId84"/>
    <p:sldId id="373" r:id="rId85"/>
    <p:sldId id="468" r:id="rId86"/>
    <p:sldId id="495" r:id="rId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89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5" autoAdjust="0"/>
    <p:restoredTop sz="89545" autoAdjust="0"/>
  </p:normalViewPr>
  <p:slideViewPr>
    <p:cSldViewPr snapToGrid="0">
      <p:cViewPr varScale="1">
        <p:scale>
          <a:sx n="97" d="100"/>
          <a:sy n="97" d="100"/>
        </p:scale>
        <p:origin x="240" y="11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viewProps" Target="viewProp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783531-E3E4-471E-A327-57E0600719DB}" type="datetimeFigureOut">
              <a:rPr lang="en-US" smtClean="0"/>
              <a:t>3/28/19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0B1F40-8111-48EF-911D-C201DC6B48BF}" type="slidenum">
              <a:rPr lang="en-US" smtClean="0"/>
              <a:t>‹#›</a:t>
            </a:fld>
            <a:endParaRPr lang="en-US" dirty="0"/>
          </a:p>
        </p:txBody>
      </p:sp>
    </p:spTree>
    <p:extLst>
      <p:ext uri="{BB962C8B-B14F-4D97-AF65-F5344CB8AC3E}">
        <p14:creationId xmlns:p14="http://schemas.microsoft.com/office/powerpoint/2010/main" val="1292795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ladies and gentleman. Thank you for the kind introduction. It is my pleasure and honor to be presenting to this audience. I have been assigned the task of reviewing the huge influx of targeted therapies that have been approved in the last 8-10 years which has not only</a:t>
            </a:r>
            <a:r>
              <a:rPr lang="en-US" baseline="0" dirty="0"/>
              <a:t> caused some distress to the general medical community but has overwhelmed oncologists as well. Getting impossible to keep up with this avalanche of new agents that get approved almost on a daily basis Initially I wondered how I can integrate this talk in a Hospice meeting but I soon realized that this may be very timely. These treatments are making many cancers a chronic disease like Diabetes or Hypertension the hospice medical directors will come across these names as they admit patients for diseases like end stage COPD or CHF. </a:t>
            </a:r>
          </a:p>
          <a:p>
            <a:r>
              <a:rPr lang="en-US" baseline="0" dirty="0"/>
              <a:t> In the time allotted I can probably just scratch the surface but will try to do the best to give a working knowledge to the Hospice personnel</a:t>
            </a:r>
            <a:endParaRPr lang="en-US" dirty="0"/>
          </a:p>
        </p:txBody>
      </p:sp>
      <p:sp>
        <p:nvSpPr>
          <p:cNvPr id="4" name="Slide Number Placeholder 3"/>
          <p:cNvSpPr>
            <a:spLocks noGrp="1"/>
          </p:cNvSpPr>
          <p:nvPr>
            <p:ph type="sldNum" sz="quarter" idx="10"/>
          </p:nvPr>
        </p:nvSpPr>
        <p:spPr/>
        <p:txBody>
          <a:bodyPr/>
          <a:lstStyle/>
          <a:p>
            <a:fld id="{EC0B1F40-8111-48EF-911D-C201DC6B48BF}" type="slidenum">
              <a:rPr lang="en-US" smtClean="0"/>
              <a:t>1</a:t>
            </a:fld>
            <a:endParaRPr lang="en-US" dirty="0"/>
          </a:p>
        </p:txBody>
      </p:sp>
    </p:spTree>
    <p:extLst>
      <p:ext uri="{BB962C8B-B14F-4D97-AF65-F5344CB8AC3E}">
        <p14:creationId xmlns:p14="http://schemas.microsoft.com/office/powerpoint/2010/main" val="356120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4DD82293-11BE-4A62-A8C6-27D0BF9BD94C}" type="slidenum">
              <a:rPr lang="en-US" altLang="en-US"/>
              <a:pPr>
                <a:spcBef>
                  <a:spcPct val="0"/>
                </a:spcBef>
              </a:pPr>
              <a:t>23</a:t>
            </a:fld>
            <a:endParaRPr lang="en-US" altLang="en-US" dirty="0"/>
          </a:p>
        </p:txBody>
      </p:sp>
      <p:sp>
        <p:nvSpPr>
          <p:cNvPr id="46083" name="Rectangle 2"/>
          <p:cNvSpPr>
            <a:spLocks noGrp="1" noRot="1" noChangeAspect="1" noChangeArrowheads="1" noTextEdit="1"/>
          </p:cNvSpPr>
          <p:nvPr>
            <p:ph type="sldImg"/>
          </p:nvPr>
        </p:nvSpPr>
        <p:spPr>
          <a:xfrm>
            <a:off x="382588" y="685800"/>
            <a:ext cx="6096000" cy="3429000"/>
          </a:xfrm>
          <a:ln/>
        </p:spPr>
      </p:sp>
      <p:sp>
        <p:nvSpPr>
          <p:cNvPr id="46084"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938038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AFB33E03-C63F-42AB-B67F-FB384E00EC3E}" type="slidenum">
              <a:rPr lang="en-US" altLang="en-US"/>
              <a:pPr/>
              <a:t>24</a:t>
            </a:fld>
            <a:endParaRPr lang="en-US" altLang="en-US" dirty="0"/>
          </a:p>
        </p:txBody>
      </p:sp>
      <p:sp>
        <p:nvSpPr>
          <p:cNvPr id="23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a:fld id="{C951BAA2-6A7D-4D2D-8630-483A6C673554}" type="slidenum">
              <a:rPr lang="en-US" altLang="en-US" sz="1200"/>
              <a:pPr algn="r"/>
              <a:t>24</a:t>
            </a:fld>
            <a:endParaRPr lang="en-US" altLang="en-US" sz="1200" dirty="0"/>
          </a:p>
        </p:txBody>
      </p:sp>
      <p:sp>
        <p:nvSpPr>
          <p:cNvPr id="2355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a:fld id="{3DD27E4C-CB5C-4604-85F5-8FCACA864227}" type="slidenum">
              <a:rPr lang="en-US" altLang="en-US" sz="1200"/>
              <a:pPr algn="r"/>
              <a:t>24</a:t>
            </a:fld>
            <a:endParaRPr lang="en-US" altLang="en-US" sz="1200" dirty="0"/>
          </a:p>
        </p:txBody>
      </p:sp>
      <p:sp>
        <p:nvSpPr>
          <p:cNvPr id="23556" name="Rectangle 2"/>
          <p:cNvSpPr>
            <a:spLocks noGrp="1" noRot="1" noChangeAspect="1" noChangeArrowheads="1" noTextEdit="1"/>
          </p:cNvSpPr>
          <p:nvPr>
            <p:ph type="sldImg"/>
          </p:nvPr>
        </p:nvSpPr>
        <p:spPr>
          <a:xfrm>
            <a:off x="382588" y="685800"/>
            <a:ext cx="6096000" cy="3429000"/>
          </a:xfrm>
          <a:ln/>
        </p:spPr>
      </p:sp>
      <p:sp>
        <p:nvSpPr>
          <p:cNvPr id="23557" name="Rectangle 3"/>
          <p:cNvSpPr>
            <a:spLocks noGrp="1" noChangeArrowheads="1"/>
          </p:cNvSpPr>
          <p:nvPr>
            <p:ph type="body" idx="1"/>
          </p:nvPr>
        </p:nvSpPr>
        <p:spPr/>
        <p:txBody>
          <a:bodyPr lIns="91432" tIns="45716" rIns="91432" bIns="45716"/>
          <a:lstStyle/>
          <a:p>
            <a:r>
              <a:rPr lang="en-US" altLang="en-US" i="1" dirty="0"/>
              <a:t>CML, chronic myeloid leukemia.</a:t>
            </a:r>
          </a:p>
          <a:p>
            <a:endParaRPr lang="en-US" altLang="en-US" i="1" dirty="0"/>
          </a:p>
          <a:p>
            <a:r>
              <a:rPr lang="en-US" altLang="en-US" dirty="0"/>
              <a:t>Data from the University of Texas M. D. Anderson Cancer Center in Houston show gradual, incremental changes in the proportion of patients who received SCT or interferon alfa therapy surviving over the years from the time of referral. By comparison, the proportion of patients who received imatinib therapy was 90%, despite the short follow-up period.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 315I</a:t>
            </a:r>
          </a:p>
        </p:txBody>
      </p:sp>
      <p:sp>
        <p:nvSpPr>
          <p:cNvPr id="4" name="Slide Number Placeholder 3"/>
          <p:cNvSpPr>
            <a:spLocks noGrp="1"/>
          </p:cNvSpPr>
          <p:nvPr>
            <p:ph type="sldNum" sz="quarter" idx="10"/>
          </p:nvPr>
        </p:nvSpPr>
        <p:spPr/>
        <p:txBody>
          <a:bodyPr/>
          <a:lstStyle/>
          <a:p>
            <a:fld id="{EC0B1F40-8111-48EF-911D-C201DC6B48BF}" type="slidenum">
              <a:rPr lang="en-US" smtClean="0"/>
              <a:t>25</a:t>
            </a:fld>
            <a:endParaRPr lang="en-US" dirty="0"/>
          </a:p>
        </p:txBody>
      </p:sp>
    </p:spTree>
    <p:extLst>
      <p:ext uri="{BB962C8B-B14F-4D97-AF65-F5344CB8AC3E}">
        <p14:creationId xmlns:p14="http://schemas.microsoft.com/office/powerpoint/2010/main" val="935379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T315I</a:t>
            </a:r>
          </a:p>
        </p:txBody>
      </p:sp>
      <p:sp>
        <p:nvSpPr>
          <p:cNvPr id="4" name="Slide Number Placeholder 3"/>
          <p:cNvSpPr>
            <a:spLocks noGrp="1"/>
          </p:cNvSpPr>
          <p:nvPr>
            <p:ph type="sldNum" sz="quarter" idx="10"/>
          </p:nvPr>
        </p:nvSpPr>
        <p:spPr/>
        <p:txBody>
          <a:bodyPr/>
          <a:lstStyle/>
          <a:p>
            <a:fld id="{EC0B1F40-8111-48EF-911D-C201DC6B48BF}" type="slidenum">
              <a:rPr lang="en-US" smtClean="0"/>
              <a:t>26</a:t>
            </a:fld>
            <a:endParaRPr lang="en-US" dirty="0"/>
          </a:p>
        </p:txBody>
      </p:sp>
    </p:spTree>
    <p:extLst>
      <p:ext uri="{BB962C8B-B14F-4D97-AF65-F5344CB8AC3E}">
        <p14:creationId xmlns:p14="http://schemas.microsoft.com/office/powerpoint/2010/main" val="473889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685800" y="1143000"/>
            <a:ext cx="5486400" cy="3086100"/>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i="1" dirty="0"/>
              <a:t>CHOP, cyclophosphamide, doxorubicin, vincristine, prednisone</a:t>
            </a:r>
            <a:r>
              <a:rPr lang="en-GB" altLang="en-US" dirty="0"/>
              <a:t>; </a:t>
            </a:r>
            <a:r>
              <a:rPr lang="en-GB" altLang="en-US" i="1" dirty="0"/>
              <a:t>DLBCL, diffuse large B-cell lymphoma; LDH, lactate dehydrogenase; OS, overall survival; R-CHOP, rituximab, cyclophosphamide, doxorubicin, vincristine, prednisone.</a:t>
            </a:r>
            <a:endParaRPr lang="en-US" altLang="en-US" dirty="0"/>
          </a:p>
          <a:p>
            <a:r>
              <a:rPr lang="en-GB" altLang="en-US" dirty="0"/>
              <a:t> </a:t>
            </a:r>
            <a:endParaRPr lang="en-US" altLang="en-US" dirty="0"/>
          </a:p>
          <a:p>
            <a:r>
              <a:rPr lang="en-GB" altLang="en-US" dirty="0"/>
              <a:t>The benefit of chemoimmunotherapy over chemotherapy held with subsequent follow-up of the GELA LNH-98.5 study. These results were published and presented by the group from France. Shown here are the 7-year survival data from the GELA trial, demonstrating continued benefit of R-CHOP over CHOP chemotherapy.</a:t>
            </a:r>
            <a:endParaRPr lang="en-US" altLang="en-US" dirty="0"/>
          </a:p>
          <a:p>
            <a:endParaRPr lang="en-US" altLang="en-US" dirty="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31286" indent="-281264" eaLnBrk="0" hangingPunct="0">
              <a:defRPr b="1">
                <a:solidFill>
                  <a:schemeClr val="tx1"/>
                </a:solidFill>
                <a:latin typeface="Arial" charset="0"/>
              </a:defRPr>
            </a:lvl2pPr>
            <a:lvl3pPr marL="1125055" indent="-225011" eaLnBrk="0" hangingPunct="0">
              <a:defRPr b="1">
                <a:solidFill>
                  <a:schemeClr val="tx1"/>
                </a:solidFill>
                <a:latin typeface="Arial" charset="0"/>
              </a:defRPr>
            </a:lvl3pPr>
            <a:lvl4pPr marL="1575077" indent="-225011" eaLnBrk="0" hangingPunct="0">
              <a:defRPr b="1">
                <a:solidFill>
                  <a:schemeClr val="tx1"/>
                </a:solidFill>
                <a:latin typeface="Arial" charset="0"/>
              </a:defRPr>
            </a:lvl4pPr>
            <a:lvl5pPr marL="2025099" indent="-225011" eaLnBrk="0" hangingPunct="0">
              <a:defRPr b="1">
                <a:solidFill>
                  <a:schemeClr val="tx1"/>
                </a:solidFill>
                <a:latin typeface="Arial" charset="0"/>
              </a:defRPr>
            </a:lvl5pPr>
            <a:lvl6pPr marL="2475121" indent="-225011"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25143" indent="-225011"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375165" indent="-225011"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25187" indent="-225011"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eaLnBrk="1" hangingPunct="1"/>
            <a:fld id="{D6BEBFC6-1671-464D-BFC1-9C5D74F84208}" type="slidenum">
              <a:rPr lang="en-US" altLang="en-US" b="0" smtClean="0"/>
              <a:pPr eaLnBrk="1" hangingPunct="1"/>
              <a:t>32</a:t>
            </a:fld>
            <a:endParaRPr lang="en-US" altLang="en-US" b="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Placeholder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Placeholder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z="1300" i="1" dirty="0">
                <a:ea typeface="ＭＳ Ｐゴシック" pitchFamily="34" charset="-128"/>
              </a:rPr>
              <a:t>PFS, progression-free survival.</a:t>
            </a:r>
          </a:p>
          <a:p>
            <a:pPr eaLnBrk="1" hangingPunct="1">
              <a:spcBef>
                <a:spcPct val="0"/>
              </a:spcBef>
            </a:pPr>
            <a:endParaRPr lang="en-GB" altLang="en-US" sz="1300" i="1" dirty="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latin typeface="+mn-lt"/>
                <a:ea typeface="+mn-ea"/>
                <a:cs typeface="+mn-cs"/>
              </a:rPr>
              <a:t>Finn RS, Aleshin A, Slamon DJ, et al. </a:t>
            </a:r>
            <a:r>
              <a:rPr lang="en-US" sz="1200" kern="1200" dirty="0">
                <a:solidFill>
                  <a:schemeClr val="tx1"/>
                </a:solidFill>
                <a:latin typeface="+mn-lt"/>
                <a:ea typeface="ＭＳ Ｐゴシック" pitchFamily="-1" charset="-128"/>
                <a:cs typeface="ＭＳ Ｐゴシック" pitchFamily="-1" charset="-128"/>
              </a:rPr>
              <a:t>Targeting the cyclin-dependent kinases (CDK) 4/6 in estrogen receptor-positive breast cancers. </a:t>
            </a:r>
            <a:r>
              <a:rPr lang="en-US" sz="1200" i="1" kern="1200" dirty="0">
                <a:solidFill>
                  <a:schemeClr val="tx1"/>
                </a:solidFill>
                <a:latin typeface="+mn-lt"/>
                <a:ea typeface="ＭＳ Ｐゴシック" pitchFamily="-1" charset="-128"/>
                <a:cs typeface="ＭＳ Ｐゴシック" pitchFamily="-1" charset="-128"/>
              </a:rPr>
              <a:t>Breast Cancer Res</a:t>
            </a:r>
            <a:r>
              <a:rPr lang="en-US" sz="1200" kern="1200" dirty="0">
                <a:solidFill>
                  <a:schemeClr val="tx1"/>
                </a:solidFill>
                <a:latin typeface="+mn-lt"/>
                <a:ea typeface="ＭＳ Ｐゴシック" pitchFamily="-1" charset="-128"/>
                <a:cs typeface="ＭＳ Ｐゴシック" pitchFamily="-1" charset="-128"/>
              </a:rPr>
              <a:t>. 2016; DOI: 10.1186/s13058-015-0661-5.</a:t>
            </a:r>
            <a:endParaRPr lang="en-US" sz="1200" b="0" i="0" kern="1200" dirty="0">
              <a:solidFill>
                <a:schemeClr val="tx1"/>
              </a:solidFill>
              <a:latin typeface="+mn-lt"/>
              <a:ea typeface="+mn-ea"/>
              <a:cs typeface="+mn-cs"/>
            </a:endParaRP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CDK4/CDK6</a:t>
            </a:r>
            <a:r>
              <a:rPr lang="en-US" sz="1200" b="0" i="0" kern="1200" baseline="0" dirty="0">
                <a:solidFill>
                  <a:schemeClr val="tx1"/>
                </a:solidFill>
                <a:latin typeface="+mn-lt"/>
                <a:ea typeface="+mn-ea"/>
                <a:cs typeface="+mn-cs"/>
              </a:rPr>
              <a:t> </a:t>
            </a:r>
            <a:r>
              <a:rPr lang="en-US" sz="1200" b="0" i="0" kern="1200" dirty="0">
                <a:solidFill>
                  <a:schemeClr val="tx1"/>
                </a:solidFill>
                <a:latin typeface="+mn-lt"/>
                <a:ea typeface="+mn-ea"/>
                <a:cs typeface="+mn-cs"/>
              </a:rPr>
              <a:t>phosphorylates</a:t>
            </a:r>
            <a:r>
              <a:rPr lang="en-US" sz="1200" b="0" i="0" kern="1200" baseline="0" dirty="0">
                <a:solidFill>
                  <a:schemeClr val="tx1"/>
                </a:solidFill>
                <a:latin typeface="+mn-lt"/>
                <a:ea typeface="+mn-ea"/>
                <a:cs typeface="+mn-cs"/>
              </a:rPr>
              <a:t> Rb, </a:t>
            </a:r>
            <a:r>
              <a:rPr lang="en-US" sz="1200" b="0" i="0" kern="1200" dirty="0">
                <a:solidFill>
                  <a:schemeClr val="tx1"/>
                </a:solidFill>
                <a:latin typeface="+mn-lt"/>
                <a:ea typeface="+mn-ea"/>
                <a:cs typeface="+mn-cs"/>
              </a:rPr>
              <a:t>which lifts pRb’s transcriptional repression of E2F, resulting in transcription of S-phase–specific target genes. </a:t>
            </a:r>
          </a:p>
          <a:p>
            <a:endParaRPr lang="en-US" sz="1200" b="0" i="0" kern="1200" dirty="0">
              <a:solidFill>
                <a:schemeClr val="tx1"/>
              </a:solidFill>
              <a:latin typeface="+mn-lt"/>
              <a:ea typeface="+mn-ea"/>
              <a:cs typeface="+mn-cs"/>
            </a:endParaRPr>
          </a:p>
          <a:p>
            <a:r>
              <a:rPr lang="en-US" sz="1200" kern="1200" dirty="0">
                <a:solidFill>
                  <a:schemeClr val="tx1"/>
                </a:solidFill>
                <a:latin typeface="+mn-lt"/>
                <a:ea typeface="ＭＳ Ｐゴシック" pitchFamily="-1" charset="-128"/>
                <a:cs typeface="ＭＳ Ｐゴシック" pitchFamily="-1" charset="-128"/>
              </a:rPr>
              <a:t>The cyclin D/cyclin-dependent kinase </a:t>
            </a:r>
            <a:r>
              <a:rPr lang="en-US" sz="1200" i="0" kern="1200" dirty="0">
                <a:solidFill>
                  <a:schemeClr val="tx1"/>
                </a:solidFill>
                <a:latin typeface="+mn-lt"/>
                <a:ea typeface="ＭＳ Ｐゴシック" pitchFamily="-1" charset="-128"/>
                <a:cs typeface="ＭＳ Ｐゴシック" pitchFamily="-1" charset="-128"/>
              </a:rPr>
              <a:t>4/6/retinoblastoma pathway and the cell cycle. The mammalian cell cycle is tightly regulated. In the context of breast cancer, both steroid and peptide growth factors drive proliferation through cyclin D/CDK 4/6 activation. This results in the hyperphosporylation of pRb as G1 progresses. When retinoblastoma protein (pRb) is hyper-phosphorylated, the transcription factor E2F is released and the cell cycle progresses through S phase. Small molecule kinase inhibitors of CDK 4/6 aim to block the hyper-phosphorylation of pRb inducing a G1 arrest and preventing proliferation.</a:t>
            </a:r>
            <a:endParaRPr lang="en-US" sz="1200" b="0" i="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55CEE4-FF08-4DC3-BC5B-C533A9AFCE0D}" type="slidenum">
              <a:rPr lang="en-US" smtClean="0"/>
              <a:pPr/>
              <a:t>46</a:t>
            </a:fld>
            <a:endParaRPr lang="en-US" dirty="0"/>
          </a:p>
        </p:txBody>
      </p:sp>
    </p:spTree>
    <p:extLst>
      <p:ext uri="{BB962C8B-B14F-4D97-AF65-F5344CB8AC3E}">
        <p14:creationId xmlns:p14="http://schemas.microsoft.com/office/powerpoint/2010/main" val="1732658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mn-lt"/>
                <a:ea typeface="ＭＳ Ｐゴシック" pitchFamily="-1" charset="-128"/>
                <a:cs typeface="ＭＳ Ｐゴシック" pitchFamily="-1" charset="-128"/>
              </a:rPr>
              <a:t>Finn RS, Martin M, Rugo HS, et al.</a:t>
            </a:r>
            <a:r>
              <a:rPr lang="en-US" sz="1200" kern="1200" baseline="0" dirty="0">
                <a:solidFill>
                  <a:schemeClr val="tx1"/>
                </a:solidFill>
                <a:latin typeface="+mn-lt"/>
                <a:ea typeface="ＭＳ Ｐゴシック" pitchFamily="-1" charset="-128"/>
                <a:cs typeface="ＭＳ Ｐゴシック" pitchFamily="-1" charset="-128"/>
              </a:rPr>
              <a:t> </a:t>
            </a:r>
            <a:r>
              <a:rPr lang="en-US" sz="1200" kern="1200" dirty="0">
                <a:solidFill>
                  <a:schemeClr val="tx1"/>
                </a:solidFill>
                <a:latin typeface="+mn-lt"/>
                <a:ea typeface="ＭＳ Ｐゴシック" pitchFamily="-1" charset="-128"/>
                <a:cs typeface="ＭＳ Ｐゴシック" pitchFamily="-1" charset="-128"/>
              </a:rPr>
              <a:t>PALOMA-2: Primary results from a phase III trial of palbociclib (P) with letrozole (L) compared with letrozole alone in postmenopausal women with ER+/HER2– advanced breast cancer (ABC). </a:t>
            </a:r>
            <a:r>
              <a:rPr lang="ro-RO" sz="1200" i="1" kern="1200" dirty="0">
                <a:solidFill>
                  <a:schemeClr val="tx1"/>
                </a:solidFill>
                <a:latin typeface="+mn-lt"/>
                <a:ea typeface="ＭＳ Ｐゴシック" pitchFamily="-1" charset="-128"/>
                <a:cs typeface="ＭＳ Ｐゴシック" pitchFamily="-1" charset="-128"/>
              </a:rPr>
              <a:t>J Clin Oncol</a:t>
            </a:r>
            <a:r>
              <a:rPr lang="en-US" sz="1200" kern="1200" dirty="0">
                <a:solidFill>
                  <a:schemeClr val="tx1"/>
                </a:solidFill>
                <a:latin typeface="+mn-lt"/>
                <a:ea typeface="ＭＳ Ｐゴシック" pitchFamily="-1" charset="-128"/>
                <a:cs typeface="ＭＳ Ｐゴシック" pitchFamily="-1" charset="-128"/>
              </a:rPr>
              <a:t>.</a:t>
            </a:r>
            <a:r>
              <a:rPr lang="ro-RO" sz="1200" kern="1200" dirty="0">
                <a:solidFill>
                  <a:schemeClr val="tx1"/>
                </a:solidFill>
                <a:latin typeface="+mn-lt"/>
                <a:ea typeface="ＭＳ Ｐゴシック" pitchFamily="-1" charset="-128"/>
                <a:cs typeface="ＭＳ Ｐゴシック" pitchFamily="-1" charset="-128"/>
              </a:rPr>
              <a:t> </a:t>
            </a:r>
            <a:r>
              <a:rPr lang="en-US" sz="1200" kern="1200" dirty="0">
                <a:solidFill>
                  <a:schemeClr val="tx1"/>
                </a:solidFill>
                <a:latin typeface="+mn-lt"/>
                <a:ea typeface="ＭＳ Ｐゴシック" pitchFamily="-1" charset="-128"/>
                <a:cs typeface="ＭＳ Ｐゴシック" pitchFamily="-1" charset="-128"/>
              </a:rPr>
              <a:t>2016;</a:t>
            </a:r>
            <a:r>
              <a:rPr lang="ro-RO" sz="1200" kern="1200" dirty="0">
                <a:solidFill>
                  <a:schemeClr val="tx1"/>
                </a:solidFill>
                <a:latin typeface="+mn-lt"/>
                <a:ea typeface="ＭＳ Ｐゴシック" pitchFamily="-1" charset="-128"/>
                <a:cs typeface="ＭＳ Ｐゴシック" pitchFamily="-1" charset="-128"/>
              </a:rPr>
              <a:t>34</a:t>
            </a:r>
            <a:r>
              <a:rPr lang="en-US" sz="1200" kern="1200" dirty="0">
                <a:solidFill>
                  <a:schemeClr val="tx1"/>
                </a:solidFill>
                <a:latin typeface="+mn-lt"/>
                <a:ea typeface="ＭＳ Ｐゴシック" pitchFamily="-1" charset="-128"/>
                <a:cs typeface="ＭＳ Ｐゴシック" pitchFamily="-1" charset="-128"/>
              </a:rPr>
              <a:t>:</a:t>
            </a:r>
            <a:r>
              <a:rPr lang="ro-RO" sz="1200" kern="1200" dirty="0">
                <a:solidFill>
                  <a:schemeClr val="tx1"/>
                </a:solidFill>
                <a:latin typeface="+mn-lt"/>
                <a:ea typeface="ＭＳ Ｐゴシック" pitchFamily="-1" charset="-128"/>
                <a:cs typeface="ＭＳ Ｐゴシック" pitchFamily="-1" charset="-128"/>
              </a:rPr>
              <a:t> abstr</a:t>
            </a:r>
            <a:r>
              <a:rPr lang="en-US" sz="1200" kern="1200" dirty="0">
                <a:solidFill>
                  <a:schemeClr val="tx1"/>
                </a:solidFill>
                <a:latin typeface="+mn-lt"/>
                <a:ea typeface="ＭＳ Ｐゴシック" pitchFamily="-1" charset="-128"/>
                <a:cs typeface="ＭＳ Ｐゴシック" pitchFamily="-1" charset="-128"/>
              </a:rPr>
              <a:t>act</a:t>
            </a:r>
            <a:r>
              <a:rPr lang="ro-RO" sz="1200" kern="1200" dirty="0">
                <a:solidFill>
                  <a:schemeClr val="tx1"/>
                </a:solidFill>
                <a:latin typeface="+mn-lt"/>
                <a:ea typeface="ＭＳ Ｐゴシック" pitchFamily="-1" charset="-128"/>
                <a:cs typeface="ＭＳ Ｐゴシック" pitchFamily="-1" charset="-128"/>
              </a:rPr>
              <a:t> 507.</a:t>
            </a:r>
            <a:endParaRPr lang="en-US" sz="1200" kern="1200" dirty="0">
              <a:solidFill>
                <a:schemeClr val="tx1"/>
              </a:solidFill>
              <a:effectLst/>
              <a:latin typeface="+mn-lt"/>
              <a:ea typeface="ＭＳ Ｐゴシック" pitchFamily="80" charset="-128"/>
              <a:cs typeface="ＭＳ Ｐゴシック" pitchFamily="80" charset="-128"/>
            </a:endParaRPr>
          </a:p>
          <a:p>
            <a:endParaRPr lang="en-US" sz="1200" b="0" i="0" u="none" strike="noStrike" kern="1200" baseline="0" dirty="0">
              <a:solidFill>
                <a:schemeClr val="tx1"/>
              </a:solidFill>
              <a:latin typeface="+mn-lt"/>
              <a:ea typeface="ＭＳ Ｐゴシック" pitchFamily="80" charset="-128"/>
              <a:cs typeface="ＭＳ Ｐゴシック" pitchFamily="80" charset="-128"/>
            </a:endParaRPr>
          </a:p>
          <a:p>
            <a:pPr marL="171450" indent="-171450">
              <a:buFont typeface="Arial"/>
              <a:buChar char="•"/>
            </a:pPr>
            <a:r>
              <a:rPr lang="en-US" sz="1200" b="0" i="0" u="none" strike="noStrike" kern="1200" baseline="0" dirty="0">
                <a:solidFill>
                  <a:schemeClr val="tx1"/>
                </a:solidFill>
                <a:latin typeface="+mn-lt"/>
                <a:ea typeface="ＭＳ Ｐゴシック" pitchFamily="80" charset="-128"/>
                <a:cs typeface="ＭＳ Ｐゴシック" pitchFamily="80" charset="-128"/>
              </a:rPr>
              <a:t>Palbociclib combined with letrozole significantly improved median PFS compared with placebo plus letrozole as first-line therapy in women with ER+/HER2- advanced breast cancer</a:t>
            </a:r>
          </a:p>
          <a:p>
            <a:pPr marL="628650" lvl="1" indent="-171450">
              <a:buFont typeface="Arial"/>
              <a:buChar char="•"/>
            </a:pPr>
            <a:r>
              <a:rPr lang="en-US" sz="1200" b="0" i="0" u="none" strike="noStrike" kern="1200" baseline="0" dirty="0">
                <a:solidFill>
                  <a:schemeClr val="tx1"/>
                </a:solidFill>
                <a:latin typeface="+mn-lt"/>
                <a:ea typeface="ＭＳ Ｐゴシック" pitchFamily="80" charset="-128"/>
                <a:cs typeface="ＭＳ Ｐゴシック" pitchFamily="80" charset="-128"/>
              </a:rPr>
              <a:t>&gt;10 month improvement in median PFS was observed</a:t>
            </a:r>
          </a:p>
          <a:p>
            <a:pPr marL="171450" lvl="0" indent="-171450">
              <a:buFont typeface="Arial"/>
              <a:buChar char="•"/>
            </a:pPr>
            <a:r>
              <a:rPr lang="en-US" sz="1200" b="0" i="0" u="none" strike="noStrike" kern="1200" baseline="0" dirty="0">
                <a:solidFill>
                  <a:schemeClr val="tx1"/>
                </a:solidFill>
                <a:latin typeface="+mn-lt"/>
                <a:ea typeface="ＭＳ Ｐゴシック" pitchFamily="80" charset="-128"/>
                <a:cs typeface="ＭＳ Ｐゴシック" pitchFamily="80" charset="-128"/>
              </a:rPr>
              <a:t>Clinical benefit from palbociclib was also demonstrated across all pre-specified subgroups</a:t>
            </a:r>
          </a:p>
          <a:p>
            <a:pPr marL="171450" lvl="0" indent="-171450">
              <a:buFont typeface="Arial"/>
              <a:buChar char="•"/>
            </a:pPr>
            <a:r>
              <a:rPr lang="en-US" sz="1200" b="0" i="0" u="none" strike="noStrike" kern="1200" baseline="0" dirty="0">
                <a:solidFill>
                  <a:schemeClr val="tx1"/>
                </a:solidFill>
                <a:latin typeface="+mn-lt"/>
                <a:ea typeface="ＭＳ Ｐゴシック" pitchFamily="80" charset="-128"/>
                <a:cs typeface="ＭＳ Ｐゴシック" pitchFamily="80" charset="-128"/>
              </a:rPr>
              <a:t>These data confirm PALOMA-1 results and represent the longest front-line improvement in median PFS seen to date in women with advanced ER+ breast cancer</a:t>
            </a:r>
          </a:p>
        </p:txBody>
      </p:sp>
      <p:sp>
        <p:nvSpPr>
          <p:cNvPr id="4" name="Slide Number Placeholder 3"/>
          <p:cNvSpPr>
            <a:spLocks noGrp="1"/>
          </p:cNvSpPr>
          <p:nvPr>
            <p:ph type="sldNum" sz="quarter" idx="10"/>
          </p:nvPr>
        </p:nvSpPr>
        <p:spPr/>
        <p:txBody>
          <a:bodyPr/>
          <a:lstStyle/>
          <a:p>
            <a:fld id="{DD55B4FB-37A1-45D4-8762-CAC67CC75383}" type="slidenum">
              <a:rPr lang="en-US" smtClean="0"/>
              <a:pPr/>
              <a:t>48</a:t>
            </a:fld>
            <a:endParaRPr lang="en-US" dirty="0"/>
          </a:p>
        </p:txBody>
      </p:sp>
    </p:spTree>
    <p:extLst>
      <p:ext uri="{BB962C8B-B14F-4D97-AF65-F5344CB8AC3E}">
        <p14:creationId xmlns:p14="http://schemas.microsoft.com/office/powerpoint/2010/main" val="764034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3A774311-2435-466D-951A-BE0956D7DE90}" type="slidenum">
              <a:rPr lang="en-US" altLang="en-US" smtClean="0"/>
              <a:pPr/>
              <a:t>55</a:t>
            </a:fld>
            <a:endParaRPr lang="en-US" altLang="en-US" dirty="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xfrm>
            <a:off x="685800" y="4343400"/>
            <a:ext cx="5487988" cy="4386263"/>
          </a:xfrm>
          <a:noFill/>
        </p:spPr>
        <p:txBody>
          <a:bodyPr/>
          <a:lstStyle/>
          <a:p>
            <a:pPr marL="114300" indent="-114300" eaLnBrk="1" hangingPunct="1"/>
            <a:r>
              <a:rPr lang="en-US" altLang="en-US" dirty="0"/>
              <a:t>Disease-free survival (DFS) was significantly longer in the AC→TH (trastuzumab) group compared to the AC→T (control) group (hazard ratio [HR] = 0.48; </a:t>
            </a:r>
            <a:r>
              <a:rPr lang="en-US" altLang="en-US" i="1" dirty="0"/>
              <a:t>P</a:t>
            </a:r>
            <a:r>
              <a:rPr lang="en-US" altLang="en-US" dirty="0"/>
              <a:t> &lt;.0001) with 134 events in the AC→TH (trastuzumab) group versus 261 events in the AC→T (control) group.</a:t>
            </a:r>
            <a:r>
              <a:rPr lang="en-US" altLang="en-US" baseline="30000" dirty="0"/>
              <a:t>1,2</a:t>
            </a:r>
          </a:p>
          <a:p>
            <a:pPr marL="114300" indent="-114300" eaLnBrk="1" hangingPunct="1"/>
            <a:r>
              <a:rPr lang="en-US" altLang="en-US" dirty="0"/>
              <a:t>At 3 years, the percentage of patients alive and disease-free was 87% in the AC→TH (trastuzumab) group versus 75% in the AC→T (control) group, an absolute difference </a:t>
            </a:r>
            <a:br>
              <a:rPr lang="en-US" altLang="en-US" dirty="0"/>
            </a:br>
            <a:r>
              <a:rPr lang="en-US" altLang="en-US" dirty="0"/>
              <a:t>of 12%. </a:t>
            </a:r>
          </a:p>
          <a:p>
            <a:pPr marL="114300" indent="-114300" eaLnBrk="1" hangingPunct="1"/>
            <a:r>
              <a:rPr lang="en-US" altLang="en-US" dirty="0"/>
              <a:t>At 4 years, the absolute difference was greater than 3 years at 18%. The percentage of patients alive and disease-free was 85% in the AC→TH (trastuzumab) group versus 67% </a:t>
            </a:r>
            <a:br>
              <a:rPr lang="en-US" altLang="en-US" dirty="0"/>
            </a:br>
            <a:r>
              <a:rPr lang="en-US" altLang="en-US" dirty="0"/>
              <a:t>in the AC→T (control group).</a:t>
            </a:r>
          </a:p>
          <a:p>
            <a:pPr marL="114300" indent="-114300" eaLnBrk="1" hangingPunct="1"/>
            <a:endParaRPr lang="en-US" altLang="en-US" b="1" dirty="0"/>
          </a:p>
          <a:p>
            <a:pPr marL="114300" indent="-114300" eaLnBrk="1" hangingPunct="1"/>
            <a:r>
              <a:rPr lang="en-US" altLang="en-US" sz="1400" b="1" dirty="0">
                <a:solidFill>
                  <a:srgbClr val="FF0000"/>
                </a:solidFill>
              </a:rPr>
              <a:t>References</a:t>
            </a:r>
          </a:p>
          <a:p>
            <a:pPr marL="114300" indent="-114300" eaLnBrk="1" hangingPunct="1"/>
            <a:r>
              <a:rPr lang="en-US" altLang="en-US" sz="1000" dirty="0"/>
              <a:t>1.	Romond EH, Perez EA, Bryant J, et al. Doxorubicin and cyclophosphamide followed by paclitaxel with or without trastuzumab as adjuvant therapy for patients with HER-2 positive operable breast cancer. Combined analysis of NSABP-B31/NCCTG-N9831. American Society of Clinical Oncology 41st Annual Meeting; May 13-17, 2005; Orlando, Fla. Oral presentation.</a:t>
            </a:r>
          </a:p>
          <a:p>
            <a:pPr marL="114300" indent="-114300" eaLnBrk="1" hangingPunct="1"/>
            <a:r>
              <a:rPr lang="en-US" altLang="en-US" sz="1000" dirty="0"/>
              <a:t>2.	Romond EH, Perez EA, Bryant J, et al. Trastuzumab plus adjuvant chemotherapy for operable </a:t>
            </a:r>
            <a:br>
              <a:rPr lang="en-US" altLang="en-US" sz="1000" dirty="0"/>
            </a:br>
            <a:r>
              <a:rPr lang="en-US" altLang="en-US" sz="1000" dirty="0"/>
              <a:t>HER2-positive breast cancer. </a:t>
            </a:r>
            <a:r>
              <a:rPr lang="en-US" altLang="en-US" sz="1000" i="1" dirty="0"/>
              <a:t>N Engl J Med</a:t>
            </a:r>
            <a:r>
              <a:rPr lang="en-US" altLang="en-US" sz="1000" dirty="0"/>
              <a:t>. 2005;353:1673-1684.</a:t>
            </a:r>
          </a:p>
          <a:p>
            <a:pPr marL="114300" indent="-114300" eaLnBrk="1" hangingPunct="1"/>
            <a:endParaRPr lang="en-US" altLang="en-US" sz="1000" dirty="0"/>
          </a:p>
        </p:txBody>
      </p:sp>
      <p:sp>
        <p:nvSpPr>
          <p:cNvPr id="176133" name="Text Box 4"/>
          <p:cNvSpPr txBox="1">
            <a:spLocks noChangeArrowheads="1"/>
          </p:cNvSpPr>
          <p:nvPr/>
        </p:nvSpPr>
        <p:spPr bwMode="auto">
          <a:xfrm>
            <a:off x="687388" y="4084638"/>
            <a:ext cx="1212850"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730" tIns="44865" rIns="89730" bIns="44865">
            <a:spAutoFit/>
          </a:bodyPr>
          <a:lstStyle>
            <a:lvl1pPr defTabSz="896938">
              <a:defRPr>
                <a:solidFill>
                  <a:schemeClr val="tx1"/>
                </a:solidFill>
                <a:latin typeface="Arial" pitchFamily="34" charset="0"/>
                <a:cs typeface="Arial" pitchFamily="34" charset="0"/>
              </a:defRPr>
            </a:lvl1pPr>
            <a:lvl2pPr marL="742950" indent="-285750" defTabSz="896938">
              <a:defRPr>
                <a:solidFill>
                  <a:schemeClr val="tx1"/>
                </a:solidFill>
                <a:latin typeface="Arial" pitchFamily="34" charset="0"/>
                <a:cs typeface="Arial" pitchFamily="34" charset="0"/>
              </a:defRPr>
            </a:lvl2pPr>
            <a:lvl3pPr marL="1143000" indent="-228600" defTabSz="896938">
              <a:defRPr>
                <a:solidFill>
                  <a:schemeClr val="tx1"/>
                </a:solidFill>
                <a:latin typeface="Arial" pitchFamily="34" charset="0"/>
                <a:cs typeface="Arial" pitchFamily="34" charset="0"/>
              </a:defRPr>
            </a:lvl3pPr>
            <a:lvl4pPr marL="1600200" indent="-228600" defTabSz="896938">
              <a:defRPr>
                <a:solidFill>
                  <a:schemeClr val="tx1"/>
                </a:solidFill>
                <a:latin typeface="Arial" pitchFamily="34" charset="0"/>
                <a:cs typeface="Arial" pitchFamily="34" charset="0"/>
              </a:defRPr>
            </a:lvl4pPr>
            <a:lvl5pPr marL="2057400" indent="-228600" defTabSz="896938">
              <a:defRPr>
                <a:solidFill>
                  <a:schemeClr val="tx1"/>
                </a:solidFill>
                <a:latin typeface="Arial" pitchFamily="34" charset="0"/>
                <a:cs typeface="Arial" pitchFamily="34" charset="0"/>
              </a:defRPr>
            </a:lvl5pPr>
            <a:lvl6pPr marL="2514600" indent="-228600" defTabSz="89693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9693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9693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96938"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ltLang="en-US" sz="1600" b="1" dirty="0">
                <a:solidFill>
                  <a:srgbClr val="FF0000"/>
                </a:solidFill>
                <a:latin typeface="Times New Roman" pitchFamily="18" charset="0"/>
              </a:rPr>
              <a:t>Slide 6</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6DC9FE-5FEA-4FC2-8435-DFA4B8851FBF}" type="slidenum">
              <a:rPr lang="en-US" altLang="en-US">
                <a:solidFill>
                  <a:prstClr val="black"/>
                </a:solidFill>
              </a:rPr>
              <a:pPr/>
              <a:t>60</a:t>
            </a:fld>
            <a:endParaRPr lang="en-US" altLang="en-US" dirty="0">
              <a:solidFill>
                <a:prstClr val="black"/>
              </a:solidFill>
            </a:endParaRPr>
          </a:p>
        </p:txBody>
      </p:sp>
      <p:sp>
        <p:nvSpPr>
          <p:cNvPr id="329730" name="Rectangle 2"/>
          <p:cNvSpPr>
            <a:spLocks noGrp="1" noRot="1" noChangeAspect="1" noChangeArrowheads="1" noTextEdit="1"/>
          </p:cNvSpPr>
          <p:nvPr>
            <p:ph type="sldImg"/>
          </p:nvPr>
        </p:nvSpPr>
        <p:spPr>
          <a:xfrm>
            <a:off x="382588" y="685800"/>
            <a:ext cx="6096000" cy="3429000"/>
          </a:xfrm>
          <a:ln/>
        </p:spPr>
      </p:sp>
      <p:sp>
        <p:nvSpPr>
          <p:cNvPr id="329731" name="Rectangle 3"/>
          <p:cNvSpPr>
            <a:spLocks noGrp="1" noChangeArrowheads="1"/>
          </p:cNvSpPr>
          <p:nvPr>
            <p:ph type="body" idx="1"/>
          </p:nvPr>
        </p:nvSpPr>
        <p:spPr/>
        <p:txBody>
          <a:bodyPr lIns="91432" tIns="45716" rIns="91432" bIns="45716"/>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important to understand that we cannot lump all cancers together. CML, CLL breast cancer, prostate cancer, give example of Privett</a:t>
            </a:r>
          </a:p>
        </p:txBody>
      </p:sp>
      <p:sp>
        <p:nvSpPr>
          <p:cNvPr id="4" name="Slide Number Placeholder 3"/>
          <p:cNvSpPr>
            <a:spLocks noGrp="1"/>
          </p:cNvSpPr>
          <p:nvPr>
            <p:ph type="sldNum" sz="quarter" idx="5"/>
          </p:nvPr>
        </p:nvSpPr>
        <p:spPr/>
        <p:txBody>
          <a:bodyPr/>
          <a:lstStyle/>
          <a:p>
            <a:fld id="{EC0B1F40-8111-48EF-911D-C201DC6B48BF}" type="slidenum">
              <a:rPr lang="en-US" smtClean="0"/>
              <a:t>2</a:t>
            </a:fld>
            <a:endParaRPr lang="en-US" dirty="0"/>
          </a:p>
        </p:txBody>
      </p:sp>
    </p:spTree>
    <p:extLst>
      <p:ext uri="{BB962C8B-B14F-4D97-AF65-F5344CB8AC3E}">
        <p14:creationId xmlns:p14="http://schemas.microsoft.com/office/powerpoint/2010/main" val="3589121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p:cNvSpPr>
            <a:spLocks noGrp="1" noChangeArrowheads="1"/>
          </p:cNvSpPr>
          <p:nvPr>
            <p:ph type="sldNum" sz="quarter" idx="5"/>
          </p:nvPr>
        </p:nvSpPr>
        <p:spPr>
          <a:ln/>
        </p:spPr>
        <p:txBody>
          <a:bodyPr/>
          <a:lstStyle/>
          <a:p>
            <a:fld id="{99000066-BF09-4F47-882F-5E69CF8768DA}" type="slidenum">
              <a:rPr lang="en-US" altLang="en-US">
                <a:solidFill>
                  <a:prstClr val="black"/>
                </a:solidFill>
              </a:rPr>
              <a:pPr/>
              <a:t>64</a:t>
            </a:fld>
            <a:endParaRPr lang="en-US" altLang="en-US" dirty="0">
              <a:solidFill>
                <a:prstClr val="black"/>
              </a:solidFill>
            </a:endParaRPr>
          </a:p>
        </p:txBody>
      </p:sp>
      <p:sp>
        <p:nvSpPr>
          <p:cNvPr id="382978" name="Rectangle 2"/>
          <p:cNvSpPr>
            <a:spLocks noGrp="1" noRot="1" noChangeAspect="1" noChangeArrowheads="1" noTextEdit="1"/>
          </p:cNvSpPr>
          <p:nvPr>
            <p:ph type="sldImg"/>
          </p:nvPr>
        </p:nvSpPr>
        <p:spPr>
          <a:xfrm>
            <a:off x="1258888" y="990600"/>
            <a:ext cx="4370387" cy="3278188"/>
          </a:xfrm>
          <a:ln/>
        </p:spPr>
      </p:sp>
      <p:sp>
        <p:nvSpPr>
          <p:cNvPr id="382979" name="Rectangle 3"/>
          <p:cNvSpPr>
            <a:spLocks noGrp="1" noChangeArrowheads="1"/>
          </p:cNvSpPr>
          <p:nvPr>
            <p:ph type="body" idx="1"/>
          </p:nvPr>
        </p:nvSpPr>
        <p:spPr>
          <a:xfrm>
            <a:off x="714375" y="5080000"/>
            <a:ext cx="5357813" cy="4064000"/>
          </a:xfrm>
          <a:ln/>
        </p:spPr>
        <p:txBody>
          <a:bodyPr lIns="88656" tIns="44326" rIns="88656" bIns="44326"/>
          <a:lstStyle/>
          <a:p>
            <a:pPr marL="190500" indent="-190500">
              <a:spcBef>
                <a:spcPct val="0"/>
              </a:spcBef>
            </a:pPr>
            <a:endParaRPr lang="en-US" altLang="en-US" dirty="0"/>
          </a:p>
        </p:txBody>
      </p:sp>
      <p:graphicFrame>
        <p:nvGraphicFramePr>
          <p:cNvPr id="382980" name="Group 4"/>
          <p:cNvGraphicFramePr>
            <a:graphicFrameLocks noGrp="1"/>
          </p:cNvGraphicFramePr>
          <p:nvPr/>
        </p:nvGraphicFramePr>
        <p:xfrm>
          <a:off x="857250" y="4500563"/>
          <a:ext cx="5016500" cy="466725"/>
        </p:xfrm>
        <a:graphic>
          <a:graphicData uri="http://schemas.openxmlformats.org/drawingml/2006/table">
            <a:tbl>
              <a:tblPr/>
              <a:tblGrid>
                <a:gridCol w="5016500">
                  <a:extLst>
                    <a:ext uri="{9D8B030D-6E8A-4147-A177-3AD203B41FA5}">
                      <a16:colId xmlns:a16="http://schemas.microsoft.com/office/drawing/2014/main" val="20000"/>
                    </a:ext>
                  </a:extLst>
                </a:gridCol>
              </a:tblGrid>
              <a:tr h="469900">
                <a:tc>
                  <a:txBody>
                    <a:bodyPr/>
                    <a:lstStyle>
                      <a:lvl1pPr algn="l" defTabSz="877888">
                        <a:defRPr>
                          <a:solidFill>
                            <a:schemeClr val="tx1"/>
                          </a:solidFill>
                          <a:latin typeface="Arial" charset="0"/>
                          <a:cs typeface="Arial" charset="0"/>
                        </a:defRPr>
                      </a:lvl1pPr>
                      <a:lvl2pPr marL="438150" algn="l" defTabSz="877888">
                        <a:defRPr>
                          <a:solidFill>
                            <a:schemeClr val="tx1"/>
                          </a:solidFill>
                          <a:latin typeface="Arial" charset="0"/>
                          <a:cs typeface="Arial" charset="0"/>
                        </a:defRPr>
                      </a:lvl2pPr>
                      <a:lvl3pPr marL="877888" algn="l" defTabSz="877888">
                        <a:defRPr>
                          <a:solidFill>
                            <a:schemeClr val="tx1"/>
                          </a:solidFill>
                          <a:latin typeface="Arial" charset="0"/>
                          <a:cs typeface="Arial" charset="0"/>
                        </a:defRPr>
                      </a:lvl3pPr>
                      <a:lvl4pPr marL="1314450" algn="l" defTabSz="877888">
                        <a:defRPr>
                          <a:solidFill>
                            <a:schemeClr val="tx1"/>
                          </a:solidFill>
                          <a:latin typeface="Arial" charset="0"/>
                          <a:cs typeface="Arial" charset="0"/>
                        </a:defRPr>
                      </a:lvl4pPr>
                      <a:lvl5pPr marL="1752600" algn="l" defTabSz="877888">
                        <a:defRPr>
                          <a:solidFill>
                            <a:schemeClr val="tx1"/>
                          </a:solidFill>
                          <a:latin typeface="Arial" charset="0"/>
                          <a:cs typeface="Arial" charset="0"/>
                        </a:defRPr>
                      </a:lvl5pPr>
                      <a:lvl6pPr marL="2209800" defTabSz="877888" fontAlgn="base">
                        <a:spcBef>
                          <a:spcPct val="0"/>
                        </a:spcBef>
                        <a:spcAft>
                          <a:spcPct val="0"/>
                        </a:spcAft>
                        <a:defRPr>
                          <a:solidFill>
                            <a:schemeClr val="tx1"/>
                          </a:solidFill>
                          <a:latin typeface="Arial" charset="0"/>
                          <a:cs typeface="Arial" charset="0"/>
                        </a:defRPr>
                      </a:lvl6pPr>
                      <a:lvl7pPr marL="2667000" defTabSz="877888" fontAlgn="base">
                        <a:spcBef>
                          <a:spcPct val="0"/>
                        </a:spcBef>
                        <a:spcAft>
                          <a:spcPct val="0"/>
                        </a:spcAft>
                        <a:defRPr>
                          <a:solidFill>
                            <a:schemeClr val="tx1"/>
                          </a:solidFill>
                          <a:latin typeface="Arial" charset="0"/>
                          <a:cs typeface="Arial" charset="0"/>
                        </a:defRPr>
                      </a:lvl7pPr>
                      <a:lvl8pPr marL="3124200" defTabSz="877888" fontAlgn="base">
                        <a:spcBef>
                          <a:spcPct val="0"/>
                        </a:spcBef>
                        <a:spcAft>
                          <a:spcPct val="0"/>
                        </a:spcAft>
                        <a:defRPr>
                          <a:solidFill>
                            <a:schemeClr val="tx1"/>
                          </a:solidFill>
                          <a:latin typeface="Arial" charset="0"/>
                          <a:cs typeface="Arial" charset="0"/>
                        </a:defRPr>
                      </a:lvl8pPr>
                      <a:lvl9pPr marL="3581400" defTabSz="877888" fontAlgn="base">
                        <a:spcBef>
                          <a:spcPct val="0"/>
                        </a:spcBef>
                        <a:spcAft>
                          <a:spcPct val="0"/>
                        </a:spcAft>
                        <a:defRPr>
                          <a:solidFill>
                            <a:schemeClr val="tx1"/>
                          </a:solidFill>
                          <a:latin typeface="Arial" charset="0"/>
                          <a:cs typeface="Arial" charset="0"/>
                        </a:defRPr>
                      </a:lvl9pPr>
                    </a:lstStyle>
                    <a:p>
                      <a:pPr marL="0" marR="0" lvl="0" indent="0" algn="l" defTabSz="877888" rtl="0" eaLnBrk="1" fontAlgn="base" latinLnBrk="0" hangingPunct="1">
                        <a:lnSpc>
                          <a:spcPct val="100000"/>
                        </a:lnSpc>
                        <a:spcBef>
                          <a:spcPct val="30000"/>
                        </a:spcBef>
                        <a:spcAft>
                          <a:spcPct val="0"/>
                        </a:spcAft>
                        <a:buClrTx/>
                        <a:buSzTx/>
                        <a:buFont typeface="Wingdings" pitchFamily="2" charset="2"/>
                        <a:buNone/>
                        <a:tabLst/>
                      </a:pPr>
                      <a:r>
                        <a:rPr kumimoji="0" lang="en-US" altLang="en-US" sz="1200" b="1" i="0" u="none" strike="noStrike" cap="none" normalizeH="0" baseline="0" dirty="0">
                          <a:ln>
                            <a:noFill/>
                          </a:ln>
                          <a:solidFill>
                            <a:schemeClr val="tx1"/>
                          </a:solidFill>
                          <a:effectLst/>
                          <a:latin typeface="Arial" charset="0"/>
                          <a:cs typeface="Arial" charset="0"/>
                        </a:rPr>
                        <a:t>KEY POINT: </a:t>
                      </a:r>
                      <a:r>
                        <a:rPr kumimoji="0" lang="en-US" altLang="en-US" sz="1200" b="0" i="0" u="none" strike="noStrike" cap="none" normalizeH="0" baseline="0" dirty="0">
                          <a:ln>
                            <a:noFill/>
                          </a:ln>
                          <a:solidFill>
                            <a:schemeClr val="tx1"/>
                          </a:solidFill>
                          <a:effectLst/>
                          <a:latin typeface="Arial" charset="0"/>
                          <a:cs typeface="Arial" charset="0"/>
                        </a:rPr>
                        <a:t>A number of environmental, hormonal, and genetic factors can lead to VEGF overexpression.</a:t>
                      </a:r>
                    </a:p>
                  </a:txBody>
                  <a:tcPr marL="87748" marR="87748" marT="43877" marB="4387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fld id="{F6A88315-DF1D-4525-8EFE-881951CFC632}" type="slidenum">
              <a:rPr lang="en-US" altLang="en-US">
                <a:latin typeface="Arial" charset="0"/>
              </a:rPr>
              <a:pPr/>
              <a:t>70</a:t>
            </a:fld>
            <a:endParaRPr lang="en-US" altLang="en-US" dirty="0">
              <a:latin typeface="Arial" charset="0"/>
            </a:endParaRPr>
          </a:p>
        </p:txBody>
      </p:sp>
      <p:sp>
        <p:nvSpPr>
          <p:cNvPr id="65539" name="Rectangle 2"/>
          <p:cNvSpPr>
            <a:spLocks noGrp="1" noRot="1" noChangeAspect="1" noChangeArrowheads="1" noTextEdit="1"/>
          </p:cNvSpPr>
          <p:nvPr>
            <p:ph type="sldImg"/>
          </p:nvPr>
        </p:nvSpPr>
        <p:spPr>
          <a:xfrm>
            <a:off x="685800" y="1143000"/>
            <a:ext cx="5486400" cy="3086100"/>
          </a:xfrm>
          <a:ln/>
        </p:spPr>
      </p:sp>
      <p:sp>
        <p:nvSpPr>
          <p:cNvPr id="65540"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479456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important to understand that we cannot lump all cancers together. CML, CLL breast cancer, prostate cancer, give example of Privett</a:t>
            </a:r>
          </a:p>
        </p:txBody>
      </p:sp>
      <p:sp>
        <p:nvSpPr>
          <p:cNvPr id="4" name="Slide Number Placeholder 3"/>
          <p:cNvSpPr>
            <a:spLocks noGrp="1"/>
          </p:cNvSpPr>
          <p:nvPr>
            <p:ph type="sldNum" sz="quarter" idx="5"/>
          </p:nvPr>
        </p:nvSpPr>
        <p:spPr/>
        <p:txBody>
          <a:bodyPr/>
          <a:lstStyle/>
          <a:p>
            <a:fld id="{EC0B1F40-8111-48EF-911D-C201DC6B48BF}" type="slidenum">
              <a:rPr lang="en-US" smtClean="0"/>
              <a:t>3</a:t>
            </a:fld>
            <a:endParaRPr lang="en-US" dirty="0"/>
          </a:p>
        </p:txBody>
      </p:sp>
    </p:spTree>
    <p:extLst>
      <p:ext uri="{BB962C8B-B14F-4D97-AF65-F5344CB8AC3E}">
        <p14:creationId xmlns:p14="http://schemas.microsoft.com/office/powerpoint/2010/main" val="365266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0B1F40-8111-48EF-911D-C201DC6B48BF}" type="slidenum">
              <a:rPr lang="en-US" smtClean="0"/>
              <a:t>5</a:t>
            </a:fld>
            <a:endParaRPr lang="en-US" dirty="0"/>
          </a:p>
        </p:txBody>
      </p:sp>
    </p:spTree>
    <p:extLst>
      <p:ext uri="{BB962C8B-B14F-4D97-AF65-F5344CB8AC3E}">
        <p14:creationId xmlns:p14="http://schemas.microsoft.com/office/powerpoint/2010/main" val="4000173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scientists</a:t>
            </a:r>
            <a:r>
              <a:rPr lang="en-US" baseline="0" dirty="0"/>
              <a:t> are figuring out the molecular pathways. We are finding out what makes the cancer cells tick. We are blocking these pathways. These treatments are attacking the cancer cell but in most part not the rest of the body. They are more effective, less toxic and the effects are more durable</a:t>
            </a:r>
            <a:endParaRPr lang="en-US" dirty="0"/>
          </a:p>
        </p:txBody>
      </p:sp>
      <p:sp>
        <p:nvSpPr>
          <p:cNvPr id="4" name="Slide Number Placeholder 3"/>
          <p:cNvSpPr>
            <a:spLocks noGrp="1"/>
          </p:cNvSpPr>
          <p:nvPr>
            <p:ph type="sldNum" sz="quarter" idx="10"/>
          </p:nvPr>
        </p:nvSpPr>
        <p:spPr/>
        <p:txBody>
          <a:bodyPr/>
          <a:lstStyle/>
          <a:p>
            <a:fld id="{EC0B1F40-8111-48EF-911D-C201DC6B48BF}" type="slidenum">
              <a:rPr lang="en-US" smtClean="0"/>
              <a:t>7</a:t>
            </a:fld>
            <a:endParaRPr lang="en-US" dirty="0"/>
          </a:p>
        </p:txBody>
      </p:sp>
    </p:spTree>
    <p:extLst>
      <p:ext uri="{BB962C8B-B14F-4D97-AF65-F5344CB8AC3E}">
        <p14:creationId xmlns:p14="http://schemas.microsoft.com/office/powerpoint/2010/main" val="909476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Alk agents- cyclophoamamide, Busulfan, chlorambucil,</a:t>
            </a:r>
            <a:r>
              <a:rPr lang="en-US" baseline="0" dirty="0"/>
              <a:t> bendamustine</a:t>
            </a:r>
          </a:p>
          <a:p>
            <a:r>
              <a:rPr lang="en-US" baseline="0" dirty="0"/>
              <a:t>Antimetabolites- 5 flourouracil, capecitabine fludarabine, gemcitabine pemetrexed</a:t>
            </a:r>
          </a:p>
          <a:p>
            <a:r>
              <a:rPr lang="en-US" baseline="0" dirty="0"/>
              <a:t>Topoisomerase inhibitors, Irinotecan, topotecan, etoposide teniposide</a:t>
            </a:r>
          </a:p>
          <a:p>
            <a:r>
              <a:rPr lang="en-US" baseline="0" dirty="0"/>
              <a:t>Microtubule  Taxanes, vinca alkaloids like VCR, Vinblastine</a:t>
            </a:r>
            <a:endParaRPr lang="en-US" dirty="0"/>
          </a:p>
        </p:txBody>
      </p:sp>
      <p:sp>
        <p:nvSpPr>
          <p:cNvPr id="4" name="Slide Number Placeholder 3"/>
          <p:cNvSpPr>
            <a:spLocks noGrp="1"/>
          </p:cNvSpPr>
          <p:nvPr>
            <p:ph type="sldNum" sz="quarter" idx="10"/>
          </p:nvPr>
        </p:nvSpPr>
        <p:spPr/>
        <p:txBody>
          <a:bodyPr/>
          <a:lstStyle/>
          <a:p>
            <a:fld id="{EC0B1F40-8111-48EF-911D-C201DC6B48BF}" type="slidenum">
              <a:rPr lang="en-US" smtClean="0"/>
              <a:t>8</a:t>
            </a:fld>
            <a:endParaRPr lang="en-US" dirty="0"/>
          </a:p>
        </p:txBody>
      </p:sp>
    </p:spTree>
    <p:extLst>
      <p:ext uri="{BB962C8B-B14F-4D97-AF65-F5344CB8AC3E}">
        <p14:creationId xmlns:p14="http://schemas.microsoft.com/office/powerpoint/2010/main" val="1812934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Tkis, EGFR inhibitors, MToR inhibitors , Pi3 kinase inhibitors, hedgehog inhibitors, angiogenesis inhibitors</a:t>
            </a:r>
          </a:p>
        </p:txBody>
      </p:sp>
      <p:sp>
        <p:nvSpPr>
          <p:cNvPr id="4" name="Slide Number Placeholder 3"/>
          <p:cNvSpPr>
            <a:spLocks noGrp="1"/>
          </p:cNvSpPr>
          <p:nvPr>
            <p:ph type="sldNum" sz="quarter" idx="10"/>
          </p:nvPr>
        </p:nvSpPr>
        <p:spPr/>
        <p:txBody>
          <a:bodyPr/>
          <a:lstStyle/>
          <a:p>
            <a:fld id="{EC0B1F40-8111-48EF-911D-C201DC6B48BF}" type="slidenum">
              <a:rPr lang="en-US" smtClean="0"/>
              <a:t>9</a:t>
            </a:fld>
            <a:endParaRPr lang="en-US" dirty="0"/>
          </a:p>
        </p:txBody>
      </p:sp>
    </p:spTree>
    <p:extLst>
      <p:ext uri="{BB962C8B-B14F-4D97-AF65-F5344CB8AC3E}">
        <p14:creationId xmlns:p14="http://schemas.microsoft.com/office/powerpoint/2010/main" val="2923327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0B1F40-8111-48EF-911D-C201DC6B48BF}" type="slidenum">
              <a:rPr lang="en-US" smtClean="0"/>
              <a:t>17</a:t>
            </a:fld>
            <a:endParaRPr lang="en-US" dirty="0"/>
          </a:p>
        </p:txBody>
      </p:sp>
    </p:spTree>
    <p:extLst>
      <p:ext uri="{BB962C8B-B14F-4D97-AF65-F5344CB8AC3E}">
        <p14:creationId xmlns:p14="http://schemas.microsoft.com/office/powerpoint/2010/main" val="469936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Obinotuzumab, Transtuzumab,</a:t>
            </a:r>
            <a:r>
              <a:rPr lang="en-US" baseline="0" dirty="0"/>
              <a:t>           Mumabs- Panitumumab, Ililumumab</a:t>
            </a:r>
            <a:endParaRPr lang="en-US" dirty="0"/>
          </a:p>
        </p:txBody>
      </p:sp>
      <p:sp>
        <p:nvSpPr>
          <p:cNvPr id="4" name="Slide Number Placeholder 3"/>
          <p:cNvSpPr>
            <a:spLocks noGrp="1"/>
          </p:cNvSpPr>
          <p:nvPr>
            <p:ph type="sldNum" sz="quarter" idx="10"/>
          </p:nvPr>
        </p:nvSpPr>
        <p:spPr/>
        <p:txBody>
          <a:bodyPr/>
          <a:lstStyle/>
          <a:p>
            <a:fld id="{EC0B1F40-8111-48EF-911D-C201DC6B48BF}" type="slidenum">
              <a:rPr lang="en-US" smtClean="0"/>
              <a:t>18</a:t>
            </a:fld>
            <a:endParaRPr lang="en-US" dirty="0"/>
          </a:p>
        </p:txBody>
      </p:sp>
    </p:spTree>
    <p:extLst>
      <p:ext uri="{BB962C8B-B14F-4D97-AF65-F5344CB8AC3E}">
        <p14:creationId xmlns:p14="http://schemas.microsoft.com/office/powerpoint/2010/main" val="22110132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rmAutofit/>
          </a:bodyPr>
          <a:lstStyle>
            <a:lvl1pPr algn="ctr">
              <a:defRPr sz="5900"/>
            </a:lvl1pPr>
          </a:lstStyle>
          <a:p>
            <a:r>
              <a:rPr lang="en-US"/>
              <a:t>Click to edit Master title style</a:t>
            </a:r>
            <a:endParaRPr lang="en-US" dirty="0"/>
          </a:p>
        </p:txBody>
      </p:sp>
      <p:sp>
        <p:nvSpPr>
          <p:cNvPr id="3" name="Subtitle 2"/>
          <p:cNvSpPr>
            <a:spLocks noGrp="1"/>
          </p:cNvSpPr>
          <p:nvPr>
            <p:ph type="subTitle" idx="1"/>
          </p:nvPr>
        </p:nvSpPr>
        <p:spPr>
          <a:xfrm>
            <a:off x="1828800" y="3886202"/>
            <a:ext cx="8534400" cy="1649509"/>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47553727"/>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9079398"/>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68489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42"/>
            <a:ext cx="8026400" cy="56848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9592761"/>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Text Placeholder 2"/>
          <p:cNvSpPr>
            <a:spLocks noGrp="1"/>
          </p:cNvSpPr>
          <p:nvPr>
            <p:ph type="body" sz="half" idx="1"/>
          </p:nvPr>
        </p:nvSpPr>
        <p:spPr>
          <a:xfrm>
            <a:off x="914400" y="1641475"/>
            <a:ext cx="508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41475"/>
            <a:ext cx="5080000" cy="4454525"/>
          </a:xfrm>
        </p:spPr>
        <p:txBody>
          <a:bodyPr/>
          <a:lstStyle/>
          <a:p>
            <a:pPr lvl="0"/>
            <a:r>
              <a:rPr lang="en-US" noProof="0" dirty="0"/>
              <a:t>Click icon to add online image</a:t>
            </a:r>
          </a:p>
        </p:txBody>
      </p:sp>
      <p:sp>
        <p:nvSpPr>
          <p:cNvPr id="5" name="Rectangle 2"/>
          <p:cNvSpPr>
            <a:spLocks noGrp="1" noChangeArrowheads="1"/>
          </p:cNvSpPr>
          <p:nvPr>
            <p:ph type="dt" sz="half" idx="10"/>
          </p:nvPr>
        </p:nvSpPr>
        <p:spPr>
          <a:xfrm>
            <a:off x="1097282" y="6459787"/>
            <a:ext cx="2472271" cy="365125"/>
          </a:xfrm>
          <a:prstGeom prst="rect">
            <a:avLst/>
          </a:prstGeom>
          <a:ln/>
        </p:spPr>
        <p:txBody>
          <a:bodyPr/>
          <a:lstStyle>
            <a:lvl1pPr>
              <a:defRPr/>
            </a:lvl1pPr>
          </a:lstStyle>
          <a:p>
            <a:pPr>
              <a:defRPr/>
            </a:pPr>
            <a:fld id="{FD6B4544-122E-4FD1-8E9B-BBB60A836EE9}" type="datetime1">
              <a:rPr lang="en-US" smtClean="0"/>
              <a:t>3/28/19</a:t>
            </a:fld>
            <a:endParaRPr lang="en-US" dirty="0"/>
          </a:p>
        </p:txBody>
      </p:sp>
      <p:sp>
        <p:nvSpPr>
          <p:cNvPr id="6" name="Rectangle 3"/>
          <p:cNvSpPr>
            <a:spLocks noGrp="1" noChangeArrowheads="1"/>
          </p:cNvSpPr>
          <p:nvPr>
            <p:ph type="sldNum" sz="quarter" idx="11"/>
          </p:nvPr>
        </p:nvSpPr>
        <p:spPr>
          <a:ln/>
        </p:spPr>
        <p:txBody>
          <a:bodyPr/>
          <a:lstStyle>
            <a:lvl1pPr>
              <a:defRPr/>
            </a:lvl1pPr>
          </a:lstStyle>
          <a:p>
            <a:pPr>
              <a:defRPr/>
            </a:pPr>
            <a:fld id="{F7BDCD36-1D06-4B81-ABD2-8AD8B5DB90C9}" type="slidenum">
              <a:rPr lang="en-US" altLang="en-US" smtClean="0"/>
              <a:pPr>
                <a:defRPr/>
              </a:pPr>
              <a:t>‹#›</a:t>
            </a:fld>
            <a:endParaRPr lang="en-US" altLang="en-US"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4153170429"/>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6866" name="Group 2"/>
          <p:cNvGrpSpPr>
            <a:grpSpLocks/>
          </p:cNvGrpSpPr>
          <p:nvPr/>
        </p:nvGrpSpPr>
        <p:grpSpPr bwMode="auto">
          <a:xfrm>
            <a:off x="2" y="3"/>
            <a:ext cx="12187767" cy="6850063"/>
            <a:chOff x="0" y="0"/>
            <a:chExt cx="5758" cy="4315"/>
          </a:xfrm>
        </p:grpSpPr>
        <p:grpSp>
          <p:nvGrpSpPr>
            <p:cNvPr id="36867" name="Group 3"/>
            <p:cNvGrpSpPr>
              <a:grpSpLocks/>
            </p:cNvGrpSpPr>
            <p:nvPr userDrawn="1"/>
          </p:nvGrpSpPr>
          <p:grpSpPr bwMode="auto">
            <a:xfrm>
              <a:off x="1728" y="2230"/>
              <a:ext cx="4027" cy="2085"/>
              <a:chOff x="1728" y="2230"/>
              <a:chExt cx="4027" cy="2085"/>
            </a:xfrm>
          </p:grpSpPr>
          <p:sp>
            <p:nvSpPr>
              <p:cNvPr id="3686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sp>
            <p:nvSpPr>
              <p:cNvPr id="3686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sp>
            <p:nvSpPr>
              <p:cNvPr id="3687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sp>
            <p:nvSpPr>
              <p:cNvPr id="3687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sp>
            <p:nvSpPr>
              <p:cNvPr id="3687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grpSp>
        <p:sp>
          <p:nvSpPr>
            <p:cNvPr id="36873"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sp>
          <p:nvSpPr>
            <p:cNvPr id="36874"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grpSp>
      <p:sp>
        <p:nvSpPr>
          <p:cNvPr id="36875" name="Rectangle 11"/>
          <p:cNvSpPr>
            <a:spLocks noGrp="1" noChangeArrowheads="1"/>
          </p:cNvSpPr>
          <p:nvPr>
            <p:ph type="ctrTitle" sz="quarter"/>
          </p:nvPr>
        </p:nvSpPr>
        <p:spPr>
          <a:xfrm>
            <a:off x="914400" y="1736728"/>
            <a:ext cx="10363200" cy="1920875"/>
          </a:xfrm>
        </p:spPr>
        <p:txBody>
          <a:bodyPr/>
          <a:lstStyle>
            <a:lvl1pPr>
              <a:defRPr sz="6000"/>
            </a:lvl1pPr>
          </a:lstStyle>
          <a:p>
            <a:pPr lvl="0"/>
            <a:r>
              <a:rPr lang="en-US" altLang="en-US" noProof="0"/>
              <a:t>Click to edit Master title style</a:t>
            </a:r>
          </a:p>
        </p:txBody>
      </p:sp>
      <p:sp>
        <p:nvSpPr>
          <p:cNvPr id="36876"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36877" name="Rectangle 13"/>
          <p:cNvSpPr>
            <a:spLocks noGrp="1" noChangeArrowheads="1"/>
          </p:cNvSpPr>
          <p:nvPr>
            <p:ph type="dt" sz="quarter" idx="2"/>
          </p:nvPr>
        </p:nvSpPr>
        <p:spPr>
          <a:xfrm>
            <a:off x="609600" y="6248400"/>
            <a:ext cx="2844800" cy="476250"/>
          </a:xfrm>
        </p:spPr>
        <p:txBody>
          <a:bodyPr/>
          <a:lstStyle>
            <a:lvl1pPr>
              <a:defRPr/>
            </a:lvl1pPr>
          </a:lstStyle>
          <a:p>
            <a:endParaRPr lang="en-US" altLang="en-US" dirty="0">
              <a:solidFill>
                <a:srgbClr val="FFFFFF"/>
              </a:solidFill>
            </a:endParaRPr>
          </a:p>
        </p:txBody>
      </p:sp>
      <p:sp>
        <p:nvSpPr>
          <p:cNvPr id="36878" name="Rectangle 14"/>
          <p:cNvSpPr>
            <a:spLocks noGrp="1" noChangeArrowheads="1"/>
          </p:cNvSpPr>
          <p:nvPr>
            <p:ph type="ftr" sz="quarter" idx="3"/>
          </p:nvPr>
        </p:nvSpPr>
        <p:spPr>
          <a:xfrm>
            <a:off x="4165600" y="6251575"/>
            <a:ext cx="3860800" cy="476250"/>
          </a:xfrm>
        </p:spPr>
        <p:txBody>
          <a:bodyPr/>
          <a:lstStyle>
            <a:lvl1pPr>
              <a:defRPr/>
            </a:lvl1pPr>
          </a:lstStyle>
          <a:p>
            <a:endParaRPr lang="en-US" altLang="en-US" dirty="0">
              <a:solidFill>
                <a:srgbClr val="FFFFFF"/>
              </a:solidFill>
            </a:endParaRPr>
          </a:p>
        </p:txBody>
      </p:sp>
      <p:sp>
        <p:nvSpPr>
          <p:cNvPr id="36879" name="Rectangle 15"/>
          <p:cNvSpPr>
            <a:spLocks noGrp="1" noChangeArrowheads="1"/>
          </p:cNvSpPr>
          <p:nvPr>
            <p:ph type="sldNum" sz="quarter" idx="4"/>
          </p:nvPr>
        </p:nvSpPr>
        <p:spPr>
          <a:xfrm>
            <a:off x="8737600" y="6254750"/>
            <a:ext cx="2844800" cy="476250"/>
          </a:xfrm>
        </p:spPr>
        <p:txBody>
          <a:bodyPr/>
          <a:lstStyle>
            <a:lvl1pPr>
              <a:defRPr/>
            </a:lvl1pPr>
          </a:lstStyle>
          <a:p>
            <a:fld id="{5B1E9892-AB49-4D0C-B167-CC4E4C6263C4}"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994262759"/>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E098B60A-D280-4BCE-8B0A-B1F1427919E8}" type="slidenum">
              <a:rPr lang="en-US" altLang="en-US">
                <a:solidFill>
                  <a:srgbClr val="FFFFFF"/>
                </a:solidFill>
              </a:rPr>
              <a:pPr/>
              <a:t>‹#›</a:t>
            </a:fld>
            <a:endParaRPr lang="en-US" altLang="en-US" dirty="0">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ltLang="en-US" dirty="0">
              <a:solidFill>
                <a:srgbClr val="FFFFFF"/>
              </a:solidFill>
            </a:endParaRPr>
          </a:p>
        </p:txBody>
      </p:sp>
    </p:spTree>
    <p:extLst>
      <p:ext uri="{BB962C8B-B14F-4D97-AF65-F5344CB8AC3E}">
        <p14:creationId xmlns:p14="http://schemas.microsoft.com/office/powerpoint/2010/main" val="3030993115"/>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C172A59C-B865-423F-AADF-F7CF2AB80939}" type="slidenum">
              <a:rPr lang="en-US" altLang="en-US">
                <a:solidFill>
                  <a:srgbClr val="FFFFFF"/>
                </a:solidFill>
              </a:rPr>
              <a:pPr/>
              <a:t>‹#›</a:t>
            </a:fld>
            <a:endParaRPr lang="en-US" altLang="en-US" dirty="0">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ltLang="en-US" dirty="0">
              <a:solidFill>
                <a:srgbClr val="FFFFFF"/>
              </a:solidFill>
            </a:endParaRPr>
          </a:p>
        </p:txBody>
      </p:sp>
    </p:spTree>
    <p:extLst>
      <p:ext uri="{BB962C8B-B14F-4D97-AF65-F5344CB8AC3E}">
        <p14:creationId xmlns:p14="http://schemas.microsoft.com/office/powerpoint/2010/main" val="2116934309"/>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9E5AA9B5-AE6D-41EF-AAAE-68624460AF2E}" type="slidenum">
              <a:rPr lang="en-US" altLang="en-US">
                <a:solidFill>
                  <a:srgbClr val="FFFFFF"/>
                </a:solidFill>
              </a:rPr>
              <a:pPr/>
              <a:t>‹#›</a:t>
            </a:fld>
            <a:endParaRPr lang="en-US" altLang="en-US" dirty="0">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ltLang="en-US" dirty="0">
              <a:solidFill>
                <a:srgbClr val="FFFFFF"/>
              </a:solidFill>
            </a:endParaRPr>
          </a:p>
        </p:txBody>
      </p:sp>
    </p:spTree>
    <p:extLst>
      <p:ext uri="{BB962C8B-B14F-4D97-AF65-F5344CB8AC3E}">
        <p14:creationId xmlns:p14="http://schemas.microsoft.com/office/powerpoint/2010/main" val="1653571288"/>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dirty="0">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6DE65E90-CCB5-41F3-B242-702599E1A1E4}" type="slidenum">
              <a:rPr lang="en-US" altLang="en-US">
                <a:solidFill>
                  <a:srgbClr val="FFFFFF"/>
                </a:solidFill>
              </a:rPr>
              <a:pPr/>
              <a:t>‹#›</a:t>
            </a:fld>
            <a:endParaRPr lang="en-US" altLang="en-US" dirty="0">
              <a:solidFill>
                <a:srgbClr val="FFFFFF"/>
              </a:solidFill>
            </a:endParaRPr>
          </a:p>
        </p:txBody>
      </p:sp>
      <p:sp>
        <p:nvSpPr>
          <p:cNvPr id="9" name="Footer Placeholder 8"/>
          <p:cNvSpPr>
            <a:spLocks noGrp="1"/>
          </p:cNvSpPr>
          <p:nvPr>
            <p:ph type="ftr" sz="quarter" idx="12"/>
          </p:nvPr>
        </p:nvSpPr>
        <p:spPr/>
        <p:txBody>
          <a:bodyPr/>
          <a:lstStyle>
            <a:lvl1pPr>
              <a:defRPr/>
            </a:lvl1pPr>
          </a:lstStyle>
          <a:p>
            <a:endParaRPr lang="en-US" altLang="en-US" dirty="0">
              <a:solidFill>
                <a:srgbClr val="FFFFFF"/>
              </a:solidFill>
            </a:endParaRPr>
          </a:p>
        </p:txBody>
      </p:sp>
    </p:spTree>
    <p:extLst>
      <p:ext uri="{BB962C8B-B14F-4D97-AF65-F5344CB8AC3E}">
        <p14:creationId xmlns:p14="http://schemas.microsoft.com/office/powerpoint/2010/main" val="3551358942"/>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dirty="0">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0DB861A0-74C6-41A2-9338-FA723C0E2AAA}" type="slidenum">
              <a:rPr lang="en-US" altLang="en-US">
                <a:solidFill>
                  <a:srgbClr val="FFFFFF"/>
                </a:solidFill>
              </a:rPr>
              <a:pPr/>
              <a:t>‹#›</a:t>
            </a:fld>
            <a:endParaRPr lang="en-US" altLang="en-US" dirty="0">
              <a:solidFill>
                <a:srgbClr val="FFFFFF"/>
              </a:solidFill>
            </a:endParaRPr>
          </a:p>
        </p:txBody>
      </p:sp>
      <p:sp>
        <p:nvSpPr>
          <p:cNvPr id="5" name="Footer Placeholder 4"/>
          <p:cNvSpPr>
            <a:spLocks noGrp="1"/>
          </p:cNvSpPr>
          <p:nvPr>
            <p:ph type="ftr" sz="quarter" idx="12"/>
          </p:nvPr>
        </p:nvSpPr>
        <p:spPr/>
        <p:txBody>
          <a:bodyPr/>
          <a:lstStyle>
            <a:lvl1pPr>
              <a:defRPr/>
            </a:lvl1pPr>
          </a:lstStyle>
          <a:p>
            <a:endParaRPr lang="en-US" altLang="en-US" dirty="0">
              <a:solidFill>
                <a:srgbClr val="FFFFFF"/>
              </a:solidFill>
            </a:endParaRPr>
          </a:p>
        </p:txBody>
      </p:sp>
    </p:spTree>
    <p:extLst>
      <p:ext uri="{BB962C8B-B14F-4D97-AF65-F5344CB8AC3E}">
        <p14:creationId xmlns:p14="http://schemas.microsoft.com/office/powerpoint/2010/main" val="1843724515"/>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877582E9-33BC-485E-AF0E-B3D4A6428915}" type="slidenum">
              <a:rPr lang="en-US" altLang="en-US">
                <a:solidFill>
                  <a:srgbClr val="FFFFFF"/>
                </a:solidFill>
              </a:rPr>
              <a:pPr/>
              <a:t>‹#›</a:t>
            </a:fld>
            <a:endParaRPr lang="en-US" altLang="en-US" dirty="0">
              <a:solidFill>
                <a:srgbClr val="FFFFFF"/>
              </a:solidFill>
            </a:endParaRPr>
          </a:p>
        </p:txBody>
      </p:sp>
      <p:sp>
        <p:nvSpPr>
          <p:cNvPr id="4" name="Footer Placeholder 3"/>
          <p:cNvSpPr>
            <a:spLocks noGrp="1"/>
          </p:cNvSpPr>
          <p:nvPr>
            <p:ph type="ftr" sz="quarter" idx="12"/>
          </p:nvPr>
        </p:nvSpPr>
        <p:spPr/>
        <p:txBody>
          <a:bodyPr/>
          <a:lstStyle>
            <a:lvl1pPr>
              <a:defRPr/>
            </a:lvl1pPr>
          </a:lstStyle>
          <a:p>
            <a:endParaRPr lang="en-US" altLang="en-US" dirty="0">
              <a:solidFill>
                <a:srgbClr val="FFFFFF"/>
              </a:solidFill>
            </a:endParaRPr>
          </a:p>
        </p:txBody>
      </p:sp>
    </p:spTree>
    <p:extLst>
      <p:ext uri="{BB962C8B-B14F-4D97-AF65-F5344CB8AC3E}">
        <p14:creationId xmlns:p14="http://schemas.microsoft.com/office/powerpoint/2010/main" val="4182638977"/>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609600" y="1600202"/>
            <a:ext cx="10972800" cy="4196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30994937"/>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C8F7E34C-41B8-4B97-A4B8-EE1926BE7DE9}" type="slidenum">
              <a:rPr lang="en-US" altLang="en-US">
                <a:solidFill>
                  <a:srgbClr val="FFFFFF"/>
                </a:solidFill>
              </a:rPr>
              <a:pPr/>
              <a:t>‹#›</a:t>
            </a:fld>
            <a:endParaRPr lang="en-US" altLang="en-US" dirty="0">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ltLang="en-US" dirty="0">
              <a:solidFill>
                <a:srgbClr val="FFFFFF"/>
              </a:solidFill>
            </a:endParaRPr>
          </a:p>
        </p:txBody>
      </p:sp>
    </p:spTree>
    <p:extLst>
      <p:ext uri="{BB962C8B-B14F-4D97-AF65-F5344CB8AC3E}">
        <p14:creationId xmlns:p14="http://schemas.microsoft.com/office/powerpoint/2010/main" val="1121753043"/>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A98A89D2-5992-42E4-850D-4807DBD9756C}" type="slidenum">
              <a:rPr lang="en-US" altLang="en-US">
                <a:solidFill>
                  <a:srgbClr val="FFFFFF"/>
                </a:solidFill>
              </a:rPr>
              <a:pPr/>
              <a:t>‹#›</a:t>
            </a:fld>
            <a:endParaRPr lang="en-US" altLang="en-US" dirty="0">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ltLang="en-US" dirty="0">
              <a:solidFill>
                <a:srgbClr val="FFFFFF"/>
              </a:solidFill>
            </a:endParaRPr>
          </a:p>
        </p:txBody>
      </p:sp>
    </p:spTree>
    <p:extLst>
      <p:ext uri="{BB962C8B-B14F-4D97-AF65-F5344CB8AC3E}">
        <p14:creationId xmlns:p14="http://schemas.microsoft.com/office/powerpoint/2010/main" val="3350325907"/>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367FCAAA-2915-47A5-8138-2BDFDF04BB29}" type="slidenum">
              <a:rPr lang="en-US" altLang="en-US">
                <a:solidFill>
                  <a:srgbClr val="FFFFFF"/>
                </a:solidFill>
              </a:rPr>
              <a:pPr/>
              <a:t>‹#›</a:t>
            </a:fld>
            <a:endParaRPr lang="en-US" altLang="en-US" dirty="0">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ltLang="en-US" dirty="0">
              <a:solidFill>
                <a:srgbClr val="FFFFFF"/>
              </a:solidFill>
            </a:endParaRPr>
          </a:p>
        </p:txBody>
      </p:sp>
    </p:spTree>
    <p:extLst>
      <p:ext uri="{BB962C8B-B14F-4D97-AF65-F5344CB8AC3E}">
        <p14:creationId xmlns:p14="http://schemas.microsoft.com/office/powerpoint/2010/main" val="2087420061"/>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260744B9-FEE6-4253-934F-9AF3761C9B97}" type="slidenum">
              <a:rPr lang="en-US" altLang="en-US">
                <a:solidFill>
                  <a:srgbClr val="FFFFFF"/>
                </a:solidFill>
              </a:rPr>
              <a:pPr/>
              <a:t>‹#›</a:t>
            </a:fld>
            <a:endParaRPr lang="en-US" altLang="en-US" dirty="0">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ltLang="en-US" dirty="0">
              <a:solidFill>
                <a:srgbClr val="FFFFFF"/>
              </a:solidFill>
            </a:endParaRPr>
          </a:p>
        </p:txBody>
      </p:sp>
    </p:spTree>
    <p:extLst>
      <p:ext uri="{BB962C8B-B14F-4D97-AF65-F5344CB8AC3E}">
        <p14:creationId xmlns:p14="http://schemas.microsoft.com/office/powerpoint/2010/main" val="2884492668"/>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endParaRPr lang="en-US" dirty="0"/>
          </a:p>
        </p:txBody>
      </p:sp>
      <p:sp>
        <p:nvSpPr>
          <p:cNvPr id="4" name="Date Placeholder 3"/>
          <p:cNvSpPr>
            <a:spLocks noGrp="1"/>
          </p:cNvSpPr>
          <p:nvPr>
            <p:ph type="dt" sz="half" idx="10"/>
          </p:nvPr>
        </p:nvSpPr>
        <p:spPr>
          <a:xfrm>
            <a:off x="609600" y="6251575"/>
            <a:ext cx="2844800" cy="476250"/>
          </a:xfrm>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a:xfrm>
            <a:off x="8737600" y="6248400"/>
            <a:ext cx="2844800" cy="476250"/>
          </a:xfrm>
        </p:spPr>
        <p:txBody>
          <a:bodyPr/>
          <a:lstStyle>
            <a:lvl1pPr>
              <a:defRPr/>
            </a:lvl1pPr>
          </a:lstStyle>
          <a:p>
            <a:fld id="{E076EC82-737B-4AAA-9BC9-0720A3650D75}" type="slidenum">
              <a:rPr lang="en-US" altLang="en-US">
                <a:solidFill>
                  <a:srgbClr val="FFFFFF"/>
                </a:solidFill>
              </a:rPr>
              <a:pPr/>
              <a:t>‹#›</a:t>
            </a:fld>
            <a:endParaRPr lang="en-US" altLang="en-US" dirty="0">
              <a:solidFill>
                <a:srgbClr val="FFFFFF"/>
              </a:solidFill>
            </a:endParaRPr>
          </a:p>
        </p:txBody>
      </p:sp>
      <p:sp>
        <p:nvSpPr>
          <p:cNvPr id="6" name="Footer Placeholder 5"/>
          <p:cNvSpPr>
            <a:spLocks noGrp="1"/>
          </p:cNvSpPr>
          <p:nvPr>
            <p:ph type="ftr" sz="quarter" idx="12"/>
          </p:nvPr>
        </p:nvSpPr>
        <p:spPr>
          <a:xfrm>
            <a:off x="4165600" y="6248400"/>
            <a:ext cx="3860800" cy="476250"/>
          </a:xfrm>
        </p:spPr>
        <p:txBody>
          <a:bodyPr/>
          <a:lstStyle>
            <a:lvl1pPr>
              <a:defRPr/>
            </a:lvl1pPr>
          </a:lstStyle>
          <a:p>
            <a:endParaRPr lang="en-US" altLang="en-US" dirty="0">
              <a:solidFill>
                <a:srgbClr val="FFFFFF"/>
              </a:solidFill>
            </a:endParaRPr>
          </a:p>
        </p:txBody>
      </p:sp>
    </p:spTree>
    <p:extLst>
      <p:ext uri="{BB962C8B-B14F-4D97-AF65-F5344CB8AC3E}">
        <p14:creationId xmlns:p14="http://schemas.microsoft.com/office/powerpoint/2010/main" val="661049264"/>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6866" name="Group 2"/>
          <p:cNvGrpSpPr>
            <a:grpSpLocks/>
          </p:cNvGrpSpPr>
          <p:nvPr/>
        </p:nvGrpSpPr>
        <p:grpSpPr bwMode="auto">
          <a:xfrm>
            <a:off x="1" y="1"/>
            <a:ext cx="12187767" cy="6850063"/>
            <a:chOff x="0" y="0"/>
            <a:chExt cx="5758" cy="4315"/>
          </a:xfrm>
        </p:grpSpPr>
        <p:grpSp>
          <p:nvGrpSpPr>
            <p:cNvPr id="36867" name="Group 3"/>
            <p:cNvGrpSpPr>
              <a:grpSpLocks/>
            </p:cNvGrpSpPr>
            <p:nvPr userDrawn="1"/>
          </p:nvGrpSpPr>
          <p:grpSpPr bwMode="auto">
            <a:xfrm>
              <a:off x="1728" y="2230"/>
              <a:ext cx="4027" cy="2085"/>
              <a:chOff x="1728" y="2230"/>
              <a:chExt cx="4027" cy="2085"/>
            </a:xfrm>
          </p:grpSpPr>
          <p:sp>
            <p:nvSpPr>
              <p:cNvPr id="3686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sp>
            <p:nvSpPr>
              <p:cNvPr id="3686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sp>
            <p:nvSpPr>
              <p:cNvPr id="3687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sp>
            <p:nvSpPr>
              <p:cNvPr id="3687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sp>
            <p:nvSpPr>
              <p:cNvPr id="3687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grpSp>
        <p:sp>
          <p:nvSpPr>
            <p:cNvPr id="36873"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sp>
          <p:nvSpPr>
            <p:cNvPr id="36874"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grpSp>
      <p:sp>
        <p:nvSpPr>
          <p:cNvPr id="36875" name="Rectangle 11"/>
          <p:cNvSpPr>
            <a:spLocks noGrp="1" noChangeArrowheads="1"/>
          </p:cNvSpPr>
          <p:nvPr>
            <p:ph type="ctrTitle" sz="quarter"/>
          </p:nvPr>
        </p:nvSpPr>
        <p:spPr>
          <a:xfrm>
            <a:off x="914400" y="1736726"/>
            <a:ext cx="10363200" cy="1920875"/>
          </a:xfrm>
        </p:spPr>
        <p:txBody>
          <a:bodyPr/>
          <a:lstStyle>
            <a:lvl1pPr>
              <a:defRPr sz="6000"/>
            </a:lvl1pPr>
          </a:lstStyle>
          <a:p>
            <a:pPr lvl="0"/>
            <a:r>
              <a:rPr lang="en-US" altLang="en-US" noProof="0"/>
              <a:t>Click to edit Master title style</a:t>
            </a:r>
          </a:p>
        </p:txBody>
      </p:sp>
      <p:sp>
        <p:nvSpPr>
          <p:cNvPr id="36876"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36877" name="Rectangle 13"/>
          <p:cNvSpPr>
            <a:spLocks noGrp="1" noChangeArrowheads="1"/>
          </p:cNvSpPr>
          <p:nvPr>
            <p:ph type="dt" sz="quarter" idx="2"/>
          </p:nvPr>
        </p:nvSpPr>
        <p:spPr>
          <a:xfrm>
            <a:off x="609600" y="6248400"/>
            <a:ext cx="2844800" cy="476250"/>
          </a:xfrm>
        </p:spPr>
        <p:txBody>
          <a:bodyPr/>
          <a:lstStyle>
            <a:lvl1pPr>
              <a:defRPr/>
            </a:lvl1pPr>
          </a:lstStyle>
          <a:p>
            <a:endParaRPr lang="en-US" altLang="en-US" dirty="0">
              <a:solidFill>
                <a:srgbClr val="FFFFFF"/>
              </a:solidFill>
            </a:endParaRPr>
          </a:p>
        </p:txBody>
      </p:sp>
      <p:sp>
        <p:nvSpPr>
          <p:cNvPr id="36878" name="Rectangle 14"/>
          <p:cNvSpPr>
            <a:spLocks noGrp="1" noChangeArrowheads="1"/>
          </p:cNvSpPr>
          <p:nvPr>
            <p:ph type="ftr" sz="quarter" idx="3"/>
          </p:nvPr>
        </p:nvSpPr>
        <p:spPr>
          <a:xfrm>
            <a:off x="4165600" y="6251575"/>
            <a:ext cx="3860800" cy="476250"/>
          </a:xfrm>
        </p:spPr>
        <p:txBody>
          <a:bodyPr/>
          <a:lstStyle>
            <a:lvl1pPr>
              <a:defRPr/>
            </a:lvl1pPr>
          </a:lstStyle>
          <a:p>
            <a:endParaRPr lang="en-US" altLang="en-US" dirty="0">
              <a:solidFill>
                <a:srgbClr val="FFFFFF"/>
              </a:solidFill>
            </a:endParaRPr>
          </a:p>
        </p:txBody>
      </p:sp>
      <p:sp>
        <p:nvSpPr>
          <p:cNvPr id="36879" name="Rectangle 15"/>
          <p:cNvSpPr>
            <a:spLocks noGrp="1" noChangeArrowheads="1"/>
          </p:cNvSpPr>
          <p:nvPr>
            <p:ph type="sldNum" sz="quarter" idx="4"/>
          </p:nvPr>
        </p:nvSpPr>
        <p:spPr>
          <a:xfrm>
            <a:off x="8737600" y="6254750"/>
            <a:ext cx="2844800" cy="476250"/>
          </a:xfrm>
        </p:spPr>
        <p:txBody>
          <a:bodyPr/>
          <a:lstStyle>
            <a:lvl1pPr>
              <a:defRPr/>
            </a:lvl1pPr>
          </a:lstStyle>
          <a:p>
            <a:fld id="{5B1E9892-AB49-4D0C-B167-CC4E4C6263C4}"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040638786"/>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E098B60A-D280-4BCE-8B0A-B1F1427919E8}" type="slidenum">
              <a:rPr lang="en-US" altLang="en-US">
                <a:solidFill>
                  <a:srgbClr val="FFFFFF"/>
                </a:solidFill>
              </a:rPr>
              <a:pPr/>
              <a:t>‹#›</a:t>
            </a:fld>
            <a:endParaRPr lang="en-US" altLang="en-US" dirty="0">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ltLang="en-US" dirty="0">
              <a:solidFill>
                <a:srgbClr val="FFFFFF"/>
              </a:solidFill>
            </a:endParaRPr>
          </a:p>
        </p:txBody>
      </p:sp>
    </p:spTree>
    <p:extLst>
      <p:ext uri="{BB962C8B-B14F-4D97-AF65-F5344CB8AC3E}">
        <p14:creationId xmlns:p14="http://schemas.microsoft.com/office/powerpoint/2010/main" val="536655020"/>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C172A59C-B865-423F-AADF-F7CF2AB80939}" type="slidenum">
              <a:rPr lang="en-US" altLang="en-US">
                <a:solidFill>
                  <a:srgbClr val="FFFFFF"/>
                </a:solidFill>
              </a:rPr>
              <a:pPr/>
              <a:t>‹#›</a:t>
            </a:fld>
            <a:endParaRPr lang="en-US" altLang="en-US" dirty="0">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ltLang="en-US" dirty="0">
              <a:solidFill>
                <a:srgbClr val="FFFFFF"/>
              </a:solidFill>
            </a:endParaRPr>
          </a:p>
        </p:txBody>
      </p:sp>
    </p:spTree>
    <p:extLst>
      <p:ext uri="{BB962C8B-B14F-4D97-AF65-F5344CB8AC3E}">
        <p14:creationId xmlns:p14="http://schemas.microsoft.com/office/powerpoint/2010/main" val="2899088210"/>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9E5AA9B5-AE6D-41EF-AAAE-68624460AF2E}" type="slidenum">
              <a:rPr lang="en-US" altLang="en-US">
                <a:solidFill>
                  <a:srgbClr val="FFFFFF"/>
                </a:solidFill>
              </a:rPr>
              <a:pPr/>
              <a:t>‹#›</a:t>
            </a:fld>
            <a:endParaRPr lang="en-US" altLang="en-US" dirty="0">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ltLang="en-US" dirty="0">
              <a:solidFill>
                <a:srgbClr val="FFFFFF"/>
              </a:solidFill>
            </a:endParaRPr>
          </a:p>
        </p:txBody>
      </p:sp>
    </p:spTree>
    <p:extLst>
      <p:ext uri="{BB962C8B-B14F-4D97-AF65-F5344CB8AC3E}">
        <p14:creationId xmlns:p14="http://schemas.microsoft.com/office/powerpoint/2010/main" val="942932051"/>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dirty="0">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6DE65E90-CCB5-41F3-B242-702599E1A1E4}" type="slidenum">
              <a:rPr lang="en-US" altLang="en-US">
                <a:solidFill>
                  <a:srgbClr val="FFFFFF"/>
                </a:solidFill>
              </a:rPr>
              <a:pPr/>
              <a:t>‹#›</a:t>
            </a:fld>
            <a:endParaRPr lang="en-US" altLang="en-US" dirty="0">
              <a:solidFill>
                <a:srgbClr val="FFFFFF"/>
              </a:solidFill>
            </a:endParaRPr>
          </a:p>
        </p:txBody>
      </p:sp>
      <p:sp>
        <p:nvSpPr>
          <p:cNvPr id="9" name="Footer Placeholder 8"/>
          <p:cNvSpPr>
            <a:spLocks noGrp="1"/>
          </p:cNvSpPr>
          <p:nvPr>
            <p:ph type="ftr" sz="quarter" idx="12"/>
          </p:nvPr>
        </p:nvSpPr>
        <p:spPr/>
        <p:txBody>
          <a:bodyPr/>
          <a:lstStyle>
            <a:lvl1pPr>
              <a:defRPr/>
            </a:lvl1pPr>
          </a:lstStyle>
          <a:p>
            <a:endParaRPr lang="en-US" altLang="en-US" dirty="0">
              <a:solidFill>
                <a:srgbClr val="FFFFFF"/>
              </a:solidFill>
            </a:endParaRPr>
          </a:p>
        </p:txBody>
      </p:sp>
    </p:spTree>
    <p:extLst>
      <p:ext uri="{BB962C8B-B14F-4D97-AF65-F5344CB8AC3E}">
        <p14:creationId xmlns:p14="http://schemas.microsoft.com/office/powerpoint/2010/main" val="1162551916"/>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53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1716107"/>
      </p:ext>
    </p:extLst>
  </p:cSld>
  <p:clrMapOvr>
    <a:masterClrMapping/>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dirty="0">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0DB861A0-74C6-41A2-9338-FA723C0E2AAA}" type="slidenum">
              <a:rPr lang="en-US" altLang="en-US">
                <a:solidFill>
                  <a:srgbClr val="FFFFFF"/>
                </a:solidFill>
              </a:rPr>
              <a:pPr/>
              <a:t>‹#›</a:t>
            </a:fld>
            <a:endParaRPr lang="en-US" altLang="en-US" dirty="0">
              <a:solidFill>
                <a:srgbClr val="FFFFFF"/>
              </a:solidFill>
            </a:endParaRPr>
          </a:p>
        </p:txBody>
      </p:sp>
      <p:sp>
        <p:nvSpPr>
          <p:cNvPr id="5" name="Footer Placeholder 4"/>
          <p:cNvSpPr>
            <a:spLocks noGrp="1"/>
          </p:cNvSpPr>
          <p:nvPr>
            <p:ph type="ftr" sz="quarter" idx="12"/>
          </p:nvPr>
        </p:nvSpPr>
        <p:spPr/>
        <p:txBody>
          <a:bodyPr/>
          <a:lstStyle>
            <a:lvl1pPr>
              <a:defRPr/>
            </a:lvl1pPr>
          </a:lstStyle>
          <a:p>
            <a:endParaRPr lang="en-US" altLang="en-US" dirty="0">
              <a:solidFill>
                <a:srgbClr val="FFFFFF"/>
              </a:solidFill>
            </a:endParaRPr>
          </a:p>
        </p:txBody>
      </p:sp>
    </p:spTree>
    <p:extLst>
      <p:ext uri="{BB962C8B-B14F-4D97-AF65-F5344CB8AC3E}">
        <p14:creationId xmlns:p14="http://schemas.microsoft.com/office/powerpoint/2010/main" val="2400966057"/>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877582E9-33BC-485E-AF0E-B3D4A6428915}" type="slidenum">
              <a:rPr lang="en-US" altLang="en-US">
                <a:solidFill>
                  <a:srgbClr val="FFFFFF"/>
                </a:solidFill>
              </a:rPr>
              <a:pPr/>
              <a:t>‹#›</a:t>
            </a:fld>
            <a:endParaRPr lang="en-US" altLang="en-US" dirty="0">
              <a:solidFill>
                <a:srgbClr val="FFFFFF"/>
              </a:solidFill>
            </a:endParaRPr>
          </a:p>
        </p:txBody>
      </p:sp>
      <p:sp>
        <p:nvSpPr>
          <p:cNvPr id="4" name="Footer Placeholder 3"/>
          <p:cNvSpPr>
            <a:spLocks noGrp="1"/>
          </p:cNvSpPr>
          <p:nvPr>
            <p:ph type="ftr" sz="quarter" idx="12"/>
          </p:nvPr>
        </p:nvSpPr>
        <p:spPr/>
        <p:txBody>
          <a:bodyPr/>
          <a:lstStyle>
            <a:lvl1pPr>
              <a:defRPr/>
            </a:lvl1pPr>
          </a:lstStyle>
          <a:p>
            <a:endParaRPr lang="en-US" altLang="en-US" dirty="0">
              <a:solidFill>
                <a:srgbClr val="FFFFFF"/>
              </a:solidFill>
            </a:endParaRPr>
          </a:p>
        </p:txBody>
      </p:sp>
    </p:spTree>
    <p:extLst>
      <p:ext uri="{BB962C8B-B14F-4D97-AF65-F5344CB8AC3E}">
        <p14:creationId xmlns:p14="http://schemas.microsoft.com/office/powerpoint/2010/main" val="2454468785"/>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C8F7E34C-41B8-4B97-A4B8-EE1926BE7DE9}" type="slidenum">
              <a:rPr lang="en-US" altLang="en-US">
                <a:solidFill>
                  <a:srgbClr val="FFFFFF"/>
                </a:solidFill>
              </a:rPr>
              <a:pPr/>
              <a:t>‹#›</a:t>
            </a:fld>
            <a:endParaRPr lang="en-US" altLang="en-US" dirty="0">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ltLang="en-US" dirty="0">
              <a:solidFill>
                <a:srgbClr val="FFFFFF"/>
              </a:solidFill>
            </a:endParaRPr>
          </a:p>
        </p:txBody>
      </p:sp>
    </p:spTree>
    <p:extLst>
      <p:ext uri="{BB962C8B-B14F-4D97-AF65-F5344CB8AC3E}">
        <p14:creationId xmlns:p14="http://schemas.microsoft.com/office/powerpoint/2010/main" val="3879623041"/>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A98A89D2-5992-42E4-850D-4807DBD9756C}" type="slidenum">
              <a:rPr lang="en-US" altLang="en-US">
                <a:solidFill>
                  <a:srgbClr val="FFFFFF"/>
                </a:solidFill>
              </a:rPr>
              <a:pPr/>
              <a:t>‹#›</a:t>
            </a:fld>
            <a:endParaRPr lang="en-US" altLang="en-US" dirty="0">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ltLang="en-US" dirty="0">
              <a:solidFill>
                <a:srgbClr val="FFFFFF"/>
              </a:solidFill>
            </a:endParaRPr>
          </a:p>
        </p:txBody>
      </p:sp>
    </p:spTree>
    <p:extLst>
      <p:ext uri="{BB962C8B-B14F-4D97-AF65-F5344CB8AC3E}">
        <p14:creationId xmlns:p14="http://schemas.microsoft.com/office/powerpoint/2010/main" val="956747034"/>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367FCAAA-2915-47A5-8138-2BDFDF04BB29}" type="slidenum">
              <a:rPr lang="en-US" altLang="en-US">
                <a:solidFill>
                  <a:srgbClr val="FFFFFF"/>
                </a:solidFill>
              </a:rPr>
              <a:pPr/>
              <a:t>‹#›</a:t>
            </a:fld>
            <a:endParaRPr lang="en-US" altLang="en-US" dirty="0">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ltLang="en-US" dirty="0">
              <a:solidFill>
                <a:srgbClr val="FFFFFF"/>
              </a:solidFill>
            </a:endParaRPr>
          </a:p>
        </p:txBody>
      </p:sp>
    </p:spTree>
    <p:extLst>
      <p:ext uri="{BB962C8B-B14F-4D97-AF65-F5344CB8AC3E}">
        <p14:creationId xmlns:p14="http://schemas.microsoft.com/office/powerpoint/2010/main" val="177672077"/>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260744B9-FEE6-4253-934F-9AF3761C9B97}" type="slidenum">
              <a:rPr lang="en-US" altLang="en-US">
                <a:solidFill>
                  <a:srgbClr val="FFFFFF"/>
                </a:solidFill>
              </a:rPr>
              <a:pPr/>
              <a:t>‹#›</a:t>
            </a:fld>
            <a:endParaRPr lang="en-US" altLang="en-US" dirty="0">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ltLang="en-US" dirty="0">
              <a:solidFill>
                <a:srgbClr val="FFFFFF"/>
              </a:solidFill>
            </a:endParaRPr>
          </a:p>
        </p:txBody>
      </p:sp>
    </p:spTree>
    <p:extLst>
      <p:ext uri="{BB962C8B-B14F-4D97-AF65-F5344CB8AC3E}">
        <p14:creationId xmlns:p14="http://schemas.microsoft.com/office/powerpoint/2010/main" val="3957807507"/>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endParaRPr lang="en-US" dirty="0"/>
          </a:p>
        </p:txBody>
      </p:sp>
      <p:sp>
        <p:nvSpPr>
          <p:cNvPr id="4" name="Date Placeholder 3"/>
          <p:cNvSpPr>
            <a:spLocks noGrp="1"/>
          </p:cNvSpPr>
          <p:nvPr>
            <p:ph type="dt" sz="half" idx="10"/>
          </p:nvPr>
        </p:nvSpPr>
        <p:spPr>
          <a:xfrm>
            <a:off x="609600" y="6251575"/>
            <a:ext cx="2844800" cy="476250"/>
          </a:xfrm>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a:xfrm>
            <a:off x="8737600" y="6248400"/>
            <a:ext cx="2844800" cy="476250"/>
          </a:xfrm>
        </p:spPr>
        <p:txBody>
          <a:bodyPr/>
          <a:lstStyle>
            <a:lvl1pPr>
              <a:defRPr/>
            </a:lvl1pPr>
          </a:lstStyle>
          <a:p>
            <a:fld id="{E076EC82-737B-4AAA-9BC9-0720A3650D75}" type="slidenum">
              <a:rPr lang="en-US" altLang="en-US">
                <a:solidFill>
                  <a:srgbClr val="FFFFFF"/>
                </a:solidFill>
              </a:rPr>
              <a:pPr/>
              <a:t>‹#›</a:t>
            </a:fld>
            <a:endParaRPr lang="en-US" altLang="en-US" dirty="0">
              <a:solidFill>
                <a:srgbClr val="FFFFFF"/>
              </a:solidFill>
            </a:endParaRPr>
          </a:p>
        </p:txBody>
      </p:sp>
      <p:sp>
        <p:nvSpPr>
          <p:cNvPr id="6" name="Footer Placeholder 5"/>
          <p:cNvSpPr>
            <a:spLocks noGrp="1"/>
          </p:cNvSpPr>
          <p:nvPr>
            <p:ph type="ftr" sz="quarter" idx="12"/>
          </p:nvPr>
        </p:nvSpPr>
        <p:spPr>
          <a:xfrm>
            <a:off x="4165600" y="6248400"/>
            <a:ext cx="3860800" cy="476250"/>
          </a:xfrm>
        </p:spPr>
        <p:txBody>
          <a:bodyPr/>
          <a:lstStyle>
            <a:lvl1pPr>
              <a:defRPr/>
            </a:lvl1pPr>
          </a:lstStyle>
          <a:p>
            <a:endParaRPr lang="en-US" altLang="en-US" dirty="0">
              <a:solidFill>
                <a:srgbClr val="FFFFFF"/>
              </a:solidFill>
            </a:endParaRPr>
          </a:p>
        </p:txBody>
      </p:sp>
    </p:spTree>
    <p:extLst>
      <p:ext uri="{BB962C8B-B14F-4D97-AF65-F5344CB8AC3E}">
        <p14:creationId xmlns:p14="http://schemas.microsoft.com/office/powerpoint/2010/main" val="3897784067"/>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3"/>
            <a:ext cx="5384800" cy="4317465"/>
          </a:xfrm>
        </p:spPr>
        <p:txBody>
          <a:bodyPr/>
          <a:lstStyle>
            <a:lvl1pPr>
              <a:defRPr sz="3200"/>
            </a:lvl1pPr>
            <a:lvl2pPr>
              <a:defRPr sz="2900"/>
            </a:lvl2pPr>
            <a:lvl3pPr>
              <a:defRPr sz="2700"/>
            </a:lvl3pPr>
            <a:lvl4pPr>
              <a:defRPr sz="2400"/>
            </a:lvl4pPr>
            <a:lvl5pPr>
              <a:defRPr sz="21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317464"/>
          </a:xfrm>
        </p:spPr>
        <p:txBody>
          <a:bodyPr/>
          <a:lstStyle>
            <a:lvl1pPr>
              <a:defRPr sz="3200"/>
            </a:lvl1pPr>
            <a:lvl2pPr>
              <a:defRPr sz="2900"/>
            </a:lvl2pPr>
            <a:lvl3pPr>
              <a:defRPr sz="2700"/>
            </a:lvl3pPr>
            <a:lvl4pPr>
              <a:defRPr sz="2400"/>
            </a:lvl4pPr>
            <a:lvl5pPr>
              <a:defRPr sz="21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0348583"/>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5"/>
            <a:ext cx="5386917"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777681"/>
          </a:xfrm>
        </p:spPr>
        <p:txBody>
          <a:bodyPr/>
          <a:lstStyle>
            <a:lvl1pPr>
              <a:defRPr sz="3200"/>
            </a:lvl1pPr>
            <a:lvl2pPr>
              <a:defRPr sz="2900"/>
            </a:lvl2pPr>
            <a:lvl3pPr>
              <a:defRPr sz="2700"/>
            </a:lvl3pPr>
            <a:lvl4pPr>
              <a:defRPr sz="24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0" y="1535115"/>
            <a:ext cx="5389033"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777681"/>
          </a:xfrm>
        </p:spPr>
        <p:txBody>
          <a:bodyPr/>
          <a:lstStyle>
            <a:lvl1pPr>
              <a:defRPr sz="3200"/>
            </a:lvl1pPr>
            <a:lvl2pPr>
              <a:defRPr sz="2900"/>
            </a:lvl2pPr>
            <a:lvl3pPr>
              <a:defRPr sz="2700"/>
            </a:lvl3pPr>
            <a:lvl4pPr>
              <a:defRPr sz="24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9650303"/>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20447256"/>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5" name="Slide Number Placeholder 4"/>
          <p:cNvSpPr txBox="1">
            <a:spLocks/>
          </p:cNvSpPr>
          <p:nvPr/>
        </p:nvSpPr>
        <p:spPr>
          <a:xfrm>
            <a:off x="11670943" y="2"/>
            <a:ext cx="521060" cy="365125"/>
          </a:xfrm>
          <a:prstGeom prst="rect">
            <a:avLst/>
          </a:prstGeom>
        </p:spPr>
        <p:txBody>
          <a:bodyPr vert="horz" lIns="0" tIns="0" rIns="0" bIns="0" rtlCol="0" anchor="ctr" anchorCtr="1"/>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4DD1308-9147-784B-8E83-F1B19DF296D6}" type="slidenum">
              <a:rPr lang="en-US" smtClean="0"/>
              <a:pPr/>
              <a:t>‹#›</a:t>
            </a:fld>
            <a:endParaRPr lang="en-US" dirty="0"/>
          </a:p>
        </p:txBody>
      </p:sp>
    </p:spTree>
    <p:extLst>
      <p:ext uri="{BB962C8B-B14F-4D97-AF65-F5344CB8AC3E}">
        <p14:creationId xmlns:p14="http://schemas.microsoft.com/office/powerpoint/2010/main" val="381626637"/>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700" b="1"/>
            </a:lvl1pPr>
          </a:lstStyle>
          <a:p>
            <a:r>
              <a:rPr lang="en-US"/>
              <a:t>Click to edit Master title style</a:t>
            </a:r>
            <a:endParaRPr lang="en-US" dirty="0"/>
          </a:p>
        </p:txBody>
      </p:sp>
      <p:sp>
        <p:nvSpPr>
          <p:cNvPr id="3" name="Content Placeholder 2"/>
          <p:cNvSpPr>
            <a:spLocks noGrp="1"/>
          </p:cNvSpPr>
          <p:nvPr>
            <p:ph idx="1"/>
          </p:nvPr>
        </p:nvSpPr>
        <p:spPr>
          <a:xfrm>
            <a:off x="4766733" y="273053"/>
            <a:ext cx="6815667" cy="5588787"/>
          </a:xfrm>
        </p:spPr>
        <p:txBody>
          <a:bodyPr/>
          <a:lstStyle>
            <a:lvl1pPr>
              <a:defRPr sz="3200"/>
            </a:lvl1pPr>
            <a:lvl2pPr>
              <a:defRPr sz="2900"/>
            </a:lvl2pPr>
            <a:lvl3pPr>
              <a:defRPr sz="2700"/>
            </a:lvl3pPr>
            <a:lvl4pPr>
              <a:defRPr sz="2400"/>
            </a:lvl4pPr>
            <a:lvl5pPr>
              <a:defRPr sz="21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3285606"/>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en-US" dirty="0"/>
              <a:t>Click icon to add picture</a:t>
            </a:r>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7465224"/>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917" tIns="60958" rIns="121917" bIns="6095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2"/>
            <a:ext cx="10972800" cy="4282572"/>
          </a:xfrm>
          <a:prstGeom prst="rect">
            <a:avLst/>
          </a:prstGeom>
        </p:spPr>
        <p:txBody>
          <a:bodyPr vert="horz" lIns="121917" tIns="60958" rIns="121917" bIns="609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09600" y="6356353"/>
            <a:ext cx="3860800" cy="365125"/>
          </a:xfrm>
          <a:prstGeom prst="rect">
            <a:avLst/>
          </a:prstGeom>
        </p:spPr>
        <p:txBody>
          <a:bodyPr vert="horz" lIns="121917" tIns="60958" rIns="121917" bIns="60958"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670943" y="2"/>
            <a:ext cx="521060" cy="365125"/>
          </a:xfrm>
          <a:prstGeom prst="rect">
            <a:avLst/>
          </a:prstGeom>
        </p:spPr>
        <p:txBody>
          <a:bodyPr vert="horz" lIns="0" tIns="0" rIns="0" bIns="0" rtlCol="0" anchor="ctr" anchorCtr="1"/>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616724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9" r:id="rId12"/>
  </p:sldLayoutIdLst>
  <p:transition spd="slow">
    <p:pull/>
  </p:transition>
  <p:hf hdr="0" ftr="0" dt="0"/>
  <p:txStyles>
    <p:titleStyle>
      <a:lvl1pPr algn="l" defTabSz="609585" rtl="0" eaLnBrk="1" latinLnBrk="0" hangingPunct="1">
        <a:spcBef>
          <a:spcPct val="0"/>
        </a:spcBef>
        <a:buNone/>
        <a:defRPr sz="5300"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2900"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7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400"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1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700"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700"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700"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dt" sz="half" idx="2"/>
          </p:nvPr>
        </p:nvSpPr>
        <p:spPr bwMode="auto">
          <a:xfrm>
            <a:off x="609600" y="625157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Arial" charset="0"/>
              </a:defRPr>
            </a:lvl1pPr>
          </a:lstStyle>
          <a:p>
            <a:pPr defTabSz="914400" fontAlgn="base">
              <a:spcBef>
                <a:spcPct val="0"/>
              </a:spcBef>
              <a:spcAft>
                <a:spcPct val="0"/>
              </a:spcAft>
            </a:pPr>
            <a:endParaRPr lang="en-US" altLang="en-US" dirty="0">
              <a:solidFill>
                <a:srgbClr val="FFFFFF"/>
              </a:solidFill>
            </a:endParaRPr>
          </a:p>
        </p:txBody>
      </p:sp>
      <p:sp>
        <p:nvSpPr>
          <p:cNvPr id="35843" name="Rectangle 3"/>
          <p:cNvSpPr>
            <a:spLocks noGrp="1" noChangeArrowheads="1"/>
          </p:cNvSpPr>
          <p:nvPr>
            <p:ph type="sldNum" sz="quarter" idx="4"/>
          </p:nvPr>
        </p:nvSpPr>
        <p:spPr bwMode="auto">
          <a:xfrm>
            <a:off x="8737600" y="624840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defTabSz="914400" fontAlgn="base">
              <a:spcBef>
                <a:spcPct val="0"/>
              </a:spcBef>
              <a:spcAft>
                <a:spcPct val="0"/>
              </a:spcAft>
            </a:pPr>
            <a:fld id="{D091B794-8BBE-4A9C-A9EF-1563E42D4CB1}" type="slidenum">
              <a:rPr lang="en-US" altLang="en-US" smtClean="0">
                <a:solidFill>
                  <a:srgbClr val="FFFFFF"/>
                </a:solidFill>
              </a:rPr>
              <a:pPr defTabSz="914400" fontAlgn="base">
                <a:spcBef>
                  <a:spcPct val="0"/>
                </a:spcBef>
                <a:spcAft>
                  <a:spcPct val="0"/>
                </a:spcAft>
              </a:pPr>
              <a:t>‹#›</a:t>
            </a:fld>
            <a:endParaRPr lang="en-US" altLang="en-US" dirty="0">
              <a:solidFill>
                <a:srgbClr val="FFFFFF"/>
              </a:solidFill>
            </a:endParaRPr>
          </a:p>
        </p:txBody>
      </p:sp>
      <p:grpSp>
        <p:nvGrpSpPr>
          <p:cNvPr id="35844" name="Group 4"/>
          <p:cNvGrpSpPr>
            <a:grpSpLocks/>
          </p:cNvGrpSpPr>
          <p:nvPr/>
        </p:nvGrpSpPr>
        <p:grpSpPr bwMode="auto">
          <a:xfrm>
            <a:off x="2" y="3"/>
            <a:ext cx="12187767" cy="6850063"/>
            <a:chOff x="0" y="0"/>
            <a:chExt cx="5758" cy="4315"/>
          </a:xfrm>
        </p:grpSpPr>
        <p:grpSp>
          <p:nvGrpSpPr>
            <p:cNvPr id="35845" name="Group 5"/>
            <p:cNvGrpSpPr>
              <a:grpSpLocks/>
            </p:cNvGrpSpPr>
            <p:nvPr userDrawn="1"/>
          </p:nvGrpSpPr>
          <p:grpSpPr bwMode="auto">
            <a:xfrm>
              <a:off x="1728" y="2230"/>
              <a:ext cx="4027" cy="2085"/>
              <a:chOff x="1728" y="2230"/>
              <a:chExt cx="4027" cy="2085"/>
            </a:xfrm>
          </p:grpSpPr>
          <p:sp>
            <p:nvSpPr>
              <p:cNvPr id="35846"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sp>
            <p:nvSpPr>
              <p:cNvPr id="35847"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sp>
            <p:nvSpPr>
              <p:cNvPr id="35848"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sp>
            <p:nvSpPr>
              <p:cNvPr id="35849"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sp>
            <p:nvSpPr>
              <p:cNvPr id="35850"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grpSp>
        <p:sp>
          <p:nvSpPr>
            <p:cNvPr id="35851"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sp>
          <p:nvSpPr>
            <p:cNvPr id="35852"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grpSp>
      <p:sp>
        <p:nvSpPr>
          <p:cNvPr id="35853" name="Rectangle 13"/>
          <p:cNvSpPr>
            <a:spLocks noGrp="1" noRot="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5854" name="Rectangle 14"/>
          <p:cNvSpPr>
            <a:spLocks noGrp="1" noChangeArrowheads="1"/>
          </p:cNvSpPr>
          <p:nvPr>
            <p:ph type="ftr" sz="quarter" idx="3"/>
          </p:nvPr>
        </p:nvSpPr>
        <p:spPr bwMode="auto">
          <a:xfrm>
            <a:off x="4165600" y="624840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lgn="ctr" defTabSz="914400" fontAlgn="base">
              <a:spcBef>
                <a:spcPct val="0"/>
              </a:spcBef>
              <a:spcAft>
                <a:spcPct val="0"/>
              </a:spcAft>
            </a:pPr>
            <a:endParaRPr lang="en-US" altLang="en-US" dirty="0">
              <a:solidFill>
                <a:srgbClr val="FFFFFF"/>
              </a:solidFill>
            </a:endParaRPr>
          </a:p>
        </p:txBody>
      </p:sp>
      <p:sp>
        <p:nvSpPr>
          <p:cNvPr id="35855" name="Rectangle 15"/>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021133017"/>
      </p:ext>
    </p:extLst>
  </p:cSld>
  <p:clrMap bg1="dk2" tx1="lt1" bg2="dk1"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ransition spd="slow">
    <p:pull/>
  </p:transition>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dt" sz="half" idx="2"/>
          </p:nvPr>
        </p:nvSpPr>
        <p:spPr bwMode="auto">
          <a:xfrm>
            <a:off x="609600" y="625157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Arial" charset="0"/>
              </a:defRPr>
            </a:lvl1pPr>
          </a:lstStyle>
          <a:p>
            <a:pPr defTabSz="914400" fontAlgn="base">
              <a:spcBef>
                <a:spcPct val="0"/>
              </a:spcBef>
              <a:spcAft>
                <a:spcPct val="0"/>
              </a:spcAft>
            </a:pPr>
            <a:endParaRPr lang="en-US" altLang="en-US" dirty="0">
              <a:solidFill>
                <a:srgbClr val="FFFFFF"/>
              </a:solidFill>
            </a:endParaRPr>
          </a:p>
        </p:txBody>
      </p:sp>
      <p:sp>
        <p:nvSpPr>
          <p:cNvPr id="35843" name="Rectangle 3"/>
          <p:cNvSpPr>
            <a:spLocks noGrp="1" noChangeArrowheads="1"/>
          </p:cNvSpPr>
          <p:nvPr>
            <p:ph type="sldNum" sz="quarter" idx="4"/>
          </p:nvPr>
        </p:nvSpPr>
        <p:spPr bwMode="auto">
          <a:xfrm>
            <a:off x="8737600" y="624840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defTabSz="914400" fontAlgn="base">
              <a:spcBef>
                <a:spcPct val="0"/>
              </a:spcBef>
              <a:spcAft>
                <a:spcPct val="0"/>
              </a:spcAft>
            </a:pPr>
            <a:fld id="{D091B794-8BBE-4A9C-A9EF-1563E42D4CB1}" type="slidenum">
              <a:rPr lang="en-US" altLang="en-US" smtClean="0">
                <a:solidFill>
                  <a:srgbClr val="FFFFFF"/>
                </a:solidFill>
              </a:rPr>
              <a:pPr defTabSz="914400" fontAlgn="base">
                <a:spcBef>
                  <a:spcPct val="0"/>
                </a:spcBef>
                <a:spcAft>
                  <a:spcPct val="0"/>
                </a:spcAft>
              </a:pPr>
              <a:t>‹#›</a:t>
            </a:fld>
            <a:endParaRPr lang="en-US" altLang="en-US" dirty="0">
              <a:solidFill>
                <a:srgbClr val="FFFFFF"/>
              </a:solidFill>
            </a:endParaRPr>
          </a:p>
        </p:txBody>
      </p:sp>
      <p:grpSp>
        <p:nvGrpSpPr>
          <p:cNvPr id="35844" name="Group 4"/>
          <p:cNvGrpSpPr>
            <a:grpSpLocks/>
          </p:cNvGrpSpPr>
          <p:nvPr/>
        </p:nvGrpSpPr>
        <p:grpSpPr bwMode="auto">
          <a:xfrm>
            <a:off x="1" y="1"/>
            <a:ext cx="12187767" cy="6850063"/>
            <a:chOff x="0" y="0"/>
            <a:chExt cx="5758" cy="4315"/>
          </a:xfrm>
        </p:grpSpPr>
        <p:grpSp>
          <p:nvGrpSpPr>
            <p:cNvPr id="35845" name="Group 5"/>
            <p:cNvGrpSpPr>
              <a:grpSpLocks/>
            </p:cNvGrpSpPr>
            <p:nvPr userDrawn="1"/>
          </p:nvGrpSpPr>
          <p:grpSpPr bwMode="auto">
            <a:xfrm>
              <a:off x="1728" y="2230"/>
              <a:ext cx="4027" cy="2085"/>
              <a:chOff x="1728" y="2230"/>
              <a:chExt cx="4027" cy="2085"/>
            </a:xfrm>
          </p:grpSpPr>
          <p:sp>
            <p:nvSpPr>
              <p:cNvPr id="35846"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sp>
            <p:nvSpPr>
              <p:cNvPr id="35847"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sp>
            <p:nvSpPr>
              <p:cNvPr id="35848"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sp>
            <p:nvSpPr>
              <p:cNvPr id="35849"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sp>
            <p:nvSpPr>
              <p:cNvPr id="35850"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grpSp>
        <p:sp>
          <p:nvSpPr>
            <p:cNvPr id="35851"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sp>
          <p:nvSpPr>
            <p:cNvPr id="35852"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dirty="0">
                <a:solidFill>
                  <a:srgbClr val="FFFFFF"/>
                </a:solidFill>
              </a:endParaRPr>
            </a:p>
          </p:txBody>
        </p:sp>
      </p:grpSp>
      <p:sp>
        <p:nvSpPr>
          <p:cNvPr id="35853" name="Rectangle 13"/>
          <p:cNvSpPr>
            <a:spLocks noGrp="1" noRot="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5854" name="Rectangle 14"/>
          <p:cNvSpPr>
            <a:spLocks noGrp="1" noChangeArrowheads="1"/>
          </p:cNvSpPr>
          <p:nvPr>
            <p:ph type="ftr" sz="quarter" idx="3"/>
          </p:nvPr>
        </p:nvSpPr>
        <p:spPr bwMode="auto">
          <a:xfrm>
            <a:off x="4165600" y="624840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lgn="ctr" defTabSz="914400" fontAlgn="base">
              <a:spcBef>
                <a:spcPct val="0"/>
              </a:spcBef>
              <a:spcAft>
                <a:spcPct val="0"/>
              </a:spcAft>
            </a:pPr>
            <a:endParaRPr lang="en-US" altLang="en-US" dirty="0">
              <a:solidFill>
                <a:srgbClr val="FFFFFF"/>
              </a:solidFill>
            </a:endParaRPr>
          </a:p>
        </p:txBody>
      </p:sp>
      <p:sp>
        <p:nvSpPr>
          <p:cNvPr id="35855" name="Rectangle 15"/>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213147424"/>
      </p:ext>
    </p:extLst>
  </p:cSld>
  <p:clrMap bg1="dk2" tx1="lt1" bg2="dk1"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ransition spd="slow">
    <p:pull/>
  </p:transition>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8.wmf"/><Relationship Id="rId4" Type="http://schemas.openxmlformats.org/officeDocument/2006/relationships/oleObject" Target="../embeddings/oleObject1.bin"/></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extLst>
              <a:ext uri="{BEBA8EAE-BF5A-486C-A8C5-ECC9F3942E4B}">
                <a14:imgProps xmlns:a14="http://schemas.microsoft.com/office/drawing/2010/main">
                  <a14:imgLayer r:embed="rId4">
                    <a14:imgEffect>
                      <a14:backgroundRemoval t="2742" b="94909" l="4000" r="96750">
                        <a14:foregroundMark x1="8875" y1="26110" x2="4000" y2="39295"/>
                        <a14:foregroundMark x1="4000" y1="39295" x2="4000" y2="53525"/>
                        <a14:foregroundMark x1="4000" y1="53525" x2="10500" y2="68407"/>
                        <a14:foregroundMark x1="82625" y1="15274" x2="90500" y2="3786"/>
                        <a14:foregroundMark x1="90500" y1="3786" x2="85125" y2="15535"/>
                        <a14:foregroundMark x1="94375" y1="5875" x2="91125" y2="12272"/>
                        <a14:foregroundMark x1="96500" y1="6527" x2="94875" y2="11488"/>
                        <a14:foregroundMark x1="52250" y1="93734" x2="39250" y2="91123"/>
                        <a14:foregroundMark x1="39250" y1="91123" x2="37125" y2="89687"/>
                        <a14:foregroundMark x1="50375" y1="94909" x2="42500" y2="93473"/>
                        <a14:foregroundMark x1="96750" y1="2742" x2="95375" y2="5091"/>
                        <a14:foregroundMark x1="93250" y1="2742" x2="88875" y2="4178"/>
                      </a14:backgroundRemoval>
                    </a14:imgEffect>
                  </a14:imgLayer>
                </a14:imgProps>
              </a:ext>
            </a:extLst>
          </a:blip>
          <a:stretch>
            <a:fillRect/>
          </a:stretch>
        </p:blipFill>
        <p:spPr>
          <a:xfrm>
            <a:off x="7534948" y="1793998"/>
            <a:ext cx="3093723" cy="2874989"/>
          </a:xfrm>
          <a:prstGeom prst="rect">
            <a:avLst/>
          </a:prstGeom>
        </p:spPr>
      </p:pic>
      <p:sp>
        <p:nvSpPr>
          <p:cNvPr id="7" name="Title 6">
            <a:extLst>
              <a:ext uri="{FF2B5EF4-FFF2-40B4-BE49-F238E27FC236}">
                <a16:creationId xmlns:a16="http://schemas.microsoft.com/office/drawing/2014/main" id="{39CB7DF4-61DA-C940-BBD8-0F2F7E9E7616}"/>
              </a:ext>
            </a:extLst>
          </p:cNvPr>
          <p:cNvSpPr>
            <a:spLocks noGrp="1"/>
          </p:cNvSpPr>
          <p:nvPr>
            <p:ph type="ctrTitle"/>
          </p:nvPr>
        </p:nvSpPr>
        <p:spPr>
          <a:xfrm>
            <a:off x="914400" y="2130428"/>
            <a:ext cx="6620548" cy="1470025"/>
          </a:xfrm>
        </p:spPr>
        <p:txBody>
          <a:bodyPr>
            <a:noAutofit/>
          </a:bodyPr>
          <a:lstStyle/>
          <a:p>
            <a:pPr algn="l"/>
            <a:r>
              <a:rPr lang="en-US" sz="4400" b="1" dirty="0">
                <a:solidFill>
                  <a:srgbClr val="C00000"/>
                </a:solidFill>
              </a:rPr>
              <a:t>Targeted Therapies:</a:t>
            </a:r>
            <a:br>
              <a:rPr lang="en-US" sz="4400" b="1" dirty="0">
                <a:solidFill>
                  <a:srgbClr val="C00000"/>
                </a:solidFill>
              </a:rPr>
            </a:br>
            <a:r>
              <a:rPr lang="en-US" sz="4400" b="1" dirty="0">
                <a:solidFill>
                  <a:srgbClr val="C00000"/>
                </a:solidFill>
              </a:rPr>
              <a:t>The Cancer Revolution</a:t>
            </a:r>
            <a:endParaRPr lang="en-US" sz="4400" dirty="0"/>
          </a:p>
        </p:txBody>
      </p:sp>
      <p:sp>
        <p:nvSpPr>
          <p:cNvPr id="9" name="Subtitle 8">
            <a:extLst>
              <a:ext uri="{FF2B5EF4-FFF2-40B4-BE49-F238E27FC236}">
                <a16:creationId xmlns:a16="http://schemas.microsoft.com/office/drawing/2014/main" id="{6379503F-BDBB-2E49-A3FA-0CDA33B5C5E6}"/>
              </a:ext>
            </a:extLst>
          </p:cNvPr>
          <p:cNvSpPr>
            <a:spLocks noGrp="1"/>
          </p:cNvSpPr>
          <p:nvPr>
            <p:ph type="subTitle" idx="1"/>
          </p:nvPr>
        </p:nvSpPr>
        <p:spPr>
          <a:xfrm>
            <a:off x="914400" y="3886202"/>
            <a:ext cx="6620548" cy="1649509"/>
          </a:xfrm>
        </p:spPr>
        <p:txBody>
          <a:bodyPr/>
          <a:lstStyle/>
          <a:p>
            <a:pPr algn="l"/>
            <a:r>
              <a:rPr lang="en-US" b="1" dirty="0">
                <a:solidFill>
                  <a:schemeClr val="tx1"/>
                </a:solidFill>
              </a:rPr>
              <a:t>Implications in Hospice Patients</a:t>
            </a:r>
          </a:p>
        </p:txBody>
      </p:sp>
    </p:spTree>
    <p:extLst>
      <p:ext uri="{BB962C8B-B14F-4D97-AF65-F5344CB8AC3E}">
        <p14:creationId xmlns:p14="http://schemas.microsoft.com/office/powerpoint/2010/main" val="1282132533"/>
      </p:ext>
    </p:extLst>
  </p:cSld>
  <p:clrMapOvr>
    <a:masterClrMapping/>
  </p:clrMapOvr>
  <p:transition spd="slow">
    <p:pull/>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339" y="61451"/>
            <a:ext cx="12220677" cy="6735097"/>
          </a:xfrm>
          <a:prstGeom prst="rect">
            <a:avLst/>
          </a:prstGeom>
        </p:spPr>
      </p:pic>
    </p:spTree>
    <p:extLst>
      <p:ext uri="{BB962C8B-B14F-4D97-AF65-F5344CB8AC3E}">
        <p14:creationId xmlns:p14="http://schemas.microsoft.com/office/powerpoint/2010/main" val="4156314814"/>
      </p:ext>
    </p:extLst>
  </p:cSld>
  <p:clrMapOvr>
    <a:masterClrMapping/>
  </p:clrMapOvr>
  <p:transition spd="slow">
    <p:pull/>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248287" y="-11113"/>
            <a:ext cx="9556750" cy="6880226"/>
          </a:xfrm>
        </p:spPr>
      </p:pic>
      <p:sp>
        <p:nvSpPr>
          <p:cNvPr id="2" name="Rectangle 1">
            <a:extLst>
              <a:ext uri="{FF2B5EF4-FFF2-40B4-BE49-F238E27FC236}">
                <a16:creationId xmlns:a16="http://schemas.microsoft.com/office/drawing/2014/main" id="{EECC9767-7551-CE49-B831-AB66C85CBCD5}"/>
              </a:ext>
            </a:extLst>
          </p:cNvPr>
          <p:cNvSpPr/>
          <p:nvPr/>
        </p:nvSpPr>
        <p:spPr>
          <a:xfrm>
            <a:off x="-1" y="-11337"/>
            <a:ext cx="1406013" cy="1092885"/>
          </a:xfrm>
          <a:prstGeom prst="rect">
            <a:avLst/>
          </a:prstGeom>
          <a:solidFill>
            <a:srgbClr val="0189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EF3E9FB-653D-D040-8CF1-956B3B1C3BE6}"/>
              </a:ext>
            </a:extLst>
          </p:cNvPr>
          <p:cNvSpPr/>
          <p:nvPr/>
        </p:nvSpPr>
        <p:spPr>
          <a:xfrm>
            <a:off x="10785987" y="-11338"/>
            <a:ext cx="1406013" cy="1092885"/>
          </a:xfrm>
          <a:prstGeom prst="rect">
            <a:avLst/>
          </a:prstGeom>
          <a:solidFill>
            <a:srgbClr val="0189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7EC2678-4399-E449-980F-B1DD84A220DB}"/>
              </a:ext>
            </a:extLst>
          </p:cNvPr>
          <p:cNvSpPr/>
          <p:nvPr/>
        </p:nvSpPr>
        <p:spPr>
          <a:xfrm>
            <a:off x="0" y="1081548"/>
            <a:ext cx="12192000" cy="176981"/>
          </a:xfrm>
          <a:prstGeom prst="rect">
            <a:avLst/>
          </a:prstGeom>
          <a:solidFill>
            <a:srgbClr val="0189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9235143"/>
      </p:ext>
    </p:extLst>
  </p:cSld>
  <p:clrMapOvr>
    <a:masterClrMapping/>
  </p:clrMapOvr>
  <p:transition spd="slow">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333331-AAE0-7947-8237-38C5BA6B0241}"/>
              </a:ext>
            </a:extLst>
          </p:cNvPr>
          <p:cNvSpPr>
            <a:spLocks noGrp="1"/>
          </p:cNvSpPr>
          <p:nvPr>
            <p:ph type="title"/>
          </p:nvPr>
        </p:nvSpPr>
        <p:spPr/>
        <p:txBody>
          <a:bodyPr>
            <a:normAutofit/>
          </a:bodyPr>
          <a:lstStyle/>
          <a:p>
            <a:r>
              <a:rPr lang="en-US" sz="4800" b="1" dirty="0">
                <a:solidFill>
                  <a:srgbClr val="C00000"/>
                </a:solidFill>
              </a:rPr>
              <a:t>Radio-immuno-conjugates</a:t>
            </a:r>
            <a:endParaRPr lang="en-US" sz="4800" dirty="0"/>
          </a:p>
        </p:txBody>
      </p:sp>
      <p:pic>
        <p:nvPicPr>
          <p:cNvPr id="4" name="Content Placeholder 3"/>
          <p:cNvPicPr>
            <a:picLocks noGrp="1" noChangeAspect="1"/>
          </p:cNvPicPr>
          <p:nvPr>
            <p:ph idx="1"/>
          </p:nvPr>
        </p:nvPicPr>
        <p:blipFill rotWithShape="1">
          <a:blip r:embed="rId2"/>
          <a:stretch/>
        </p:blipFill>
        <p:spPr>
          <a:xfrm>
            <a:off x="2860675" y="1417639"/>
            <a:ext cx="6470650" cy="4852988"/>
          </a:xfrm>
          <a:prstGeom prst="rect">
            <a:avLst/>
          </a:prstGeom>
        </p:spPr>
      </p:pic>
      <p:sp>
        <p:nvSpPr>
          <p:cNvPr id="3" name="Slide Number Placeholder 2"/>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2217265072"/>
      </p:ext>
    </p:extLst>
  </p:cSld>
  <p:clrMapOvr>
    <a:masterClrMapping/>
  </p:clrMapOvr>
  <p:transition spd="slow">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4789" t="24548" r="17172" b="14554"/>
          <a:stretch/>
        </p:blipFill>
        <p:spPr>
          <a:xfrm>
            <a:off x="1737032" y="1417639"/>
            <a:ext cx="8051800" cy="4737100"/>
          </a:xfrm>
          <a:prstGeom prst="rect">
            <a:avLst/>
          </a:prstGeom>
          <a:solidFill>
            <a:schemeClr val="accent6">
              <a:lumMod val="20000"/>
              <a:lumOff val="80000"/>
            </a:schemeClr>
          </a:solidFill>
        </p:spPr>
      </p:pic>
      <p:sp>
        <p:nvSpPr>
          <p:cNvPr id="6" name="Title 5">
            <a:extLst>
              <a:ext uri="{FF2B5EF4-FFF2-40B4-BE49-F238E27FC236}">
                <a16:creationId xmlns:a16="http://schemas.microsoft.com/office/drawing/2014/main" id="{22519C6C-5134-DF48-ADAE-63D7C903303A}"/>
              </a:ext>
            </a:extLst>
          </p:cNvPr>
          <p:cNvSpPr>
            <a:spLocks noGrp="1"/>
          </p:cNvSpPr>
          <p:nvPr>
            <p:ph type="title"/>
          </p:nvPr>
        </p:nvSpPr>
        <p:spPr/>
        <p:txBody>
          <a:bodyPr>
            <a:normAutofit/>
          </a:bodyPr>
          <a:lstStyle/>
          <a:p>
            <a:r>
              <a:rPr lang="en-US" sz="4800" b="1" dirty="0">
                <a:solidFill>
                  <a:srgbClr val="C00000"/>
                </a:solidFill>
              </a:rPr>
              <a:t>Ibritumomab Tiuxetin - Zevalin</a:t>
            </a:r>
            <a:endParaRPr lang="en-US" sz="4800"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859362338"/>
      </p:ext>
    </p:extLst>
  </p:cSld>
  <p:clrMapOvr>
    <a:masterClrMapping/>
  </p:clrMapOvr>
  <p:transition spd="slow">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67490-B634-5841-BC47-C54B1EDE875A}"/>
              </a:ext>
            </a:extLst>
          </p:cNvPr>
          <p:cNvSpPr>
            <a:spLocks noGrp="1"/>
          </p:cNvSpPr>
          <p:nvPr>
            <p:ph type="title"/>
          </p:nvPr>
        </p:nvSpPr>
        <p:spPr/>
        <p:txBody>
          <a:bodyPr>
            <a:normAutofit/>
          </a:bodyPr>
          <a:lstStyle/>
          <a:p>
            <a:r>
              <a:rPr lang="en-US" sz="4800" b="1" dirty="0">
                <a:solidFill>
                  <a:srgbClr val="C00000"/>
                </a:solidFill>
              </a:rPr>
              <a:t>Targeted agents with a linker</a:t>
            </a:r>
            <a:endParaRPr lang="en-US" sz="4800" dirty="0"/>
          </a:p>
        </p:txBody>
      </p:sp>
      <p:sp>
        <p:nvSpPr>
          <p:cNvPr id="3" name="Content Placeholder 2">
            <a:extLst>
              <a:ext uri="{FF2B5EF4-FFF2-40B4-BE49-F238E27FC236}">
                <a16:creationId xmlns:a16="http://schemas.microsoft.com/office/drawing/2014/main" id="{7CEA6A7D-517B-F744-927A-326D9103952F}"/>
              </a:ext>
            </a:extLst>
          </p:cNvPr>
          <p:cNvSpPr>
            <a:spLocks noGrp="1"/>
          </p:cNvSpPr>
          <p:nvPr>
            <p:ph idx="1"/>
          </p:nvPr>
        </p:nvSpPr>
        <p:spPr/>
        <p:txBody>
          <a:bodyPr>
            <a:normAutofit fontScale="70000" lnSpcReduction="20000"/>
          </a:bodyPr>
          <a:lstStyle/>
          <a:p>
            <a:r>
              <a:rPr lang="en-US" sz="3600" b="1" dirty="0"/>
              <a:t>Targeted agent conjugated with chemotherapeutic agent</a:t>
            </a:r>
          </a:p>
          <a:p>
            <a:endParaRPr lang="en-US" sz="2400" b="1" dirty="0"/>
          </a:p>
          <a:p>
            <a:pPr lvl="1"/>
            <a:r>
              <a:rPr lang="en-US" sz="3400" dirty="0"/>
              <a:t>TDM-1 – Ado-Transtuzumab- HER-2 target linked to Mtansine</a:t>
            </a:r>
          </a:p>
          <a:p>
            <a:pPr lvl="1"/>
            <a:r>
              <a:rPr lang="en-US" sz="3400" dirty="0"/>
              <a:t>Brentuximab CD30 targeted agent linked to a microtubule.</a:t>
            </a:r>
          </a:p>
          <a:p>
            <a:pPr lvl="2"/>
            <a:r>
              <a:rPr lang="en-US" sz="3400" b="1" dirty="0"/>
              <a:t> Hodgkin’s lymphoma</a:t>
            </a:r>
          </a:p>
          <a:p>
            <a:pPr lvl="2"/>
            <a:r>
              <a:rPr lang="en-US" sz="3400" b="1" dirty="0"/>
              <a:t>Anaplastic large cell Lymphoma</a:t>
            </a:r>
          </a:p>
          <a:p>
            <a:pPr lvl="1"/>
            <a:endParaRPr lang="en-US" sz="4700" dirty="0"/>
          </a:p>
          <a:p>
            <a:r>
              <a:rPr lang="en-US" sz="3800" b="1" dirty="0"/>
              <a:t>Targeted agent conjugated to a radioisotope</a:t>
            </a:r>
          </a:p>
          <a:p>
            <a:pPr marL="0" indent="0">
              <a:buNone/>
            </a:pPr>
            <a:endParaRPr lang="en-US" sz="3300" dirty="0"/>
          </a:p>
          <a:p>
            <a:pPr lvl="1"/>
            <a:r>
              <a:rPr lang="en-US" sz="3300" dirty="0"/>
              <a:t>Ibritumomab Tiuxetin (Zevalin) radio-isotope linked to Rituxan</a:t>
            </a:r>
          </a:p>
          <a:p>
            <a:pPr lvl="2"/>
            <a:r>
              <a:rPr lang="en-US" sz="3100" b="1" dirty="0"/>
              <a:t>Low grade lymphomas</a:t>
            </a:r>
          </a:p>
        </p:txBody>
      </p:sp>
      <p:sp>
        <p:nvSpPr>
          <p:cNvPr id="4" name="Slide Number Placeholder 3">
            <a:extLst>
              <a:ext uri="{FF2B5EF4-FFF2-40B4-BE49-F238E27FC236}">
                <a16:creationId xmlns:a16="http://schemas.microsoft.com/office/drawing/2014/main" id="{109E11ED-1C54-6048-8F54-F663FC169271}"/>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232998118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1000"/>
                                        <p:tgtEl>
                                          <p:spTgt spid="3">
                                            <p:txEl>
                                              <p:pRg st="7" end="7"/>
                                            </p:txEl>
                                          </p:spTgt>
                                        </p:tgtEl>
                                      </p:cBhvr>
                                    </p:animEffect>
                                    <p:anim calcmode="lin" valueType="num">
                                      <p:cBhvr>
                                        <p:cTn id="3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1000"/>
                                        <p:tgtEl>
                                          <p:spTgt spid="3">
                                            <p:txEl>
                                              <p:pRg st="9" end="9"/>
                                            </p:txEl>
                                          </p:spTgt>
                                        </p:tgtEl>
                                      </p:cBhvr>
                                    </p:animEffect>
                                    <p:anim calcmode="lin" valueType="num">
                                      <p:cBhvr>
                                        <p:cTn id="4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1000"/>
                                        <p:tgtEl>
                                          <p:spTgt spid="3">
                                            <p:txEl>
                                              <p:pRg st="10" end="10"/>
                                            </p:txEl>
                                          </p:spTgt>
                                        </p:tgtEl>
                                      </p:cBhvr>
                                    </p:animEffect>
                                    <p:anim calcmode="lin" valueType="num">
                                      <p:cBhvr>
                                        <p:cTn id="4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8F6241-9BD5-3B4E-B87B-518FF0C13E80}"/>
              </a:ext>
            </a:extLst>
          </p:cNvPr>
          <p:cNvSpPr>
            <a:spLocks noGrp="1"/>
          </p:cNvSpPr>
          <p:nvPr>
            <p:ph type="title"/>
          </p:nvPr>
        </p:nvSpPr>
        <p:spPr/>
        <p:txBody>
          <a:bodyPr>
            <a:normAutofit/>
          </a:bodyPr>
          <a:lstStyle/>
          <a:p>
            <a:r>
              <a:rPr lang="en-US" sz="4800" b="1" dirty="0">
                <a:solidFill>
                  <a:srgbClr val="C00000"/>
                </a:solidFill>
              </a:rPr>
              <a:t>Targeted therapies</a:t>
            </a:r>
            <a:endParaRPr lang="en-US" sz="4800" dirty="0"/>
          </a:p>
        </p:txBody>
      </p:sp>
      <p:sp>
        <p:nvSpPr>
          <p:cNvPr id="8" name="Content Placeholder 7">
            <a:extLst>
              <a:ext uri="{FF2B5EF4-FFF2-40B4-BE49-F238E27FC236}">
                <a16:creationId xmlns:a16="http://schemas.microsoft.com/office/drawing/2014/main" id="{9A8A9FBB-9ECF-D349-B192-C6B60523AAC4}"/>
              </a:ext>
            </a:extLst>
          </p:cNvPr>
          <p:cNvSpPr>
            <a:spLocks noGrp="1"/>
          </p:cNvSpPr>
          <p:nvPr>
            <p:ph idx="1"/>
          </p:nvPr>
        </p:nvSpPr>
        <p:spPr/>
        <p:txBody>
          <a:bodyPr>
            <a:normAutofit fontScale="92500" lnSpcReduction="20000"/>
          </a:bodyPr>
          <a:lstStyle/>
          <a:p>
            <a:r>
              <a:rPr lang="en-US" sz="2800" b="1" dirty="0"/>
              <a:t>Small molecule</a:t>
            </a:r>
          </a:p>
          <a:p>
            <a:pPr lvl="1"/>
            <a:r>
              <a:rPr lang="en-US" sz="2400" dirty="0"/>
              <a:t>Imatin</a:t>
            </a:r>
            <a:r>
              <a:rPr lang="en-US" sz="2400" b="1" dirty="0">
                <a:solidFill>
                  <a:srgbClr val="C00000"/>
                </a:solidFill>
              </a:rPr>
              <a:t>ib</a:t>
            </a:r>
            <a:r>
              <a:rPr lang="en-US" sz="2400" dirty="0"/>
              <a:t> - Gleevec</a:t>
            </a:r>
          </a:p>
          <a:p>
            <a:pPr lvl="1"/>
            <a:r>
              <a:rPr lang="en-US" sz="2400" dirty="0"/>
              <a:t>Sunitinib - Sutent</a:t>
            </a:r>
          </a:p>
          <a:p>
            <a:pPr lvl="1"/>
            <a:r>
              <a:rPr lang="en-US" sz="2400" dirty="0"/>
              <a:t>Sorafenib - Nexavar </a:t>
            </a:r>
          </a:p>
          <a:p>
            <a:pPr lvl="1"/>
            <a:r>
              <a:rPr lang="en-US" sz="2400" dirty="0"/>
              <a:t>Pazopinib - Votrient</a:t>
            </a:r>
          </a:p>
          <a:p>
            <a:pPr lvl="1"/>
            <a:r>
              <a:rPr lang="en-US" sz="2400" dirty="0"/>
              <a:t>Ibrutinib – Imbruvica</a:t>
            </a:r>
          </a:p>
          <a:p>
            <a:pPr lvl="1"/>
            <a:endParaRPr lang="en-US" sz="2000" dirty="0"/>
          </a:p>
          <a:p>
            <a:r>
              <a:rPr lang="en-US" sz="2800" b="1" dirty="0"/>
              <a:t>Antibody therapy</a:t>
            </a:r>
          </a:p>
          <a:p>
            <a:pPr lvl="1"/>
            <a:r>
              <a:rPr lang="en-US" sz="2600" dirty="0"/>
              <a:t>Rituxim</a:t>
            </a:r>
            <a:r>
              <a:rPr lang="en-US" sz="2600" b="1" dirty="0">
                <a:solidFill>
                  <a:srgbClr val="C00000"/>
                </a:solidFill>
              </a:rPr>
              <a:t>ab</a:t>
            </a:r>
            <a:r>
              <a:rPr lang="en-US" sz="2600" dirty="0"/>
              <a:t> - Rituxan</a:t>
            </a:r>
          </a:p>
          <a:p>
            <a:pPr lvl="1"/>
            <a:r>
              <a:rPr lang="en-US" sz="2600" dirty="0"/>
              <a:t>Transtuzumab - Herceptin</a:t>
            </a:r>
          </a:p>
          <a:p>
            <a:pPr lvl="1"/>
            <a:r>
              <a:rPr lang="en-US" sz="2600" dirty="0"/>
              <a:t>Bevacuzumab  - Avastin</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322658745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anim calcmode="lin" valueType="num">
                                      <p:cBhvr>
                                        <p:cTn id="1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1000"/>
                                        <p:tgtEl>
                                          <p:spTgt spid="8">
                                            <p:txEl>
                                              <p:pRg st="3" end="3"/>
                                            </p:txEl>
                                          </p:spTgt>
                                        </p:tgtEl>
                                      </p:cBhvr>
                                    </p:animEffect>
                                    <p:anim calcmode="lin" valueType="num">
                                      <p:cBhvr>
                                        <p:cTn id="2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1000"/>
                                        <p:tgtEl>
                                          <p:spTgt spid="8">
                                            <p:txEl>
                                              <p:pRg st="4" end="4"/>
                                            </p:txEl>
                                          </p:spTgt>
                                        </p:tgtEl>
                                      </p:cBhvr>
                                    </p:animEffect>
                                    <p:anim calcmode="lin" valueType="num">
                                      <p:cBhvr>
                                        <p:cTn id="2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1000"/>
                                        <p:tgtEl>
                                          <p:spTgt spid="8">
                                            <p:txEl>
                                              <p:pRg st="5" end="5"/>
                                            </p:txEl>
                                          </p:spTgt>
                                        </p:tgtEl>
                                      </p:cBhvr>
                                    </p:animEffect>
                                    <p:anim calcmode="lin" valueType="num">
                                      <p:cBhvr>
                                        <p:cTn id="3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animEffect transition="in" filter="fade">
                                      <p:cBhvr>
                                        <p:cTn id="39" dur="1000"/>
                                        <p:tgtEl>
                                          <p:spTgt spid="8">
                                            <p:txEl>
                                              <p:pRg st="7" end="7"/>
                                            </p:txEl>
                                          </p:spTgt>
                                        </p:tgtEl>
                                      </p:cBhvr>
                                    </p:animEffect>
                                    <p:anim calcmode="lin" valueType="num">
                                      <p:cBhvr>
                                        <p:cTn id="40"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
                                            <p:txEl>
                                              <p:pRg st="8" end="8"/>
                                            </p:txEl>
                                          </p:spTgt>
                                        </p:tgtEl>
                                        <p:attrNameLst>
                                          <p:attrName>style.visibility</p:attrName>
                                        </p:attrNameLst>
                                      </p:cBhvr>
                                      <p:to>
                                        <p:strVal val="visible"/>
                                      </p:to>
                                    </p:set>
                                    <p:animEffect transition="in" filter="fade">
                                      <p:cBhvr>
                                        <p:cTn id="44" dur="1000"/>
                                        <p:tgtEl>
                                          <p:spTgt spid="8">
                                            <p:txEl>
                                              <p:pRg st="8" end="8"/>
                                            </p:txEl>
                                          </p:spTgt>
                                        </p:tgtEl>
                                      </p:cBhvr>
                                    </p:animEffect>
                                    <p:anim calcmode="lin" valueType="num">
                                      <p:cBhvr>
                                        <p:cTn id="45"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8">
                                            <p:txEl>
                                              <p:pRg st="9" end="9"/>
                                            </p:txEl>
                                          </p:spTgt>
                                        </p:tgtEl>
                                        <p:attrNameLst>
                                          <p:attrName>style.visibility</p:attrName>
                                        </p:attrNameLst>
                                      </p:cBhvr>
                                      <p:to>
                                        <p:strVal val="visible"/>
                                      </p:to>
                                    </p:set>
                                    <p:animEffect transition="in" filter="fade">
                                      <p:cBhvr>
                                        <p:cTn id="49" dur="1000"/>
                                        <p:tgtEl>
                                          <p:spTgt spid="8">
                                            <p:txEl>
                                              <p:pRg st="9" end="9"/>
                                            </p:txEl>
                                          </p:spTgt>
                                        </p:tgtEl>
                                      </p:cBhvr>
                                    </p:animEffect>
                                    <p:anim calcmode="lin" valueType="num">
                                      <p:cBhvr>
                                        <p:cTn id="50"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9" end="9"/>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8">
                                            <p:txEl>
                                              <p:pRg st="10" end="10"/>
                                            </p:txEl>
                                          </p:spTgt>
                                        </p:tgtEl>
                                        <p:attrNameLst>
                                          <p:attrName>style.visibility</p:attrName>
                                        </p:attrNameLst>
                                      </p:cBhvr>
                                      <p:to>
                                        <p:strVal val="visible"/>
                                      </p:to>
                                    </p:set>
                                    <p:animEffect transition="in" filter="fade">
                                      <p:cBhvr>
                                        <p:cTn id="54" dur="1000"/>
                                        <p:tgtEl>
                                          <p:spTgt spid="8">
                                            <p:txEl>
                                              <p:pRg st="10" end="10"/>
                                            </p:txEl>
                                          </p:spTgt>
                                        </p:tgtEl>
                                      </p:cBhvr>
                                    </p:animEffect>
                                    <p:anim calcmode="lin" valueType="num">
                                      <p:cBhvr>
                                        <p:cTn id="55"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56" dur="1000" fill="hold"/>
                                        <p:tgtEl>
                                          <p:spTgt spid="8">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8F6241-9BD5-3B4E-B87B-518FF0C13E80}"/>
              </a:ext>
            </a:extLst>
          </p:cNvPr>
          <p:cNvSpPr>
            <a:spLocks noGrp="1"/>
          </p:cNvSpPr>
          <p:nvPr>
            <p:ph type="title"/>
          </p:nvPr>
        </p:nvSpPr>
        <p:spPr/>
        <p:txBody>
          <a:bodyPr>
            <a:normAutofit/>
          </a:bodyPr>
          <a:lstStyle/>
          <a:p>
            <a:r>
              <a:rPr lang="en-US" sz="4800" b="1" dirty="0">
                <a:solidFill>
                  <a:srgbClr val="C00000"/>
                </a:solidFill>
              </a:rPr>
              <a:t>Targeted therapies</a:t>
            </a:r>
            <a:endParaRPr lang="en-US" sz="4800" dirty="0"/>
          </a:p>
        </p:txBody>
      </p:sp>
      <p:sp>
        <p:nvSpPr>
          <p:cNvPr id="8" name="Content Placeholder 7">
            <a:extLst>
              <a:ext uri="{FF2B5EF4-FFF2-40B4-BE49-F238E27FC236}">
                <a16:creationId xmlns:a16="http://schemas.microsoft.com/office/drawing/2014/main" id="{9A8A9FBB-9ECF-D349-B192-C6B60523AAC4}"/>
              </a:ext>
            </a:extLst>
          </p:cNvPr>
          <p:cNvSpPr>
            <a:spLocks noGrp="1"/>
          </p:cNvSpPr>
          <p:nvPr>
            <p:ph idx="1"/>
          </p:nvPr>
        </p:nvSpPr>
        <p:spPr/>
        <p:txBody>
          <a:bodyPr>
            <a:normAutofit lnSpcReduction="10000"/>
          </a:bodyPr>
          <a:lstStyle/>
          <a:p>
            <a:r>
              <a:rPr lang="en-US" sz="2800" b="1" dirty="0"/>
              <a:t>Tyrosine Kinase inhibitors</a:t>
            </a:r>
          </a:p>
          <a:p>
            <a:pPr lvl="1"/>
            <a:r>
              <a:rPr lang="en-US" sz="2400" dirty="0"/>
              <a:t>Imati</a:t>
            </a:r>
            <a:r>
              <a:rPr lang="en-US" sz="2400" b="1" dirty="0">
                <a:solidFill>
                  <a:srgbClr val="C00000"/>
                </a:solidFill>
              </a:rPr>
              <a:t>nib</a:t>
            </a:r>
            <a:r>
              <a:rPr lang="en-US" sz="2400" b="1" dirty="0"/>
              <a:t> </a:t>
            </a:r>
            <a:r>
              <a:rPr lang="en-US" sz="2400" dirty="0"/>
              <a:t>- Gleevec</a:t>
            </a:r>
          </a:p>
          <a:p>
            <a:pPr lvl="1"/>
            <a:r>
              <a:rPr lang="en-US" sz="2400" dirty="0"/>
              <a:t>Suniti</a:t>
            </a:r>
            <a:r>
              <a:rPr lang="en-US" sz="2400" b="1" dirty="0">
                <a:solidFill>
                  <a:srgbClr val="C00000"/>
                </a:solidFill>
              </a:rPr>
              <a:t>nib</a:t>
            </a:r>
            <a:r>
              <a:rPr lang="en-US" sz="2400" dirty="0"/>
              <a:t> - Sutent</a:t>
            </a:r>
          </a:p>
          <a:p>
            <a:pPr lvl="1"/>
            <a:r>
              <a:rPr lang="en-US" sz="2400" dirty="0"/>
              <a:t>Sorafe</a:t>
            </a:r>
            <a:r>
              <a:rPr lang="en-US" sz="2400" b="1" dirty="0">
                <a:solidFill>
                  <a:srgbClr val="C00000"/>
                </a:solidFill>
              </a:rPr>
              <a:t>nib</a:t>
            </a:r>
            <a:r>
              <a:rPr lang="en-US" sz="2400" dirty="0"/>
              <a:t> - Nexavar </a:t>
            </a:r>
          </a:p>
          <a:p>
            <a:pPr lvl="1"/>
            <a:r>
              <a:rPr lang="en-US" sz="2400" dirty="0"/>
              <a:t>Pazopi</a:t>
            </a:r>
            <a:r>
              <a:rPr lang="en-US" sz="2400" b="1" dirty="0">
                <a:solidFill>
                  <a:srgbClr val="C00000"/>
                </a:solidFill>
              </a:rPr>
              <a:t>nib</a:t>
            </a:r>
            <a:r>
              <a:rPr lang="en-US" sz="2400" dirty="0"/>
              <a:t> - Votrient</a:t>
            </a:r>
          </a:p>
          <a:p>
            <a:pPr lvl="1"/>
            <a:r>
              <a:rPr lang="en-US" sz="2400" dirty="0"/>
              <a:t>Ibruti</a:t>
            </a:r>
            <a:r>
              <a:rPr lang="en-US" sz="2400" b="1" dirty="0">
                <a:solidFill>
                  <a:srgbClr val="C00000"/>
                </a:solidFill>
              </a:rPr>
              <a:t>nib</a:t>
            </a:r>
            <a:r>
              <a:rPr lang="en-US" sz="2400" dirty="0"/>
              <a:t> – Imbruvica</a:t>
            </a:r>
          </a:p>
          <a:p>
            <a:pPr lvl="1"/>
            <a:endParaRPr lang="en-US" sz="2000" dirty="0"/>
          </a:p>
          <a:p>
            <a:r>
              <a:rPr lang="en-US" sz="2800" b="1" dirty="0"/>
              <a:t>Pi-3 Kinase inhibitors</a:t>
            </a:r>
          </a:p>
          <a:p>
            <a:pPr lvl="1"/>
            <a:r>
              <a:rPr lang="en-US" sz="2500" dirty="0"/>
              <a:t>Idealali</a:t>
            </a:r>
            <a:r>
              <a:rPr lang="en-US" sz="2500" b="1" dirty="0">
                <a:solidFill>
                  <a:srgbClr val="C00000"/>
                </a:solidFill>
              </a:rPr>
              <a:t>sib</a:t>
            </a:r>
            <a:endParaRPr lang="en-US" sz="2500" b="1" dirty="0"/>
          </a:p>
          <a:p>
            <a:pPr lvl="1"/>
            <a:r>
              <a:rPr lang="en-US" sz="2500" dirty="0"/>
              <a:t>Copanli</a:t>
            </a:r>
            <a:r>
              <a:rPr lang="en-US" sz="2500" b="1" dirty="0">
                <a:solidFill>
                  <a:srgbClr val="C00000"/>
                </a:solidFill>
              </a:rPr>
              <a:t>sib</a:t>
            </a:r>
            <a:endParaRPr lang="en-US" sz="2100" b="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387071777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anim calcmode="lin" valueType="num">
                                      <p:cBhvr>
                                        <p:cTn id="1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1000"/>
                                        <p:tgtEl>
                                          <p:spTgt spid="8">
                                            <p:txEl>
                                              <p:pRg st="3" end="3"/>
                                            </p:txEl>
                                          </p:spTgt>
                                        </p:tgtEl>
                                      </p:cBhvr>
                                    </p:animEffect>
                                    <p:anim calcmode="lin" valueType="num">
                                      <p:cBhvr>
                                        <p:cTn id="2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1000"/>
                                        <p:tgtEl>
                                          <p:spTgt spid="8">
                                            <p:txEl>
                                              <p:pRg st="4" end="4"/>
                                            </p:txEl>
                                          </p:spTgt>
                                        </p:tgtEl>
                                      </p:cBhvr>
                                    </p:animEffect>
                                    <p:anim calcmode="lin" valueType="num">
                                      <p:cBhvr>
                                        <p:cTn id="2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1000"/>
                                        <p:tgtEl>
                                          <p:spTgt spid="8">
                                            <p:txEl>
                                              <p:pRg st="5" end="5"/>
                                            </p:txEl>
                                          </p:spTgt>
                                        </p:tgtEl>
                                      </p:cBhvr>
                                    </p:animEffect>
                                    <p:anim calcmode="lin" valueType="num">
                                      <p:cBhvr>
                                        <p:cTn id="3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animEffect transition="in" filter="fade">
                                      <p:cBhvr>
                                        <p:cTn id="39" dur="1000"/>
                                        <p:tgtEl>
                                          <p:spTgt spid="8">
                                            <p:txEl>
                                              <p:pRg st="7" end="7"/>
                                            </p:txEl>
                                          </p:spTgt>
                                        </p:tgtEl>
                                      </p:cBhvr>
                                    </p:animEffect>
                                    <p:anim calcmode="lin" valueType="num">
                                      <p:cBhvr>
                                        <p:cTn id="40"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
                                            <p:txEl>
                                              <p:pRg st="8" end="8"/>
                                            </p:txEl>
                                          </p:spTgt>
                                        </p:tgtEl>
                                        <p:attrNameLst>
                                          <p:attrName>style.visibility</p:attrName>
                                        </p:attrNameLst>
                                      </p:cBhvr>
                                      <p:to>
                                        <p:strVal val="visible"/>
                                      </p:to>
                                    </p:set>
                                    <p:animEffect transition="in" filter="fade">
                                      <p:cBhvr>
                                        <p:cTn id="44" dur="1000"/>
                                        <p:tgtEl>
                                          <p:spTgt spid="8">
                                            <p:txEl>
                                              <p:pRg st="8" end="8"/>
                                            </p:txEl>
                                          </p:spTgt>
                                        </p:tgtEl>
                                      </p:cBhvr>
                                    </p:animEffect>
                                    <p:anim calcmode="lin" valueType="num">
                                      <p:cBhvr>
                                        <p:cTn id="45"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8">
                                            <p:txEl>
                                              <p:pRg st="9" end="9"/>
                                            </p:txEl>
                                          </p:spTgt>
                                        </p:tgtEl>
                                        <p:attrNameLst>
                                          <p:attrName>style.visibility</p:attrName>
                                        </p:attrNameLst>
                                      </p:cBhvr>
                                      <p:to>
                                        <p:strVal val="visible"/>
                                      </p:to>
                                    </p:set>
                                    <p:animEffect transition="in" filter="fade">
                                      <p:cBhvr>
                                        <p:cTn id="49" dur="1000"/>
                                        <p:tgtEl>
                                          <p:spTgt spid="8">
                                            <p:txEl>
                                              <p:pRg st="9" end="9"/>
                                            </p:txEl>
                                          </p:spTgt>
                                        </p:tgtEl>
                                      </p:cBhvr>
                                    </p:animEffect>
                                    <p:anim calcmode="lin" valueType="num">
                                      <p:cBhvr>
                                        <p:cTn id="50"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8F6241-9BD5-3B4E-B87B-518FF0C13E80}"/>
              </a:ext>
            </a:extLst>
          </p:cNvPr>
          <p:cNvSpPr>
            <a:spLocks noGrp="1"/>
          </p:cNvSpPr>
          <p:nvPr>
            <p:ph type="title"/>
          </p:nvPr>
        </p:nvSpPr>
        <p:spPr/>
        <p:txBody>
          <a:bodyPr>
            <a:normAutofit/>
          </a:bodyPr>
          <a:lstStyle/>
          <a:p>
            <a:r>
              <a:rPr lang="en-US" sz="4800" b="1" dirty="0">
                <a:solidFill>
                  <a:srgbClr val="C00000"/>
                </a:solidFill>
              </a:rPr>
              <a:t>Targeted therapies</a:t>
            </a:r>
            <a:endParaRPr lang="en-US" sz="4800" dirty="0"/>
          </a:p>
        </p:txBody>
      </p:sp>
      <p:sp>
        <p:nvSpPr>
          <p:cNvPr id="8" name="Content Placeholder 7">
            <a:extLst>
              <a:ext uri="{FF2B5EF4-FFF2-40B4-BE49-F238E27FC236}">
                <a16:creationId xmlns:a16="http://schemas.microsoft.com/office/drawing/2014/main" id="{9A8A9FBB-9ECF-D349-B192-C6B60523AAC4}"/>
              </a:ext>
            </a:extLst>
          </p:cNvPr>
          <p:cNvSpPr>
            <a:spLocks noGrp="1"/>
          </p:cNvSpPr>
          <p:nvPr>
            <p:ph idx="1"/>
          </p:nvPr>
        </p:nvSpPr>
        <p:spPr/>
        <p:txBody>
          <a:bodyPr>
            <a:normAutofit fontScale="92500" lnSpcReduction="20000"/>
          </a:bodyPr>
          <a:lstStyle/>
          <a:p>
            <a:r>
              <a:rPr lang="en-US" sz="3000" b="1" dirty="0"/>
              <a:t>Hedgehog inhibitors</a:t>
            </a:r>
          </a:p>
          <a:p>
            <a:pPr lvl="1"/>
            <a:r>
              <a:rPr lang="en-US" sz="3000" b="1" dirty="0"/>
              <a:t>Vismode</a:t>
            </a:r>
            <a:r>
              <a:rPr lang="en-US" sz="3000" b="1" dirty="0">
                <a:solidFill>
                  <a:srgbClr val="C00000"/>
                </a:solidFill>
              </a:rPr>
              <a:t>gib</a:t>
            </a:r>
          </a:p>
          <a:p>
            <a:pPr lvl="1"/>
            <a:r>
              <a:rPr lang="en-US" sz="3000" b="1" dirty="0"/>
              <a:t>Sonide</a:t>
            </a:r>
            <a:r>
              <a:rPr lang="en-US" sz="3000" b="1" dirty="0">
                <a:solidFill>
                  <a:srgbClr val="C00000"/>
                </a:solidFill>
              </a:rPr>
              <a:t>gib</a:t>
            </a:r>
            <a:endParaRPr lang="en-US" b="1" dirty="0"/>
          </a:p>
          <a:p>
            <a:r>
              <a:rPr lang="en-US" sz="3500" b="1" dirty="0"/>
              <a:t> 	</a:t>
            </a:r>
            <a:r>
              <a:rPr lang="en-US" sz="2800" b="1" dirty="0"/>
              <a:t>MToR inhibitors</a:t>
            </a:r>
          </a:p>
          <a:p>
            <a:pPr lvl="1"/>
            <a:r>
              <a:rPr lang="en-US" sz="2600" b="1" dirty="0"/>
              <a:t>Everoli</a:t>
            </a:r>
            <a:r>
              <a:rPr lang="en-US" sz="2600" b="1" dirty="0">
                <a:solidFill>
                  <a:srgbClr val="C00000"/>
                </a:solidFill>
              </a:rPr>
              <a:t>mus</a:t>
            </a:r>
          </a:p>
          <a:p>
            <a:pPr lvl="1"/>
            <a:r>
              <a:rPr lang="en-US" sz="2600" b="1" dirty="0"/>
              <a:t>Temsiroli</a:t>
            </a:r>
            <a:r>
              <a:rPr lang="en-US" sz="2600" b="1" dirty="0">
                <a:solidFill>
                  <a:srgbClr val="C00000"/>
                </a:solidFill>
              </a:rPr>
              <a:t>mus</a:t>
            </a:r>
          </a:p>
          <a:p>
            <a:r>
              <a:rPr lang="en-US" b="1" dirty="0"/>
              <a:t>Antibody therapy</a:t>
            </a:r>
          </a:p>
          <a:p>
            <a:pPr lvl="1"/>
            <a:r>
              <a:rPr lang="en-US" sz="2600" b="1" dirty="0"/>
              <a:t>Rituxi</a:t>
            </a:r>
            <a:r>
              <a:rPr lang="en-US" sz="2600" b="1" dirty="0">
                <a:solidFill>
                  <a:srgbClr val="C00000"/>
                </a:solidFill>
              </a:rPr>
              <a:t>mab - </a:t>
            </a:r>
            <a:r>
              <a:rPr lang="en-US" sz="2600" b="1" dirty="0"/>
              <a:t>Rituxan</a:t>
            </a:r>
          </a:p>
          <a:p>
            <a:pPr lvl="1"/>
            <a:r>
              <a:rPr lang="en-US" sz="2600" b="1" dirty="0"/>
              <a:t>Transtuzu</a:t>
            </a:r>
            <a:r>
              <a:rPr lang="en-US" sz="2600" b="1" dirty="0">
                <a:solidFill>
                  <a:srgbClr val="C00000"/>
                </a:solidFill>
              </a:rPr>
              <a:t>mab - </a:t>
            </a:r>
            <a:r>
              <a:rPr lang="en-US" sz="2600" b="1" dirty="0"/>
              <a:t>Herceptin</a:t>
            </a:r>
          </a:p>
          <a:p>
            <a:pPr lvl="1"/>
            <a:r>
              <a:rPr lang="en-US" sz="2600" b="1" dirty="0"/>
              <a:t>Bevacuzu</a:t>
            </a:r>
            <a:r>
              <a:rPr lang="en-US" sz="2600" b="1" dirty="0">
                <a:solidFill>
                  <a:srgbClr val="C00000"/>
                </a:solidFill>
              </a:rPr>
              <a:t>mab  - </a:t>
            </a:r>
            <a:r>
              <a:rPr lang="en-US" sz="2600" b="1" dirty="0"/>
              <a:t>Avastin</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28216379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anim calcmode="lin" valueType="num">
                                      <p:cBhvr>
                                        <p:cTn id="1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1000"/>
                                        <p:tgtEl>
                                          <p:spTgt spid="8">
                                            <p:txEl>
                                              <p:pRg st="3" end="3"/>
                                            </p:txEl>
                                          </p:spTgt>
                                        </p:tgtEl>
                                      </p:cBhvr>
                                    </p:animEffect>
                                    <p:anim calcmode="lin" valueType="num">
                                      <p:cBhvr>
                                        <p:cTn id="2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1000"/>
                                        <p:tgtEl>
                                          <p:spTgt spid="8">
                                            <p:txEl>
                                              <p:pRg st="4" end="4"/>
                                            </p:txEl>
                                          </p:spTgt>
                                        </p:tgtEl>
                                      </p:cBhvr>
                                    </p:animEffect>
                                    <p:anim calcmode="lin" valueType="num">
                                      <p:cBhvr>
                                        <p:cTn id="30"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xEl>
                                              <p:pRg st="5" end="5"/>
                                            </p:txEl>
                                          </p:spTgt>
                                        </p:tgtEl>
                                        <p:attrNameLst>
                                          <p:attrName>style.visibility</p:attrName>
                                        </p:attrNameLst>
                                      </p:cBhvr>
                                      <p:to>
                                        <p:strVal val="visible"/>
                                      </p:to>
                                    </p:set>
                                    <p:animEffect transition="in" filter="fade">
                                      <p:cBhvr>
                                        <p:cTn id="34" dur="1000"/>
                                        <p:tgtEl>
                                          <p:spTgt spid="8">
                                            <p:txEl>
                                              <p:pRg st="5" end="5"/>
                                            </p:txEl>
                                          </p:spTgt>
                                        </p:tgtEl>
                                      </p:cBhvr>
                                    </p:animEffect>
                                    <p:anim calcmode="lin" valueType="num">
                                      <p:cBhvr>
                                        <p:cTn id="35"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
                                            <p:txEl>
                                              <p:pRg st="6" end="6"/>
                                            </p:txEl>
                                          </p:spTgt>
                                        </p:tgtEl>
                                        <p:attrNameLst>
                                          <p:attrName>style.visibility</p:attrName>
                                        </p:attrNameLst>
                                      </p:cBhvr>
                                      <p:to>
                                        <p:strVal val="visible"/>
                                      </p:to>
                                    </p:set>
                                    <p:animEffect transition="in" filter="fade">
                                      <p:cBhvr>
                                        <p:cTn id="41" dur="1000"/>
                                        <p:tgtEl>
                                          <p:spTgt spid="8">
                                            <p:txEl>
                                              <p:pRg st="6" end="6"/>
                                            </p:txEl>
                                          </p:spTgt>
                                        </p:tgtEl>
                                      </p:cBhvr>
                                    </p:animEffect>
                                    <p:anim calcmode="lin" valueType="num">
                                      <p:cBhvr>
                                        <p:cTn id="42"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8">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
                                            <p:txEl>
                                              <p:pRg st="7" end="7"/>
                                            </p:txEl>
                                          </p:spTgt>
                                        </p:tgtEl>
                                        <p:attrNameLst>
                                          <p:attrName>style.visibility</p:attrName>
                                        </p:attrNameLst>
                                      </p:cBhvr>
                                      <p:to>
                                        <p:strVal val="visible"/>
                                      </p:to>
                                    </p:set>
                                    <p:animEffect transition="in" filter="fade">
                                      <p:cBhvr>
                                        <p:cTn id="46" dur="1000"/>
                                        <p:tgtEl>
                                          <p:spTgt spid="8">
                                            <p:txEl>
                                              <p:pRg st="7" end="7"/>
                                            </p:txEl>
                                          </p:spTgt>
                                        </p:tgtEl>
                                      </p:cBhvr>
                                    </p:animEffect>
                                    <p:anim calcmode="lin" valueType="num">
                                      <p:cBhvr>
                                        <p:cTn id="47"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8">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8">
                                            <p:txEl>
                                              <p:pRg st="8" end="8"/>
                                            </p:txEl>
                                          </p:spTgt>
                                        </p:tgtEl>
                                        <p:attrNameLst>
                                          <p:attrName>style.visibility</p:attrName>
                                        </p:attrNameLst>
                                      </p:cBhvr>
                                      <p:to>
                                        <p:strVal val="visible"/>
                                      </p:to>
                                    </p:set>
                                    <p:animEffect transition="in" filter="fade">
                                      <p:cBhvr>
                                        <p:cTn id="51" dur="1000"/>
                                        <p:tgtEl>
                                          <p:spTgt spid="8">
                                            <p:txEl>
                                              <p:pRg st="8" end="8"/>
                                            </p:txEl>
                                          </p:spTgt>
                                        </p:tgtEl>
                                      </p:cBhvr>
                                    </p:animEffect>
                                    <p:anim calcmode="lin" valueType="num">
                                      <p:cBhvr>
                                        <p:cTn id="52"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8">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8">
                                            <p:txEl>
                                              <p:pRg st="9" end="9"/>
                                            </p:txEl>
                                          </p:spTgt>
                                        </p:tgtEl>
                                        <p:attrNameLst>
                                          <p:attrName>style.visibility</p:attrName>
                                        </p:attrNameLst>
                                      </p:cBhvr>
                                      <p:to>
                                        <p:strVal val="visible"/>
                                      </p:to>
                                    </p:set>
                                    <p:animEffect transition="in" filter="fade">
                                      <p:cBhvr>
                                        <p:cTn id="56" dur="1000"/>
                                        <p:tgtEl>
                                          <p:spTgt spid="8">
                                            <p:txEl>
                                              <p:pRg st="9" end="9"/>
                                            </p:txEl>
                                          </p:spTgt>
                                        </p:tgtEl>
                                      </p:cBhvr>
                                    </p:animEffect>
                                    <p:anim calcmode="lin" valueType="num">
                                      <p:cBhvr>
                                        <p:cTn id="57"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BCA6490-3D43-AD4C-8625-528F12474D2B}"/>
              </a:ext>
            </a:extLst>
          </p:cNvPr>
          <p:cNvPicPr>
            <a:picLocks noGrp="1" noChangeAspect="1"/>
          </p:cNvPicPr>
          <p:nvPr>
            <p:ph idx="4294967295"/>
          </p:nvPr>
        </p:nvPicPr>
        <p:blipFill>
          <a:blip r:embed="rId3"/>
          <a:stretch>
            <a:fillRect/>
          </a:stretch>
        </p:blipFill>
        <p:spPr>
          <a:xfrm>
            <a:off x="1181100" y="317500"/>
            <a:ext cx="8302625" cy="6223000"/>
          </a:xfrm>
        </p:spPr>
      </p:pic>
    </p:spTree>
    <p:extLst>
      <p:ext uri="{BB962C8B-B14F-4D97-AF65-F5344CB8AC3E}">
        <p14:creationId xmlns:p14="http://schemas.microsoft.com/office/powerpoint/2010/main" val="3077102020"/>
      </p:ext>
    </p:extLst>
  </p:cSld>
  <p:clrMapOvr>
    <a:masterClrMapping/>
  </p:clrMapOvr>
  <p:transition spd="slow">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CML_BL"/>
          <p:cNvPicPr>
            <a:picLocks noChangeAspect="1" noChangeArrowheads="1"/>
          </p:cNvPicPr>
          <p:nvPr/>
        </p:nvPicPr>
        <p:blipFill>
          <a:blip r:embed="rId2">
            <a:extLst>
              <a:ext uri="{28A0092B-C50C-407E-A947-70E740481C1C}">
                <a14:useLocalDpi xmlns:a14="http://schemas.microsoft.com/office/drawing/2010/main" val="0"/>
              </a:ext>
            </a:extLst>
          </a:blip>
          <a:srcRect l="12000" t="16679"/>
          <a:stretch>
            <a:fillRect/>
          </a:stretch>
        </p:blipFill>
        <p:spPr>
          <a:xfrm>
            <a:off x="7851911" y="1706499"/>
            <a:ext cx="3684451" cy="3004457"/>
          </a:xfrm>
          <a:prstGeom prst="rect">
            <a:avLst/>
          </a:prstGeom>
          <a:ln w="57150">
            <a:solidFill>
              <a:schemeClr val="tx1"/>
            </a:solidFill>
            <a:miter lim="800000"/>
            <a:headEnd/>
            <a:tailEnd/>
          </a:ln>
        </p:spPr>
      </p:pic>
      <p:sp>
        <p:nvSpPr>
          <p:cNvPr id="9" name="Title 8">
            <a:extLst>
              <a:ext uri="{FF2B5EF4-FFF2-40B4-BE49-F238E27FC236}">
                <a16:creationId xmlns:a16="http://schemas.microsoft.com/office/drawing/2014/main" id="{40DD9F09-E8FD-4B41-A539-7C57B309F97F}"/>
              </a:ext>
            </a:extLst>
          </p:cNvPr>
          <p:cNvSpPr>
            <a:spLocks noGrp="1"/>
          </p:cNvSpPr>
          <p:nvPr>
            <p:ph type="ctrTitle"/>
          </p:nvPr>
        </p:nvSpPr>
        <p:spPr>
          <a:xfrm>
            <a:off x="914400" y="2130428"/>
            <a:ext cx="6794090" cy="1470025"/>
          </a:xfrm>
        </p:spPr>
        <p:txBody>
          <a:bodyPr/>
          <a:lstStyle/>
          <a:p>
            <a:pPr algn="l"/>
            <a:r>
              <a:rPr lang="en-US" sz="5400" b="1" dirty="0">
                <a:solidFill>
                  <a:srgbClr val="C00000"/>
                </a:solidFill>
              </a:rPr>
              <a:t>Targeted Therapies</a:t>
            </a:r>
            <a:endParaRPr lang="en-US" dirty="0"/>
          </a:p>
        </p:txBody>
      </p:sp>
      <p:sp>
        <p:nvSpPr>
          <p:cNvPr id="11" name="Subtitle 10">
            <a:extLst>
              <a:ext uri="{FF2B5EF4-FFF2-40B4-BE49-F238E27FC236}">
                <a16:creationId xmlns:a16="http://schemas.microsoft.com/office/drawing/2014/main" id="{935263B9-5E92-5F43-B5BB-5056504EE89B}"/>
              </a:ext>
            </a:extLst>
          </p:cNvPr>
          <p:cNvSpPr>
            <a:spLocks noGrp="1"/>
          </p:cNvSpPr>
          <p:nvPr>
            <p:ph type="subTitle" idx="1"/>
          </p:nvPr>
        </p:nvSpPr>
        <p:spPr>
          <a:xfrm>
            <a:off x="914400" y="3886202"/>
            <a:ext cx="6794090" cy="1649509"/>
          </a:xfrm>
        </p:spPr>
        <p:txBody>
          <a:bodyPr/>
          <a:lstStyle/>
          <a:p>
            <a:pPr algn="l"/>
            <a:r>
              <a:rPr lang="en-US" b="1" dirty="0">
                <a:solidFill>
                  <a:schemeClr val="tx1"/>
                </a:solidFill>
                <a:latin typeface="+mj-lt"/>
              </a:rPr>
              <a:t>Chronic Myeloid Leukemia</a:t>
            </a:r>
          </a:p>
        </p:txBody>
      </p:sp>
    </p:spTree>
    <p:extLst>
      <p:ext uri="{BB962C8B-B14F-4D97-AF65-F5344CB8AC3E}">
        <p14:creationId xmlns:p14="http://schemas.microsoft.com/office/powerpoint/2010/main" val="2655140485"/>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C00000"/>
                </a:solidFill>
              </a:rPr>
              <a:t>Cancer Trajectory</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a:t>
            </a:fld>
            <a:endParaRPr lang="en-US" dirty="0"/>
          </a:p>
        </p:txBody>
      </p:sp>
      <p:sp>
        <p:nvSpPr>
          <p:cNvPr id="13" name="TextBox 12">
            <a:extLst>
              <a:ext uri="{FF2B5EF4-FFF2-40B4-BE49-F238E27FC236}">
                <a16:creationId xmlns:a16="http://schemas.microsoft.com/office/drawing/2014/main" id="{4CD81A02-A925-BC44-AA06-F4A18AFD735F}"/>
              </a:ext>
            </a:extLst>
          </p:cNvPr>
          <p:cNvSpPr txBox="1"/>
          <p:nvPr/>
        </p:nvSpPr>
        <p:spPr>
          <a:xfrm>
            <a:off x="5239698" y="5992249"/>
            <a:ext cx="1229824" cy="461665"/>
          </a:xfrm>
          <a:prstGeom prst="rect">
            <a:avLst/>
          </a:prstGeom>
          <a:noFill/>
        </p:spPr>
        <p:txBody>
          <a:bodyPr wrap="none" rtlCol="0">
            <a:spAutoFit/>
          </a:bodyPr>
          <a:lstStyle/>
          <a:p>
            <a:r>
              <a:rPr lang="en-US" sz="2400" b="1" dirty="0"/>
              <a:t>Cancer</a:t>
            </a:r>
          </a:p>
        </p:txBody>
      </p:sp>
      <p:grpSp>
        <p:nvGrpSpPr>
          <p:cNvPr id="30" name="Group 29">
            <a:extLst>
              <a:ext uri="{FF2B5EF4-FFF2-40B4-BE49-F238E27FC236}">
                <a16:creationId xmlns:a16="http://schemas.microsoft.com/office/drawing/2014/main" id="{ECCD23EA-D946-D146-A711-2304B17A496D}"/>
              </a:ext>
            </a:extLst>
          </p:cNvPr>
          <p:cNvGrpSpPr/>
          <p:nvPr/>
        </p:nvGrpSpPr>
        <p:grpSpPr>
          <a:xfrm>
            <a:off x="3138425" y="1706771"/>
            <a:ext cx="5915149" cy="4228921"/>
            <a:chOff x="3887612" y="1784279"/>
            <a:chExt cx="4086349" cy="2921456"/>
          </a:xfrm>
        </p:grpSpPr>
        <p:sp>
          <p:nvSpPr>
            <p:cNvPr id="10" name="Freeform 9">
              <a:extLst>
                <a:ext uri="{FF2B5EF4-FFF2-40B4-BE49-F238E27FC236}">
                  <a16:creationId xmlns:a16="http://schemas.microsoft.com/office/drawing/2014/main" id="{78569139-9954-C34F-97D1-E89B9992C5F5}"/>
                </a:ext>
              </a:extLst>
            </p:cNvPr>
            <p:cNvSpPr/>
            <p:nvPr/>
          </p:nvSpPr>
          <p:spPr>
            <a:xfrm>
              <a:off x="4236445" y="2288024"/>
              <a:ext cx="3283974" cy="1912763"/>
            </a:xfrm>
            <a:custGeom>
              <a:avLst/>
              <a:gdLst>
                <a:gd name="connsiteX0" fmla="*/ 0 w 3274142"/>
                <a:gd name="connsiteY0" fmla="*/ 15137 h 1854635"/>
                <a:gd name="connsiteX1" fmla="*/ 157316 w 3274142"/>
                <a:gd name="connsiteY1" fmla="*/ 15137 h 1854635"/>
                <a:gd name="connsiteX2" fmla="*/ 334297 w 3274142"/>
                <a:gd name="connsiteY2" fmla="*/ 172453 h 1854635"/>
                <a:gd name="connsiteX3" fmla="*/ 550606 w 3274142"/>
                <a:gd name="connsiteY3" fmla="*/ 103627 h 1854635"/>
                <a:gd name="connsiteX4" fmla="*/ 825910 w 3274142"/>
                <a:gd name="connsiteY4" fmla="*/ 201950 h 1854635"/>
                <a:gd name="connsiteX5" fmla="*/ 1042219 w 3274142"/>
                <a:gd name="connsiteY5" fmla="*/ 182285 h 1854635"/>
                <a:gd name="connsiteX6" fmla="*/ 1376516 w 3274142"/>
                <a:gd name="connsiteY6" fmla="*/ 349433 h 1854635"/>
                <a:gd name="connsiteX7" fmla="*/ 1809135 w 3274142"/>
                <a:gd name="connsiteY7" fmla="*/ 378930 h 1854635"/>
                <a:gd name="connsiteX8" fmla="*/ 2320413 w 3274142"/>
                <a:gd name="connsiteY8" fmla="*/ 732892 h 1854635"/>
                <a:gd name="connsiteX9" fmla="*/ 2625213 w 3274142"/>
                <a:gd name="connsiteY9" fmla="*/ 1145846 h 1854635"/>
                <a:gd name="connsiteX10" fmla="*/ 2861187 w 3274142"/>
                <a:gd name="connsiteY10" fmla="*/ 1568633 h 1854635"/>
                <a:gd name="connsiteX11" fmla="*/ 3018503 w 3274142"/>
                <a:gd name="connsiteY11" fmla="*/ 1765279 h 1854635"/>
                <a:gd name="connsiteX12" fmla="*/ 3274142 w 3274142"/>
                <a:gd name="connsiteY12" fmla="*/ 1843937 h 1854635"/>
                <a:gd name="connsiteX0" fmla="*/ 0 w 3382297"/>
                <a:gd name="connsiteY0" fmla="*/ 15137 h 1938619"/>
                <a:gd name="connsiteX1" fmla="*/ 157316 w 3382297"/>
                <a:gd name="connsiteY1" fmla="*/ 15137 h 1938619"/>
                <a:gd name="connsiteX2" fmla="*/ 334297 w 3382297"/>
                <a:gd name="connsiteY2" fmla="*/ 172453 h 1938619"/>
                <a:gd name="connsiteX3" fmla="*/ 550606 w 3382297"/>
                <a:gd name="connsiteY3" fmla="*/ 103627 h 1938619"/>
                <a:gd name="connsiteX4" fmla="*/ 825910 w 3382297"/>
                <a:gd name="connsiteY4" fmla="*/ 201950 h 1938619"/>
                <a:gd name="connsiteX5" fmla="*/ 1042219 w 3382297"/>
                <a:gd name="connsiteY5" fmla="*/ 182285 h 1938619"/>
                <a:gd name="connsiteX6" fmla="*/ 1376516 w 3382297"/>
                <a:gd name="connsiteY6" fmla="*/ 349433 h 1938619"/>
                <a:gd name="connsiteX7" fmla="*/ 1809135 w 3382297"/>
                <a:gd name="connsiteY7" fmla="*/ 378930 h 1938619"/>
                <a:gd name="connsiteX8" fmla="*/ 2320413 w 3382297"/>
                <a:gd name="connsiteY8" fmla="*/ 732892 h 1938619"/>
                <a:gd name="connsiteX9" fmla="*/ 2625213 w 3382297"/>
                <a:gd name="connsiteY9" fmla="*/ 1145846 h 1938619"/>
                <a:gd name="connsiteX10" fmla="*/ 2861187 w 3382297"/>
                <a:gd name="connsiteY10" fmla="*/ 1568633 h 1938619"/>
                <a:gd name="connsiteX11" fmla="*/ 3018503 w 3382297"/>
                <a:gd name="connsiteY11" fmla="*/ 1765279 h 1938619"/>
                <a:gd name="connsiteX12" fmla="*/ 3382297 w 3382297"/>
                <a:gd name="connsiteY12" fmla="*/ 1932427 h 1938619"/>
                <a:gd name="connsiteX0" fmla="*/ 0 w 3382297"/>
                <a:gd name="connsiteY0" fmla="*/ 15137 h 1932427"/>
                <a:gd name="connsiteX1" fmla="*/ 157316 w 3382297"/>
                <a:gd name="connsiteY1" fmla="*/ 15137 h 1932427"/>
                <a:gd name="connsiteX2" fmla="*/ 334297 w 3382297"/>
                <a:gd name="connsiteY2" fmla="*/ 172453 h 1932427"/>
                <a:gd name="connsiteX3" fmla="*/ 550606 w 3382297"/>
                <a:gd name="connsiteY3" fmla="*/ 103627 h 1932427"/>
                <a:gd name="connsiteX4" fmla="*/ 825910 w 3382297"/>
                <a:gd name="connsiteY4" fmla="*/ 201950 h 1932427"/>
                <a:gd name="connsiteX5" fmla="*/ 1042219 w 3382297"/>
                <a:gd name="connsiteY5" fmla="*/ 182285 h 1932427"/>
                <a:gd name="connsiteX6" fmla="*/ 1376516 w 3382297"/>
                <a:gd name="connsiteY6" fmla="*/ 349433 h 1932427"/>
                <a:gd name="connsiteX7" fmla="*/ 1809135 w 3382297"/>
                <a:gd name="connsiteY7" fmla="*/ 378930 h 1932427"/>
                <a:gd name="connsiteX8" fmla="*/ 2320413 w 3382297"/>
                <a:gd name="connsiteY8" fmla="*/ 732892 h 1932427"/>
                <a:gd name="connsiteX9" fmla="*/ 2625213 w 3382297"/>
                <a:gd name="connsiteY9" fmla="*/ 1145846 h 1932427"/>
                <a:gd name="connsiteX10" fmla="*/ 2861187 w 3382297"/>
                <a:gd name="connsiteY10" fmla="*/ 1568633 h 1932427"/>
                <a:gd name="connsiteX11" fmla="*/ 3018503 w 3382297"/>
                <a:gd name="connsiteY11" fmla="*/ 1765279 h 1932427"/>
                <a:gd name="connsiteX12" fmla="*/ 3382297 w 3382297"/>
                <a:gd name="connsiteY12" fmla="*/ 1932427 h 1932427"/>
                <a:gd name="connsiteX0" fmla="*/ 0 w 3283974"/>
                <a:gd name="connsiteY0" fmla="*/ 15137 h 1912763"/>
                <a:gd name="connsiteX1" fmla="*/ 157316 w 3283974"/>
                <a:gd name="connsiteY1" fmla="*/ 15137 h 1912763"/>
                <a:gd name="connsiteX2" fmla="*/ 334297 w 3283974"/>
                <a:gd name="connsiteY2" fmla="*/ 172453 h 1912763"/>
                <a:gd name="connsiteX3" fmla="*/ 550606 w 3283974"/>
                <a:gd name="connsiteY3" fmla="*/ 103627 h 1912763"/>
                <a:gd name="connsiteX4" fmla="*/ 825910 w 3283974"/>
                <a:gd name="connsiteY4" fmla="*/ 201950 h 1912763"/>
                <a:gd name="connsiteX5" fmla="*/ 1042219 w 3283974"/>
                <a:gd name="connsiteY5" fmla="*/ 182285 h 1912763"/>
                <a:gd name="connsiteX6" fmla="*/ 1376516 w 3283974"/>
                <a:gd name="connsiteY6" fmla="*/ 349433 h 1912763"/>
                <a:gd name="connsiteX7" fmla="*/ 1809135 w 3283974"/>
                <a:gd name="connsiteY7" fmla="*/ 378930 h 1912763"/>
                <a:gd name="connsiteX8" fmla="*/ 2320413 w 3283974"/>
                <a:gd name="connsiteY8" fmla="*/ 732892 h 1912763"/>
                <a:gd name="connsiteX9" fmla="*/ 2625213 w 3283974"/>
                <a:gd name="connsiteY9" fmla="*/ 1145846 h 1912763"/>
                <a:gd name="connsiteX10" fmla="*/ 2861187 w 3283974"/>
                <a:gd name="connsiteY10" fmla="*/ 1568633 h 1912763"/>
                <a:gd name="connsiteX11" fmla="*/ 3018503 w 3283974"/>
                <a:gd name="connsiteY11" fmla="*/ 1765279 h 1912763"/>
                <a:gd name="connsiteX12" fmla="*/ 3283974 w 3283974"/>
                <a:gd name="connsiteY12" fmla="*/ 1912763 h 191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3974" h="1912763">
                  <a:moveTo>
                    <a:pt x="0" y="15137"/>
                  </a:moveTo>
                  <a:cubicBezTo>
                    <a:pt x="50800" y="2027"/>
                    <a:pt x="101600" y="-11082"/>
                    <a:pt x="157316" y="15137"/>
                  </a:cubicBezTo>
                  <a:cubicBezTo>
                    <a:pt x="213032" y="41356"/>
                    <a:pt x="268749" y="157705"/>
                    <a:pt x="334297" y="172453"/>
                  </a:cubicBezTo>
                  <a:cubicBezTo>
                    <a:pt x="399845" y="187201"/>
                    <a:pt x="468671" y="98711"/>
                    <a:pt x="550606" y="103627"/>
                  </a:cubicBezTo>
                  <a:cubicBezTo>
                    <a:pt x="632541" y="108543"/>
                    <a:pt x="743975" y="188840"/>
                    <a:pt x="825910" y="201950"/>
                  </a:cubicBezTo>
                  <a:cubicBezTo>
                    <a:pt x="907845" y="215060"/>
                    <a:pt x="950451" y="157705"/>
                    <a:pt x="1042219" y="182285"/>
                  </a:cubicBezTo>
                  <a:cubicBezTo>
                    <a:pt x="1133987" y="206866"/>
                    <a:pt x="1248697" y="316659"/>
                    <a:pt x="1376516" y="349433"/>
                  </a:cubicBezTo>
                  <a:cubicBezTo>
                    <a:pt x="1504335" y="382207"/>
                    <a:pt x="1651819" y="315020"/>
                    <a:pt x="1809135" y="378930"/>
                  </a:cubicBezTo>
                  <a:cubicBezTo>
                    <a:pt x="1966451" y="442840"/>
                    <a:pt x="2184400" y="605073"/>
                    <a:pt x="2320413" y="732892"/>
                  </a:cubicBezTo>
                  <a:cubicBezTo>
                    <a:pt x="2456426" y="860711"/>
                    <a:pt x="2535084" y="1006556"/>
                    <a:pt x="2625213" y="1145846"/>
                  </a:cubicBezTo>
                  <a:cubicBezTo>
                    <a:pt x="2715342" y="1285136"/>
                    <a:pt x="2795639" y="1465394"/>
                    <a:pt x="2861187" y="1568633"/>
                  </a:cubicBezTo>
                  <a:cubicBezTo>
                    <a:pt x="2926735" y="1671872"/>
                    <a:pt x="2948039" y="1707924"/>
                    <a:pt x="3018503" y="1765279"/>
                  </a:cubicBezTo>
                  <a:cubicBezTo>
                    <a:pt x="3088967" y="1822634"/>
                    <a:pt x="3052917" y="1852130"/>
                    <a:pt x="3283974" y="1912763"/>
                  </a:cubicBezTo>
                </a:path>
              </a:pathLst>
            </a:cu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883BB91-CAAE-4E4C-9CC8-65A12224589D}"/>
                </a:ext>
              </a:extLst>
            </p:cNvPr>
            <p:cNvSpPr txBox="1"/>
            <p:nvPr/>
          </p:nvSpPr>
          <p:spPr>
            <a:xfrm rot="16200000">
              <a:off x="3011731" y="3018288"/>
              <a:ext cx="2121093" cy="369332"/>
            </a:xfrm>
            <a:prstGeom prst="rect">
              <a:avLst/>
            </a:prstGeom>
            <a:noFill/>
          </p:spPr>
          <p:txBody>
            <a:bodyPr wrap="square" rtlCol="0">
              <a:spAutoFit/>
            </a:bodyPr>
            <a:lstStyle/>
            <a:p>
              <a:r>
                <a:rPr lang="en-US" b="1" dirty="0"/>
                <a:t>Functional Status</a:t>
              </a:r>
            </a:p>
          </p:txBody>
        </p:sp>
        <p:sp>
          <p:nvSpPr>
            <p:cNvPr id="12" name="TextBox 11">
              <a:extLst>
                <a:ext uri="{FF2B5EF4-FFF2-40B4-BE49-F238E27FC236}">
                  <a16:creationId xmlns:a16="http://schemas.microsoft.com/office/drawing/2014/main" id="{9AB92482-6F8A-A244-A0A7-83EA3E5CED08}"/>
                </a:ext>
              </a:extLst>
            </p:cNvPr>
            <p:cNvSpPr txBox="1"/>
            <p:nvPr/>
          </p:nvSpPr>
          <p:spPr>
            <a:xfrm>
              <a:off x="5469718" y="4336403"/>
              <a:ext cx="719108" cy="369332"/>
            </a:xfrm>
            <a:prstGeom prst="rect">
              <a:avLst/>
            </a:prstGeom>
            <a:noFill/>
          </p:spPr>
          <p:txBody>
            <a:bodyPr wrap="square" rtlCol="0">
              <a:spAutoFit/>
            </a:bodyPr>
            <a:lstStyle/>
            <a:p>
              <a:r>
                <a:rPr lang="en-US" b="1" dirty="0"/>
                <a:t>Time</a:t>
              </a:r>
            </a:p>
          </p:txBody>
        </p:sp>
        <p:sp>
          <p:nvSpPr>
            <p:cNvPr id="14" name="TextBox 13">
              <a:extLst>
                <a:ext uri="{FF2B5EF4-FFF2-40B4-BE49-F238E27FC236}">
                  <a16:creationId xmlns:a16="http://schemas.microsoft.com/office/drawing/2014/main" id="{4D53E110-05B6-0A4F-BB92-D2E470569A40}"/>
                </a:ext>
              </a:extLst>
            </p:cNvPr>
            <p:cNvSpPr txBox="1"/>
            <p:nvPr/>
          </p:nvSpPr>
          <p:spPr>
            <a:xfrm>
              <a:off x="4072276" y="1784279"/>
              <a:ext cx="407484" cy="461665"/>
            </a:xfrm>
            <a:prstGeom prst="rect">
              <a:avLst/>
            </a:prstGeom>
            <a:noFill/>
          </p:spPr>
          <p:txBody>
            <a:bodyPr wrap="square" rtlCol="0">
              <a:spAutoFit/>
            </a:bodyPr>
            <a:lstStyle/>
            <a:p>
              <a:r>
                <a:rPr lang="en-US" sz="2400" b="1" dirty="0"/>
                <a:t>A</a:t>
              </a:r>
            </a:p>
          </p:txBody>
        </p:sp>
        <p:cxnSp>
          <p:nvCxnSpPr>
            <p:cNvPr id="19" name="Straight Connector 18">
              <a:extLst>
                <a:ext uri="{FF2B5EF4-FFF2-40B4-BE49-F238E27FC236}">
                  <a16:creationId xmlns:a16="http://schemas.microsoft.com/office/drawing/2014/main" id="{D8D7455A-E420-1444-B354-F368C86DBB7E}"/>
                </a:ext>
              </a:extLst>
            </p:cNvPr>
            <p:cNvCxnSpPr>
              <a:cxnSpLocks/>
            </p:cNvCxnSpPr>
            <p:nvPr/>
          </p:nvCxnSpPr>
          <p:spPr>
            <a:xfrm flipH="1">
              <a:off x="4226614" y="4218035"/>
              <a:ext cx="3747347"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251B762-CA42-E642-8D81-963EBFCB7C3B}"/>
                </a:ext>
              </a:extLst>
            </p:cNvPr>
            <p:cNvCxnSpPr>
              <a:cxnSpLocks/>
            </p:cNvCxnSpPr>
            <p:nvPr/>
          </p:nvCxnSpPr>
          <p:spPr>
            <a:xfrm flipV="1">
              <a:off x="4226613" y="2142407"/>
              <a:ext cx="0" cy="2085461"/>
            </a:xfrm>
            <a:prstGeom prst="line">
              <a:avLst/>
            </a:prstGeom>
            <a:ln w="38100"/>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18297142"/>
      </p:ext>
    </p:extLst>
  </p:cSld>
  <p:clrMapOvr>
    <a:masterClrMapping/>
  </p:clrMapOvr>
  <p:transition spd="slow">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946" y="576474"/>
            <a:ext cx="9107480" cy="570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842597"/>
      </p:ext>
    </p:extLst>
  </p:cSld>
  <p:clrMapOvr>
    <a:masterClrMapping/>
  </p:clrMapOvr>
  <p:transition spd="slow">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4" descr="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445" y="535187"/>
            <a:ext cx="9109075" cy="578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520101"/>
      </p:ext>
    </p:extLst>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4" descr="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241" y="270328"/>
            <a:ext cx="9109075" cy="631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881288"/>
      </p:ext>
    </p:extLst>
  </p:cSld>
  <p:clrMapOvr>
    <a:masterClrMapping/>
  </p:clrMapOvr>
  <p:transition spd="slow">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Line 2"/>
          <p:cNvSpPr>
            <a:spLocks noChangeShapeType="1"/>
          </p:cNvSpPr>
          <p:nvPr/>
        </p:nvSpPr>
        <p:spPr bwMode="auto">
          <a:xfrm flipV="1">
            <a:off x="1905000" y="1343025"/>
            <a:ext cx="7772400" cy="44196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5059" name="Line 3"/>
          <p:cNvSpPr>
            <a:spLocks noChangeShapeType="1"/>
          </p:cNvSpPr>
          <p:nvPr/>
        </p:nvSpPr>
        <p:spPr bwMode="auto">
          <a:xfrm>
            <a:off x="2743200" y="4391025"/>
            <a:ext cx="0" cy="1524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5060" name="Text Box 4"/>
          <p:cNvSpPr txBox="1">
            <a:spLocks noChangeArrowheads="1"/>
          </p:cNvSpPr>
          <p:nvPr/>
        </p:nvSpPr>
        <p:spPr bwMode="auto">
          <a:xfrm>
            <a:off x="716280" y="3476627"/>
            <a:ext cx="2377440" cy="830997"/>
          </a:xfrm>
          <a:prstGeom prst="rect">
            <a:avLst/>
          </a:prstGeom>
          <a:solidFill>
            <a:schemeClr val="tx2">
              <a:lumMod val="40000"/>
              <a:lumOff val="60000"/>
            </a:schemeClr>
          </a:solidFill>
          <a:ln>
            <a:noFill/>
          </a:ln>
          <a:effectLs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Narrow" panose="020B060602020203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Arial Narrow" panose="020B060602020203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Narrow" panose="020B060602020203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Narrow" panose="020B060602020203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9pPr>
          </a:lstStyle>
          <a:p>
            <a:pPr>
              <a:spcBef>
                <a:spcPct val="50000"/>
              </a:spcBef>
              <a:buClrTx/>
              <a:buSzTx/>
              <a:buFontTx/>
              <a:buNone/>
            </a:pPr>
            <a:r>
              <a:rPr lang="en-US" altLang="en-US" sz="2400" dirty="0">
                <a:latin typeface="Times" panose="02020603050405020304" pitchFamily="18" charset="0"/>
              </a:rPr>
              <a:t>1950: Splenic Irradiation</a:t>
            </a:r>
          </a:p>
        </p:txBody>
      </p:sp>
      <p:sp>
        <p:nvSpPr>
          <p:cNvPr id="45061" name="Line 5"/>
          <p:cNvSpPr>
            <a:spLocks noChangeShapeType="1"/>
          </p:cNvSpPr>
          <p:nvPr/>
        </p:nvSpPr>
        <p:spPr bwMode="auto">
          <a:xfrm>
            <a:off x="3752850" y="3331951"/>
            <a:ext cx="0" cy="223064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5062" name="Text Box 6"/>
          <p:cNvSpPr txBox="1">
            <a:spLocks noChangeArrowheads="1"/>
          </p:cNvSpPr>
          <p:nvPr/>
        </p:nvSpPr>
        <p:spPr bwMode="auto">
          <a:xfrm>
            <a:off x="2187623" y="2790826"/>
            <a:ext cx="2362200" cy="461665"/>
          </a:xfrm>
          <a:prstGeom prst="rect">
            <a:avLst/>
          </a:prstGeom>
          <a:solidFill>
            <a:schemeClr val="accent3"/>
          </a:solidFill>
          <a:ln>
            <a:noFill/>
          </a:ln>
          <a:effectLs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Narrow" panose="020B060602020203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Arial Narrow" panose="020B060602020203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Narrow" panose="020B060602020203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Narrow" panose="020B060602020203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9pPr>
          </a:lstStyle>
          <a:p>
            <a:pPr>
              <a:spcBef>
                <a:spcPct val="50000"/>
              </a:spcBef>
              <a:buClrTx/>
              <a:buSzTx/>
              <a:buFontTx/>
              <a:buNone/>
            </a:pPr>
            <a:r>
              <a:rPr lang="en-US" altLang="en-US" sz="2400" dirty="0">
                <a:latin typeface="Times" panose="02020603050405020304" pitchFamily="18" charset="0"/>
              </a:rPr>
              <a:t>1960: Busulphan</a:t>
            </a:r>
          </a:p>
        </p:txBody>
      </p:sp>
      <p:sp>
        <p:nvSpPr>
          <p:cNvPr id="45063" name="Line 7"/>
          <p:cNvSpPr>
            <a:spLocks noChangeShapeType="1"/>
          </p:cNvSpPr>
          <p:nvPr/>
        </p:nvSpPr>
        <p:spPr bwMode="auto">
          <a:xfrm>
            <a:off x="4953000" y="2657475"/>
            <a:ext cx="0" cy="25717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5064" name="Text Box 8"/>
          <p:cNvSpPr txBox="1">
            <a:spLocks noChangeArrowheads="1"/>
          </p:cNvSpPr>
          <p:nvPr/>
        </p:nvSpPr>
        <p:spPr bwMode="auto">
          <a:xfrm>
            <a:off x="3372993" y="2112306"/>
            <a:ext cx="2499360" cy="461665"/>
          </a:xfrm>
          <a:prstGeom prst="rect">
            <a:avLst/>
          </a:prstGeom>
          <a:solidFill>
            <a:schemeClr val="accent6"/>
          </a:solidFill>
          <a:ln>
            <a:noFill/>
          </a:ln>
          <a:effectLs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Narrow" panose="020B060602020203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Arial Narrow" panose="020B060602020203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Narrow" panose="020B060602020203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Narrow" panose="020B060602020203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9pPr>
          </a:lstStyle>
          <a:p>
            <a:pPr>
              <a:spcBef>
                <a:spcPct val="50000"/>
              </a:spcBef>
              <a:buClrTx/>
              <a:buSzTx/>
              <a:buFontTx/>
              <a:buNone/>
            </a:pPr>
            <a:r>
              <a:rPr lang="en-US" altLang="en-US" sz="2400" dirty="0">
                <a:latin typeface="Times" panose="02020603050405020304" pitchFamily="18" charset="0"/>
              </a:rPr>
              <a:t>1970:Hydroxyurea</a:t>
            </a:r>
          </a:p>
        </p:txBody>
      </p:sp>
      <p:sp>
        <p:nvSpPr>
          <p:cNvPr id="45065" name="Line 9"/>
          <p:cNvSpPr>
            <a:spLocks noChangeShapeType="1"/>
          </p:cNvSpPr>
          <p:nvPr/>
        </p:nvSpPr>
        <p:spPr bwMode="auto">
          <a:xfrm>
            <a:off x="6324600" y="1962149"/>
            <a:ext cx="0" cy="27336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5066" name="Text Box 10"/>
          <p:cNvSpPr txBox="1">
            <a:spLocks noChangeArrowheads="1"/>
          </p:cNvSpPr>
          <p:nvPr/>
        </p:nvSpPr>
        <p:spPr bwMode="auto">
          <a:xfrm>
            <a:off x="4961001" y="1443337"/>
            <a:ext cx="2261616" cy="461665"/>
          </a:xfrm>
          <a:prstGeom prst="rect">
            <a:avLst/>
          </a:prstGeom>
          <a:solidFill>
            <a:schemeClr val="accent2">
              <a:lumMod val="60000"/>
              <a:lumOff val="40000"/>
            </a:schemeClr>
          </a:solidFill>
          <a:ln>
            <a:noFill/>
          </a:ln>
          <a:effectLs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Narrow" panose="020B060602020203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Arial Narrow" panose="020B060602020203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Narrow" panose="020B060602020203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Narrow" panose="020B060602020203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9pPr>
          </a:lstStyle>
          <a:p>
            <a:pPr>
              <a:spcBef>
                <a:spcPct val="50000"/>
              </a:spcBef>
              <a:buClrTx/>
              <a:buSzTx/>
              <a:buFontTx/>
              <a:buNone/>
            </a:pPr>
            <a:r>
              <a:rPr lang="en-US" altLang="en-US" sz="2400" dirty="0">
                <a:latin typeface="Times" panose="02020603050405020304" pitchFamily="18" charset="0"/>
              </a:rPr>
              <a:t>1980: Interferon</a:t>
            </a:r>
          </a:p>
        </p:txBody>
      </p:sp>
      <p:sp>
        <p:nvSpPr>
          <p:cNvPr id="45067" name="Line 11"/>
          <p:cNvSpPr>
            <a:spLocks noChangeShapeType="1"/>
          </p:cNvSpPr>
          <p:nvPr/>
        </p:nvSpPr>
        <p:spPr bwMode="auto">
          <a:xfrm>
            <a:off x="7772400" y="1343025"/>
            <a:ext cx="0" cy="3048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5068" name="Text Box 12"/>
          <p:cNvSpPr txBox="1">
            <a:spLocks noChangeArrowheads="1"/>
          </p:cNvSpPr>
          <p:nvPr/>
        </p:nvSpPr>
        <p:spPr bwMode="auto">
          <a:xfrm>
            <a:off x="6610350" y="811425"/>
            <a:ext cx="2209800" cy="461665"/>
          </a:xfrm>
          <a:prstGeom prst="rect">
            <a:avLst/>
          </a:prstGeom>
          <a:solidFill>
            <a:schemeClr val="bg2">
              <a:lumMod val="50000"/>
            </a:schemeClr>
          </a:solidFill>
          <a:ln>
            <a:noFill/>
          </a:ln>
          <a:effectLs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Narrow" panose="020B060602020203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Arial Narrow" panose="020B060602020203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Narrow" panose="020B060602020203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Narrow" panose="020B060602020203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9pPr>
          </a:lstStyle>
          <a:p>
            <a:pPr>
              <a:spcBef>
                <a:spcPct val="50000"/>
              </a:spcBef>
              <a:buClrTx/>
              <a:buSzTx/>
              <a:buFontTx/>
              <a:buNone/>
            </a:pPr>
            <a:r>
              <a:rPr lang="en-US" altLang="en-US" sz="2400" dirty="0">
                <a:latin typeface="Times" panose="02020603050405020304" pitchFamily="18" charset="0"/>
              </a:rPr>
              <a:t>1990:Transplant</a:t>
            </a:r>
          </a:p>
        </p:txBody>
      </p:sp>
      <p:sp>
        <p:nvSpPr>
          <p:cNvPr id="45069" name="Line 13"/>
          <p:cNvSpPr>
            <a:spLocks noChangeShapeType="1"/>
          </p:cNvSpPr>
          <p:nvPr/>
        </p:nvSpPr>
        <p:spPr bwMode="auto">
          <a:xfrm>
            <a:off x="9144000" y="885825"/>
            <a:ext cx="0" cy="2590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5070" name="Text Box 14"/>
          <p:cNvSpPr txBox="1">
            <a:spLocks noChangeArrowheads="1"/>
          </p:cNvSpPr>
          <p:nvPr/>
        </p:nvSpPr>
        <p:spPr bwMode="auto">
          <a:xfrm>
            <a:off x="8325612" y="238126"/>
            <a:ext cx="2057400" cy="461665"/>
          </a:xfrm>
          <a:prstGeom prst="rect">
            <a:avLst/>
          </a:prstGeom>
          <a:solidFill>
            <a:schemeClr val="accent6">
              <a:lumMod val="75000"/>
            </a:schemeClr>
          </a:solidFill>
          <a:ln>
            <a:noFill/>
          </a:ln>
          <a:effectLs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Narrow" panose="020B060602020203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Arial Narrow" panose="020B060602020203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Narrow" panose="020B060602020203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Narrow" panose="020B060602020203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9pPr>
          </a:lstStyle>
          <a:p>
            <a:pPr>
              <a:spcBef>
                <a:spcPct val="50000"/>
              </a:spcBef>
              <a:buClrTx/>
              <a:buSzTx/>
              <a:buFontTx/>
              <a:buNone/>
            </a:pPr>
            <a:r>
              <a:rPr lang="en-US" altLang="en-US" sz="2400" dirty="0">
                <a:latin typeface="Times" panose="02020603050405020304" pitchFamily="18" charset="0"/>
              </a:rPr>
              <a:t>2000:Imatinib</a:t>
            </a:r>
          </a:p>
        </p:txBody>
      </p:sp>
      <p:sp>
        <p:nvSpPr>
          <p:cNvPr id="45071" name="Text Box 15"/>
          <p:cNvSpPr txBox="1">
            <a:spLocks noChangeArrowheads="1"/>
          </p:cNvSpPr>
          <p:nvPr/>
        </p:nvSpPr>
        <p:spPr bwMode="auto">
          <a:xfrm>
            <a:off x="1847850" y="5953125"/>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Narrow" panose="020B060602020203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Arial Narrow" panose="020B060602020203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Narrow" panose="020B060602020203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Narrow" panose="020B060602020203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9pPr>
          </a:lstStyle>
          <a:p>
            <a:pPr algn="ctr">
              <a:spcBef>
                <a:spcPct val="50000"/>
              </a:spcBef>
              <a:buClrTx/>
              <a:buSzTx/>
              <a:buFontTx/>
              <a:buNone/>
            </a:pPr>
            <a:r>
              <a:rPr lang="en-US" altLang="en-US" sz="2400" dirty="0">
                <a:latin typeface="Times" panose="02020603050405020304" pitchFamily="18" charset="0"/>
              </a:rPr>
              <a:t>3 years</a:t>
            </a:r>
          </a:p>
        </p:txBody>
      </p:sp>
      <p:sp>
        <p:nvSpPr>
          <p:cNvPr id="45072" name="Text Box 16"/>
          <p:cNvSpPr txBox="1">
            <a:spLocks noChangeArrowheads="1"/>
          </p:cNvSpPr>
          <p:nvPr/>
        </p:nvSpPr>
        <p:spPr bwMode="auto">
          <a:xfrm>
            <a:off x="3067050" y="5562601"/>
            <a:ext cx="1371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Narrow" panose="020B060602020203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Arial Narrow" panose="020B060602020203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Narrow" panose="020B060602020203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Narrow" panose="020B060602020203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9pPr>
          </a:lstStyle>
          <a:p>
            <a:pPr algn="ctr">
              <a:spcBef>
                <a:spcPct val="50000"/>
              </a:spcBef>
              <a:buClrTx/>
              <a:buSzTx/>
              <a:buFontTx/>
              <a:buNone/>
            </a:pPr>
            <a:r>
              <a:rPr lang="en-US" altLang="en-US" sz="2400" dirty="0">
                <a:latin typeface="Times" panose="02020603050405020304" pitchFamily="18" charset="0"/>
              </a:rPr>
              <a:t>4 years</a:t>
            </a:r>
          </a:p>
        </p:txBody>
      </p:sp>
      <p:sp>
        <p:nvSpPr>
          <p:cNvPr id="45073" name="Text Box 17"/>
          <p:cNvSpPr txBox="1">
            <a:spLocks noChangeArrowheads="1"/>
          </p:cNvSpPr>
          <p:nvPr/>
        </p:nvSpPr>
        <p:spPr bwMode="auto">
          <a:xfrm>
            <a:off x="4176523" y="5249592"/>
            <a:ext cx="15720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Narrow" panose="020B060602020203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Arial Narrow" panose="020B060602020203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Narrow" panose="020B060602020203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Narrow" panose="020B060602020203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9pPr>
          </a:lstStyle>
          <a:p>
            <a:pPr algn="ctr">
              <a:spcBef>
                <a:spcPct val="50000"/>
              </a:spcBef>
              <a:buClrTx/>
              <a:buSzTx/>
              <a:buFontTx/>
              <a:buNone/>
            </a:pPr>
            <a:r>
              <a:rPr lang="en-US" altLang="en-US" sz="2400" dirty="0">
                <a:latin typeface="Times" panose="02020603050405020304" pitchFamily="18" charset="0"/>
              </a:rPr>
              <a:t>41/2 years</a:t>
            </a:r>
          </a:p>
        </p:txBody>
      </p:sp>
      <p:sp>
        <p:nvSpPr>
          <p:cNvPr id="45074" name="Text Box 18"/>
          <p:cNvSpPr txBox="1">
            <a:spLocks noChangeArrowheads="1"/>
          </p:cNvSpPr>
          <p:nvPr/>
        </p:nvSpPr>
        <p:spPr bwMode="auto">
          <a:xfrm>
            <a:off x="5543551" y="4705353"/>
            <a:ext cx="15239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Narrow" panose="020B060602020203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Arial Narrow" panose="020B060602020203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Narrow" panose="020B060602020203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Narrow" panose="020B060602020203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9pPr>
          </a:lstStyle>
          <a:p>
            <a:pPr algn="ctr">
              <a:spcBef>
                <a:spcPct val="50000"/>
              </a:spcBef>
              <a:buClrTx/>
              <a:buSzTx/>
              <a:buFontTx/>
              <a:buNone/>
            </a:pPr>
            <a:r>
              <a:rPr lang="en-US" altLang="en-US" sz="2400" dirty="0">
                <a:latin typeface="Times" panose="02020603050405020304" pitchFamily="18" charset="0"/>
              </a:rPr>
              <a:t>6-7 years</a:t>
            </a:r>
          </a:p>
        </p:txBody>
      </p:sp>
      <p:sp>
        <p:nvSpPr>
          <p:cNvPr id="45075" name="Text Box 19"/>
          <p:cNvSpPr txBox="1">
            <a:spLocks noChangeArrowheads="1"/>
          </p:cNvSpPr>
          <p:nvPr/>
        </p:nvSpPr>
        <p:spPr bwMode="auto">
          <a:xfrm>
            <a:off x="6962775" y="4386263"/>
            <a:ext cx="1600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Narrow" panose="020B060602020203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Arial Narrow" panose="020B060602020203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Narrow" panose="020B060602020203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Narrow" panose="020B060602020203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9pPr>
          </a:lstStyle>
          <a:p>
            <a:pPr algn="ctr">
              <a:spcBef>
                <a:spcPct val="50000"/>
              </a:spcBef>
              <a:buClrTx/>
              <a:buSzTx/>
              <a:buFontTx/>
              <a:buNone/>
            </a:pPr>
            <a:r>
              <a:rPr lang="en-US" altLang="en-US" sz="2400" dirty="0">
                <a:latin typeface="Times" panose="02020603050405020304" pitchFamily="18" charset="0"/>
              </a:rPr>
              <a:t>8-10 years</a:t>
            </a:r>
          </a:p>
          <a:p>
            <a:pPr algn="ctr">
              <a:spcBef>
                <a:spcPct val="50000"/>
              </a:spcBef>
              <a:buClrTx/>
              <a:buSzTx/>
              <a:buFontTx/>
              <a:buNone/>
            </a:pPr>
            <a:r>
              <a:rPr lang="en-US" altLang="en-US" sz="1600" dirty="0">
                <a:latin typeface="Times" panose="02020603050405020304" pitchFamily="18" charset="0"/>
              </a:rPr>
              <a:t>Only potentially curative option</a:t>
            </a:r>
          </a:p>
        </p:txBody>
      </p:sp>
      <p:sp>
        <p:nvSpPr>
          <p:cNvPr id="45076" name="Text Box 20"/>
          <p:cNvSpPr txBox="1">
            <a:spLocks noChangeArrowheads="1"/>
          </p:cNvSpPr>
          <p:nvPr/>
        </p:nvSpPr>
        <p:spPr bwMode="auto">
          <a:xfrm>
            <a:off x="7820028" y="3514725"/>
            <a:ext cx="300036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Narrow" panose="020B060602020203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Arial Narrow" panose="020B060602020203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Narrow" panose="020B060602020203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Narrow" panose="020B060602020203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9pPr>
          </a:lstStyle>
          <a:p>
            <a:pPr algn="ctr">
              <a:spcBef>
                <a:spcPct val="50000"/>
              </a:spcBef>
              <a:buClrTx/>
              <a:buSzTx/>
              <a:buFontTx/>
              <a:buNone/>
            </a:pPr>
            <a:r>
              <a:rPr lang="en-US" altLang="en-US" sz="2000" dirty="0">
                <a:latin typeface="Times" panose="02020603050405020304" pitchFamily="18" charset="0"/>
              </a:rPr>
              <a:t>More than 90% surviving after 60 months</a:t>
            </a:r>
          </a:p>
        </p:txBody>
      </p:sp>
      <p:sp>
        <p:nvSpPr>
          <p:cNvPr id="45077" name="Text Box 21"/>
          <p:cNvSpPr txBox="1">
            <a:spLocks noChangeArrowheads="1"/>
          </p:cNvSpPr>
          <p:nvPr/>
        </p:nvSpPr>
        <p:spPr bwMode="auto">
          <a:xfrm>
            <a:off x="899160" y="319881"/>
            <a:ext cx="5425440" cy="579438"/>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Narrow" panose="020B060602020203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Arial Narrow" panose="020B060602020203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Arial Narrow" panose="020B060602020203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Arial Narrow" panose="020B060602020203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Narrow" panose="020B0606020202030204" pitchFamily="34" charset="0"/>
              </a:defRPr>
            </a:lvl9pPr>
          </a:lstStyle>
          <a:p>
            <a:pPr algn="ctr">
              <a:spcBef>
                <a:spcPct val="50000"/>
              </a:spcBef>
              <a:buClrTx/>
              <a:buSzTx/>
              <a:buFontTx/>
              <a:buNone/>
            </a:pPr>
            <a:r>
              <a:rPr lang="en-US" altLang="en-US" b="1" dirty="0">
                <a:solidFill>
                  <a:srgbClr val="C00000"/>
                </a:solidFill>
                <a:latin typeface="Times" panose="02020603050405020304" pitchFamily="18" charset="0"/>
              </a:rPr>
              <a:t>Timeline of CML</a:t>
            </a:r>
          </a:p>
        </p:txBody>
      </p:sp>
    </p:spTree>
    <p:extLst>
      <p:ext uri="{BB962C8B-B14F-4D97-AF65-F5344CB8AC3E}">
        <p14:creationId xmlns:p14="http://schemas.microsoft.com/office/powerpoint/2010/main" val="342127513"/>
      </p:ext>
    </p:extLst>
  </p:cSld>
  <p:clrMapOvr>
    <a:masterClrMapping/>
  </p:clrMapOvr>
  <p:transition spd="slow">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8"/>
          <p:cNvSpPr txBox="1">
            <a:spLocks noChangeArrowheads="1"/>
          </p:cNvSpPr>
          <p:nvPr/>
        </p:nvSpPr>
        <p:spPr bwMode="auto">
          <a:xfrm>
            <a:off x="1204285" y="2305050"/>
            <a:ext cx="4700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a:lnSpc>
                <a:spcPct val="90000"/>
              </a:lnSpc>
              <a:spcBef>
                <a:spcPct val="35000"/>
              </a:spcBef>
              <a:spcAft>
                <a:spcPct val="25000"/>
              </a:spcAft>
              <a:buClr>
                <a:schemeClr val="folHlink"/>
              </a:buClr>
              <a:buFont typeface="Wingdings" pitchFamily="2" charset="2"/>
              <a:buNone/>
            </a:pPr>
            <a:r>
              <a:rPr lang="en-US" altLang="en-US" sz="1600" dirty="0"/>
              <a:t>0.8</a:t>
            </a:r>
          </a:p>
        </p:txBody>
      </p:sp>
      <p:sp>
        <p:nvSpPr>
          <p:cNvPr id="57347" name="Rectangle 3"/>
          <p:cNvSpPr>
            <a:spLocks noGrp="1" noChangeArrowheads="1"/>
          </p:cNvSpPr>
          <p:nvPr>
            <p:ph type="title"/>
          </p:nvPr>
        </p:nvSpPr>
        <p:spPr/>
        <p:txBody>
          <a:bodyPr>
            <a:normAutofit/>
          </a:bodyPr>
          <a:lstStyle/>
          <a:p>
            <a:r>
              <a:rPr lang="en-US" altLang="en-US" sz="4000" b="1" dirty="0">
                <a:solidFill>
                  <a:srgbClr val="C00000"/>
                </a:solidFill>
              </a:rPr>
              <a:t>Survival in Early Chronic-Phase CML</a:t>
            </a:r>
          </a:p>
        </p:txBody>
      </p:sp>
      <p:grpSp>
        <p:nvGrpSpPr>
          <p:cNvPr id="22532" name="Group 73"/>
          <p:cNvGrpSpPr>
            <a:grpSpLocks/>
          </p:cNvGrpSpPr>
          <p:nvPr/>
        </p:nvGrpSpPr>
        <p:grpSpPr bwMode="auto">
          <a:xfrm>
            <a:off x="7813676" y="1562102"/>
            <a:ext cx="3765550" cy="1568451"/>
            <a:chOff x="3018" y="1405"/>
            <a:chExt cx="1779" cy="988"/>
          </a:xfrm>
        </p:grpSpPr>
        <p:sp>
          <p:nvSpPr>
            <p:cNvPr id="22533" name="Line 38"/>
            <p:cNvSpPr>
              <a:spLocks noChangeShapeType="1"/>
            </p:cNvSpPr>
            <p:nvPr/>
          </p:nvSpPr>
          <p:spPr bwMode="auto">
            <a:xfrm>
              <a:off x="3018" y="1666"/>
              <a:ext cx="108"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534" name="Text Box 43"/>
            <p:cNvSpPr txBox="1">
              <a:spLocks noChangeArrowheads="1"/>
            </p:cNvSpPr>
            <p:nvPr/>
          </p:nvSpPr>
          <p:spPr bwMode="auto">
            <a:xfrm>
              <a:off x="3161" y="1568"/>
              <a:ext cx="427"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nSpc>
                  <a:spcPct val="90000"/>
                </a:lnSpc>
                <a:spcBef>
                  <a:spcPct val="35000"/>
                </a:spcBef>
                <a:spcAft>
                  <a:spcPct val="25000"/>
                </a:spcAft>
                <a:buClr>
                  <a:schemeClr val="folHlink"/>
                </a:buClr>
                <a:buFont typeface="Wingdings" pitchFamily="2" charset="2"/>
                <a:buNone/>
              </a:pPr>
              <a:r>
                <a:rPr lang="en-US" altLang="en-US" sz="1600" dirty="0"/>
                <a:t>Imatinib</a:t>
              </a:r>
            </a:p>
          </p:txBody>
        </p:sp>
        <p:sp>
          <p:nvSpPr>
            <p:cNvPr id="22535" name="Text Box 52"/>
            <p:cNvSpPr txBox="1">
              <a:spLocks noChangeArrowheads="1"/>
            </p:cNvSpPr>
            <p:nvPr/>
          </p:nvSpPr>
          <p:spPr bwMode="auto">
            <a:xfrm>
              <a:off x="4060" y="1568"/>
              <a:ext cx="249"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lnSpc>
                  <a:spcPct val="90000"/>
                </a:lnSpc>
                <a:spcBef>
                  <a:spcPct val="35000"/>
                </a:spcBef>
                <a:spcAft>
                  <a:spcPct val="25000"/>
                </a:spcAft>
                <a:buClr>
                  <a:schemeClr val="folHlink"/>
                </a:buClr>
                <a:buFont typeface="Wingdings" pitchFamily="2" charset="2"/>
                <a:buNone/>
              </a:pPr>
              <a:r>
                <a:rPr lang="en-US" altLang="en-US" sz="1600" dirty="0"/>
                <a:t>276</a:t>
              </a:r>
            </a:p>
          </p:txBody>
        </p:sp>
        <p:sp>
          <p:nvSpPr>
            <p:cNvPr id="22536" name="Text Box 57"/>
            <p:cNvSpPr txBox="1">
              <a:spLocks noChangeArrowheads="1"/>
            </p:cNvSpPr>
            <p:nvPr/>
          </p:nvSpPr>
          <p:spPr bwMode="auto">
            <a:xfrm>
              <a:off x="4537" y="1568"/>
              <a:ext cx="195"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lnSpc>
                  <a:spcPct val="90000"/>
                </a:lnSpc>
                <a:spcBef>
                  <a:spcPct val="35000"/>
                </a:spcBef>
                <a:spcAft>
                  <a:spcPct val="25000"/>
                </a:spcAft>
                <a:buClr>
                  <a:schemeClr val="folHlink"/>
                </a:buClr>
                <a:buFont typeface="Wingdings" pitchFamily="2" charset="2"/>
                <a:buNone/>
              </a:pPr>
              <a:r>
                <a:rPr lang="en-US" altLang="en-US" sz="1600" dirty="0"/>
                <a:t>14</a:t>
              </a:r>
            </a:p>
          </p:txBody>
        </p:sp>
        <p:sp>
          <p:nvSpPr>
            <p:cNvPr id="22537" name="Line 39"/>
            <p:cNvSpPr>
              <a:spLocks noChangeShapeType="1"/>
            </p:cNvSpPr>
            <p:nvPr/>
          </p:nvSpPr>
          <p:spPr bwMode="auto">
            <a:xfrm>
              <a:off x="3018" y="1824"/>
              <a:ext cx="108" cy="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538" name="Text Box 44"/>
            <p:cNvSpPr txBox="1">
              <a:spLocks noChangeArrowheads="1"/>
            </p:cNvSpPr>
            <p:nvPr/>
          </p:nvSpPr>
          <p:spPr bwMode="auto">
            <a:xfrm>
              <a:off x="3161" y="1725"/>
              <a:ext cx="550"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nSpc>
                  <a:spcPct val="90000"/>
                </a:lnSpc>
                <a:spcBef>
                  <a:spcPct val="35000"/>
                </a:spcBef>
                <a:spcAft>
                  <a:spcPct val="25000"/>
                </a:spcAft>
                <a:buClr>
                  <a:schemeClr val="folHlink"/>
                </a:buClr>
                <a:buFont typeface="Wingdings" pitchFamily="2" charset="2"/>
                <a:buNone/>
              </a:pPr>
              <a:r>
                <a:rPr lang="en-US" altLang="en-US" sz="1600" dirty="0"/>
                <a:t>1990-2000</a:t>
              </a:r>
            </a:p>
          </p:txBody>
        </p:sp>
        <p:sp>
          <p:nvSpPr>
            <p:cNvPr id="22539" name="Text Box 53"/>
            <p:cNvSpPr txBox="1">
              <a:spLocks noChangeArrowheads="1"/>
            </p:cNvSpPr>
            <p:nvPr/>
          </p:nvSpPr>
          <p:spPr bwMode="auto">
            <a:xfrm>
              <a:off x="4060" y="1725"/>
              <a:ext cx="249"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lnSpc>
                  <a:spcPct val="90000"/>
                </a:lnSpc>
                <a:spcBef>
                  <a:spcPct val="35000"/>
                </a:spcBef>
                <a:spcAft>
                  <a:spcPct val="25000"/>
                </a:spcAft>
                <a:buClr>
                  <a:schemeClr val="folHlink"/>
                </a:buClr>
                <a:buFont typeface="Wingdings" pitchFamily="2" charset="2"/>
                <a:buNone/>
              </a:pPr>
              <a:r>
                <a:rPr lang="en-US" altLang="en-US" sz="1600" dirty="0"/>
                <a:t>960</a:t>
              </a:r>
            </a:p>
          </p:txBody>
        </p:sp>
        <p:sp>
          <p:nvSpPr>
            <p:cNvPr id="22540" name="Text Box 58"/>
            <p:cNvSpPr txBox="1">
              <a:spLocks noChangeArrowheads="1"/>
            </p:cNvSpPr>
            <p:nvPr/>
          </p:nvSpPr>
          <p:spPr bwMode="auto">
            <a:xfrm>
              <a:off x="4510" y="1725"/>
              <a:ext cx="249"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lnSpc>
                  <a:spcPct val="90000"/>
                </a:lnSpc>
                <a:spcBef>
                  <a:spcPct val="35000"/>
                </a:spcBef>
                <a:spcAft>
                  <a:spcPct val="25000"/>
                </a:spcAft>
                <a:buClr>
                  <a:schemeClr val="folHlink"/>
                </a:buClr>
                <a:buFont typeface="Wingdings" pitchFamily="2" charset="2"/>
                <a:buNone/>
              </a:pPr>
              <a:r>
                <a:rPr lang="en-US" altLang="en-US" sz="1600" dirty="0"/>
                <a:t>357</a:t>
              </a:r>
            </a:p>
          </p:txBody>
        </p:sp>
        <p:sp>
          <p:nvSpPr>
            <p:cNvPr id="22541" name="Line 40"/>
            <p:cNvSpPr>
              <a:spLocks noChangeShapeType="1"/>
            </p:cNvSpPr>
            <p:nvPr/>
          </p:nvSpPr>
          <p:spPr bwMode="auto">
            <a:xfrm>
              <a:off x="3018" y="1980"/>
              <a:ext cx="108" cy="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542" name="Text Box 45"/>
            <p:cNvSpPr txBox="1">
              <a:spLocks noChangeArrowheads="1"/>
            </p:cNvSpPr>
            <p:nvPr/>
          </p:nvSpPr>
          <p:spPr bwMode="auto">
            <a:xfrm>
              <a:off x="3161" y="1882"/>
              <a:ext cx="550"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nSpc>
                  <a:spcPct val="90000"/>
                </a:lnSpc>
                <a:spcBef>
                  <a:spcPct val="35000"/>
                </a:spcBef>
                <a:spcAft>
                  <a:spcPct val="25000"/>
                </a:spcAft>
                <a:buClr>
                  <a:schemeClr val="folHlink"/>
                </a:buClr>
                <a:buFont typeface="Wingdings" pitchFamily="2" charset="2"/>
                <a:buNone/>
              </a:pPr>
              <a:r>
                <a:rPr lang="en-US" altLang="en-US" sz="1600" dirty="0"/>
                <a:t>1982-1989</a:t>
              </a:r>
            </a:p>
          </p:txBody>
        </p:sp>
        <p:sp>
          <p:nvSpPr>
            <p:cNvPr id="22543" name="Text Box 54"/>
            <p:cNvSpPr txBox="1">
              <a:spLocks noChangeArrowheads="1"/>
            </p:cNvSpPr>
            <p:nvPr/>
          </p:nvSpPr>
          <p:spPr bwMode="auto">
            <a:xfrm>
              <a:off x="4060" y="1882"/>
              <a:ext cx="249"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lnSpc>
                  <a:spcPct val="90000"/>
                </a:lnSpc>
                <a:spcBef>
                  <a:spcPct val="35000"/>
                </a:spcBef>
                <a:spcAft>
                  <a:spcPct val="25000"/>
                </a:spcAft>
                <a:buClr>
                  <a:schemeClr val="folHlink"/>
                </a:buClr>
                <a:buFont typeface="Wingdings" pitchFamily="2" charset="2"/>
                <a:buNone/>
              </a:pPr>
              <a:r>
                <a:rPr lang="en-US" altLang="en-US" sz="1600" dirty="0"/>
                <a:t>365</a:t>
              </a:r>
            </a:p>
          </p:txBody>
        </p:sp>
        <p:sp>
          <p:nvSpPr>
            <p:cNvPr id="22544" name="Text Box 59"/>
            <p:cNvSpPr txBox="1">
              <a:spLocks noChangeArrowheads="1"/>
            </p:cNvSpPr>
            <p:nvPr/>
          </p:nvSpPr>
          <p:spPr bwMode="auto">
            <a:xfrm>
              <a:off x="4510" y="1882"/>
              <a:ext cx="249"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lnSpc>
                  <a:spcPct val="90000"/>
                </a:lnSpc>
                <a:spcBef>
                  <a:spcPct val="35000"/>
                </a:spcBef>
                <a:spcAft>
                  <a:spcPct val="25000"/>
                </a:spcAft>
                <a:buClr>
                  <a:schemeClr val="folHlink"/>
                </a:buClr>
                <a:buFont typeface="Wingdings" pitchFamily="2" charset="2"/>
                <a:buNone/>
              </a:pPr>
              <a:r>
                <a:rPr lang="en-US" altLang="en-US" sz="1600" dirty="0"/>
                <a:t>266</a:t>
              </a:r>
            </a:p>
          </p:txBody>
        </p:sp>
        <p:sp>
          <p:nvSpPr>
            <p:cNvPr id="22545" name="Line 41"/>
            <p:cNvSpPr>
              <a:spLocks noChangeShapeType="1"/>
            </p:cNvSpPr>
            <p:nvPr/>
          </p:nvSpPr>
          <p:spPr bwMode="auto">
            <a:xfrm>
              <a:off x="3018" y="2137"/>
              <a:ext cx="108"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546" name="Text Box 46"/>
            <p:cNvSpPr txBox="1">
              <a:spLocks noChangeArrowheads="1"/>
            </p:cNvSpPr>
            <p:nvPr/>
          </p:nvSpPr>
          <p:spPr bwMode="auto">
            <a:xfrm>
              <a:off x="3161" y="2039"/>
              <a:ext cx="550"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nSpc>
                  <a:spcPct val="90000"/>
                </a:lnSpc>
                <a:spcBef>
                  <a:spcPct val="35000"/>
                </a:spcBef>
                <a:spcAft>
                  <a:spcPct val="25000"/>
                </a:spcAft>
                <a:buClr>
                  <a:schemeClr val="folHlink"/>
                </a:buClr>
                <a:buFont typeface="Wingdings" pitchFamily="2" charset="2"/>
                <a:buNone/>
              </a:pPr>
              <a:r>
                <a:rPr lang="en-US" altLang="en-US" sz="1600" dirty="0"/>
                <a:t>1975-1981</a:t>
              </a:r>
            </a:p>
          </p:txBody>
        </p:sp>
        <p:sp>
          <p:nvSpPr>
            <p:cNvPr id="22547" name="Text Box 55"/>
            <p:cNvSpPr txBox="1">
              <a:spLocks noChangeArrowheads="1"/>
            </p:cNvSpPr>
            <p:nvPr/>
          </p:nvSpPr>
          <p:spPr bwMode="auto">
            <a:xfrm>
              <a:off x="4060" y="2039"/>
              <a:ext cx="249"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lnSpc>
                  <a:spcPct val="90000"/>
                </a:lnSpc>
                <a:spcBef>
                  <a:spcPct val="35000"/>
                </a:spcBef>
                <a:spcAft>
                  <a:spcPct val="25000"/>
                </a:spcAft>
                <a:buClr>
                  <a:schemeClr val="folHlink"/>
                </a:buClr>
                <a:buFont typeface="Wingdings" pitchFamily="2" charset="2"/>
                <a:buNone/>
              </a:pPr>
              <a:r>
                <a:rPr lang="en-US" altLang="en-US" sz="1600" dirty="0"/>
                <a:t>132</a:t>
              </a:r>
            </a:p>
          </p:txBody>
        </p:sp>
        <p:sp>
          <p:nvSpPr>
            <p:cNvPr id="22548" name="Text Box 60"/>
            <p:cNvSpPr txBox="1">
              <a:spLocks noChangeArrowheads="1"/>
            </p:cNvSpPr>
            <p:nvPr/>
          </p:nvSpPr>
          <p:spPr bwMode="auto">
            <a:xfrm>
              <a:off x="4510" y="2039"/>
              <a:ext cx="249"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lnSpc>
                  <a:spcPct val="90000"/>
                </a:lnSpc>
                <a:spcBef>
                  <a:spcPct val="35000"/>
                </a:spcBef>
                <a:spcAft>
                  <a:spcPct val="25000"/>
                </a:spcAft>
                <a:buClr>
                  <a:schemeClr val="folHlink"/>
                </a:buClr>
                <a:buFont typeface="Wingdings" pitchFamily="2" charset="2"/>
                <a:buNone/>
              </a:pPr>
              <a:r>
                <a:rPr lang="en-US" altLang="en-US" sz="1600" dirty="0"/>
                <a:t>127</a:t>
              </a:r>
            </a:p>
          </p:txBody>
        </p:sp>
        <p:sp>
          <p:nvSpPr>
            <p:cNvPr id="22549" name="Line 42"/>
            <p:cNvSpPr>
              <a:spLocks noChangeShapeType="1"/>
            </p:cNvSpPr>
            <p:nvPr/>
          </p:nvSpPr>
          <p:spPr bwMode="auto">
            <a:xfrm>
              <a:off x="3018" y="2293"/>
              <a:ext cx="108" cy="0"/>
            </a:xfrm>
            <a:prstGeom prst="line">
              <a:avLst/>
            </a:prstGeom>
            <a:noFill/>
            <a:ln w="28575">
              <a:solidFill>
                <a:srgbClr val="F44657"/>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550" name="Text Box 47"/>
            <p:cNvSpPr txBox="1">
              <a:spLocks noChangeArrowheads="1"/>
            </p:cNvSpPr>
            <p:nvPr/>
          </p:nvSpPr>
          <p:spPr bwMode="auto">
            <a:xfrm>
              <a:off x="3161" y="2195"/>
              <a:ext cx="550"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nSpc>
                  <a:spcPct val="90000"/>
                </a:lnSpc>
                <a:spcBef>
                  <a:spcPct val="35000"/>
                </a:spcBef>
                <a:spcAft>
                  <a:spcPct val="25000"/>
                </a:spcAft>
                <a:buClr>
                  <a:schemeClr val="folHlink"/>
                </a:buClr>
                <a:buFont typeface="Wingdings" pitchFamily="2" charset="2"/>
                <a:buNone/>
              </a:pPr>
              <a:r>
                <a:rPr lang="en-US" altLang="en-US" sz="1600" dirty="0"/>
                <a:t>1965-1975</a:t>
              </a:r>
            </a:p>
          </p:txBody>
        </p:sp>
        <p:sp>
          <p:nvSpPr>
            <p:cNvPr id="22551" name="Text Box 56"/>
            <p:cNvSpPr txBox="1">
              <a:spLocks noChangeArrowheads="1"/>
            </p:cNvSpPr>
            <p:nvPr/>
          </p:nvSpPr>
          <p:spPr bwMode="auto">
            <a:xfrm>
              <a:off x="4060" y="2195"/>
              <a:ext cx="249"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lnSpc>
                  <a:spcPct val="90000"/>
                </a:lnSpc>
                <a:spcBef>
                  <a:spcPct val="35000"/>
                </a:spcBef>
                <a:spcAft>
                  <a:spcPct val="25000"/>
                </a:spcAft>
                <a:buClr>
                  <a:schemeClr val="folHlink"/>
                </a:buClr>
                <a:buFont typeface="Wingdings" pitchFamily="2" charset="2"/>
                <a:buNone/>
              </a:pPr>
              <a:r>
                <a:rPr lang="en-US" altLang="en-US" sz="1600" dirty="0"/>
                <a:t>123</a:t>
              </a:r>
            </a:p>
          </p:txBody>
        </p:sp>
        <p:sp>
          <p:nvSpPr>
            <p:cNvPr id="22552" name="Text Box 61"/>
            <p:cNvSpPr txBox="1">
              <a:spLocks noChangeArrowheads="1"/>
            </p:cNvSpPr>
            <p:nvPr/>
          </p:nvSpPr>
          <p:spPr bwMode="auto">
            <a:xfrm>
              <a:off x="4510" y="2195"/>
              <a:ext cx="249"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lnSpc>
                  <a:spcPct val="90000"/>
                </a:lnSpc>
                <a:spcBef>
                  <a:spcPct val="35000"/>
                </a:spcBef>
                <a:spcAft>
                  <a:spcPct val="25000"/>
                </a:spcAft>
                <a:buClr>
                  <a:schemeClr val="folHlink"/>
                </a:buClr>
                <a:buFont typeface="Wingdings" pitchFamily="2" charset="2"/>
                <a:buNone/>
              </a:pPr>
              <a:r>
                <a:rPr lang="en-US" altLang="en-US" sz="1600" dirty="0"/>
                <a:t>122</a:t>
              </a:r>
            </a:p>
          </p:txBody>
        </p:sp>
        <p:sp>
          <p:nvSpPr>
            <p:cNvPr id="22553" name="Text Box 67"/>
            <p:cNvSpPr txBox="1">
              <a:spLocks noChangeArrowheads="1"/>
            </p:cNvSpPr>
            <p:nvPr/>
          </p:nvSpPr>
          <p:spPr bwMode="auto">
            <a:xfrm>
              <a:off x="3289" y="1405"/>
              <a:ext cx="29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nSpc>
                  <a:spcPct val="90000"/>
                </a:lnSpc>
                <a:spcBef>
                  <a:spcPct val="35000"/>
                </a:spcBef>
                <a:spcAft>
                  <a:spcPct val="25000"/>
                </a:spcAft>
                <a:buClr>
                  <a:schemeClr val="folHlink"/>
                </a:buClr>
                <a:buFont typeface="Wingdings" pitchFamily="2" charset="2"/>
                <a:buNone/>
              </a:pPr>
              <a:r>
                <a:rPr lang="en-US" altLang="en-US" sz="1600" b="1" dirty="0"/>
                <a:t>Year</a:t>
              </a:r>
            </a:p>
          </p:txBody>
        </p:sp>
        <p:sp>
          <p:nvSpPr>
            <p:cNvPr id="22554" name="Text Box 68"/>
            <p:cNvSpPr txBox="1">
              <a:spLocks noChangeArrowheads="1"/>
            </p:cNvSpPr>
            <p:nvPr/>
          </p:nvSpPr>
          <p:spPr bwMode="auto">
            <a:xfrm>
              <a:off x="4029" y="1405"/>
              <a:ext cx="31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lnSpc>
                  <a:spcPct val="90000"/>
                </a:lnSpc>
                <a:spcBef>
                  <a:spcPct val="35000"/>
                </a:spcBef>
                <a:spcAft>
                  <a:spcPct val="25000"/>
                </a:spcAft>
                <a:buClr>
                  <a:schemeClr val="folHlink"/>
                </a:buClr>
                <a:buFont typeface="Wingdings" pitchFamily="2" charset="2"/>
                <a:buNone/>
              </a:pPr>
              <a:r>
                <a:rPr lang="en-US" altLang="en-US" sz="1600" b="1" dirty="0"/>
                <a:t>Total</a:t>
              </a:r>
            </a:p>
          </p:txBody>
        </p:sp>
        <p:sp>
          <p:nvSpPr>
            <p:cNvPr id="22555" name="Text Box 69"/>
            <p:cNvSpPr txBox="1">
              <a:spLocks noChangeArrowheads="1"/>
            </p:cNvSpPr>
            <p:nvPr/>
          </p:nvSpPr>
          <p:spPr bwMode="auto">
            <a:xfrm>
              <a:off x="4473" y="1405"/>
              <a:ext cx="32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lnSpc>
                  <a:spcPct val="90000"/>
                </a:lnSpc>
                <a:spcBef>
                  <a:spcPct val="35000"/>
                </a:spcBef>
                <a:spcAft>
                  <a:spcPct val="25000"/>
                </a:spcAft>
                <a:buClr>
                  <a:schemeClr val="folHlink"/>
                </a:buClr>
                <a:buFont typeface="Wingdings" pitchFamily="2" charset="2"/>
                <a:buNone/>
              </a:pPr>
              <a:r>
                <a:rPr lang="en-US" altLang="en-US" sz="1600" b="1" dirty="0"/>
                <a:t>Dead</a:t>
              </a:r>
            </a:p>
          </p:txBody>
        </p:sp>
      </p:grpSp>
      <p:sp>
        <p:nvSpPr>
          <p:cNvPr id="22556" name="Freeform 16"/>
          <p:cNvSpPr>
            <a:spLocks/>
          </p:cNvSpPr>
          <p:nvPr/>
        </p:nvSpPr>
        <p:spPr bwMode="auto">
          <a:xfrm>
            <a:off x="1720851" y="1781175"/>
            <a:ext cx="3725333" cy="363538"/>
          </a:xfrm>
          <a:custGeom>
            <a:avLst/>
            <a:gdLst>
              <a:gd name="T0" fmla="*/ 2147483647 w 1760"/>
              <a:gd name="T1" fmla="*/ 2147483647 h 229"/>
              <a:gd name="T2" fmla="*/ 2147483647 w 1760"/>
              <a:gd name="T3" fmla="*/ 2147483647 h 229"/>
              <a:gd name="T4" fmla="*/ 2147483647 w 1760"/>
              <a:gd name="T5" fmla="*/ 2147483647 h 229"/>
              <a:gd name="T6" fmla="*/ 2147483647 w 1760"/>
              <a:gd name="T7" fmla="*/ 2147483647 h 229"/>
              <a:gd name="T8" fmla="*/ 2147483647 w 1760"/>
              <a:gd name="T9" fmla="*/ 2147483647 h 229"/>
              <a:gd name="T10" fmla="*/ 2147483647 w 1760"/>
              <a:gd name="T11" fmla="*/ 2147483647 h 229"/>
              <a:gd name="T12" fmla="*/ 2147483647 w 1760"/>
              <a:gd name="T13" fmla="*/ 2147483647 h 229"/>
              <a:gd name="T14" fmla="*/ 2147483647 w 1760"/>
              <a:gd name="T15" fmla="*/ 2147483647 h 229"/>
              <a:gd name="T16" fmla="*/ 2147483647 w 1760"/>
              <a:gd name="T17" fmla="*/ 2147483647 h 229"/>
              <a:gd name="T18" fmla="*/ 2147483647 w 1760"/>
              <a:gd name="T19" fmla="*/ 2147483647 h 229"/>
              <a:gd name="T20" fmla="*/ 2147483647 w 1760"/>
              <a:gd name="T21" fmla="*/ 2147483647 h 229"/>
              <a:gd name="T22" fmla="*/ 2147483647 w 1760"/>
              <a:gd name="T23" fmla="*/ 2147483647 h 229"/>
              <a:gd name="T24" fmla="*/ 2147483647 w 1760"/>
              <a:gd name="T25" fmla="*/ 2147483647 h 229"/>
              <a:gd name="T26" fmla="*/ 2147483647 w 1760"/>
              <a:gd name="T27" fmla="*/ 2147483647 h 229"/>
              <a:gd name="T28" fmla="*/ 2147483647 w 1760"/>
              <a:gd name="T29" fmla="*/ 2147483647 h 229"/>
              <a:gd name="T30" fmla="*/ 2147483647 w 1760"/>
              <a:gd name="T31" fmla="*/ 2147483647 h 229"/>
              <a:gd name="T32" fmla="*/ 2147483647 w 1760"/>
              <a:gd name="T33" fmla="*/ 2147483647 h 229"/>
              <a:gd name="T34" fmla="*/ 2147483647 w 1760"/>
              <a:gd name="T35" fmla="*/ 2147483647 h 229"/>
              <a:gd name="T36" fmla="*/ 2147483647 w 1760"/>
              <a:gd name="T37" fmla="*/ 2147483647 h 229"/>
              <a:gd name="T38" fmla="*/ 2147483647 w 1760"/>
              <a:gd name="T39" fmla="*/ 2147483647 h 229"/>
              <a:gd name="T40" fmla="*/ 2147483647 w 1760"/>
              <a:gd name="T41" fmla="*/ 2147483647 h 229"/>
              <a:gd name="T42" fmla="*/ 2147483647 w 1760"/>
              <a:gd name="T43" fmla="*/ 2147483647 h 229"/>
              <a:gd name="T44" fmla="*/ 2147483647 w 1760"/>
              <a:gd name="T45" fmla="*/ 2147483647 h 229"/>
              <a:gd name="T46" fmla="*/ 2147483647 w 1760"/>
              <a:gd name="T47" fmla="*/ 2147483647 h 229"/>
              <a:gd name="T48" fmla="*/ 2147483647 w 1760"/>
              <a:gd name="T49" fmla="*/ 2147483647 h 229"/>
              <a:gd name="T50" fmla="*/ 2147483647 w 1760"/>
              <a:gd name="T51" fmla="*/ 2147483647 h 229"/>
              <a:gd name="T52" fmla="*/ 2147483647 w 1760"/>
              <a:gd name="T53" fmla="*/ 2147483647 h 229"/>
              <a:gd name="T54" fmla="*/ 2147483647 w 1760"/>
              <a:gd name="T55" fmla="*/ 2147483647 h 229"/>
              <a:gd name="T56" fmla="*/ 2147483647 w 1760"/>
              <a:gd name="T57" fmla="*/ 0 h 229"/>
              <a:gd name="T58" fmla="*/ 0 w 1760"/>
              <a:gd name="T59" fmla="*/ 0 h 2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60"/>
              <a:gd name="T91" fmla="*/ 0 h 229"/>
              <a:gd name="T92" fmla="*/ 1760 w 1760"/>
              <a:gd name="T93" fmla="*/ 229 h 22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60" h="229">
                <a:moveTo>
                  <a:pt x="1760" y="229"/>
                </a:moveTo>
                <a:lnTo>
                  <a:pt x="1424" y="229"/>
                </a:lnTo>
                <a:lnTo>
                  <a:pt x="1424" y="190"/>
                </a:lnTo>
                <a:lnTo>
                  <a:pt x="1421" y="178"/>
                </a:lnTo>
                <a:lnTo>
                  <a:pt x="1339" y="178"/>
                </a:lnTo>
                <a:lnTo>
                  <a:pt x="1331" y="172"/>
                </a:lnTo>
                <a:lnTo>
                  <a:pt x="1331" y="145"/>
                </a:lnTo>
                <a:lnTo>
                  <a:pt x="1073" y="145"/>
                </a:lnTo>
                <a:lnTo>
                  <a:pt x="1064" y="130"/>
                </a:lnTo>
                <a:lnTo>
                  <a:pt x="998" y="130"/>
                </a:lnTo>
                <a:lnTo>
                  <a:pt x="991" y="113"/>
                </a:lnTo>
                <a:lnTo>
                  <a:pt x="826" y="113"/>
                </a:lnTo>
                <a:lnTo>
                  <a:pt x="820" y="103"/>
                </a:lnTo>
                <a:lnTo>
                  <a:pt x="794" y="103"/>
                </a:lnTo>
                <a:lnTo>
                  <a:pt x="784" y="94"/>
                </a:lnTo>
                <a:lnTo>
                  <a:pt x="761" y="94"/>
                </a:lnTo>
                <a:lnTo>
                  <a:pt x="754" y="78"/>
                </a:lnTo>
                <a:lnTo>
                  <a:pt x="728" y="78"/>
                </a:lnTo>
                <a:lnTo>
                  <a:pt x="717" y="68"/>
                </a:lnTo>
                <a:lnTo>
                  <a:pt x="706" y="59"/>
                </a:lnTo>
                <a:lnTo>
                  <a:pt x="694" y="49"/>
                </a:lnTo>
                <a:lnTo>
                  <a:pt x="556" y="49"/>
                </a:lnTo>
                <a:lnTo>
                  <a:pt x="544" y="37"/>
                </a:lnTo>
                <a:lnTo>
                  <a:pt x="299" y="37"/>
                </a:lnTo>
                <a:lnTo>
                  <a:pt x="283" y="31"/>
                </a:lnTo>
                <a:lnTo>
                  <a:pt x="273" y="22"/>
                </a:lnTo>
                <a:lnTo>
                  <a:pt x="148" y="22"/>
                </a:lnTo>
                <a:lnTo>
                  <a:pt x="124" y="11"/>
                </a:lnTo>
                <a:lnTo>
                  <a:pt x="119" y="0"/>
                </a:lnTo>
                <a:lnTo>
                  <a:pt x="0" y="0"/>
                </a:ln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2557" name="Freeform 15"/>
          <p:cNvSpPr>
            <a:spLocks/>
          </p:cNvSpPr>
          <p:nvPr/>
        </p:nvSpPr>
        <p:spPr bwMode="auto">
          <a:xfrm>
            <a:off x="1727201" y="1787526"/>
            <a:ext cx="9605433" cy="1958975"/>
          </a:xfrm>
          <a:custGeom>
            <a:avLst/>
            <a:gdLst>
              <a:gd name="T0" fmla="*/ 2147483647 w 4538"/>
              <a:gd name="T1" fmla="*/ 2147483647 h 1234"/>
              <a:gd name="T2" fmla="*/ 2147483647 w 4538"/>
              <a:gd name="T3" fmla="*/ 2147483647 h 1234"/>
              <a:gd name="T4" fmla="*/ 2147483647 w 4538"/>
              <a:gd name="T5" fmla="*/ 2147483647 h 1234"/>
              <a:gd name="T6" fmla="*/ 2147483647 w 4538"/>
              <a:gd name="T7" fmla="*/ 2147483647 h 1234"/>
              <a:gd name="T8" fmla="*/ 2147483647 w 4538"/>
              <a:gd name="T9" fmla="*/ 2147483647 h 1234"/>
              <a:gd name="T10" fmla="*/ 2147483647 w 4538"/>
              <a:gd name="T11" fmla="*/ 2147483647 h 1234"/>
              <a:gd name="T12" fmla="*/ 2147483647 w 4538"/>
              <a:gd name="T13" fmla="*/ 2147483647 h 1234"/>
              <a:gd name="T14" fmla="*/ 2147483647 w 4538"/>
              <a:gd name="T15" fmla="*/ 2147483647 h 1234"/>
              <a:gd name="T16" fmla="*/ 2147483647 w 4538"/>
              <a:gd name="T17" fmla="*/ 2147483647 h 1234"/>
              <a:gd name="T18" fmla="*/ 2147483647 w 4538"/>
              <a:gd name="T19" fmla="*/ 2147483647 h 1234"/>
              <a:gd name="T20" fmla="*/ 2147483647 w 4538"/>
              <a:gd name="T21" fmla="*/ 2147483647 h 1234"/>
              <a:gd name="T22" fmla="*/ 2147483647 w 4538"/>
              <a:gd name="T23" fmla="*/ 2147483647 h 1234"/>
              <a:gd name="T24" fmla="*/ 2147483647 w 4538"/>
              <a:gd name="T25" fmla="*/ 2147483647 h 1234"/>
              <a:gd name="T26" fmla="*/ 2147483647 w 4538"/>
              <a:gd name="T27" fmla="*/ 2147483647 h 1234"/>
              <a:gd name="T28" fmla="*/ 2147483647 w 4538"/>
              <a:gd name="T29" fmla="*/ 2147483647 h 1234"/>
              <a:gd name="T30" fmla="*/ 2147483647 w 4538"/>
              <a:gd name="T31" fmla="*/ 2147483647 h 1234"/>
              <a:gd name="T32" fmla="*/ 2147483647 w 4538"/>
              <a:gd name="T33" fmla="*/ 2147483647 h 1234"/>
              <a:gd name="T34" fmla="*/ 2147483647 w 4538"/>
              <a:gd name="T35" fmla="*/ 2147483647 h 1234"/>
              <a:gd name="T36" fmla="*/ 2147483647 w 4538"/>
              <a:gd name="T37" fmla="*/ 2147483647 h 1234"/>
              <a:gd name="T38" fmla="*/ 2147483647 w 4538"/>
              <a:gd name="T39" fmla="*/ 2147483647 h 1234"/>
              <a:gd name="T40" fmla="*/ 2147483647 w 4538"/>
              <a:gd name="T41" fmla="*/ 2147483647 h 1234"/>
              <a:gd name="T42" fmla="*/ 2147483647 w 4538"/>
              <a:gd name="T43" fmla="*/ 2147483647 h 1234"/>
              <a:gd name="T44" fmla="*/ 2147483647 w 4538"/>
              <a:gd name="T45" fmla="*/ 2147483647 h 1234"/>
              <a:gd name="T46" fmla="*/ 2147483647 w 4538"/>
              <a:gd name="T47" fmla="*/ 2147483647 h 1234"/>
              <a:gd name="T48" fmla="*/ 2147483647 w 4538"/>
              <a:gd name="T49" fmla="*/ 2147483647 h 1234"/>
              <a:gd name="T50" fmla="*/ 2147483647 w 4538"/>
              <a:gd name="T51" fmla="*/ 2147483647 h 1234"/>
              <a:gd name="T52" fmla="*/ 2147483647 w 4538"/>
              <a:gd name="T53" fmla="*/ 2147483647 h 1234"/>
              <a:gd name="T54" fmla="*/ 2147483647 w 4538"/>
              <a:gd name="T55" fmla="*/ 2147483647 h 1234"/>
              <a:gd name="T56" fmla="*/ 2147483647 w 4538"/>
              <a:gd name="T57" fmla="*/ 2147483647 h 1234"/>
              <a:gd name="T58" fmla="*/ 2147483647 w 4538"/>
              <a:gd name="T59" fmla="*/ 2147483647 h 1234"/>
              <a:gd name="T60" fmla="*/ 2147483647 w 4538"/>
              <a:gd name="T61" fmla="*/ 2147483647 h 1234"/>
              <a:gd name="T62" fmla="*/ 2147483647 w 4538"/>
              <a:gd name="T63" fmla="*/ 2147483647 h 1234"/>
              <a:gd name="T64" fmla="*/ 2147483647 w 4538"/>
              <a:gd name="T65" fmla="*/ 2147483647 h 1234"/>
              <a:gd name="T66" fmla="*/ 2147483647 w 4538"/>
              <a:gd name="T67" fmla="*/ 2147483647 h 1234"/>
              <a:gd name="T68" fmla="*/ 2147483647 w 4538"/>
              <a:gd name="T69" fmla="*/ 2147483647 h 1234"/>
              <a:gd name="T70" fmla="*/ 2147483647 w 4538"/>
              <a:gd name="T71" fmla="*/ 2147483647 h 1234"/>
              <a:gd name="T72" fmla="*/ 2147483647 w 4538"/>
              <a:gd name="T73" fmla="*/ 2147483647 h 1234"/>
              <a:gd name="T74" fmla="*/ 2147483647 w 4538"/>
              <a:gd name="T75" fmla="*/ 2147483647 h 1234"/>
              <a:gd name="T76" fmla="*/ 2147483647 w 4538"/>
              <a:gd name="T77" fmla="*/ 2147483647 h 1234"/>
              <a:gd name="T78" fmla="*/ 2147483647 w 4538"/>
              <a:gd name="T79" fmla="*/ 2147483647 h 1234"/>
              <a:gd name="T80" fmla="*/ 2147483647 w 4538"/>
              <a:gd name="T81" fmla="*/ 2147483647 h 1234"/>
              <a:gd name="T82" fmla="*/ 2147483647 w 4538"/>
              <a:gd name="T83" fmla="*/ 2147483647 h 1234"/>
              <a:gd name="T84" fmla="*/ 2147483647 w 4538"/>
              <a:gd name="T85" fmla="*/ 2147483647 h 1234"/>
              <a:gd name="T86" fmla="*/ 2147483647 w 4538"/>
              <a:gd name="T87" fmla="*/ 2147483647 h 1234"/>
              <a:gd name="T88" fmla="*/ 2147483647 w 4538"/>
              <a:gd name="T89" fmla="*/ 2147483647 h 12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38"/>
              <a:gd name="T136" fmla="*/ 0 h 1234"/>
              <a:gd name="T137" fmla="*/ 4538 w 4538"/>
              <a:gd name="T138" fmla="*/ 1234 h 12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38" h="1234">
                <a:moveTo>
                  <a:pt x="4538" y="1234"/>
                </a:moveTo>
                <a:lnTo>
                  <a:pt x="3803" y="1234"/>
                </a:lnTo>
                <a:lnTo>
                  <a:pt x="3794" y="1213"/>
                </a:lnTo>
                <a:lnTo>
                  <a:pt x="3436" y="1213"/>
                </a:lnTo>
                <a:lnTo>
                  <a:pt x="3420" y="1198"/>
                </a:lnTo>
                <a:lnTo>
                  <a:pt x="3349" y="1198"/>
                </a:lnTo>
                <a:lnTo>
                  <a:pt x="3338" y="1184"/>
                </a:lnTo>
                <a:lnTo>
                  <a:pt x="3199" y="1184"/>
                </a:lnTo>
                <a:lnTo>
                  <a:pt x="3182" y="1174"/>
                </a:lnTo>
                <a:lnTo>
                  <a:pt x="3170" y="1168"/>
                </a:lnTo>
                <a:lnTo>
                  <a:pt x="3137" y="1168"/>
                </a:lnTo>
                <a:lnTo>
                  <a:pt x="3131" y="1158"/>
                </a:lnTo>
                <a:lnTo>
                  <a:pt x="2964" y="1158"/>
                </a:lnTo>
                <a:lnTo>
                  <a:pt x="2938" y="1129"/>
                </a:lnTo>
                <a:lnTo>
                  <a:pt x="2922" y="1123"/>
                </a:lnTo>
                <a:lnTo>
                  <a:pt x="2916" y="1110"/>
                </a:lnTo>
                <a:lnTo>
                  <a:pt x="2903" y="1100"/>
                </a:lnTo>
                <a:lnTo>
                  <a:pt x="2887" y="1094"/>
                </a:lnTo>
                <a:lnTo>
                  <a:pt x="2839" y="1095"/>
                </a:lnTo>
                <a:lnTo>
                  <a:pt x="2837" y="1076"/>
                </a:lnTo>
                <a:lnTo>
                  <a:pt x="2825" y="1066"/>
                </a:lnTo>
                <a:lnTo>
                  <a:pt x="2792" y="1066"/>
                </a:lnTo>
                <a:lnTo>
                  <a:pt x="2784" y="1057"/>
                </a:lnTo>
                <a:lnTo>
                  <a:pt x="2743" y="1057"/>
                </a:lnTo>
                <a:lnTo>
                  <a:pt x="2737" y="1046"/>
                </a:lnTo>
                <a:lnTo>
                  <a:pt x="2682" y="1046"/>
                </a:lnTo>
                <a:lnTo>
                  <a:pt x="2676" y="1041"/>
                </a:lnTo>
                <a:lnTo>
                  <a:pt x="2644" y="1041"/>
                </a:lnTo>
                <a:lnTo>
                  <a:pt x="2638" y="1034"/>
                </a:lnTo>
                <a:lnTo>
                  <a:pt x="2580" y="1034"/>
                </a:lnTo>
                <a:lnTo>
                  <a:pt x="2572" y="1022"/>
                </a:lnTo>
                <a:lnTo>
                  <a:pt x="2550" y="1022"/>
                </a:lnTo>
                <a:lnTo>
                  <a:pt x="2542" y="1011"/>
                </a:lnTo>
                <a:lnTo>
                  <a:pt x="2492" y="1011"/>
                </a:lnTo>
                <a:lnTo>
                  <a:pt x="2486" y="1003"/>
                </a:lnTo>
                <a:lnTo>
                  <a:pt x="2459" y="1003"/>
                </a:lnTo>
                <a:lnTo>
                  <a:pt x="2454" y="994"/>
                </a:lnTo>
                <a:lnTo>
                  <a:pt x="2414" y="994"/>
                </a:lnTo>
                <a:lnTo>
                  <a:pt x="2405" y="992"/>
                </a:lnTo>
                <a:lnTo>
                  <a:pt x="2398" y="984"/>
                </a:lnTo>
                <a:lnTo>
                  <a:pt x="2381" y="984"/>
                </a:lnTo>
                <a:lnTo>
                  <a:pt x="2376" y="979"/>
                </a:lnTo>
                <a:lnTo>
                  <a:pt x="2327" y="979"/>
                </a:lnTo>
                <a:lnTo>
                  <a:pt x="2317" y="969"/>
                </a:lnTo>
                <a:lnTo>
                  <a:pt x="2260" y="969"/>
                </a:lnTo>
                <a:lnTo>
                  <a:pt x="2256" y="956"/>
                </a:lnTo>
                <a:lnTo>
                  <a:pt x="2243" y="951"/>
                </a:lnTo>
                <a:lnTo>
                  <a:pt x="2232" y="948"/>
                </a:lnTo>
                <a:lnTo>
                  <a:pt x="2172" y="948"/>
                </a:lnTo>
                <a:lnTo>
                  <a:pt x="2167" y="942"/>
                </a:lnTo>
                <a:lnTo>
                  <a:pt x="2160" y="937"/>
                </a:lnTo>
                <a:lnTo>
                  <a:pt x="2112" y="937"/>
                </a:lnTo>
                <a:lnTo>
                  <a:pt x="2102" y="932"/>
                </a:lnTo>
                <a:lnTo>
                  <a:pt x="2094" y="926"/>
                </a:lnTo>
                <a:lnTo>
                  <a:pt x="2039" y="926"/>
                </a:lnTo>
                <a:lnTo>
                  <a:pt x="2034" y="919"/>
                </a:lnTo>
                <a:lnTo>
                  <a:pt x="2018" y="919"/>
                </a:lnTo>
                <a:lnTo>
                  <a:pt x="2012" y="912"/>
                </a:lnTo>
                <a:lnTo>
                  <a:pt x="2004" y="904"/>
                </a:lnTo>
                <a:lnTo>
                  <a:pt x="1996" y="892"/>
                </a:lnTo>
                <a:lnTo>
                  <a:pt x="1985" y="883"/>
                </a:lnTo>
                <a:lnTo>
                  <a:pt x="1940" y="883"/>
                </a:lnTo>
                <a:lnTo>
                  <a:pt x="1936" y="870"/>
                </a:lnTo>
                <a:lnTo>
                  <a:pt x="1902" y="870"/>
                </a:lnTo>
                <a:lnTo>
                  <a:pt x="1900" y="862"/>
                </a:lnTo>
                <a:lnTo>
                  <a:pt x="1877" y="861"/>
                </a:lnTo>
                <a:lnTo>
                  <a:pt x="1864" y="850"/>
                </a:lnTo>
                <a:lnTo>
                  <a:pt x="1835" y="850"/>
                </a:lnTo>
                <a:lnTo>
                  <a:pt x="1805" y="831"/>
                </a:lnTo>
                <a:lnTo>
                  <a:pt x="1769" y="813"/>
                </a:lnTo>
                <a:lnTo>
                  <a:pt x="1736" y="813"/>
                </a:lnTo>
                <a:lnTo>
                  <a:pt x="1730" y="801"/>
                </a:lnTo>
                <a:lnTo>
                  <a:pt x="1700" y="801"/>
                </a:lnTo>
                <a:lnTo>
                  <a:pt x="1669" y="772"/>
                </a:lnTo>
                <a:lnTo>
                  <a:pt x="1649" y="772"/>
                </a:lnTo>
                <a:lnTo>
                  <a:pt x="1639" y="759"/>
                </a:lnTo>
                <a:lnTo>
                  <a:pt x="1600" y="759"/>
                </a:lnTo>
                <a:lnTo>
                  <a:pt x="1598" y="750"/>
                </a:lnTo>
                <a:lnTo>
                  <a:pt x="1562" y="750"/>
                </a:lnTo>
                <a:lnTo>
                  <a:pt x="1558" y="744"/>
                </a:lnTo>
                <a:lnTo>
                  <a:pt x="1536" y="744"/>
                </a:lnTo>
                <a:lnTo>
                  <a:pt x="1524" y="738"/>
                </a:lnTo>
                <a:lnTo>
                  <a:pt x="1507" y="732"/>
                </a:lnTo>
                <a:lnTo>
                  <a:pt x="1498" y="722"/>
                </a:lnTo>
                <a:lnTo>
                  <a:pt x="1457" y="720"/>
                </a:lnTo>
                <a:lnTo>
                  <a:pt x="1421" y="700"/>
                </a:lnTo>
                <a:lnTo>
                  <a:pt x="1415" y="687"/>
                </a:lnTo>
                <a:lnTo>
                  <a:pt x="1375" y="687"/>
                </a:lnTo>
                <a:lnTo>
                  <a:pt x="1330" y="667"/>
                </a:lnTo>
                <a:lnTo>
                  <a:pt x="1297" y="638"/>
                </a:lnTo>
                <a:lnTo>
                  <a:pt x="1282" y="625"/>
                </a:lnTo>
                <a:lnTo>
                  <a:pt x="1240" y="625"/>
                </a:lnTo>
                <a:lnTo>
                  <a:pt x="1222" y="610"/>
                </a:lnTo>
                <a:lnTo>
                  <a:pt x="1212" y="597"/>
                </a:lnTo>
                <a:lnTo>
                  <a:pt x="1189" y="596"/>
                </a:lnTo>
                <a:lnTo>
                  <a:pt x="1182" y="589"/>
                </a:lnTo>
                <a:lnTo>
                  <a:pt x="1158" y="588"/>
                </a:lnTo>
                <a:lnTo>
                  <a:pt x="1151" y="579"/>
                </a:lnTo>
                <a:lnTo>
                  <a:pt x="1128" y="558"/>
                </a:lnTo>
                <a:lnTo>
                  <a:pt x="1073" y="555"/>
                </a:lnTo>
                <a:lnTo>
                  <a:pt x="979" y="494"/>
                </a:lnTo>
                <a:lnTo>
                  <a:pt x="968" y="488"/>
                </a:lnTo>
                <a:lnTo>
                  <a:pt x="960" y="474"/>
                </a:lnTo>
                <a:lnTo>
                  <a:pt x="911" y="474"/>
                </a:lnTo>
                <a:lnTo>
                  <a:pt x="899" y="463"/>
                </a:lnTo>
                <a:lnTo>
                  <a:pt x="875" y="463"/>
                </a:lnTo>
                <a:lnTo>
                  <a:pt x="844" y="451"/>
                </a:lnTo>
                <a:lnTo>
                  <a:pt x="830" y="438"/>
                </a:lnTo>
                <a:lnTo>
                  <a:pt x="806" y="424"/>
                </a:lnTo>
                <a:lnTo>
                  <a:pt x="781" y="406"/>
                </a:lnTo>
                <a:lnTo>
                  <a:pt x="760" y="400"/>
                </a:lnTo>
                <a:lnTo>
                  <a:pt x="734" y="398"/>
                </a:lnTo>
                <a:lnTo>
                  <a:pt x="701" y="368"/>
                </a:lnTo>
                <a:lnTo>
                  <a:pt x="677" y="367"/>
                </a:lnTo>
                <a:lnTo>
                  <a:pt x="623" y="342"/>
                </a:lnTo>
                <a:lnTo>
                  <a:pt x="581" y="310"/>
                </a:lnTo>
                <a:lnTo>
                  <a:pt x="568" y="286"/>
                </a:lnTo>
                <a:lnTo>
                  <a:pt x="553" y="273"/>
                </a:lnTo>
                <a:lnTo>
                  <a:pt x="503" y="246"/>
                </a:lnTo>
                <a:lnTo>
                  <a:pt x="454" y="220"/>
                </a:lnTo>
                <a:lnTo>
                  <a:pt x="431" y="204"/>
                </a:lnTo>
                <a:lnTo>
                  <a:pt x="422" y="182"/>
                </a:lnTo>
                <a:lnTo>
                  <a:pt x="385" y="178"/>
                </a:lnTo>
                <a:lnTo>
                  <a:pt x="318" y="135"/>
                </a:lnTo>
                <a:lnTo>
                  <a:pt x="316" y="106"/>
                </a:lnTo>
                <a:lnTo>
                  <a:pt x="277" y="80"/>
                </a:lnTo>
                <a:lnTo>
                  <a:pt x="239" y="78"/>
                </a:lnTo>
                <a:lnTo>
                  <a:pt x="211" y="63"/>
                </a:lnTo>
                <a:lnTo>
                  <a:pt x="190" y="52"/>
                </a:lnTo>
                <a:lnTo>
                  <a:pt x="185" y="38"/>
                </a:lnTo>
                <a:lnTo>
                  <a:pt x="122" y="38"/>
                </a:lnTo>
                <a:lnTo>
                  <a:pt x="118" y="28"/>
                </a:lnTo>
                <a:lnTo>
                  <a:pt x="90" y="26"/>
                </a:lnTo>
                <a:lnTo>
                  <a:pt x="70" y="15"/>
                </a:lnTo>
                <a:lnTo>
                  <a:pt x="41" y="12"/>
                </a:lnTo>
                <a:lnTo>
                  <a:pt x="25" y="1"/>
                </a:lnTo>
                <a:lnTo>
                  <a:pt x="0" y="0"/>
                </a:lnTo>
              </a:path>
            </a:pathLst>
          </a:cu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2558" name="Freeform 14"/>
          <p:cNvSpPr>
            <a:spLocks/>
          </p:cNvSpPr>
          <p:nvPr/>
        </p:nvSpPr>
        <p:spPr bwMode="auto">
          <a:xfrm>
            <a:off x="1727201" y="1784350"/>
            <a:ext cx="9853084" cy="2586038"/>
          </a:xfrm>
          <a:custGeom>
            <a:avLst/>
            <a:gdLst>
              <a:gd name="T0" fmla="*/ 2147483647 w 4655"/>
              <a:gd name="T1" fmla="*/ 2147483647 h 1629"/>
              <a:gd name="T2" fmla="*/ 2147483647 w 4655"/>
              <a:gd name="T3" fmla="*/ 2147483647 h 1629"/>
              <a:gd name="T4" fmla="*/ 2147483647 w 4655"/>
              <a:gd name="T5" fmla="*/ 2147483647 h 1629"/>
              <a:gd name="T6" fmla="*/ 2147483647 w 4655"/>
              <a:gd name="T7" fmla="*/ 2147483647 h 1629"/>
              <a:gd name="T8" fmla="*/ 2147483647 w 4655"/>
              <a:gd name="T9" fmla="*/ 2147483647 h 1629"/>
              <a:gd name="T10" fmla="*/ 2147483647 w 4655"/>
              <a:gd name="T11" fmla="*/ 2147483647 h 1629"/>
              <a:gd name="T12" fmla="*/ 2147483647 w 4655"/>
              <a:gd name="T13" fmla="*/ 2147483647 h 1629"/>
              <a:gd name="T14" fmla="*/ 2147483647 w 4655"/>
              <a:gd name="T15" fmla="*/ 2147483647 h 1629"/>
              <a:gd name="T16" fmla="*/ 2147483647 w 4655"/>
              <a:gd name="T17" fmla="*/ 2147483647 h 1629"/>
              <a:gd name="T18" fmla="*/ 2147483647 w 4655"/>
              <a:gd name="T19" fmla="*/ 2147483647 h 1629"/>
              <a:gd name="T20" fmla="*/ 2147483647 w 4655"/>
              <a:gd name="T21" fmla="*/ 2147483647 h 1629"/>
              <a:gd name="T22" fmla="*/ 2147483647 w 4655"/>
              <a:gd name="T23" fmla="*/ 2147483647 h 1629"/>
              <a:gd name="T24" fmla="*/ 2147483647 w 4655"/>
              <a:gd name="T25" fmla="*/ 2147483647 h 1629"/>
              <a:gd name="T26" fmla="*/ 2147483647 w 4655"/>
              <a:gd name="T27" fmla="*/ 2147483647 h 1629"/>
              <a:gd name="T28" fmla="*/ 2147483647 w 4655"/>
              <a:gd name="T29" fmla="*/ 2147483647 h 1629"/>
              <a:gd name="T30" fmla="*/ 2147483647 w 4655"/>
              <a:gd name="T31" fmla="*/ 2147483647 h 1629"/>
              <a:gd name="T32" fmla="*/ 2147483647 w 4655"/>
              <a:gd name="T33" fmla="*/ 2147483647 h 1629"/>
              <a:gd name="T34" fmla="*/ 2147483647 w 4655"/>
              <a:gd name="T35" fmla="*/ 2147483647 h 1629"/>
              <a:gd name="T36" fmla="*/ 2147483647 w 4655"/>
              <a:gd name="T37" fmla="*/ 2147483647 h 1629"/>
              <a:gd name="T38" fmla="*/ 2147483647 w 4655"/>
              <a:gd name="T39" fmla="*/ 2147483647 h 1629"/>
              <a:gd name="T40" fmla="*/ 2147483647 w 4655"/>
              <a:gd name="T41" fmla="*/ 2147483647 h 1629"/>
              <a:gd name="T42" fmla="*/ 2147483647 w 4655"/>
              <a:gd name="T43" fmla="*/ 2147483647 h 1629"/>
              <a:gd name="T44" fmla="*/ 2147483647 w 4655"/>
              <a:gd name="T45" fmla="*/ 2147483647 h 1629"/>
              <a:gd name="T46" fmla="*/ 2147483647 w 4655"/>
              <a:gd name="T47" fmla="*/ 2147483647 h 1629"/>
              <a:gd name="T48" fmla="*/ 2147483647 w 4655"/>
              <a:gd name="T49" fmla="*/ 2147483647 h 1629"/>
              <a:gd name="T50" fmla="*/ 2147483647 w 4655"/>
              <a:gd name="T51" fmla="*/ 2147483647 h 1629"/>
              <a:gd name="T52" fmla="*/ 2147483647 w 4655"/>
              <a:gd name="T53" fmla="*/ 2147483647 h 1629"/>
              <a:gd name="T54" fmla="*/ 2147483647 w 4655"/>
              <a:gd name="T55" fmla="*/ 2147483647 h 1629"/>
              <a:gd name="T56" fmla="*/ 2147483647 w 4655"/>
              <a:gd name="T57" fmla="*/ 2147483647 h 1629"/>
              <a:gd name="T58" fmla="*/ 2147483647 w 4655"/>
              <a:gd name="T59" fmla="*/ 2147483647 h 1629"/>
              <a:gd name="T60" fmla="*/ 2147483647 w 4655"/>
              <a:gd name="T61" fmla="*/ 2147483647 h 1629"/>
              <a:gd name="T62" fmla="*/ 2147483647 w 4655"/>
              <a:gd name="T63" fmla="*/ 2147483647 h 1629"/>
              <a:gd name="T64" fmla="*/ 2147483647 w 4655"/>
              <a:gd name="T65" fmla="*/ 2147483647 h 1629"/>
              <a:gd name="T66" fmla="*/ 2147483647 w 4655"/>
              <a:gd name="T67" fmla="*/ 2147483647 h 1629"/>
              <a:gd name="T68" fmla="*/ 2147483647 w 4655"/>
              <a:gd name="T69" fmla="*/ 2147483647 h 1629"/>
              <a:gd name="T70" fmla="*/ 2147483647 w 4655"/>
              <a:gd name="T71" fmla="*/ 2147483647 h 1629"/>
              <a:gd name="T72" fmla="*/ 2147483647 w 4655"/>
              <a:gd name="T73" fmla="*/ 2147483647 h 1629"/>
              <a:gd name="T74" fmla="*/ 2147483647 w 4655"/>
              <a:gd name="T75" fmla="*/ 2147483647 h 1629"/>
              <a:gd name="T76" fmla="*/ 2147483647 w 4655"/>
              <a:gd name="T77" fmla="*/ 2147483647 h 1629"/>
              <a:gd name="T78" fmla="*/ 2147483647 w 4655"/>
              <a:gd name="T79" fmla="*/ 2147483647 h 1629"/>
              <a:gd name="T80" fmla="*/ 2147483647 w 4655"/>
              <a:gd name="T81" fmla="*/ 2147483647 h 1629"/>
              <a:gd name="T82" fmla="*/ 2147483647 w 4655"/>
              <a:gd name="T83" fmla="*/ 2147483647 h 1629"/>
              <a:gd name="T84" fmla="*/ 2147483647 w 4655"/>
              <a:gd name="T85" fmla="*/ 2147483647 h 1629"/>
              <a:gd name="T86" fmla="*/ 2147483647 w 4655"/>
              <a:gd name="T87" fmla="*/ 2147483647 h 1629"/>
              <a:gd name="T88" fmla="*/ 2147483647 w 4655"/>
              <a:gd name="T89" fmla="*/ 2147483647 h 1629"/>
              <a:gd name="T90" fmla="*/ 2147483647 w 4655"/>
              <a:gd name="T91" fmla="*/ 2147483647 h 1629"/>
              <a:gd name="T92" fmla="*/ 2147483647 w 4655"/>
              <a:gd name="T93" fmla="*/ 2147483647 h 1629"/>
              <a:gd name="T94" fmla="*/ 2147483647 w 4655"/>
              <a:gd name="T95" fmla="*/ 2147483647 h 1629"/>
              <a:gd name="T96" fmla="*/ 2147483647 w 4655"/>
              <a:gd name="T97" fmla="*/ 2147483647 h 1629"/>
              <a:gd name="T98" fmla="*/ 2147483647 w 4655"/>
              <a:gd name="T99" fmla="*/ 2147483647 h 1629"/>
              <a:gd name="T100" fmla="*/ 2147483647 w 4655"/>
              <a:gd name="T101" fmla="*/ 2147483647 h 1629"/>
              <a:gd name="T102" fmla="*/ 2147483647 w 4655"/>
              <a:gd name="T103" fmla="*/ 2147483647 h 1629"/>
              <a:gd name="T104" fmla="*/ 2147483647 w 4655"/>
              <a:gd name="T105" fmla="*/ 2147483647 h 1629"/>
              <a:gd name="T106" fmla="*/ 2147483647 w 4655"/>
              <a:gd name="T107" fmla="*/ 2147483647 h 1629"/>
              <a:gd name="T108" fmla="*/ 2147483647 w 4655"/>
              <a:gd name="T109" fmla="*/ 2147483647 h 1629"/>
              <a:gd name="T110" fmla="*/ 2147483647 w 4655"/>
              <a:gd name="T111" fmla="*/ 2147483647 h 1629"/>
              <a:gd name="T112" fmla="*/ 0 w 4655"/>
              <a:gd name="T113" fmla="*/ 0 h 16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655"/>
              <a:gd name="T172" fmla="*/ 0 h 1629"/>
              <a:gd name="T173" fmla="*/ 4655 w 4655"/>
              <a:gd name="T174" fmla="*/ 1629 h 162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655" h="1629">
                <a:moveTo>
                  <a:pt x="4655" y="1629"/>
                </a:moveTo>
                <a:lnTo>
                  <a:pt x="4586" y="1629"/>
                </a:lnTo>
                <a:lnTo>
                  <a:pt x="4579" y="1623"/>
                </a:lnTo>
                <a:lnTo>
                  <a:pt x="4562" y="1619"/>
                </a:lnTo>
                <a:lnTo>
                  <a:pt x="4560" y="1612"/>
                </a:lnTo>
                <a:lnTo>
                  <a:pt x="4460" y="1612"/>
                </a:lnTo>
                <a:lnTo>
                  <a:pt x="4456" y="1602"/>
                </a:lnTo>
                <a:lnTo>
                  <a:pt x="4259" y="1602"/>
                </a:lnTo>
                <a:lnTo>
                  <a:pt x="4255" y="1595"/>
                </a:lnTo>
                <a:lnTo>
                  <a:pt x="4141" y="1595"/>
                </a:lnTo>
                <a:lnTo>
                  <a:pt x="4133" y="1586"/>
                </a:lnTo>
                <a:lnTo>
                  <a:pt x="4122" y="1581"/>
                </a:lnTo>
                <a:lnTo>
                  <a:pt x="4004" y="1581"/>
                </a:lnTo>
                <a:lnTo>
                  <a:pt x="3997" y="1575"/>
                </a:lnTo>
                <a:lnTo>
                  <a:pt x="3952" y="1576"/>
                </a:lnTo>
                <a:lnTo>
                  <a:pt x="3936" y="1560"/>
                </a:lnTo>
                <a:lnTo>
                  <a:pt x="3928" y="1552"/>
                </a:lnTo>
                <a:lnTo>
                  <a:pt x="3886" y="1553"/>
                </a:lnTo>
                <a:lnTo>
                  <a:pt x="3882" y="1542"/>
                </a:lnTo>
                <a:lnTo>
                  <a:pt x="3793" y="1542"/>
                </a:lnTo>
                <a:lnTo>
                  <a:pt x="3790" y="1535"/>
                </a:lnTo>
                <a:lnTo>
                  <a:pt x="3736" y="1535"/>
                </a:lnTo>
                <a:lnTo>
                  <a:pt x="3721" y="1515"/>
                </a:lnTo>
                <a:lnTo>
                  <a:pt x="3649" y="1515"/>
                </a:lnTo>
                <a:lnTo>
                  <a:pt x="3643" y="1510"/>
                </a:lnTo>
                <a:lnTo>
                  <a:pt x="3517" y="1510"/>
                </a:lnTo>
                <a:lnTo>
                  <a:pt x="3497" y="1493"/>
                </a:lnTo>
                <a:lnTo>
                  <a:pt x="3464" y="1493"/>
                </a:lnTo>
                <a:lnTo>
                  <a:pt x="3462" y="1487"/>
                </a:lnTo>
                <a:lnTo>
                  <a:pt x="3426" y="1487"/>
                </a:lnTo>
                <a:lnTo>
                  <a:pt x="3420" y="1482"/>
                </a:lnTo>
                <a:lnTo>
                  <a:pt x="3368" y="1482"/>
                </a:lnTo>
                <a:lnTo>
                  <a:pt x="3337" y="1476"/>
                </a:lnTo>
                <a:lnTo>
                  <a:pt x="3306" y="1463"/>
                </a:lnTo>
                <a:lnTo>
                  <a:pt x="3234" y="1463"/>
                </a:lnTo>
                <a:lnTo>
                  <a:pt x="3228" y="1456"/>
                </a:lnTo>
                <a:lnTo>
                  <a:pt x="3190" y="1456"/>
                </a:lnTo>
                <a:lnTo>
                  <a:pt x="3185" y="1452"/>
                </a:lnTo>
                <a:lnTo>
                  <a:pt x="3128" y="1452"/>
                </a:lnTo>
                <a:lnTo>
                  <a:pt x="3124" y="1442"/>
                </a:lnTo>
                <a:lnTo>
                  <a:pt x="3078" y="1442"/>
                </a:lnTo>
                <a:lnTo>
                  <a:pt x="3070" y="1434"/>
                </a:lnTo>
                <a:lnTo>
                  <a:pt x="3012" y="1434"/>
                </a:lnTo>
                <a:lnTo>
                  <a:pt x="2977" y="1407"/>
                </a:lnTo>
                <a:lnTo>
                  <a:pt x="2875" y="1407"/>
                </a:lnTo>
                <a:lnTo>
                  <a:pt x="2856" y="1398"/>
                </a:lnTo>
                <a:lnTo>
                  <a:pt x="2828" y="1382"/>
                </a:lnTo>
                <a:lnTo>
                  <a:pt x="2794" y="1382"/>
                </a:lnTo>
                <a:lnTo>
                  <a:pt x="2785" y="1370"/>
                </a:lnTo>
                <a:lnTo>
                  <a:pt x="2744" y="1370"/>
                </a:lnTo>
                <a:lnTo>
                  <a:pt x="2738" y="1367"/>
                </a:lnTo>
                <a:lnTo>
                  <a:pt x="2714" y="1367"/>
                </a:lnTo>
                <a:lnTo>
                  <a:pt x="2706" y="1358"/>
                </a:lnTo>
                <a:lnTo>
                  <a:pt x="2656" y="1358"/>
                </a:lnTo>
                <a:lnTo>
                  <a:pt x="2617" y="1337"/>
                </a:lnTo>
                <a:lnTo>
                  <a:pt x="2552" y="1337"/>
                </a:lnTo>
                <a:lnTo>
                  <a:pt x="2524" y="1329"/>
                </a:lnTo>
                <a:lnTo>
                  <a:pt x="2496" y="1317"/>
                </a:lnTo>
                <a:lnTo>
                  <a:pt x="2461" y="1306"/>
                </a:lnTo>
                <a:lnTo>
                  <a:pt x="2441" y="1295"/>
                </a:lnTo>
                <a:lnTo>
                  <a:pt x="2425" y="1281"/>
                </a:lnTo>
                <a:lnTo>
                  <a:pt x="2422" y="1270"/>
                </a:lnTo>
                <a:lnTo>
                  <a:pt x="2402" y="1251"/>
                </a:lnTo>
                <a:lnTo>
                  <a:pt x="2375" y="1251"/>
                </a:lnTo>
                <a:lnTo>
                  <a:pt x="2363" y="1235"/>
                </a:lnTo>
                <a:lnTo>
                  <a:pt x="2308" y="1235"/>
                </a:lnTo>
                <a:lnTo>
                  <a:pt x="2300" y="1220"/>
                </a:lnTo>
                <a:lnTo>
                  <a:pt x="2261" y="1220"/>
                </a:lnTo>
                <a:lnTo>
                  <a:pt x="2243" y="1205"/>
                </a:lnTo>
                <a:lnTo>
                  <a:pt x="2196" y="1205"/>
                </a:lnTo>
                <a:lnTo>
                  <a:pt x="2190" y="1192"/>
                </a:lnTo>
                <a:lnTo>
                  <a:pt x="2146" y="1192"/>
                </a:lnTo>
                <a:lnTo>
                  <a:pt x="2108" y="1176"/>
                </a:lnTo>
                <a:lnTo>
                  <a:pt x="2060" y="1176"/>
                </a:lnTo>
                <a:lnTo>
                  <a:pt x="2029" y="1164"/>
                </a:lnTo>
                <a:lnTo>
                  <a:pt x="2008" y="1152"/>
                </a:lnTo>
                <a:lnTo>
                  <a:pt x="1942" y="1102"/>
                </a:lnTo>
                <a:lnTo>
                  <a:pt x="1916" y="1091"/>
                </a:lnTo>
                <a:lnTo>
                  <a:pt x="1885" y="1074"/>
                </a:lnTo>
                <a:lnTo>
                  <a:pt x="1871" y="1059"/>
                </a:lnTo>
                <a:lnTo>
                  <a:pt x="1853" y="1050"/>
                </a:lnTo>
                <a:lnTo>
                  <a:pt x="1830" y="1046"/>
                </a:lnTo>
                <a:lnTo>
                  <a:pt x="1810" y="1042"/>
                </a:lnTo>
                <a:lnTo>
                  <a:pt x="1790" y="1038"/>
                </a:lnTo>
                <a:lnTo>
                  <a:pt x="1774" y="1032"/>
                </a:lnTo>
                <a:lnTo>
                  <a:pt x="1751" y="1026"/>
                </a:lnTo>
                <a:lnTo>
                  <a:pt x="1739" y="1016"/>
                </a:lnTo>
                <a:lnTo>
                  <a:pt x="1716" y="1008"/>
                </a:lnTo>
                <a:lnTo>
                  <a:pt x="1706" y="1002"/>
                </a:lnTo>
                <a:lnTo>
                  <a:pt x="1686" y="1000"/>
                </a:lnTo>
                <a:lnTo>
                  <a:pt x="1670" y="993"/>
                </a:lnTo>
                <a:lnTo>
                  <a:pt x="1644" y="993"/>
                </a:lnTo>
                <a:lnTo>
                  <a:pt x="1622" y="983"/>
                </a:lnTo>
                <a:lnTo>
                  <a:pt x="1608" y="978"/>
                </a:lnTo>
                <a:lnTo>
                  <a:pt x="1582" y="977"/>
                </a:lnTo>
                <a:lnTo>
                  <a:pt x="1576" y="964"/>
                </a:lnTo>
                <a:lnTo>
                  <a:pt x="1559" y="959"/>
                </a:lnTo>
                <a:lnTo>
                  <a:pt x="1532" y="950"/>
                </a:lnTo>
                <a:lnTo>
                  <a:pt x="1508" y="932"/>
                </a:lnTo>
                <a:lnTo>
                  <a:pt x="1504" y="914"/>
                </a:lnTo>
                <a:lnTo>
                  <a:pt x="1466" y="891"/>
                </a:lnTo>
                <a:lnTo>
                  <a:pt x="1452" y="864"/>
                </a:lnTo>
                <a:lnTo>
                  <a:pt x="1444" y="851"/>
                </a:lnTo>
                <a:lnTo>
                  <a:pt x="1417" y="827"/>
                </a:lnTo>
                <a:lnTo>
                  <a:pt x="1404" y="804"/>
                </a:lnTo>
                <a:lnTo>
                  <a:pt x="1390" y="789"/>
                </a:lnTo>
                <a:lnTo>
                  <a:pt x="1369" y="785"/>
                </a:lnTo>
                <a:lnTo>
                  <a:pt x="1360" y="767"/>
                </a:lnTo>
                <a:lnTo>
                  <a:pt x="1322" y="731"/>
                </a:lnTo>
                <a:lnTo>
                  <a:pt x="1304" y="713"/>
                </a:lnTo>
                <a:lnTo>
                  <a:pt x="1283" y="694"/>
                </a:lnTo>
                <a:lnTo>
                  <a:pt x="1260" y="678"/>
                </a:lnTo>
                <a:lnTo>
                  <a:pt x="1244" y="674"/>
                </a:lnTo>
                <a:lnTo>
                  <a:pt x="1218" y="654"/>
                </a:lnTo>
                <a:lnTo>
                  <a:pt x="1201" y="645"/>
                </a:lnTo>
                <a:lnTo>
                  <a:pt x="1184" y="630"/>
                </a:lnTo>
                <a:lnTo>
                  <a:pt x="1182" y="612"/>
                </a:lnTo>
                <a:lnTo>
                  <a:pt x="1168" y="603"/>
                </a:lnTo>
                <a:lnTo>
                  <a:pt x="1150" y="593"/>
                </a:lnTo>
                <a:lnTo>
                  <a:pt x="1135" y="573"/>
                </a:lnTo>
                <a:lnTo>
                  <a:pt x="1117" y="555"/>
                </a:lnTo>
                <a:lnTo>
                  <a:pt x="1097" y="549"/>
                </a:lnTo>
                <a:lnTo>
                  <a:pt x="1057" y="514"/>
                </a:lnTo>
                <a:lnTo>
                  <a:pt x="1044" y="506"/>
                </a:lnTo>
                <a:lnTo>
                  <a:pt x="1018" y="496"/>
                </a:lnTo>
                <a:lnTo>
                  <a:pt x="996" y="485"/>
                </a:lnTo>
                <a:lnTo>
                  <a:pt x="972" y="480"/>
                </a:lnTo>
                <a:lnTo>
                  <a:pt x="962" y="458"/>
                </a:lnTo>
                <a:lnTo>
                  <a:pt x="958" y="450"/>
                </a:lnTo>
                <a:lnTo>
                  <a:pt x="949" y="431"/>
                </a:lnTo>
                <a:lnTo>
                  <a:pt x="913" y="428"/>
                </a:lnTo>
                <a:lnTo>
                  <a:pt x="895" y="425"/>
                </a:lnTo>
                <a:lnTo>
                  <a:pt x="886" y="416"/>
                </a:lnTo>
                <a:lnTo>
                  <a:pt x="852" y="380"/>
                </a:lnTo>
                <a:lnTo>
                  <a:pt x="823" y="372"/>
                </a:lnTo>
                <a:lnTo>
                  <a:pt x="800" y="369"/>
                </a:lnTo>
                <a:lnTo>
                  <a:pt x="778" y="363"/>
                </a:lnTo>
                <a:lnTo>
                  <a:pt x="763" y="346"/>
                </a:lnTo>
                <a:lnTo>
                  <a:pt x="743" y="329"/>
                </a:lnTo>
                <a:lnTo>
                  <a:pt x="727" y="311"/>
                </a:lnTo>
                <a:lnTo>
                  <a:pt x="702" y="304"/>
                </a:lnTo>
                <a:lnTo>
                  <a:pt x="692" y="292"/>
                </a:lnTo>
                <a:lnTo>
                  <a:pt x="678" y="275"/>
                </a:lnTo>
                <a:lnTo>
                  <a:pt x="653" y="266"/>
                </a:lnTo>
                <a:lnTo>
                  <a:pt x="634" y="261"/>
                </a:lnTo>
                <a:lnTo>
                  <a:pt x="610" y="254"/>
                </a:lnTo>
                <a:lnTo>
                  <a:pt x="586" y="246"/>
                </a:lnTo>
                <a:lnTo>
                  <a:pt x="558" y="246"/>
                </a:lnTo>
                <a:lnTo>
                  <a:pt x="532" y="227"/>
                </a:lnTo>
                <a:lnTo>
                  <a:pt x="509" y="222"/>
                </a:lnTo>
                <a:lnTo>
                  <a:pt x="479" y="212"/>
                </a:lnTo>
                <a:lnTo>
                  <a:pt x="472" y="200"/>
                </a:lnTo>
                <a:lnTo>
                  <a:pt x="462" y="190"/>
                </a:lnTo>
                <a:lnTo>
                  <a:pt x="445" y="185"/>
                </a:lnTo>
                <a:lnTo>
                  <a:pt x="433" y="179"/>
                </a:lnTo>
                <a:lnTo>
                  <a:pt x="385" y="174"/>
                </a:lnTo>
                <a:lnTo>
                  <a:pt x="349" y="152"/>
                </a:lnTo>
                <a:lnTo>
                  <a:pt x="334" y="148"/>
                </a:lnTo>
                <a:lnTo>
                  <a:pt x="308" y="125"/>
                </a:lnTo>
                <a:lnTo>
                  <a:pt x="288" y="120"/>
                </a:lnTo>
                <a:lnTo>
                  <a:pt x="280" y="107"/>
                </a:lnTo>
                <a:lnTo>
                  <a:pt x="252" y="107"/>
                </a:lnTo>
                <a:lnTo>
                  <a:pt x="236" y="89"/>
                </a:lnTo>
                <a:lnTo>
                  <a:pt x="210" y="80"/>
                </a:lnTo>
                <a:lnTo>
                  <a:pt x="168" y="78"/>
                </a:lnTo>
                <a:lnTo>
                  <a:pt x="118" y="32"/>
                </a:lnTo>
                <a:lnTo>
                  <a:pt x="97" y="30"/>
                </a:lnTo>
                <a:lnTo>
                  <a:pt x="84" y="17"/>
                </a:lnTo>
                <a:lnTo>
                  <a:pt x="20" y="14"/>
                </a:lnTo>
                <a:lnTo>
                  <a:pt x="16" y="2"/>
                </a:lnTo>
                <a:lnTo>
                  <a:pt x="0" y="0"/>
                </a:ln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2559" name="Freeform 13"/>
          <p:cNvSpPr>
            <a:spLocks/>
          </p:cNvSpPr>
          <p:nvPr/>
        </p:nvSpPr>
        <p:spPr bwMode="auto">
          <a:xfrm>
            <a:off x="1735667" y="1784350"/>
            <a:ext cx="9842500" cy="3225800"/>
          </a:xfrm>
          <a:custGeom>
            <a:avLst/>
            <a:gdLst>
              <a:gd name="T0" fmla="*/ 2147483647 w 4650"/>
              <a:gd name="T1" fmla="*/ 2147483647 h 2032"/>
              <a:gd name="T2" fmla="*/ 2147483647 w 4650"/>
              <a:gd name="T3" fmla="*/ 2147483647 h 2032"/>
              <a:gd name="T4" fmla="*/ 2147483647 w 4650"/>
              <a:gd name="T5" fmla="*/ 2147483647 h 2032"/>
              <a:gd name="T6" fmla="*/ 2147483647 w 4650"/>
              <a:gd name="T7" fmla="*/ 2147483647 h 2032"/>
              <a:gd name="T8" fmla="*/ 2147483647 w 4650"/>
              <a:gd name="T9" fmla="*/ 2147483647 h 2032"/>
              <a:gd name="T10" fmla="*/ 2147483647 w 4650"/>
              <a:gd name="T11" fmla="*/ 2147483647 h 2032"/>
              <a:gd name="T12" fmla="*/ 2147483647 w 4650"/>
              <a:gd name="T13" fmla="*/ 2147483647 h 2032"/>
              <a:gd name="T14" fmla="*/ 2147483647 w 4650"/>
              <a:gd name="T15" fmla="*/ 2147483647 h 2032"/>
              <a:gd name="T16" fmla="*/ 2147483647 w 4650"/>
              <a:gd name="T17" fmla="*/ 2147483647 h 2032"/>
              <a:gd name="T18" fmla="*/ 2147483647 w 4650"/>
              <a:gd name="T19" fmla="*/ 2147483647 h 2032"/>
              <a:gd name="T20" fmla="*/ 2147483647 w 4650"/>
              <a:gd name="T21" fmla="*/ 2147483647 h 2032"/>
              <a:gd name="T22" fmla="*/ 2147483647 w 4650"/>
              <a:gd name="T23" fmla="*/ 2147483647 h 2032"/>
              <a:gd name="T24" fmla="*/ 2147483647 w 4650"/>
              <a:gd name="T25" fmla="*/ 2147483647 h 2032"/>
              <a:gd name="T26" fmla="*/ 2147483647 w 4650"/>
              <a:gd name="T27" fmla="*/ 2147483647 h 2032"/>
              <a:gd name="T28" fmla="*/ 2147483647 w 4650"/>
              <a:gd name="T29" fmla="*/ 2147483647 h 2032"/>
              <a:gd name="T30" fmla="*/ 2147483647 w 4650"/>
              <a:gd name="T31" fmla="*/ 2147483647 h 2032"/>
              <a:gd name="T32" fmla="*/ 2147483647 w 4650"/>
              <a:gd name="T33" fmla="*/ 2147483647 h 2032"/>
              <a:gd name="T34" fmla="*/ 2147483647 w 4650"/>
              <a:gd name="T35" fmla="*/ 2147483647 h 2032"/>
              <a:gd name="T36" fmla="*/ 2147483647 w 4650"/>
              <a:gd name="T37" fmla="*/ 2147483647 h 2032"/>
              <a:gd name="T38" fmla="*/ 2147483647 w 4650"/>
              <a:gd name="T39" fmla="*/ 2147483647 h 2032"/>
              <a:gd name="T40" fmla="*/ 2147483647 w 4650"/>
              <a:gd name="T41" fmla="*/ 2147483647 h 2032"/>
              <a:gd name="T42" fmla="*/ 2147483647 w 4650"/>
              <a:gd name="T43" fmla="*/ 2147483647 h 2032"/>
              <a:gd name="T44" fmla="*/ 2147483647 w 4650"/>
              <a:gd name="T45" fmla="*/ 2147483647 h 2032"/>
              <a:gd name="T46" fmla="*/ 2147483647 w 4650"/>
              <a:gd name="T47" fmla="*/ 2147483647 h 2032"/>
              <a:gd name="T48" fmla="*/ 2147483647 w 4650"/>
              <a:gd name="T49" fmla="*/ 2147483647 h 2032"/>
              <a:gd name="T50" fmla="*/ 2147483647 w 4650"/>
              <a:gd name="T51" fmla="*/ 2147483647 h 2032"/>
              <a:gd name="T52" fmla="*/ 2147483647 w 4650"/>
              <a:gd name="T53" fmla="*/ 2147483647 h 2032"/>
              <a:gd name="T54" fmla="*/ 2147483647 w 4650"/>
              <a:gd name="T55" fmla="*/ 2147483647 h 2032"/>
              <a:gd name="T56" fmla="*/ 2147483647 w 4650"/>
              <a:gd name="T57" fmla="*/ 2147483647 h 2032"/>
              <a:gd name="T58" fmla="*/ 2147483647 w 4650"/>
              <a:gd name="T59" fmla="*/ 2147483647 h 2032"/>
              <a:gd name="T60" fmla="*/ 2147483647 w 4650"/>
              <a:gd name="T61" fmla="*/ 2147483647 h 2032"/>
              <a:gd name="T62" fmla="*/ 2147483647 w 4650"/>
              <a:gd name="T63" fmla="*/ 2147483647 h 2032"/>
              <a:gd name="T64" fmla="*/ 2147483647 w 4650"/>
              <a:gd name="T65" fmla="*/ 2147483647 h 2032"/>
              <a:gd name="T66" fmla="*/ 2147483647 w 4650"/>
              <a:gd name="T67" fmla="*/ 2147483647 h 2032"/>
              <a:gd name="T68" fmla="*/ 2147483647 w 4650"/>
              <a:gd name="T69" fmla="*/ 2147483647 h 2032"/>
              <a:gd name="T70" fmla="*/ 2147483647 w 4650"/>
              <a:gd name="T71" fmla="*/ 2147483647 h 2032"/>
              <a:gd name="T72" fmla="*/ 2147483647 w 4650"/>
              <a:gd name="T73" fmla="*/ 2147483647 h 2032"/>
              <a:gd name="T74" fmla="*/ 2147483647 w 4650"/>
              <a:gd name="T75" fmla="*/ 2147483647 h 2032"/>
              <a:gd name="T76" fmla="*/ 2147483647 w 4650"/>
              <a:gd name="T77" fmla="*/ 2147483647 h 2032"/>
              <a:gd name="T78" fmla="*/ 2147483647 w 4650"/>
              <a:gd name="T79" fmla="*/ 2147483647 h 2032"/>
              <a:gd name="T80" fmla="*/ 2147483647 w 4650"/>
              <a:gd name="T81" fmla="*/ 2147483647 h 2032"/>
              <a:gd name="T82" fmla="*/ 2147483647 w 4650"/>
              <a:gd name="T83" fmla="*/ 2147483647 h 2032"/>
              <a:gd name="T84" fmla="*/ 2147483647 w 4650"/>
              <a:gd name="T85" fmla="*/ 2147483647 h 2032"/>
              <a:gd name="T86" fmla="*/ 2147483647 w 4650"/>
              <a:gd name="T87" fmla="*/ 2147483647 h 2032"/>
              <a:gd name="T88" fmla="*/ 2147483647 w 4650"/>
              <a:gd name="T89" fmla="*/ 2147483647 h 2032"/>
              <a:gd name="T90" fmla="*/ 2147483647 w 4650"/>
              <a:gd name="T91" fmla="*/ 2147483647 h 2032"/>
              <a:gd name="T92" fmla="*/ 2147483647 w 4650"/>
              <a:gd name="T93" fmla="*/ 2147483647 h 2032"/>
              <a:gd name="T94" fmla="*/ 2147483647 w 4650"/>
              <a:gd name="T95" fmla="*/ 2147483647 h 2032"/>
              <a:gd name="T96" fmla="*/ 2147483647 w 4650"/>
              <a:gd name="T97" fmla="*/ 2147483647 h 2032"/>
              <a:gd name="T98" fmla="*/ 2147483647 w 4650"/>
              <a:gd name="T99" fmla="*/ 2147483647 h 2032"/>
              <a:gd name="T100" fmla="*/ 2147483647 w 4650"/>
              <a:gd name="T101" fmla="*/ 2147483647 h 2032"/>
              <a:gd name="T102" fmla="*/ 2147483647 w 4650"/>
              <a:gd name="T103" fmla="*/ 2147483647 h 2032"/>
              <a:gd name="T104" fmla="*/ 2147483647 w 4650"/>
              <a:gd name="T105" fmla="*/ 2147483647 h 2032"/>
              <a:gd name="T106" fmla="*/ 2147483647 w 4650"/>
              <a:gd name="T107" fmla="*/ 2147483647 h 20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50"/>
              <a:gd name="T163" fmla="*/ 0 h 2032"/>
              <a:gd name="T164" fmla="*/ 4650 w 4650"/>
              <a:gd name="T165" fmla="*/ 2032 h 20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50" h="2032">
                <a:moveTo>
                  <a:pt x="0" y="0"/>
                </a:moveTo>
                <a:lnTo>
                  <a:pt x="43" y="18"/>
                </a:lnTo>
                <a:lnTo>
                  <a:pt x="58" y="20"/>
                </a:lnTo>
                <a:lnTo>
                  <a:pt x="79" y="34"/>
                </a:lnTo>
                <a:lnTo>
                  <a:pt x="80" y="47"/>
                </a:lnTo>
                <a:lnTo>
                  <a:pt x="174" y="47"/>
                </a:lnTo>
                <a:lnTo>
                  <a:pt x="184" y="62"/>
                </a:lnTo>
                <a:lnTo>
                  <a:pt x="252" y="62"/>
                </a:lnTo>
                <a:lnTo>
                  <a:pt x="268" y="80"/>
                </a:lnTo>
                <a:lnTo>
                  <a:pt x="314" y="80"/>
                </a:lnTo>
                <a:lnTo>
                  <a:pt x="314" y="99"/>
                </a:lnTo>
                <a:lnTo>
                  <a:pt x="327" y="104"/>
                </a:lnTo>
                <a:lnTo>
                  <a:pt x="338" y="116"/>
                </a:lnTo>
                <a:lnTo>
                  <a:pt x="360" y="131"/>
                </a:lnTo>
                <a:lnTo>
                  <a:pt x="362" y="148"/>
                </a:lnTo>
                <a:lnTo>
                  <a:pt x="372" y="164"/>
                </a:lnTo>
                <a:lnTo>
                  <a:pt x="384" y="179"/>
                </a:lnTo>
                <a:lnTo>
                  <a:pt x="396" y="189"/>
                </a:lnTo>
                <a:lnTo>
                  <a:pt x="404" y="204"/>
                </a:lnTo>
                <a:lnTo>
                  <a:pt x="406" y="222"/>
                </a:lnTo>
                <a:lnTo>
                  <a:pt x="433" y="231"/>
                </a:lnTo>
                <a:lnTo>
                  <a:pt x="434" y="239"/>
                </a:lnTo>
                <a:lnTo>
                  <a:pt x="465" y="239"/>
                </a:lnTo>
                <a:lnTo>
                  <a:pt x="472" y="250"/>
                </a:lnTo>
                <a:lnTo>
                  <a:pt x="477" y="257"/>
                </a:lnTo>
                <a:lnTo>
                  <a:pt x="510" y="257"/>
                </a:lnTo>
                <a:lnTo>
                  <a:pt x="514" y="272"/>
                </a:lnTo>
                <a:lnTo>
                  <a:pt x="541" y="275"/>
                </a:lnTo>
                <a:lnTo>
                  <a:pt x="541" y="330"/>
                </a:lnTo>
                <a:lnTo>
                  <a:pt x="549" y="338"/>
                </a:lnTo>
                <a:lnTo>
                  <a:pt x="592" y="338"/>
                </a:lnTo>
                <a:lnTo>
                  <a:pt x="594" y="356"/>
                </a:lnTo>
                <a:lnTo>
                  <a:pt x="600" y="369"/>
                </a:lnTo>
                <a:lnTo>
                  <a:pt x="610" y="384"/>
                </a:lnTo>
                <a:lnTo>
                  <a:pt x="615" y="400"/>
                </a:lnTo>
                <a:lnTo>
                  <a:pt x="633" y="410"/>
                </a:lnTo>
                <a:lnTo>
                  <a:pt x="639" y="428"/>
                </a:lnTo>
                <a:lnTo>
                  <a:pt x="655" y="444"/>
                </a:lnTo>
                <a:lnTo>
                  <a:pt x="660" y="465"/>
                </a:lnTo>
                <a:lnTo>
                  <a:pt x="684" y="482"/>
                </a:lnTo>
                <a:lnTo>
                  <a:pt x="697" y="502"/>
                </a:lnTo>
                <a:lnTo>
                  <a:pt x="712" y="522"/>
                </a:lnTo>
                <a:lnTo>
                  <a:pt x="717" y="533"/>
                </a:lnTo>
                <a:lnTo>
                  <a:pt x="717" y="567"/>
                </a:lnTo>
                <a:lnTo>
                  <a:pt x="729" y="581"/>
                </a:lnTo>
                <a:lnTo>
                  <a:pt x="742" y="599"/>
                </a:lnTo>
                <a:lnTo>
                  <a:pt x="772" y="599"/>
                </a:lnTo>
                <a:lnTo>
                  <a:pt x="780" y="616"/>
                </a:lnTo>
                <a:lnTo>
                  <a:pt x="841" y="616"/>
                </a:lnTo>
                <a:lnTo>
                  <a:pt x="846" y="632"/>
                </a:lnTo>
                <a:lnTo>
                  <a:pt x="877" y="632"/>
                </a:lnTo>
                <a:lnTo>
                  <a:pt x="882" y="648"/>
                </a:lnTo>
                <a:lnTo>
                  <a:pt x="927" y="648"/>
                </a:lnTo>
                <a:lnTo>
                  <a:pt x="934" y="662"/>
                </a:lnTo>
                <a:lnTo>
                  <a:pt x="943" y="677"/>
                </a:lnTo>
                <a:lnTo>
                  <a:pt x="955" y="686"/>
                </a:lnTo>
                <a:lnTo>
                  <a:pt x="967" y="701"/>
                </a:lnTo>
                <a:lnTo>
                  <a:pt x="993" y="705"/>
                </a:lnTo>
                <a:lnTo>
                  <a:pt x="1008" y="735"/>
                </a:lnTo>
                <a:lnTo>
                  <a:pt x="1046" y="735"/>
                </a:lnTo>
                <a:lnTo>
                  <a:pt x="1047" y="755"/>
                </a:lnTo>
                <a:lnTo>
                  <a:pt x="1059" y="777"/>
                </a:lnTo>
                <a:lnTo>
                  <a:pt x="1098" y="783"/>
                </a:lnTo>
                <a:lnTo>
                  <a:pt x="1104" y="800"/>
                </a:lnTo>
                <a:lnTo>
                  <a:pt x="1110" y="816"/>
                </a:lnTo>
                <a:lnTo>
                  <a:pt x="1124" y="828"/>
                </a:lnTo>
                <a:lnTo>
                  <a:pt x="1140" y="845"/>
                </a:lnTo>
                <a:lnTo>
                  <a:pt x="1188" y="872"/>
                </a:lnTo>
                <a:lnTo>
                  <a:pt x="1190" y="908"/>
                </a:lnTo>
                <a:lnTo>
                  <a:pt x="1192" y="921"/>
                </a:lnTo>
                <a:lnTo>
                  <a:pt x="1202" y="932"/>
                </a:lnTo>
                <a:lnTo>
                  <a:pt x="1209" y="939"/>
                </a:lnTo>
                <a:lnTo>
                  <a:pt x="1209" y="972"/>
                </a:lnTo>
                <a:lnTo>
                  <a:pt x="1216" y="983"/>
                </a:lnTo>
                <a:lnTo>
                  <a:pt x="1234" y="990"/>
                </a:lnTo>
                <a:lnTo>
                  <a:pt x="1239" y="1004"/>
                </a:lnTo>
                <a:lnTo>
                  <a:pt x="1245" y="1014"/>
                </a:lnTo>
                <a:lnTo>
                  <a:pt x="1245" y="1059"/>
                </a:lnTo>
                <a:lnTo>
                  <a:pt x="1254" y="1073"/>
                </a:lnTo>
                <a:lnTo>
                  <a:pt x="1262" y="1090"/>
                </a:lnTo>
                <a:lnTo>
                  <a:pt x="1274" y="1102"/>
                </a:lnTo>
                <a:lnTo>
                  <a:pt x="1288" y="1113"/>
                </a:lnTo>
                <a:lnTo>
                  <a:pt x="1303" y="1125"/>
                </a:lnTo>
                <a:lnTo>
                  <a:pt x="1314" y="1137"/>
                </a:lnTo>
                <a:lnTo>
                  <a:pt x="1314" y="1160"/>
                </a:lnTo>
                <a:lnTo>
                  <a:pt x="1335" y="1170"/>
                </a:lnTo>
                <a:lnTo>
                  <a:pt x="1348" y="1180"/>
                </a:lnTo>
                <a:lnTo>
                  <a:pt x="1365" y="1190"/>
                </a:lnTo>
                <a:lnTo>
                  <a:pt x="1365" y="1214"/>
                </a:lnTo>
                <a:lnTo>
                  <a:pt x="1396" y="1218"/>
                </a:lnTo>
                <a:lnTo>
                  <a:pt x="1396" y="1258"/>
                </a:lnTo>
                <a:lnTo>
                  <a:pt x="1402" y="1268"/>
                </a:lnTo>
                <a:lnTo>
                  <a:pt x="1435" y="1269"/>
                </a:lnTo>
                <a:lnTo>
                  <a:pt x="1441" y="1282"/>
                </a:lnTo>
                <a:lnTo>
                  <a:pt x="1450" y="1296"/>
                </a:lnTo>
                <a:lnTo>
                  <a:pt x="1460" y="1307"/>
                </a:lnTo>
                <a:lnTo>
                  <a:pt x="1466" y="1320"/>
                </a:lnTo>
                <a:lnTo>
                  <a:pt x="1472" y="1331"/>
                </a:lnTo>
                <a:lnTo>
                  <a:pt x="1516" y="1332"/>
                </a:lnTo>
                <a:lnTo>
                  <a:pt x="1522" y="1346"/>
                </a:lnTo>
                <a:lnTo>
                  <a:pt x="1540" y="1358"/>
                </a:lnTo>
                <a:lnTo>
                  <a:pt x="1560" y="1366"/>
                </a:lnTo>
                <a:lnTo>
                  <a:pt x="1566" y="1396"/>
                </a:lnTo>
                <a:lnTo>
                  <a:pt x="1602" y="1397"/>
                </a:lnTo>
                <a:lnTo>
                  <a:pt x="1608" y="1409"/>
                </a:lnTo>
                <a:lnTo>
                  <a:pt x="1642" y="1415"/>
                </a:lnTo>
                <a:lnTo>
                  <a:pt x="1644" y="1439"/>
                </a:lnTo>
                <a:lnTo>
                  <a:pt x="1651" y="1452"/>
                </a:lnTo>
                <a:lnTo>
                  <a:pt x="1660" y="1467"/>
                </a:lnTo>
                <a:lnTo>
                  <a:pt x="1665" y="1481"/>
                </a:lnTo>
                <a:lnTo>
                  <a:pt x="1714" y="1484"/>
                </a:lnTo>
                <a:lnTo>
                  <a:pt x="1728" y="1505"/>
                </a:lnTo>
                <a:lnTo>
                  <a:pt x="1736" y="1521"/>
                </a:lnTo>
                <a:lnTo>
                  <a:pt x="1736" y="1548"/>
                </a:lnTo>
                <a:lnTo>
                  <a:pt x="1778" y="1548"/>
                </a:lnTo>
                <a:lnTo>
                  <a:pt x="1784" y="1563"/>
                </a:lnTo>
                <a:lnTo>
                  <a:pt x="1809" y="1565"/>
                </a:lnTo>
                <a:lnTo>
                  <a:pt x="1813" y="1583"/>
                </a:lnTo>
                <a:lnTo>
                  <a:pt x="1819" y="1596"/>
                </a:lnTo>
                <a:lnTo>
                  <a:pt x="1843" y="1598"/>
                </a:lnTo>
                <a:lnTo>
                  <a:pt x="1846" y="1612"/>
                </a:lnTo>
                <a:lnTo>
                  <a:pt x="1876" y="1612"/>
                </a:lnTo>
                <a:lnTo>
                  <a:pt x="1879" y="1622"/>
                </a:lnTo>
                <a:lnTo>
                  <a:pt x="1879" y="1676"/>
                </a:lnTo>
                <a:lnTo>
                  <a:pt x="1892" y="1683"/>
                </a:lnTo>
                <a:lnTo>
                  <a:pt x="1904" y="1692"/>
                </a:lnTo>
                <a:lnTo>
                  <a:pt x="1914" y="1715"/>
                </a:lnTo>
                <a:lnTo>
                  <a:pt x="1987" y="1715"/>
                </a:lnTo>
                <a:lnTo>
                  <a:pt x="1994" y="1726"/>
                </a:lnTo>
                <a:lnTo>
                  <a:pt x="2011" y="1736"/>
                </a:lnTo>
                <a:lnTo>
                  <a:pt x="2016" y="1749"/>
                </a:lnTo>
                <a:lnTo>
                  <a:pt x="2019" y="1764"/>
                </a:lnTo>
                <a:lnTo>
                  <a:pt x="2037" y="1773"/>
                </a:lnTo>
                <a:lnTo>
                  <a:pt x="2050" y="1794"/>
                </a:lnTo>
                <a:lnTo>
                  <a:pt x="2205" y="1794"/>
                </a:lnTo>
                <a:lnTo>
                  <a:pt x="2221" y="1811"/>
                </a:lnTo>
                <a:lnTo>
                  <a:pt x="2268" y="1811"/>
                </a:lnTo>
                <a:lnTo>
                  <a:pt x="2276" y="1828"/>
                </a:lnTo>
                <a:lnTo>
                  <a:pt x="2587" y="1828"/>
                </a:lnTo>
                <a:lnTo>
                  <a:pt x="2608" y="1850"/>
                </a:lnTo>
                <a:lnTo>
                  <a:pt x="2727" y="1850"/>
                </a:lnTo>
                <a:lnTo>
                  <a:pt x="2738" y="1868"/>
                </a:lnTo>
                <a:lnTo>
                  <a:pt x="2937" y="1868"/>
                </a:lnTo>
                <a:lnTo>
                  <a:pt x="2944" y="1882"/>
                </a:lnTo>
                <a:lnTo>
                  <a:pt x="3276" y="1882"/>
                </a:lnTo>
                <a:lnTo>
                  <a:pt x="3280" y="1889"/>
                </a:lnTo>
                <a:lnTo>
                  <a:pt x="3280" y="1906"/>
                </a:lnTo>
                <a:lnTo>
                  <a:pt x="3289" y="1913"/>
                </a:lnTo>
                <a:lnTo>
                  <a:pt x="3716" y="1913"/>
                </a:lnTo>
                <a:lnTo>
                  <a:pt x="3723" y="1923"/>
                </a:lnTo>
                <a:lnTo>
                  <a:pt x="3752" y="1934"/>
                </a:lnTo>
                <a:lnTo>
                  <a:pt x="3765" y="1946"/>
                </a:lnTo>
                <a:lnTo>
                  <a:pt x="3787" y="1950"/>
                </a:lnTo>
                <a:lnTo>
                  <a:pt x="3804" y="1960"/>
                </a:lnTo>
                <a:lnTo>
                  <a:pt x="3988" y="1960"/>
                </a:lnTo>
                <a:lnTo>
                  <a:pt x="3998" y="1976"/>
                </a:lnTo>
                <a:lnTo>
                  <a:pt x="4215" y="1976"/>
                </a:lnTo>
                <a:lnTo>
                  <a:pt x="4230" y="1995"/>
                </a:lnTo>
                <a:lnTo>
                  <a:pt x="4344" y="1995"/>
                </a:lnTo>
                <a:lnTo>
                  <a:pt x="4358" y="2012"/>
                </a:lnTo>
                <a:lnTo>
                  <a:pt x="4512" y="2012"/>
                </a:lnTo>
                <a:lnTo>
                  <a:pt x="4522" y="2032"/>
                </a:lnTo>
                <a:lnTo>
                  <a:pt x="4650" y="2032"/>
                </a:lnTo>
              </a:path>
            </a:pathLst>
          </a:cu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2560" name="Freeform 12"/>
          <p:cNvSpPr>
            <a:spLocks/>
          </p:cNvSpPr>
          <p:nvPr/>
        </p:nvSpPr>
        <p:spPr bwMode="auto">
          <a:xfrm>
            <a:off x="1727201" y="1866900"/>
            <a:ext cx="9317567" cy="3360738"/>
          </a:xfrm>
          <a:custGeom>
            <a:avLst/>
            <a:gdLst>
              <a:gd name="T0" fmla="*/ 2147483647 w 4402"/>
              <a:gd name="T1" fmla="*/ 2147483647 h 2117"/>
              <a:gd name="T2" fmla="*/ 2147483647 w 4402"/>
              <a:gd name="T3" fmla="*/ 2147483647 h 2117"/>
              <a:gd name="T4" fmla="*/ 2147483647 w 4402"/>
              <a:gd name="T5" fmla="*/ 2147483647 h 2117"/>
              <a:gd name="T6" fmla="*/ 2147483647 w 4402"/>
              <a:gd name="T7" fmla="*/ 2147483647 h 2117"/>
              <a:gd name="T8" fmla="*/ 2147483647 w 4402"/>
              <a:gd name="T9" fmla="*/ 2147483647 h 2117"/>
              <a:gd name="T10" fmla="*/ 2147483647 w 4402"/>
              <a:gd name="T11" fmla="*/ 2147483647 h 2117"/>
              <a:gd name="T12" fmla="*/ 2147483647 w 4402"/>
              <a:gd name="T13" fmla="*/ 2147483647 h 2117"/>
              <a:gd name="T14" fmla="*/ 2147483647 w 4402"/>
              <a:gd name="T15" fmla="*/ 2147483647 h 2117"/>
              <a:gd name="T16" fmla="*/ 2147483647 w 4402"/>
              <a:gd name="T17" fmla="*/ 2147483647 h 2117"/>
              <a:gd name="T18" fmla="*/ 2147483647 w 4402"/>
              <a:gd name="T19" fmla="*/ 2147483647 h 2117"/>
              <a:gd name="T20" fmla="*/ 2147483647 w 4402"/>
              <a:gd name="T21" fmla="*/ 2147483647 h 2117"/>
              <a:gd name="T22" fmla="*/ 2147483647 w 4402"/>
              <a:gd name="T23" fmla="*/ 2147483647 h 2117"/>
              <a:gd name="T24" fmla="*/ 2147483647 w 4402"/>
              <a:gd name="T25" fmla="*/ 2147483647 h 2117"/>
              <a:gd name="T26" fmla="*/ 2147483647 w 4402"/>
              <a:gd name="T27" fmla="*/ 2147483647 h 2117"/>
              <a:gd name="T28" fmla="*/ 2147483647 w 4402"/>
              <a:gd name="T29" fmla="*/ 2147483647 h 2117"/>
              <a:gd name="T30" fmla="*/ 2147483647 w 4402"/>
              <a:gd name="T31" fmla="*/ 2147483647 h 2117"/>
              <a:gd name="T32" fmla="*/ 2147483647 w 4402"/>
              <a:gd name="T33" fmla="*/ 2147483647 h 2117"/>
              <a:gd name="T34" fmla="*/ 2147483647 w 4402"/>
              <a:gd name="T35" fmla="*/ 2147483647 h 2117"/>
              <a:gd name="T36" fmla="*/ 2147483647 w 4402"/>
              <a:gd name="T37" fmla="*/ 2147483647 h 2117"/>
              <a:gd name="T38" fmla="*/ 2147483647 w 4402"/>
              <a:gd name="T39" fmla="*/ 2147483647 h 2117"/>
              <a:gd name="T40" fmla="*/ 2147483647 w 4402"/>
              <a:gd name="T41" fmla="*/ 2147483647 h 2117"/>
              <a:gd name="T42" fmla="*/ 2147483647 w 4402"/>
              <a:gd name="T43" fmla="*/ 2147483647 h 2117"/>
              <a:gd name="T44" fmla="*/ 2147483647 w 4402"/>
              <a:gd name="T45" fmla="*/ 2147483647 h 2117"/>
              <a:gd name="T46" fmla="*/ 2147483647 w 4402"/>
              <a:gd name="T47" fmla="*/ 2147483647 h 2117"/>
              <a:gd name="T48" fmla="*/ 2147483647 w 4402"/>
              <a:gd name="T49" fmla="*/ 2147483647 h 2117"/>
              <a:gd name="T50" fmla="*/ 2147483647 w 4402"/>
              <a:gd name="T51" fmla="*/ 2147483647 h 2117"/>
              <a:gd name="T52" fmla="*/ 2147483647 w 4402"/>
              <a:gd name="T53" fmla="*/ 2147483647 h 2117"/>
              <a:gd name="T54" fmla="*/ 2147483647 w 4402"/>
              <a:gd name="T55" fmla="*/ 2147483647 h 2117"/>
              <a:gd name="T56" fmla="*/ 2147483647 w 4402"/>
              <a:gd name="T57" fmla="*/ 2147483647 h 2117"/>
              <a:gd name="T58" fmla="*/ 2147483647 w 4402"/>
              <a:gd name="T59" fmla="*/ 2147483647 h 2117"/>
              <a:gd name="T60" fmla="*/ 2147483647 w 4402"/>
              <a:gd name="T61" fmla="*/ 2147483647 h 2117"/>
              <a:gd name="T62" fmla="*/ 2147483647 w 4402"/>
              <a:gd name="T63" fmla="*/ 2147483647 h 2117"/>
              <a:gd name="T64" fmla="*/ 2147483647 w 4402"/>
              <a:gd name="T65" fmla="*/ 2147483647 h 2117"/>
              <a:gd name="T66" fmla="*/ 2147483647 w 4402"/>
              <a:gd name="T67" fmla="*/ 2147483647 h 2117"/>
              <a:gd name="T68" fmla="*/ 2147483647 w 4402"/>
              <a:gd name="T69" fmla="*/ 2147483647 h 2117"/>
              <a:gd name="T70" fmla="*/ 2147483647 w 4402"/>
              <a:gd name="T71" fmla="*/ 2147483647 h 2117"/>
              <a:gd name="T72" fmla="*/ 2147483647 w 4402"/>
              <a:gd name="T73" fmla="*/ 2147483647 h 2117"/>
              <a:gd name="T74" fmla="*/ 2147483647 w 4402"/>
              <a:gd name="T75" fmla="*/ 2147483647 h 2117"/>
              <a:gd name="T76" fmla="*/ 2147483647 w 4402"/>
              <a:gd name="T77" fmla="*/ 2147483647 h 2117"/>
              <a:gd name="T78" fmla="*/ 2147483647 w 4402"/>
              <a:gd name="T79" fmla="*/ 2147483647 h 2117"/>
              <a:gd name="T80" fmla="*/ 2147483647 w 4402"/>
              <a:gd name="T81" fmla="*/ 2147483647 h 2117"/>
              <a:gd name="T82" fmla="*/ 2147483647 w 4402"/>
              <a:gd name="T83" fmla="*/ 2147483647 h 2117"/>
              <a:gd name="T84" fmla="*/ 2147483647 w 4402"/>
              <a:gd name="T85" fmla="*/ 2147483647 h 2117"/>
              <a:gd name="T86" fmla="*/ 2147483647 w 4402"/>
              <a:gd name="T87" fmla="*/ 2147483647 h 2117"/>
              <a:gd name="T88" fmla="*/ 2147483647 w 4402"/>
              <a:gd name="T89" fmla="*/ 2147483647 h 2117"/>
              <a:gd name="T90" fmla="*/ 2147483647 w 4402"/>
              <a:gd name="T91" fmla="*/ 2147483647 h 2117"/>
              <a:gd name="T92" fmla="*/ 2147483647 w 4402"/>
              <a:gd name="T93" fmla="*/ 2147483647 h 2117"/>
              <a:gd name="T94" fmla="*/ 2147483647 w 4402"/>
              <a:gd name="T95" fmla="*/ 2147483647 h 2117"/>
              <a:gd name="T96" fmla="*/ 2147483647 w 4402"/>
              <a:gd name="T97" fmla="*/ 2147483647 h 2117"/>
              <a:gd name="T98" fmla="*/ 2147483647 w 4402"/>
              <a:gd name="T99" fmla="*/ 2147483647 h 2117"/>
              <a:gd name="T100" fmla="*/ 2147483647 w 4402"/>
              <a:gd name="T101" fmla="*/ 2147483647 h 2117"/>
              <a:gd name="T102" fmla="*/ 2147483647 w 4402"/>
              <a:gd name="T103" fmla="*/ 2147483647 h 2117"/>
              <a:gd name="T104" fmla="*/ 2147483647 w 4402"/>
              <a:gd name="T105" fmla="*/ 2147483647 h 2117"/>
              <a:gd name="T106" fmla="*/ 2147483647 w 4402"/>
              <a:gd name="T107" fmla="*/ 2147483647 h 2117"/>
              <a:gd name="T108" fmla="*/ 2147483647 w 4402"/>
              <a:gd name="T109" fmla="*/ 2147483647 h 2117"/>
              <a:gd name="T110" fmla="*/ 2147483647 w 4402"/>
              <a:gd name="T111" fmla="*/ 2147483647 h 2117"/>
              <a:gd name="T112" fmla="*/ 2147483647 w 4402"/>
              <a:gd name="T113" fmla="*/ 2147483647 h 2117"/>
              <a:gd name="T114" fmla="*/ 2147483647 w 4402"/>
              <a:gd name="T115" fmla="*/ 2147483647 h 2117"/>
              <a:gd name="T116" fmla="*/ 2147483647 w 4402"/>
              <a:gd name="T117" fmla="*/ 2147483647 h 2117"/>
              <a:gd name="T118" fmla="*/ 2147483647 w 4402"/>
              <a:gd name="T119" fmla="*/ 2147483647 h 2117"/>
              <a:gd name="T120" fmla="*/ 2147483647 w 4402"/>
              <a:gd name="T121" fmla="*/ 2147483647 h 2117"/>
              <a:gd name="T122" fmla="*/ 2147483647 w 4402"/>
              <a:gd name="T123" fmla="*/ 2147483647 h 2117"/>
              <a:gd name="T124" fmla="*/ 2147483647 w 4402"/>
              <a:gd name="T125" fmla="*/ 2147483647 h 21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402"/>
              <a:gd name="T190" fmla="*/ 0 h 2117"/>
              <a:gd name="T191" fmla="*/ 4402 w 4402"/>
              <a:gd name="T192" fmla="*/ 2117 h 21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402" h="2117">
                <a:moveTo>
                  <a:pt x="0" y="0"/>
                </a:moveTo>
                <a:lnTo>
                  <a:pt x="17" y="42"/>
                </a:lnTo>
                <a:lnTo>
                  <a:pt x="34" y="47"/>
                </a:lnTo>
                <a:lnTo>
                  <a:pt x="46" y="61"/>
                </a:lnTo>
                <a:lnTo>
                  <a:pt x="53" y="73"/>
                </a:lnTo>
                <a:lnTo>
                  <a:pt x="55" y="90"/>
                </a:lnTo>
                <a:lnTo>
                  <a:pt x="57" y="104"/>
                </a:lnTo>
                <a:lnTo>
                  <a:pt x="57" y="118"/>
                </a:lnTo>
                <a:lnTo>
                  <a:pt x="67" y="133"/>
                </a:lnTo>
                <a:lnTo>
                  <a:pt x="90" y="136"/>
                </a:lnTo>
                <a:lnTo>
                  <a:pt x="103" y="152"/>
                </a:lnTo>
                <a:lnTo>
                  <a:pt x="118" y="156"/>
                </a:lnTo>
                <a:lnTo>
                  <a:pt x="133" y="161"/>
                </a:lnTo>
                <a:lnTo>
                  <a:pt x="137" y="175"/>
                </a:lnTo>
                <a:lnTo>
                  <a:pt x="163" y="175"/>
                </a:lnTo>
                <a:lnTo>
                  <a:pt x="163" y="208"/>
                </a:lnTo>
                <a:lnTo>
                  <a:pt x="185" y="226"/>
                </a:lnTo>
                <a:lnTo>
                  <a:pt x="195" y="244"/>
                </a:lnTo>
                <a:lnTo>
                  <a:pt x="209" y="257"/>
                </a:lnTo>
                <a:lnTo>
                  <a:pt x="225" y="270"/>
                </a:lnTo>
                <a:lnTo>
                  <a:pt x="231" y="284"/>
                </a:lnTo>
                <a:lnTo>
                  <a:pt x="239" y="306"/>
                </a:lnTo>
                <a:lnTo>
                  <a:pt x="247" y="329"/>
                </a:lnTo>
                <a:lnTo>
                  <a:pt x="258" y="356"/>
                </a:lnTo>
                <a:lnTo>
                  <a:pt x="292" y="361"/>
                </a:lnTo>
                <a:lnTo>
                  <a:pt x="292" y="402"/>
                </a:lnTo>
                <a:lnTo>
                  <a:pt x="307" y="418"/>
                </a:lnTo>
                <a:lnTo>
                  <a:pt x="309" y="436"/>
                </a:lnTo>
                <a:lnTo>
                  <a:pt x="331" y="458"/>
                </a:lnTo>
                <a:lnTo>
                  <a:pt x="383" y="500"/>
                </a:lnTo>
                <a:lnTo>
                  <a:pt x="384" y="523"/>
                </a:lnTo>
                <a:lnTo>
                  <a:pt x="420" y="557"/>
                </a:lnTo>
                <a:lnTo>
                  <a:pt x="432" y="577"/>
                </a:lnTo>
                <a:lnTo>
                  <a:pt x="441" y="602"/>
                </a:lnTo>
                <a:lnTo>
                  <a:pt x="453" y="630"/>
                </a:lnTo>
                <a:lnTo>
                  <a:pt x="478" y="637"/>
                </a:lnTo>
                <a:lnTo>
                  <a:pt x="490" y="665"/>
                </a:lnTo>
                <a:lnTo>
                  <a:pt x="529" y="666"/>
                </a:lnTo>
                <a:lnTo>
                  <a:pt x="619" y="780"/>
                </a:lnTo>
                <a:lnTo>
                  <a:pt x="637" y="805"/>
                </a:lnTo>
                <a:lnTo>
                  <a:pt x="653" y="836"/>
                </a:lnTo>
                <a:lnTo>
                  <a:pt x="663" y="869"/>
                </a:lnTo>
                <a:lnTo>
                  <a:pt x="688" y="888"/>
                </a:lnTo>
                <a:lnTo>
                  <a:pt x="703" y="912"/>
                </a:lnTo>
                <a:lnTo>
                  <a:pt x="705" y="938"/>
                </a:lnTo>
                <a:lnTo>
                  <a:pt x="717" y="972"/>
                </a:lnTo>
                <a:lnTo>
                  <a:pt x="733" y="1000"/>
                </a:lnTo>
                <a:lnTo>
                  <a:pt x="735" y="1024"/>
                </a:lnTo>
                <a:lnTo>
                  <a:pt x="755" y="1049"/>
                </a:lnTo>
                <a:lnTo>
                  <a:pt x="766" y="1074"/>
                </a:lnTo>
                <a:lnTo>
                  <a:pt x="791" y="1093"/>
                </a:lnTo>
                <a:lnTo>
                  <a:pt x="815" y="1105"/>
                </a:lnTo>
                <a:lnTo>
                  <a:pt x="839" y="1145"/>
                </a:lnTo>
                <a:lnTo>
                  <a:pt x="868" y="1156"/>
                </a:lnTo>
                <a:lnTo>
                  <a:pt x="875" y="1169"/>
                </a:lnTo>
                <a:lnTo>
                  <a:pt x="889" y="1184"/>
                </a:lnTo>
                <a:lnTo>
                  <a:pt x="898" y="1199"/>
                </a:lnTo>
                <a:lnTo>
                  <a:pt x="904" y="1213"/>
                </a:lnTo>
                <a:lnTo>
                  <a:pt x="905" y="1256"/>
                </a:lnTo>
                <a:lnTo>
                  <a:pt x="916" y="1270"/>
                </a:lnTo>
                <a:lnTo>
                  <a:pt x="925" y="1282"/>
                </a:lnTo>
                <a:lnTo>
                  <a:pt x="928" y="1298"/>
                </a:lnTo>
                <a:lnTo>
                  <a:pt x="939" y="1313"/>
                </a:lnTo>
                <a:lnTo>
                  <a:pt x="947" y="1336"/>
                </a:lnTo>
                <a:lnTo>
                  <a:pt x="959" y="1354"/>
                </a:lnTo>
                <a:lnTo>
                  <a:pt x="978" y="1361"/>
                </a:lnTo>
                <a:lnTo>
                  <a:pt x="979" y="1375"/>
                </a:lnTo>
                <a:lnTo>
                  <a:pt x="991" y="1392"/>
                </a:lnTo>
                <a:lnTo>
                  <a:pt x="1015" y="1405"/>
                </a:lnTo>
                <a:lnTo>
                  <a:pt x="1033" y="1415"/>
                </a:lnTo>
                <a:lnTo>
                  <a:pt x="1079" y="1450"/>
                </a:lnTo>
                <a:lnTo>
                  <a:pt x="1108" y="1481"/>
                </a:lnTo>
                <a:lnTo>
                  <a:pt x="1108" y="1526"/>
                </a:lnTo>
                <a:lnTo>
                  <a:pt x="1151" y="1526"/>
                </a:lnTo>
                <a:lnTo>
                  <a:pt x="1167" y="1546"/>
                </a:lnTo>
                <a:lnTo>
                  <a:pt x="1183" y="1546"/>
                </a:lnTo>
                <a:lnTo>
                  <a:pt x="1206" y="1580"/>
                </a:lnTo>
                <a:lnTo>
                  <a:pt x="1311" y="1579"/>
                </a:lnTo>
                <a:lnTo>
                  <a:pt x="1312" y="1597"/>
                </a:lnTo>
                <a:lnTo>
                  <a:pt x="1333" y="1596"/>
                </a:lnTo>
                <a:lnTo>
                  <a:pt x="1338" y="1609"/>
                </a:lnTo>
                <a:lnTo>
                  <a:pt x="1338" y="1639"/>
                </a:lnTo>
                <a:lnTo>
                  <a:pt x="1348" y="1655"/>
                </a:lnTo>
                <a:lnTo>
                  <a:pt x="1357" y="1669"/>
                </a:lnTo>
                <a:lnTo>
                  <a:pt x="1369" y="1681"/>
                </a:lnTo>
                <a:lnTo>
                  <a:pt x="1457" y="1681"/>
                </a:lnTo>
                <a:lnTo>
                  <a:pt x="1464" y="1698"/>
                </a:lnTo>
                <a:lnTo>
                  <a:pt x="1492" y="1705"/>
                </a:lnTo>
                <a:lnTo>
                  <a:pt x="1505" y="1717"/>
                </a:lnTo>
                <a:lnTo>
                  <a:pt x="1525" y="1717"/>
                </a:lnTo>
                <a:lnTo>
                  <a:pt x="1540" y="1736"/>
                </a:lnTo>
                <a:lnTo>
                  <a:pt x="1579" y="1736"/>
                </a:lnTo>
                <a:lnTo>
                  <a:pt x="1589" y="1753"/>
                </a:lnTo>
                <a:lnTo>
                  <a:pt x="1764" y="1753"/>
                </a:lnTo>
                <a:lnTo>
                  <a:pt x="1774" y="1770"/>
                </a:lnTo>
                <a:lnTo>
                  <a:pt x="1819" y="1770"/>
                </a:lnTo>
                <a:lnTo>
                  <a:pt x="1829" y="1783"/>
                </a:lnTo>
                <a:lnTo>
                  <a:pt x="1899" y="1783"/>
                </a:lnTo>
                <a:lnTo>
                  <a:pt x="1907" y="1796"/>
                </a:lnTo>
                <a:lnTo>
                  <a:pt x="1909" y="1813"/>
                </a:lnTo>
                <a:lnTo>
                  <a:pt x="1921" y="1828"/>
                </a:lnTo>
                <a:lnTo>
                  <a:pt x="1935" y="1836"/>
                </a:lnTo>
                <a:lnTo>
                  <a:pt x="1966" y="1837"/>
                </a:lnTo>
                <a:lnTo>
                  <a:pt x="1975" y="1855"/>
                </a:lnTo>
                <a:lnTo>
                  <a:pt x="2019" y="1858"/>
                </a:lnTo>
                <a:lnTo>
                  <a:pt x="2028" y="1871"/>
                </a:lnTo>
                <a:lnTo>
                  <a:pt x="2067" y="1871"/>
                </a:lnTo>
                <a:lnTo>
                  <a:pt x="2087" y="1890"/>
                </a:lnTo>
                <a:lnTo>
                  <a:pt x="2099" y="1909"/>
                </a:lnTo>
                <a:lnTo>
                  <a:pt x="2106" y="1930"/>
                </a:lnTo>
                <a:lnTo>
                  <a:pt x="2173" y="1930"/>
                </a:lnTo>
                <a:lnTo>
                  <a:pt x="2207" y="1982"/>
                </a:lnTo>
                <a:lnTo>
                  <a:pt x="2407" y="1982"/>
                </a:lnTo>
                <a:lnTo>
                  <a:pt x="2425" y="1999"/>
                </a:lnTo>
                <a:lnTo>
                  <a:pt x="2598" y="1999"/>
                </a:lnTo>
                <a:lnTo>
                  <a:pt x="2609" y="2021"/>
                </a:lnTo>
                <a:lnTo>
                  <a:pt x="2680" y="2021"/>
                </a:lnTo>
                <a:lnTo>
                  <a:pt x="2692" y="2036"/>
                </a:lnTo>
                <a:lnTo>
                  <a:pt x="2781" y="2036"/>
                </a:lnTo>
                <a:lnTo>
                  <a:pt x="2797" y="2057"/>
                </a:lnTo>
                <a:lnTo>
                  <a:pt x="3370" y="2057"/>
                </a:lnTo>
                <a:lnTo>
                  <a:pt x="3378" y="2076"/>
                </a:lnTo>
                <a:lnTo>
                  <a:pt x="3467" y="2076"/>
                </a:lnTo>
                <a:lnTo>
                  <a:pt x="3475" y="2090"/>
                </a:lnTo>
                <a:lnTo>
                  <a:pt x="3624" y="2090"/>
                </a:lnTo>
                <a:lnTo>
                  <a:pt x="3641" y="2117"/>
                </a:lnTo>
                <a:lnTo>
                  <a:pt x="4402" y="2117"/>
                </a:lnTo>
              </a:path>
            </a:pathLst>
          </a:custGeom>
          <a:noFill/>
          <a:ln w="28575">
            <a:solidFill>
              <a:srgbClr val="F44657"/>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2561" name="Line 4"/>
          <p:cNvSpPr>
            <a:spLocks noChangeShapeType="1"/>
          </p:cNvSpPr>
          <p:nvPr/>
        </p:nvSpPr>
        <p:spPr bwMode="auto">
          <a:xfrm>
            <a:off x="1727200" y="1765301"/>
            <a:ext cx="0" cy="34147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562" name="Line 5"/>
          <p:cNvSpPr>
            <a:spLocks noChangeShapeType="1"/>
          </p:cNvSpPr>
          <p:nvPr/>
        </p:nvSpPr>
        <p:spPr bwMode="auto">
          <a:xfrm>
            <a:off x="1727200" y="5219700"/>
            <a:ext cx="986366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563" name="Line 6"/>
          <p:cNvSpPr>
            <a:spLocks noChangeShapeType="1"/>
          </p:cNvSpPr>
          <p:nvPr/>
        </p:nvSpPr>
        <p:spPr bwMode="auto">
          <a:xfrm flipH="1">
            <a:off x="1634067" y="4762500"/>
            <a:ext cx="8466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564" name="Line 7"/>
          <p:cNvSpPr>
            <a:spLocks noChangeShapeType="1"/>
          </p:cNvSpPr>
          <p:nvPr/>
        </p:nvSpPr>
        <p:spPr bwMode="auto">
          <a:xfrm flipH="1">
            <a:off x="1634067" y="3813175"/>
            <a:ext cx="8466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565" name="Line 8"/>
          <p:cNvSpPr>
            <a:spLocks noChangeShapeType="1"/>
          </p:cNvSpPr>
          <p:nvPr/>
        </p:nvSpPr>
        <p:spPr bwMode="auto">
          <a:xfrm flipH="1">
            <a:off x="1634067" y="5168900"/>
            <a:ext cx="8466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566" name="Line 9"/>
          <p:cNvSpPr>
            <a:spLocks noChangeShapeType="1"/>
          </p:cNvSpPr>
          <p:nvPr/>
        </p:nvSpPr>
        <p:spPr bwMode="auto">
          <a:xfrm flipH="1">
            <a:off x="1634067" y="3135313"/>
            <a:ext cx="8466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567" name="Line 10"/>
          <p:cNvSpPr>
            <a:spLocks noChangeShapeType="1"/>
          </p:cNvSpPr>
          <p:nvPr/>
        </p:nvSpPr>
        <p:spPr bwMode="auto">
          <a:xfrm flipH="1">
            <a:off x="1634067" y="2457450"/>
            <a:ext cx="8466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568" name="Line 11"/>
          <p:cNvSpPr>
            <a:spLocks noChangeShapeType="1"/>
          </p:cNvSpPr>
          <p:nvPr/>
        </p:nvSpPr>
        <p:spPr bwMode="auto">
          <a:xfrm flipH="1">
            <a:off x="1634067" y="1779588"/>
            <a:ext cx="8466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569" name="Text Box 17"/>
          <p:cNvSpPr txBox="1">
            <a:spLocks noChangeArrowheads="1"/>
          </p:cNvSpPr>
          <p:nvPr/>
        </p:nvSpPr>
        <p:spPr bwMode="auto">
          <a:xfrm>
            <a:off x="1204285" y="1624013"/>
            <a:ext cx="4700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a:lnSpc>
                <a:spcPct val="90000"/>
              </a:lnSpc>
              <a:spcBef>
                <a:spcPct val="35000"/>
              </a:spcBef>
              <a:spcAft>
                <a:spcPct val="25000"/>
              </a:spcAft>
              <a:buClr>
                <a:schemeClr val="folHlink"/>
              </a:buClr>
              <a:buFont typeface="Wingdings" pitchFamily="2" charset="2"/>
              <a:buNone/>
            </a:pPr>
            <a:r>
              <a:rPr lang="en-US" altLang="en-US" sz="1600" dirty="0"/>
              <a:t>1.0</a:t>
            </a:r>
          </a:p>
        </p:txBody>
      </p:sp>
      <p:sp>
        <p:nvSpPr>
          <p:cNvPr id="22570" name="Text Box 19"/>
          <p:cNvSpPr txBox="1">
            <a:spLocks noChangeArrowheads="1"/>
          </p:cNvSpPr>
          <p:nvPr/>
        </p:nvSpPr>
        <p:spPr bwMode="auto">
          <a:xfrm>
            <a:off x="1204285" y="2986088"/>
            <a:ext cx="4700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a:lnSpc>
                <a:spcPct val="90000"/>
              </a:lnSpc>
              <a:spcBef>
                <a:spcPct val="35000"/>
              </a:spcBef>
              <a:spcAft>
                <a:spcPct val="25000"/>
              </a:spcAft>
              <a:buClr>
                <a:schemeClr val="folHlink"/>
              </a:buClr>
              <a:buFont typeface="Wingdings" pitchFamily="2" charset="2"/>
              <a:buNone/>
            </a:pPr>
            <a:r>
              <a:rPr lang="en-US" altLang="en-US" sz="1600" dirty="0"/>
              <a:t>0.6</a:t>
            </a:r>
          </a:p>
        </p:txBody>
      </p:sp>
      <p:sp>
        <p:nvSpPr>
          <p:cNvPr id="22571" name="Text Box 20"/>
          <p:cNvSpPr txBox="1">
            <a:spLocks noChangeArrowheads="1"/>
          </p:cNvSpPr>
          <p:nvPr/>
        </p:nvSpPr>
        <p:spPr bwMode="auto">
          <a:xfrm>
            <a:off x="1204285" y="3657600"/>
            <a:ext cx="4700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a:lnSpc>
                <a:spcPct val="90000"/>
              </a:lnSpc>
              <a:spcBef>
                <a:spcPct val="35000"/>
              </a:spcBef>
              <a:spcAft>
                <a:spcPct val="25000"/>
              </a:spcAft>
              <a:buClr>
                <a:schemeClr val="folHlink"/>
              </a:buClr>
              <a:buFont typeface="Wingdings" pitchFamily="2" charset="2"/>
              <a:buNone/>
            </a:pPr>
            <a:r>
              <a:rPr lang="en-US" altLang="en-US" sz="1600" dirty="0"/>
              <a:t>0.4</a:t>
            </a:r>
          </a:p>
        </p:txBody>
      </p:sp>
      <p:sp>
        <p:nvSpPr>
          <p:cNvPr id="22572" name="Text Box 21"/>
          <p:cNvSpPr txBox="1">
            <a:spLocks noChangeArrowheads="1"/>
          </p:cNvSpPr>
          <p:nvPr/>
        </p:nvSpPr>
        <p:spPr bwMode="auto">
          <a:xfrm>
            <a:off x="1204285" y="4343400"/>
            <a:ext cx="4700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a:lnSpc>
                <a:spcPct val="90000"/>
              </a:lnSpc>
              <a:spcBef>
                <a:spcPct val="35000"/>
              </a:spcBef>
              <a:spcAft>
                <a:spcPct val="25000"/>
              </a:spcAft>
              <a:buClr>
                <a:schemeClr val="folHlink"/>
              </a:buClr>
              <a:buFont typeface="Wingdings" pitchFamily="2" charset="2"/>
              <a:buNone/>
            </a:pPr>
            <a:r>
              <a:rPr lang="en-US" altLang="en-US" sz="1600" dirty="0"/>
              <a:t>0.2</a:t>
            </a:r>
          </a:p>
        </p:txBody>
      </p:sp>
      <p:sp>
        <p:nvSpPr>
          <p:cNvPr id="22573" name="Text Box 22"/>
          <p:cNvSpPr txBox="1">
            <a:spLocks noChangeArrowheads="1"/>
          </p:cNvSpPr>
          <p:nvPr/>
        </p:nvSpPr>
        <p:spPr bwMode="auto">
          <a:xfrm>
            <a:off x="1204285" y="5008564"/>
            <a:ext cx="4700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a:lnSpc>
                <a:spcPct val="90000"/>
              </a:lnSpc>
              <a:spcBef>
                <a:spcPct val="35000"/>
              </a:spcBef>
              <a:spcAft>
                <a:spcPct val="25000"/>
              </a:spcAft>
              <a:buClr>
                <a:schemeClr val="folHlink"/>
              </a:buClr>
              <a:buFont typeface="Wingdings" pitchFamily="2" charset="2"/>
              <a:buNone/>
            </a:pPr>
            <a:r>
              <a:rPr lang="en-US" altLang="en-US" sz="1600" dirty="0"/>
              <a:t>0.0</a:t>
            </a:r>
          </a:p>
        </p:txBody>
      </p:sp>
      <p:sp>
        <p:nvSpPr>
          <p:cNvPr id="22574" name="Text Box 23"/>
          <p:cNvSpPr txBox="1">
            <a:spLocks noChangeArrowheads="1"/>
          </p:cNvSpPr>
          <p:nvPr/>
        </p:nvSpPr>
        <p:spPr bwMode="auto">
          <a:xfrm rot="-5400000">
            <a:off x="-297727" y="3342678"/>
            <a:ext cx="222528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a:lnSpc>
                <a:spcPct val="90000"/>
              </a:lnSpc>
              <a:spcBef>
                <a:spcPct val="35000"/>
              </a:spcBef>
              <a:spcAft>
                <a:spcPct val="25000"/>
              </a:spcAft>
              <a:buClr>
                <a:schemeClr val="folHlink"/>
              </a:buClr>
              <a:buFont typeface="Wingdings" pitchFamily="2" charset="2"/>
              <a:buNone/>
            </a:pPr>
            <a:r>
              <a:rPr lang="en-US" altLang="en-US" sz="1600" b="1" dirty="0"/>
              <a:t>Proportion Surviving</a:t>
            </a:r>
          </a:p>
        </p:txBody>
      </p:sp>
      <p:sp>
        <p:nvSpPr>
          <p:cNvPr id="22575" name="Text Box 25"/>
          <p:cNvSpPr txBox="1">
            <a:spLocks noChangeArrowheads="1"/>
          </p:cNvSpPr>
          <p:nvPr/>
        </p:nvSpPr>
        <p:spPr bwMode="auto">
          <a:xfrm>
            <a:off x="1725085" y="5556250"/>
            <a:ext cx="991023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lnSpc>
                <a:spcPct val="90000"/>
              </a:lnSpc>
              <a:spcBef>
                <a:spcPct val="35000"/>
              </a:spcBef>
              <a:spcAft>
                <a:spcPct val="25000"/>
              </a:spcAft>
              <a:buClr>
                <a:schemeClr val="folHlink"/>
              </a:buClr>
              <a:buFont typeface="Wingdings" pitchFamily="2" charset="2"/>
              <a:buNone/>
            </a:pPr>
            <a:r>
              <a:rPr lang="en-US" altLang="en-US" sz="1600" b="1" dirty="0"/>
              <a:t>Years From Referral</a:t>
            </a:r>
          </a:p>
        </p:txBody>
      </p:sp>
      <p:sp>
        <p:nvSpPr>
          <p:cNvPr id="22576" name="Text Box 26"/>
          <p:cNvSpPr txBox="1">
            <a:spLocks noChangeArrowheads="1"/>
          </p:cNvSpPr>
          <p:nvPr/>
        </p:nvSpPr>
        <p:spPr bwMode="auto">
          <a:xfrm>
            <a:off x="1574785" y="5240338"/>
            <a:ext cx="29847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lnSpc>
                <a:spcPct val="90000"/>
              </a:lnSpc>
              <a:spcBef>
                <a:spcPct val="35000"/>
              </a:spcBef>
              <a:spcAft>
                <a:spcPct val="25000"/>
              </a:spcAft>
              <a:buClr>
                <a:schemeClr val="folHlink"/>
              </a:buClr>
              <a:buFont typeface="Wingdings" pitchFamily="2" charset="2"/>
              <a:buNone/>
            </a:pPr>
            <a:r>
              <a:rPr lang="en-US" altLang="en-US" sz="1600" dirty="0"/>
              <a:t>0</a:t>
            </a:r>
          </a:p>
        </p:txBody>
      </p:sp>
      <p:sp>
        <p:nvSpPr>
          <p:cNvPr id="22577" name="Line 27"/>
          <p:cNvSpPr>
            <a:spLocks noChangeShapeType="1"/>
          </p:cNvSpPr>
          <p:nvPr/>
        </p:nvSpPr>
        <p:spPr bwMode="auto">
          <a:xfrm>
            <a:off x="1727200" y="5176838"/>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578" name="Line 28"/>
          <p:cNvSpPr>
            <a:spLocks noChangeShapeType="1"/>
          </p:cNvSpPr>
          <p:nvPr/>
        </p:nvSpPr>
        <p:spPr bwMode="auto">
          <a:xfrm>
            <a:off x="3572933" y="5176838"/>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579" name="Line 29"/>
          <p:cNvSpPr>
            <a:spLocks noChangeShapeType="1"/>
          </p:cNvSpPr>
          <p:nvPr/>
        </p:nvSpPr>
        <p:spPr bwMode="auto">
          <a:xfrm>
            <a:off x="5418667" y="5176838"/>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580" name="Line 30"/>
          <p:cNvSpPr>
            <a:spLocks noChangeShapeType="1"/>
          </p:cNvSpPr>
          <p:nvPr/>
        </p:nvSpPr>
        <p:spPr bwMode="auto">
          <a:xfrm>
            <a:off x="7266517" y="5176838"/>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581" name="Line 31"/>
          <p:cNvSpPr>
            <a:spLocks noChangeShapeType="1"/>
          </p:cNvSpPr>
          <p:nvPr/>
        </p:nvSpPr>
        <p:spPr bwMode="auto">
          <a:xfrm>
            <a:off x="9112251" y="5176838"/>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582" name="Line 32"/>
          <p:cNvSpPr>
            <a:spLocks noChangeShapeType="1"/>
          </p:cNvSpPr>
          <p:nvPr/>
        </p:nvSpPr>
        <p:spPr bwMode="auto">
          <a:xfrm>
            <a:off x="10960100" y="5176838"/>
            <a:ext cx="0" cy="63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583" name="Text Box 33"/>
          <p:cNvSpPr txBox="1">
            <a:spLocks noChangeArrowheads="1"/>
          </p:cNvSpPr>
          <p:nvPr/>
        </p:nvSpPr>
        <p:spPr bwMode="auto">
          <a:xfrm>
            <a:off x="3428985" y="5240338"/>
            <a:ext cx="29847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lnSpc>
                <a:spcPct val="90000"/>
              </a:lnSpc>
              <a:spcBef>
                <a:spcPct val="35000"/>
              </a:spcBef>
              <a:spcAft>
                <a:spcPct val="25000"/>
              </a:spcAft>
              <a:buClr>
                <a:schemeClr val="folHlink"/>
              </a:buClr>
              <a:buFont typeface="Wingdings" pitchFamily="2" charset="2"/>
              <a:buNone/>
            </a:pPr>
            <a:r>
              <a:rPr lang="en-US" altLang="en-US" sz="1600" dirty="0"/>
              <a:t>3</a:t>
            </a:r>
          </a:p>
        </p:txBody>
      </p:sp>
      <p:sp>
        <p:nvSpPr>
          <p:cNvPr id="22584" name="Text Box 34"/>
          <p:cNvSpPr txBox="1">
            <a:spLocks noChangeArrowheads="1"/>
          </p:cNvSpPr>
          <p:nvPr/>
        </p:nvSpPr>
        <p:spPr bwMode="auto">
          <a:xfrm>
            <a:off x="5276837" y="5240338"/>
            <a:ext cx="29847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lnSpc>
                <a:spcPct val="90000"/>
              </a:lnSpc>
              <a:spcBef>
                <a:spcPct val="35000"/>
              </a:spcBef>
              <a:spcAft>
                <a:spcPct val="25000"/>
              </a:spcAft>
              <a:buClr>
                <a:schemeClr val="folHlink"/>
              </a:buClr>
              <a:buFont typeface="Wingdings" pitchFamily="2" charset="2"/>
              <a:buNone/>
            </a:pPr>
            <a:r>
              <a:rPr lang="en-US" altLang="en-US" sz="1600" dirty="0"/>
              <a:t>6</a:t>
            </a:r>
          </a:p>
        </p:txBody>
      </p:sp>
      <p:sp>
        <p:nvSpPr>
          <p:cNvPr id="22585" name="Text Box 35"/>
          <p:cNvSpPr txBox="1">
            <a:spLocks noChangeArrowheads="1"/>
          </p:cNvSpPr>
          <p:nvPr/>
        </p:nvSpPr>
        <p:spPr bwMode="auto">
          <a:xfrm>
            <a:off x="7120452" y="5240338"/>
            <a:ext cx="29847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lnSpc>
                <a:spcPct val="90000"/>
              </a:lnSpc>
              <a:spcBef>
                <a:spcPct val="35000"/>
              </a:spcBef>
              <a:spcAft>
                <a:spcPct val="25000"/>
              </a:spcAft>
              <a:buClr>
                <a:schemeClr val="folHlink"/>
              </a:buClr>
              <a:buFont typeface="Wingdings" pitchFamily="2" charset="2"/>
              <a:buNone/>
            </a:pPr>
            <a:r>
              <a:rPr lang="en-US" altLang="en-US" sz="1600" dirty="0"/>
              <a:t>9</a:t>
            </a:r>
          </a:p>
        </p:txBody>
      </p:sp>
      <p:sp>
        <p:nvSpPr>
          <p:cNvPr id="22586" name="Text Box 36"/>
          <p:cNvSpPr txBox="1">
            <a:spLocks noChangeArrowheads="1"/>
          </p:cNvSpPr>
          <p:nvPr/>
        </p:nvSpPr>
        <p:spPr bwMode="auto">
          <a:xfrm>
            <a:off x="8910338" y="5240338"/>
            <a:ext cx="41229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lnSpc>
                <a:spcPct val="90000"/>
              </a:lnSpc>
              <a:spcBef>
                <a:spcPct val="35000"/>
              </a:spcBef>
              <a:spcAft>
                <a:spcPct val="25000"/>
              </a:spcAft>
              <a:buClr>
                <a:schemeClr val="folHlink"/>
              </a:buClr>
              <a:buFont typeface="Wingdings" pitchFamily="2" charset="2"/>
              <a:buNone/>
            </a:pPr>
            <a:r>
              <a:rPr lang="en-US" altLang="en-US" sz="1600" dirty="0"/>
              <a:t>12</a:t>
            </a:r>
          </a:p>
        </p:txBody>
      </p:sp>
      <p:sp>
        <p:nvSpPr>
          <p:cNvPr id="22587" name="Text Box 37"/>
          <p:cNvSpPr txBox="1">
            <a:spLocks noChangeArrowheads="1"/>
          </p:cNvSpPr>
          <p:nvPr/>
        </p:nvSpPr>
        <p:spPr bwMode="auto">
          <a:xfrm>
            <a:off x="10753955" y="5240338"/>
            <a:ext cx="41229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lnSpc>
                <a:spcPct val="90000"/>
              </a:lnSpc>
              <a:spcBef>
                <a:spcPct val="35000"/>
              </a:spcBef>
              <a:spcAft>
                <a:spcPct val="25000"/>
              </a:spcAft>
              <a:buClr>
                <a:schemeClr val="folHlink"/>
              </a:buClr>
              <a:buFont typeface="Wingdings" pitchFamily="2" charset="2"/>
              <a:buNone/>
            </a:pPr>
            <a:r>
              <a:rPr lang="en-US" altLang="en-US" sz="1600" dirty="0"/>
              <a:t>15</a:t>
            </a:r>
          </a:p>
        </p:txBody>
      </p:sp>
      <p:sp>
        <p:nvSpPr>
          <p:cNvPr id="22588" name="Line 70"/>
          <p:cNvSpPr>
            <a:spLocks noChangeShapeType="1"/>
          </p:cNvSpPr>
          <p:nvPr/>
        </p:nvSpPr>
        <p:spPr bwMode="auto">
          <a:xfrm flipH="1" flipV="1">
            <a:off x="5198533" y="2200275"/>
            <a:ext cx="110067" cy="1920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2589" name="Text Box 71"/>
          <p:cNvSpPr txBox="1">
            <a:spLocks noChangeArrowheads="1"/>
          </p:cNvSpPr>
          <p:nvPr/>
        </p:nvSpPr>
        <p:spPr bwMode="auto">
          <a:xfrm>
            <a:off x="5257549" y="2389188"/>
            <a:ext cx="59503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a:lnSpc>
                <a:spcPct val="90000"/>
              </a:lnSpc>
              <a:spcBef>
                <a:spcPct val="35000"/>
              </a:spcBef>
              <a:spcAft>
                <a:spcPct val="25000"/>
              </a:spcAft>
              <a:buClr>
                <a:schemeClr val="folHlink"/>
              </a:buClr>
              <a:buFont typeface="Wingdings" pitchFamily="2" charset="2"/>
              <a:buNone/>
            </a:pPr>
            <a:r>
              <a:rPr lang="en-US" altLang="en-US" sz="1600" b="1" dirty="0"/>
              <a:t>90%</a:t>
            </a:r>
          </a:p>
        </p:txBody>
      </p:sp>
      <p:sp>
        <p:nvSpPr>
          <p:cNvPr id="22590" name="Text Box 75"/>
          <p:cNvSpPr txBox="1">
            <a:spLocks noChangeArrowheads="1"/>
          </p:cNvSpPr>
          <p:nvPr/>
        </p:nvSpPr>
        <p:spPr bwMode="auto">
          <a:xfrm>
            <a:off x="657951" y="5911434"/>
            <a:ext cx="8026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en-US" sz="1600" b="1" dirty="0"/>
              <a:t>The University of Texas M. D. Anderson Cancer Center database</a:t>
            </a:r>
            <a:r>
              <a:rPr lang="en-US" altLang="en-US" sz="1400" dirty="0"/>
              <a:t>.</a:t>
            </a:r>
          </a:p>
        </p:txBody>
      </p:sp>
    </p:spTree>
    <p:extLst>
      <p:ext uri="{BB962C8B-B14F-4D97-AF65-F5344CB8AC3E}">
        <p14:creationId xmlns:p14="http://schemas.microsoft.com/office/powerpoint/2010/main" val="152145789"/>
      </p:ext>
    </p:extLst>
  </p:cSld>
  <p:clrMapOvr>
    <a:masterClrMapping/>
  </p:clrMapOvr>
  <p:transition spd="slow">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DC06C7-A371-E44A-BDE1-D904DE35C3F0}"/>
              </a:ext>
            </a:extLst>
          </p:cNvPr>
          <p:cNvSpPr>
            <a:spLocks noGrp="1"/>
          </p:cNvSpPr>
          <p:nvPr>
            <p:ph type="title"/>
          </p:nvPr>
        </p:nvSpPr>
        <p:spPr/>
        <p:txBody>
          <a:bodyPr>
            <a:normAutofit/>
          </a:bodyPr>
          <a:lstStyle/>
          <a:p>
            <a:r>
              <a:rPr lang="en-US" sz="4800" b="1" dirty="0">
                <a:solidFill>
                  <a:srgbClr val="C00000"/>
                </a:solidFill>
              </a:rPr>
              <a:t>CML targeted therapies</a:t>
            </a:r>
            <a:endParaRPr lang="en-US" sz="4800" dirty="0"/>
          </a:p>
        </p:txBody>
      </p:sp>
      <p:sp>
        <p:nvSpPr>
          <p:cNvPr id="3" name="Content Placeholder 2"/>
          <p:cNvSpPr>
            <a:spLocks noGrp="1"/>
          </p:cNvSpPr>
          <p:nvPr>
            <p:ph idx="1"/>
          </p:nvPr>
        </p:nvSpPr>
        <p:spPr/>
        <p:txBody>
          <a:bodyPr>
            <a:normAutofit fontScale="92500" lnSpcReduction="20000"/>
          </a:bodyPr>
          <a:lstStyle/>
          <a:p>
            <a:r>
              <a:rPr lang="en-US" b="1" dirty="0"/>
              <a:t>Imatinib – Gleevec</a:t>
            </a:r>
          </a:p>
          <a:p>
            <a:endParaRPr lang="en-US" b="1" dirty="0"/>
          </a:p>
          <a:p>
            <a:r>
              <a:rPr lang="en-US" b="1" dirty="0"/>
              <a:t>Dasatinib (Sprycel)</a:t>
            </a:r>
          </a:p>
          <a:p>
            <a:endParaRPr lang="en-US" b="1" dirty="0"/>
          </a:p>
          <a:p>
            <a:r>
              <a:rPr lang="en-US" b="1" dirty="0"/>
              <a:t>Nilotinib (Tasigna)</a:t>
            </a:r>
          </a:p>
          <a:p>
            <a:endParaRPr lang="en-US" b="1" dirty="0"/>
          </a:p>
          <a:p>
            <a:r>
              <a:rPr lang="en-US" b="1" dirty="0"/>
              <a:t>Ponatinib (Iclusig)</a:t>
            </a:r>
          </a:p>
          <a:p>
            <a:endParaRPr lang="en-US" b="1" dirty="0"/>
          </a:p>
          <a:p>
            <a:r>
              <a:rPr lang="en-US" b="1" dirty="0"/>
              <a:t>Bosutinib (Bosulif)</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2548875348"/>
      </p:ext>
    </p:extLst>
  </p:cSld>
  <p:clrMapOvr>
    <a:masterClrMapping/>
  </p:clrMapOvr>
  <p:transition spd="slow">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C00000"/>
                </a:solidFill>
              </a:rPr>
              <a:t>Side Effects of </a:t>
            </a:r>
            <a:r>
              <a:rPr lang="en-US" sz="4800" b="1" i="1" dirty="0"/>
              <a:t>selective</a:t>
            </a:r>
            <a:r>
              <a:rPr lang="en-US" sz="4800" b="1" dirty="0">
                <a:solidFill>
                  <a:srgbClr val="C00000"/>
                </a:solidFill>
              </a:rPr>
              <a:t> TKIs</a:t>
            </a:r>
          </a:p>
        </p:txBody>
      </p:sp>
      <p:sp>
        <p:nvSpPr>
          <p:cNvPr id="3" name="Content Placeholder 2"/>
          <p:cNvSpPr>
            <a:spLocks noGrp="1"/>
          </p:cNvSpPr>
          <p:nvPr>
            <p:ph idx="1"/>
          </p:nvPr>
        </p:nvSpPr>
        <p:spPr/>
        <p:txBody>
          <a:bodyPr>
            <a:normAutofit fontScale="62500" lnSpcReduction="20000"/>
          </a:bodyPr>
          <a:lstStyle/>
          <a:p>
            <a:r>
              <a:rPr lang="en-US" sz="3400" b="1" dirty="0">
                <a:solidFill>
                  <a:schemeClr val="accent6">
                    <a:lumMod val="50000"/>
                  </a:schemeClr>
                </a:solidFill>
              </a:rPr>
              <a:t>Imatinib- </a:t>
            </a:r>
          </a:p>
          <a:p>
            <a:pPr lvl="1"/>
            <a:r>
              <a:rPr lang="en-US" b="1" dirty="0"/>
              <a:t>Nausea, abdominal pain, Diarrhea, peripheral edema, anemia</a:t>
            </a:r>
          </a:p>
          <a:p>
            <a:pPr marL="0" indent="0">
              <a:buNone/>
            </a:pPr>
            <a:r>
              <a:rPr lang="en-US" b="1" dirty="0"/>
              <a:t> </a:t>
            </a:r>
          </a:p>
          <a:p>
            <a:r>
              <a:rPr lang="en-US" sz="3400" b="1" dirty="0">
                <a:solidFill>
                  <a:schemeClr val="accent6">
                    <a:lumMod val="50000"/>
                  </a:schemeClr>
                </a:solidFill>
              </a:rPr>
              <a:t>Dasatinib-</a:t>
            </a:r>
          </a:p>
          <a:p>
            <a:pPr lvl="1"/>
            <a:r>
              <a:rPr lang="en-US" b="1" dirty="0"/>
              <a:t>Pleural effusion, CHF, pericardial effusion, </a:t>
            </a:r>
          </a:p>
          <a:p>
            <a:endParaRPr lang="en-US" b="1" dirty="0"/>
          </a:p>
          <a:p>
            <a:r>
              <a:rPr lang="en-US" sz="3400" b="1" dirty="0">
                <a:solidFill>
                  <a:schemeClr val="accent6">
                    <a:lumMod val="50000"/>
                  </a:schemeClr>
                </a:solidFill>
              </a:rPr>
              <a:t>Nilotinib –</a:t>
            </a:r>
          </a:p>
          <a:p>
            <a:pPr lvl="1"/>
            <a:r>
              <a:rPr lang="en-US" b="1" dirty="0"/>
              <a:t> IHD, edema, PAD, pericardial effusion QT prolonged, death 0.4%</a:t>
            </a:r>
          </a:p>
          <a:p>
            <a:pPr marL="609585" lvl="1" indent="0">
              <a:buNone/>
            </a:pPr>
            <a:endParaRPr lang="en-US" b="1" dirty="0"/>
          </a:p>
          <a:p>
            <a:r>
              <a:rPr lang="en-US" sz="3400" b="1" dirty="0">
                <a:solidFill>
                  <a:schemeClr val="accent6">
                    <a:lumMod val="50000"/>
                  </a:schemeClr>
                </a:solidFill>
              </a:rPr>
              <a:t>Ponatinib- </a:t>
            </a:r>
          </a:p>
          <a:p>
            <a:pPr lvl="1"/>
            <a:r>
              <a:rPr lang="en-US" b="1" dirty="0"/>
              <a:t>IHD, Arrythmias, PAD, edema, rash,  intestinal perforation</a:t>
            </a:r>
          </a:p>
          <a:p>
            <a:pPr marL="609585" lvl="1" indent="0">
              <a:buNone/>
            </a:pPr>
            <a:endParaRPr lang="en-US" b="1" dirty="0"/>
          </a:p>
          <a:p>
            <a:r>
              <a:rPr lang="en-US" sz="3400" b="1" dirty="0">
                <a:solidFill>
                  <a:schemeClr val="accent6">
                    <a:lumMod val="50000"/>
                  </a:schemeClr>
                </a:solidFill>
              </a:rPr>
              <a:t>Bosutinib-</a:t>
            </a:r>
          </a:p>
          <a:p>
            <a:pPr lvl="1"/>
            <a:r>
              <a:rPr lang="en-US" b="1" dirty="0"/>
              <a:t>Rash, diarrhea, vomiting abdominal pain</a:t>
            </a:r>
          </a:p>
          <a:p>
            <a:pPr lvl="1"/>
            <a:endParaRPr lang="en-US" b="1" dirty="0">
              <a:solidFill>
                <a:srgbClr val="7030A0"/>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2369569777"/>
      </p:ext>
    </p:extLst>
  </p:cSld>
  <p:clrMapOvr>
    <a:masterClrMapping/>
  </p:clrMapOvr>
  <p:transition spd="slow">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WINNT\Profiles\mcostell\Desktop\Final scans JPEGS\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1562" y="1479640"/>
            <a:ext cx="4114800" cy="35095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BEB5EB50-E95D-7C40-95CA-3FF47932D5FC}"/>
              </a:ext>
            </a:extLst>
          </p:cNvPr>
          <p:cNvSpPr>
            <a:spLocks noGrp="1"/>
          </p:cNvSpPr>
          <p:nvPr>
            <p:ph type="ctrTitle"/>
          </p:nvPr>
        </p:nvSpPr>
        <p:spPr>
          <a:xfrm>
            <a:off x="914400" y="2130428"/>
            <a:ext cx="6143625" cy="1470025"/>
          </a:xfrm>
        </p:spPr>
        <p:txBody>
          <a:bodyPr>
            <a:noAutofit/>
          </a:bodyPr>
          <a:lstStyle/>
          <a:p>
            <a:pPr algn="l"/>
            <a:r>
              <a:rPr lang="en-US" sz="4800" b="1" dirty="0">
                <a:solidFill>
                  <a:srgbClr val="C00000"/>
                </a:solidFill>
              </a:rPr>
              <a:t>Targeted Therapies</a:t>
            </a:r>
            <a:endParaRPr lang="en-US" sz="4800" dirty="0"/>
          </a:p>
        </p:txBody>
      </p:sp>
      <p:sp>
        <p:nvSpPr>
          <p:cNvPr id="9" name="Subtitle 8">
            <a:extLst>
              <a:ext uri="{FF2B5EF4-FFF2-40B4-BE49-F238E27FC236}">
                <a16:creationId xmlns:a16="http://schemas.microsoft.com/office/drawing/2014/main" id="{38C5605A-9585-394F-BF50-2830761AE6C8}"/>
              </a:ext>
            </a:extLst>
          </p:cNvPr>
          <p:cNvSpPr>
            <a:spLocks noGrp="1"/>
          </p:cNvSpPr>
          <p:nvPr>
            <p:ph type="subTitle" idx="1"/>
          </p:nvPr>
        </p:nvSpPr>
        <p:spPr>
          <a:xfrm>
            <a:off x="914400" y="3886202"/>
            <a:ext cx="6143625" cy="1649509"/>
          </a:xfrm>
        </p:spPr>
        <p:txBody>
          <a:bodyPr/>
          <a:lstStyle/>
          <a:p>
            <a:pPr algn="l"/>
            <a:r>
              <a:rPr lang="en-US" b="1" dirty="0">
                <a:solidFill>
                  <a:schemeClr val="tx1"/>
                </a:solidFill>
                <a:latin typeface="+mj-lt"/>
              </a:rPr>
              <a:t>B-cell Malignancies</a:t>
            </a:r>
          </a:p>
          <a:p>
            <a:pPr algn="l"/>
            <a:r>
              <a:rPr lang="en-US" b="1" dirty="0">
                <a:solidFill>
                  <a:schemeClr val="tx1"/>
                </a:solidFill>
                <a:latin typeface="+mj-lt"/>
              </a:rPr>
              <a:t>Lymphomas CLL</a:t>
            </a:r>
          </a:p>
        </p:txBody>
      </p:sp>
    </p:spTree>
    <p:extLst>
      <p:ext uri="{BB962C8B-B14F-4D97-AF65-F5344CB8AC3E}">
        <p14:creationId xmlns:p14="http://schemas.microsoft.com/office/powerpoint/2010/main" val="504590113"/>
      </p:ext>
    </p:extLst>
  </p:cSld>
  <p:clrMapOvr>
    <a:masterClrMapping/>
  </p:clrMapOvr>
  <p:transition spd="slow">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Oval 2"/>
          <p:cNvSpPr>
            <a:spLocks noChangeArrowheads="1"/>
          </p:cNvSpPr>
          <p:nvPr/>
        </p:nvSpPr>
        <p:spPr bwMode="auto">
          <a:xfrm>
            <a:off x="3248026" y="2163766"/>
            <a:ext cx="5251451" cy="358298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ts val="1000"/>
              </a:spcBef>
              <a:spcAft>
                <a:spcPts val="700"/>
              </a:spcAft>
              <a:buClr>
                <a:srgbClr val="8B3D9A"/>
              </a:buClr>
              <a:buFont typeface="Wingdings" pitchFamily="2" charset="2"/>
              <a:buChar char="§"/>
              <a:defRPr sz="2400">
                <a:solidFill>
                  <a:srgbClr val="FEFDDE"/>
                </a:solidFill>
                <a:latin typeface="Arial" charset="0"/>
              </a:defRPr>
            </a:lvl1pPr>
            <a:lvl2pPr marL="742950" indent="-285750" eaLnBrk="0" hangingPunct="0">
              <a:lnSpc>
                <a:spcPct val="90000"/>
              </a:lnSpc>
              <a:spcBef>
                <a:spcPts val="1000"/>
              </a:spcBef>
              <a:spcAft>
                <a:spcPts val="700"/>
              </a:spcAft>
              <a:buClr>
                <a:srgbClr val="8B3D9A"/>
              </a:buClr>
              <a:buFont typeface="Arial" charset="0"/>
              <a:buChar char="–"/>
              <a:defRPr sz="2200">
                <a:solidFill>
                  <a:srgbClr val="FEFDDE"/>
                </a:solidFill>
                <a:latin typeface="Arial" charset="0"/>
              </a:defRPr>
            </a:lvl2pPr>
            <a:lvl3pPr marL="1143000" indent="-228600" eaLnBrk="0" hangingPunct="0">
              <a:lnSpc>
                <a:spcPct val="90000"/>
              </a:lnSpc>
              <a:spcBef>
                <a:spcPts val="1000"/>
              </a:spcBef>
              <a:spcAft>
                <a:spcPts val="700"/>
              </a:spcAft>
              <a:buClr>
                <a:srgbClr val="8B3D9A"/>
              </a:buClr>
              <a:buFont typeface="Arial" charset="0"/>
              <a:buChar char="–"/>
              <a:defRPr sz="2000">
                <a:solidFill>
                  <a:srgbClr val="FEFDDE"/>
                </a:solidFill>
                <a:latin typeface="Arial" charset="0"/>
              </a:defRPr>
            </a:lvl3pPr>
            <a:lvl4pPr marL="1600200" indent="-228600" eaLnBrk="0" hangingPunct="0">
              <a:lnSpc>
                <a:spcPct val="90000"/>
              </a:lnSpc>
              <a:spcBef>
                <a:spcPts val="1000"/>
              </a:spcBef>
              <a:spcAft>
                <a:spcPts val="700"/>
              </a:spcAft>
              <a:buClr>
                <a:srgbClr val="8B3D9A"/>
              </a:buClr>
              <a:buFont typeface="Arial" charset="0"/>
              <a:buChar char="–"/>
              <a:defRPr>
                <a:solidFill>
                  <a:srgbClr val="FEFDDE"/>
                </a:solidFill>
                <a:latin typeface="Arial" charset="0"/>
              </a:defRPr>
            </a:lvl4pPr>
            <a:lvl5pPr marL="2057400" indent="-228600" eaLnBrk="0"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5pPr>
            <a:lvl6pPr marL="25146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6pPr>
            <a:lvl7pPr marL="29718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7pPr>
            <a:lvl8pPr marL="34290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8pPr>
            <a:lvl9pPr marL="38862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9pPr>
          </a:lstStyle>
          <a:p>
            <a:pPr eaLnBrk="1" hangingPunct="1">
              <a:lnSpc>
                <a:spcPct val="100000"/>
              </a:lnSpc>
              <a:spcBef>
                <a:spcPct val="0"/>
              </a:spcBef>
              <a:spcAft>
                <a:spcPct val="0"/>
              </a:spcAft>
              <a:buClrTx/>
              <a:buFontTx/>
              <a:buNone/>
            </a:pPr>
            <a:endParaRPr lang="en-US" altLang="en-US" sz="1800" dirty="0">
              <a:solidFill>
                <a:schemeClr val="tx1"/>
              </a:solidFill>
              <a:latin typeface="Garamond" pitchFamily="18" charset="0"/>
            </a:endParaRPr>
          </a:p>
        </p:txBody>
      </p:sp>
      <p:sp>
        <p:nvSpPr>
          <p:cNvPr id="32773" name="Oval 3"/>
          <p:cNvSpPr>
            <a:spLocks noChangeArrowheads="1"/>
          </p:cNvSpPr>
          <p:nvPr/>
        </p:nvSpPr>
        <p:spPr bwMode="auto">
          <a:xfrm>
            <a:off x="4103160" y="2419350"/>
            <a:ext cx="4085167" cy="294005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ts val="1000"/>
              </a:spcBef>
              <a:spcAft>
                <a:spcPts val="700"/>
              </a:spcAft>
              <a:buClr>
                <a:srgbClr val="8B3D9A"/>
              </a:buClr>
              <a:buFont typeface="Wingdings" pitchFamily="2" charset="2"/>
              <a:buChar char="§"/>
              <a:defRPr sz="2400">
                <a:solidFill>
                  <a:srgbClr val="FEFDDE"/>
                </a:solidFill>
                <a:latin typeface="Arial" charset="0"/>
              </a:defRPr>
            </a:lvl1pPr>
            <a:lvl2pPr marL="742950" indent="-285750" eaLnBrk="0" hangingPunct="0">
              <a:lnSpc>
                <a:spcPct val="90000"/>
              </a:lnSpc>
              <a:spcBef>
                <a:spcPts val="1000"/>
              </a:spcBef>
              <a:spcAft>
                <a:spcPts val="700"/>
              </a:spcAft>
              <a:buClr>
                <a:srgbClr val="8B3D9A"/>
              </a:buClr>
              <a:buFont typeface="Arial" charset="0"/>
              <a:buChar char="–"/>
              <a:defRPr sz="2200">
                <a:solidFill>
                  <a:srgbClr val="FEFDDE"/>
                </a:solidFill>
                <a:latin typeface="Arial" charset="0"/>
              </a:defRPr>
            </a:lvl2pPr>
            <a:lvl3pPr marL="1143000" indent="-228600" eaLnBrk="0" hangingPunct="0">
              <a:lnSpc>
                <a:spcPct val="90000"/>
              </a:lnSpc>
              <a:spcBef>
                <a:spcPts val="1000"/>
              </a:spcBef>
              <a:spcAft>
                <a:spcPts val="700"/>
              </a:spcAft>
              <a:buClr>
                <a:srgbClr val="8B3D9A"/>
              </a:buClr>
              <a:buFont typeface="Arial" charset="0"/>
              <a:buChar char="–"/>
              <a:defRPr sz="2000">
                <a:solidFill>
                  <a:srgbClr val="FEFDDE"/>
                </a:solidFill>
                <a:latin typeface="Arial" charset="0"/>
              </a:defRPr>
            </a:lvl3pPr>
            <a:lvl4pPr marL="1600200" indent="-228600" eaLnBrk="0" hangingPunct="0">
              <a:lnSpc>
                <a:spcPct val="90000"/>
              </a:lnSpc>
              <a:spcBef>
                <a:spcPts val="1000"/>
              </a:spcBef>
              <a:spcAft>
                <a:spcPts val="700"/>
              </a:spcAft>
              <a:buClr>
                <a:srgbClr val="8B3D9A"/>
              </a:buClr>
              <a:buFont typeface="Arial" charset="0"/>
              <a:buChar char="–"/>
              <a:defRPr>
                <a:solidFill>
                  <a:srgbClr val="FEFDDE"/>
                </a:solidFill>
                <a:latin typeface="Arial" charset="0"/>
              </a:defRPr>
            </a:lvl4pPr>
            <a:lvl5pPr marL="2057400" indent="-228600" eaLnBrk="0"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5pPr>
            <a:lvl6pPr marL="25146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6pPr>
            <a:lvl7pPr marL="29718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7pPr>
            <a:lvl8pPr marL="34290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8pPr>
            <a:lvl9pPr marL="38862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9pPr>
          </a:lstStyle>
          <a:p>
            <a:pPr eaLnBrk="1" hangingPunct="1">
              <a:lnSpc>
                <a:spcPct val="100000"/>
              </a:lnSpc>
              <a:spcBef>
                <a:spcPct val="0"/>
              </a:spcBef>
              <a:spcAft>
                <a:spcPct val="0"/>
              </a:spcAft>
              <a:buClrTx/>
              <a:buFontTx/>
              <a:buNone/>
            </a:pPr>
            <a:endParaRPr lang="en-US" altLang="en-US" sz="1800" dirty="0">
              <a:solidFill>
                <a:schemeClr val="tx1"/>
              </a:solidFill>
              <a:latin typeface="Garamond" pitchFamily="18" charset="0"/>
            </a:endParaRPr>
          </a:p>
        </p:txBody>
      </p:sp>
      <p:sp>
        <p:nvSpPr>
          <p:cNvPr id="32774" name="Freeform 4"/>
          <p:cNvSpPr>
            <a:spLocks/>
          </p:cNvSpPr>
          <p:nvPr/>
        </p:nvSpPr>
        <p:spPr bwMode="auto">
          <a:xfrm>
            <a:off x="5161494" y="2058988"/>
            <a:ext cx="218017" cy="203200"/>
          </a:xfrm>
          <a:custGeom>
            <a:avLst/>
            <a:gdLst>
              <a:gd name="T0" fmla="*/ 0 w 146"/>
              <a:gd name="T1" fmla="*/ 2147483647 h 170"/>
              <a:gd name="T2" fmla="*/ 2147483647 w 146"/>
              <a:gd name="T3" fmla="*/ 2147483647 h 170"/>
              <a:gd name="T4" fmla="*/ 2147483647 w 146"/>
              <a:gd name="T5" fmla="*/ 2147483647 h 170"/>
              <a:gd name="T6" fmla="*/ 2147483647 w 146"/>
              <a:gd name="T7" fmla="*/ 2147483647 h 170"/>
              <a:gd name="T8" fmla="*/ 2147483647 w 146"/>
              <a:gd name="T9" fmla="*/ 2147483647 h 170"/>
              <a:gd name="T10" fmla="*/ 2147483647 w 146"/>
              <a:gd name="T11" fmla="*/ 2147483647 h 170"/>
              <a:gd name="T12" fmla="*/ 2147483647 w 146"/>
              <a:gd name="T13" fmla="*/ 2147483647 h 170"/>
              <a:gd name="T14" fmla="*/ 2147483647 w 146"/>
              <a:gd name="T15" fmla="*/ 2147483647 h 170"/>
              <a:gd name="T16" fmla="*/ 0 w 146"/>
              <a:gd name="T17" fmla="*/ 2147483647 h 1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6" h="170">
                <a:moveTo>
                  <a:pt x="0" y="24"/>
                </a:moveTo>
                <a:cubicBezTo>
                  <a:pt x="17" y="49"/>
                  <a:pt x="21" y="50"/>
                  <a:pt x="27" y="79"/>
                </a:cubicBezTo>
                <a:cubicBezTo>
                  <a:pt x="33" y="106"/>
                  <a:pt x="25" y="141"/>
                  <a:pt x="45" y="161"/>
                </a:cubicBezTo>
                <a:cubicBezTo>
                  <a:pt x="52" y="168"/>
                  <a:pt x="64" y="167"/>
                  <a:pt x="73" y="170"/>
                </a:cubicBezTo>
                <a:cubicBezTo>
                  <a:pt x="104" y="160"/>
                  <a:pt x="124" y="148"/>
                  <a:pt x="146" y="124"/>
                </a:cubicBezTo>
                <a:cubicBezTo>
                  <a:pt x="143" y="103"/>
                  <a:pt x="141" y="81"/>
                  <a:pt x="137" y="60"/>
                </a:cubicBezTo>
                <a:cubicBezTo>
                  <a:pt x="135" y="51"/>
                  <a:pt x="137" y="36"/>
                  <a:pt x="128" y="33"/>
                </a:cubicBezTo>
                <a:cubicBezTo>
                  <a:pt x="116" y="28"/>
                  <a:pt x="103" y="39"/>
                  <a:pt x="91" y="42"/>
                </a:cubicBezTo>
                <a:cubicBezTo>
                  <a:pt x="49" y="0"/>
                  <a:pt x="56" y="24"/>
                  <a:pt x="0" y="24"/>
                </a:cubicBezTo>
                <a:close/>
              </a:path>
            </a:pathLst>
          </a:custGeom>
          <a:solidFill>
            <a:schemeClr val="accent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775" name="Text Box 5"/>
          <p:cNvSpPr txBox="1">
            <a:spLocks noChangeArrowheads="1"/>
          </p:cNvSpPr>
          <p:nvPr/>
        </p:nvSpPr>
        <p:spPr bwMode="auto">
          <a:xfrm>
            <a:off x="4082382" y="1392241"/>
            <a:ext cx="234872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ts val="1000"/>
              </a:spcBef>
              <a:spcAft>
                <a:spcPts val="700"/>
              </a:spcAft>
              <a:buClr>
                <a:srgbClr val="8B3D9A"/>
              </a:buClr>
              <a:buFont typeface="Wingdings" pitchFamily="2" charset="2"/>
              <a:buChar char="§"/>
              <a:defRPr sz="2400">
                <a:solidFill>
                  <a:srgbClr val="FEFDDE"/>
                </a:solidFill>
                <a:latin typeface="Arial" charset="0"/>
              </a:defRPr>
            </a:lvl1pPr>
            <a:lvl2pPr marL="742950" indent="-285750" eaLnBrk="0" hangingPunct="0">
              <a:lnSpc>
                <a:spcPct val="90000"/>
              </a:lnSpc>
              <a:spcBef>
                <a:spcPts val="1000"/>
              </a:spcBef>
              <a:spcAft>
                <a:spcPts val="700"/>
              </a:spcAft>
              <a:buClr>
                <a:srgbClr val="8B3D9A"/>
              </a:buClr>
              <a:buFont typeface="Arial" charset="0"/>
              <a:buChar char="–"/>
              <a:defRPr sz="2200">
                <a:solidFill>
                  <a:srgbClr val="FEFDDE"/>
                </a:solidFill>
                <a:latin typeface="Arial" charset="0"/>
              </a:defRPr>
            </a:lvl2pPr>
            <a:lvl3pPr marL="1143000" indent="-228600" eaLnBrk="0" hangingPunct="0">
              <a:lnSpc>
                <a:spcPct val="90000"/>
              </a:lnSpc>
              <a:spcBef>
                <a:spcPts val="1000"/>
              </a:spcBef>
              <a:spcAft>
                <a:spcPts val="700"/>
              </a:spcAft>
              <a:buClr>
                <a:srgbClr val="8B3D9A"/>
              </a:buClr>
              <a:buFont typeface="Arial" charset="0"/>
              <a:buChar char="–"/>
              <a:defRPr sz="2000">
                <a:solidFill>
                  <a:srgbClr val="FEFDDE"/>
                </a:solidFill>
                <a:latin typeface="Arial" charset="0"/>
              </a:defRPr>
            </a:lvl3pPr>
            <a:lvl4pPr marL="1600200" indent="-228600" eaLnBrk="0" hangingPunct="0">
              <a:lnSpc>
                <a:spcPct val="90000"/>
              </a:lnSpc>
              <a:spcBef>
                <a:spcPts val="1000"/>
              </a:spcBef>
              <a:spcAft>
                <a:spcPts val="700"/>
              </a:spcAft>
              <a:buClr>
                <a:srgbClr val="8B3D9A"/>
              </a:buClr>
              <a:buFont typeface="Arial" charset="0"/>
              <a:buChar char="–"/>
              <a:defRPr>
                <a:solidFill>
                  <a:srgbClr val="FEFDDE"/>
                </a:solidFill>
                <a:latin typeface="Arial" charset="0"/>
              </a:defRPr>
            </a:lvl4pPr>
            <a:lvl5pPr marL="2057400" indent="-228600" eaLnBrk="0"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5pPr>
            <a:lvl6pPr marL="25146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6pPr>
            <a:lvl7pPr marL="29718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7pPr>
            <a:lvl8pPr marL="34290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8pPr>
            <a:lvl9pPr marL="38862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9pPr>
          </a:lstStyle>
          <a:p>
            <a:pPr algn="ctr">
              <a:lnSpc>
                <a:spcPct val="100000"/>
              </a:lnSpc>
              <a:spcBef>
                <a:spcPct val="0"/>
              </a:spcBef>
              <a:spcAft>
                <a:spcPct val="0"/>
              </a:spcAft>
              <a:buClrTx/>
              <a:buFontTx/>
              <a:buNone/>
            </a:pPr>
            <a:r>
              <a:rPr lang="en-US" altLang="en-US" sz="1800" dirty="0">
                <a:solidFill>
                  <a:schemeClr val="tx1"/>
                </a:solidFill>
                <a:cs typeface="Times New Roman" pitchFamily="18" charset="0"/>
              </a:rPr>
              <a:t>IL-2 Receptor</a:t>
            </a:r>
          </a:p>
          <a:p>
            <a:pPr algn="ctr">
              <a:lnSpc>
                <a:spcPct val="100000"/>
              </a:lnSpc>
              <a:spcBef>
                <a:spcPct val="0"/>
              </a:spcBef>
              <a:spcAft>
                <a:spcPct val="0"/>
              </a:spcAft>
              <a:buClrTx/>
              <a:buFontTx/>
              <a:buNone/>
            </a:pPr>
            <a:r>
              <a:rPr lang="en-US" altLang="en-US" sz="1600" dirty="0">
                <a:solidFill>
                  <a:schemeClr val="tx1"/>
                </a:solidFill>
                <a:cs typeface="Times New Roman" pitchFamily="18" charset="0"/>
              </a:rPr>
              <a:t>(CD25, CD122, CD132)</a:t>
            </a:r>
          </a:p>
        </p:txBody>
      </p:sp>
      <p:sp>
        <p:nvSpPr>
          <p:cNvPr id="32776" name="Freeform 6"/>
          <p:cNvSpPr>
            <a:spLocks/>
          </p:cNvSpPr>
          <p:nvPr/>
        </p:nvSpPr>
        <p:spPr bwMode="auto">
          <a:xfrm>
            <a:off x="7993592" y="2886078"/>
            <a:ext cx="241300" cy="188913"/>
          </a:xfrm>
          <a:custGeom>
            <a:avLst/>
            <a:gdLst>
              <a:gd name="T0" fmla="*/ 2147483647 w 161"/>
              <a:gd name="T1" fmla="*/ 0 h 158"/>
              <a:gd name="T2" fmla="*/ 2147483647 w 161"/>
              <a:gd name="T3" fmla="*/ 2147483647 h 158"/>
              <a:gd name="T4" fmla="*/ 2147483647 w 161"/>
              <a:gd name="T5" fmla="*/ 2147483647 h 158"/>
              <a:gd name="T6" fmla="*/ 2147483647 w 161"/>
              <a:gd name="T7" fmla="*/ 2147483647 h 158"/>
              <a:gd name="T8" fmla="*/ 2147483647 w 161"/>
              <a:gd name="T9" fmla="*/ 2147483647 h 158"/>
              <a:gd name="T10" fmla="*/ 2147483647 w 161"/>
              <a:gd name="T11" fmla="*/ 0 h 158"/>
              <a:gd name="T12" fmla="*/ 2147483647 w 161"/>
              <a:gd name="T13" fmla="*/ 0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 h="158">
                <a:moveTo>
                  <a:pt x="42" y="0"/>
                </a:moveTo>
                <a:cubicBezTo>
                  <a:pt x="33" y="62"/>
                  <a:pt x="0" y="116"/>
                  <a:pt x="60" y="156"/>
                </a:cubicBezTo>
                <a:cubicBezTo>
                  <a:pt x="75" y="153"/>
                  <a:pt x="95" y="158"/>
                  <a:pt x="106" y="147"/>
                </a:cubicBezTo>
                <a:cubicBezTo>
                  <a:pt x="120" y="133"/>
                  <a:pt x="118" y="110"/>
                  <a:pt x="124" y="92"/>
                </a:cubicBezTo>
                <a:cubicBezTo>
                  <a:pt x="129" y="75"/>
                  <a:pt x="149" y="68"/>
                  <a:pt x="161" y="55"/>
                </a:cubicBezTo>
                <a:cubicBezTo>
                  <a:pt x="149" y="20"/>
                  <a:pt x="141" y="13"/>
                  <a:pt x="106" y="0"/>
                </a:cubicBezTo>
                <a:cubicBezTo>
                  <a:pt x="39" y="11"/>
                  <a:pt x="42" y="32"/>
                  <a:pt x="42" y="0"/>
                </a:cubicBezTo>
                <a:close/>
              </a:path>
            </a:pathLst>
          </a:custGeom>
          <a:solidFill>
            <a:schemeClr val="accent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777" name="Text Box 7"/>
          <p:cNvSpPr txBox="1">
            <a:spLocks noChangeArrowheads="1"/>
          </p:cNvSpPr>
          <p:nvPr/>
        </p:nvSpPr>
        <p:spPr bwMode="auto">
          <a:xfrm>
            <a:off x="8313211" y="2767013"/>
            <a:ext cx="7745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ts val="1000"/>
              </a:spcBef>
              <a:spcAft>
                <a:spcPts val="700"/>
              </a:spcAft>
              <a:buClr>
                <a:srgbClr val="8B3D9A"/>
              </a:buClr>
              <a:buFont typeface="Wingdings" pitchFamily="2" charset="2"/>
              <a:buChar char="§"/>
              <a:defRPr sz="2400">
                <a:solidFill>
                  <a:srgbClr val="FEFDDE"/>
                </a:solidFill>
                <a:latin typeface="Arial" charset="0"/>
              </a:defRPr>
            </a:lvl1pPr>
            <a:lvl2pPr marL="742950" indent="-285750" eaLnBrk="0" hangingPunct="0">
              <a:lnSpc>
                <a:spcPct val="90000"/>
              </a:lnSpc>
              <a:spcBef>
                <a:spcPts val="1000"/>
              </a:spcBef>
              <a:spcAft>
                <a:spcPts val="700"/>
              </a:spcAft>
              <a:buClr>
                <a:srgbClr val="8B3D9A"/>
              </a:buClr>
              <a:buFont typeface="Arial" charset="0"/>
              <a:buChar char="–"/>
              <a:defRPr sz="2200">
                <a:solidFill>
                  <a:srgbClr val="FEFDDE"/>
                </a:solidFill>
                <a:latin typeface="Arial" charset="0"/>
              </a:defRPr>
            </a:lvl2pPr>
            <a:lvl3pPr marL="1143000" indent="-228600" eaLnBrk="0" hangingPunct="0">
              <a:lnSpc>
                <a:spcPct val="90000"/>
              </a:lnSpc>
              <a:spcBef>
                <a:spcPts val="1000"/>
              </a:spcBef>
              <a:spcAft>
                <a:spcPts val="700"/>
              </a:spcAft>
              <a:buClr>
                <a:srgbClr val="8B3D9A"/>
              </a:buClr>
              <a:buFont typeface="Arial" charset="0"/>
              <a:buChar char="–"/>
              <a:defRPr sz="2000">
                <a:solidFill>
                  <a:srgbClr val="FEFDDE"/>
                </a:solidFill>
                <a:latin typeface="Arial" charset="0"/>
              </a:defRPr>
            </a:lvl3pPr>
            <a:lvl4pPr marL="1600200" indent="-228600" eaLnBrk="0" hangingPunct="0">
              <a:lnSpc>
                <a:spcPct val="90000"/>
              </a:lnSpc>
              <a:spcBef>
                <a:spcPts val="1000"/>
              </a:spcBef>
              <a:spcAft>
                <a:spcPts val="700"/>
              </a:spcAft>
              <a:buClr>
                <a:srgbClr val="8B3D9A"/>
              </a:buClr>
              <a:buFont typeface="Arial" charset="0"/>
              <a:buChar char="–"/>
              <a:defRPr>
                <a:solidFill>
                  <a:srgbClr val="FEFDDE"/>
                </a:solidFill>
                <a:latin typeface="Arial" charset="0"/>
              </a:defRPr>
            </a:lvl4pPr>
            <a:lvl5pPr marL="2057400" indent="-228600" eaLnBrk="0"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5pPr>
            <a:lvl6pPr marL="25146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6pPr>
            <a:lvl7pPr marL="29718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7pPr>
            <a:lvl8pPr marL="34290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8pPr>
            <a:lvl9pPr marL="38862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9pPr>
          </a:lstStyle>
          <a:p>
            <a:pPr>
              <a:lnSpc>
                <a:spcPct val="100000"/>
              </a:lnSpc>
              <a:spcBef>
                <a:spcPct val="0"/>
              </a:spcBef>
              <a:spcAft>
                <a:spcPct val="0"/>
              </a:spcAft>
              <a:buClrTx/>
              <a:buFontTx/>
              <a:buNone/>
            </a:pPr>
            <a:r>
              <a:rPr lang="en-US" altLang="en-US" sz="1800" dirty="0">
                <a:solidFill>
                  <a:schemeClr val="tx1"/>
                </a:solidFill>
                <a:cs typeface="Times New Roman" pitchFamily="18" charset="0"/>
              </a:rPr>
              <a:t>CD20</a:t>
            </a:r>
          </a:p>
        </p:txBody>
      </p:sp>
      <p:sp>
        <p:nvSpPr>
          <p:cNvPr id="32778" name="Freeform 8"/>
          <p:cNvSpPr>
            <a:spLocks/>
          </p:cNvSpPr>
          <p:nvPr/>
        </p:nvSpPr>
        <p:spPr bwMode="auto">
          <a:xfrm>
            <a:off x="7381875" y="5349878"/>
            <a:ext cx="287867" cy="174625"/>
          </a:xfrm>
          <a:custGeom>
            <a:avLst/>
            <a:gdLst>
              <a:gd name="T0" fmla="*/ 2147483647 w 192"/>
              <a:gd name="T1" fmla="*/ 2147483647 h 146"/>
              <a:gd name="T2" fmla="*/ 2147483647 w 192"/>
              <a:gd name="T3" fmla="*/ 0 h 146"/>
              <a:gd name="T4" fmla="*/ 0 w 192"/>
              <a:gd name="T5" fmla="*/ 2147483647 h 146"/>
              <a:gd name="T6" fmla="*/ 2147483647 w 192"/>
              <a:gd name="T7" fmla="*/ 2147483647 h 146"/>
              <a:gd name="T8" fmla="*/ 2147483647 w 192"/>
              <a:gd name="T9" fmla="*/ 2147483647 h 146"/>
              <a:gd name="T10" fmla="*/ 2147483647 w 192"/>
              <a:gd name="T11" fmla="*/ 2147483647 h 146"/>
              <a:gd name="T12" fmla="*/ 2147483647 w 192"/>
              <a:gd name="T13" fmla="*/ 2147483647 h 1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2" h="146">
                <a:moveTo>
                  <a:pt x="192" y="45"/>
                </a:moveTo>
                <a:cubicBezTo>
                  <a:pt x="110" y="5"/>
                  <a:pt x="145" y="18"/>
                  <a:pt x="92" y="0"/>
                </a:cubicBezTo>
                <a:cubicBezTo>
                  <a:pt x="31" y="9"/>
                  <a:pt x="17" y="1"/>
                  <a:pt x="0" y="55"/>
                </a:cubicBezTo>
                <a:cubicBezTo>
                  <a:pt x="10" y="123"/>
                  <a:pt x="5" y="126"/>
                  <a:pt x="64" y="146"/>
                </a:cubicBezTo>
                <a:cubicBezTo>
                  <a:pt x="109" y="139"/>
                  <a:pt x="134" y="140"/>
                  <a:pt x="165" y="109"/>
                </a:cubicBezTo>
                <a:cubicBezTo>
                  <a:pt x="162" y="85"/>
                  <a:pt x="166" y="58"/>
                  <a:pt x="156" y="36"/>
                </a:cubicBezTo>
                <a:cubicBezTo>
                  <a:pt x="152" y="27"/>
                  <a:pt x="128" y="27"/>
                  <a:pt x="128" y="27"/>
                </a:cubicBezTo>
              </a:path>
            </a:pathLst>
          </a:custGeom>
          <a:solidFill>
            <a:schemeClr val="accent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779" name="Freeform 9"/>
          <p:cNvSpPr>
            <a:spLocks/>
          </p:cNvSpPr>
          <p:nvPr/>
        </p:nvSpPr>
        <p:spPr bwMode="auto">
          <a:xfrm>
            <a:off x="7271811" y="5213353"/>
            <a:ext cx="222249" cy="180975"/>
          </a:xfrm>
          <a:custGeom>
            <a:avLst/>
            <a:gdLst>
              <a:gd name="T0" fmla="*/ 2147483647 w 136"/>
              <a:gd name="T1" fmla="*/ 2147483647 h 137"/>
              <a:gd name="T2" fmla="*/ 0 w 136"/>
              <a:gd name="T3" fmla="*/ 0 h 137"/>
              <a:gd name="T4" fmla="*/ 2147483647 w 136"/>
              <a:gd name="T5" fmla="*/ 2147483647 h 137"/>
              <a:gd name="T6" fmla="*/ 2147483647 w 136"/>
              <a:gd name="T7" fmla="*/ 2147483647 h 137"/>
              <a:gd name="T8" fmla="*/ 2147483647 w 136"/>
              <a:gd name="T9" fmla="*/ 2147483647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37">
                <a:moveTo>
                  <a:pt x="101" y="119"/>
                </a:moveTo>
                <a:cubicBezTo>
                  <a:pt x="65" y="85"/>
                  <a:pt x="27" y="42"/>
                  <a:pt x="0" y="0"/>
                </a:cubicBezTo>
                <a:cubicBezTo>
                  <a:pt x="6" y="27"/>
                  <a:pt x="39" y="96"/>
                  <a:pt x="64" y="110"/>
                </a:cubicBezTo>
                <a:cubicBezTo>
                  <a:pt x="81" y="119"/>
                  <a:pt x="136" y="137"/>
                  <a:pt x="119" y="128"/>
                </a:cubicBezTo>
                <a:cubicBezTo>
                  <a:pt x="113" y="125"/>
                  <a:pt x="107" y="122"/>
                  <a:pt x="101" y="119"/>
                </a:cubicBezTo>
                <a:close/>
              </a:path>
            </a:pathLst>
          </a:custGeom>
          <a:solidFill>
            <a:schemeClr val="accent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780" name="Text Box 10"/>
          <p:cNvSpPr txBox="1">
            <a:spLocks noChangeArrowheads="1"/>
          </p:cNvSpPr>
          <p:nvPr/>
        </p:nvSpPr>
        <p:spPr bwMode="auto">
          <a:xfrm>
            <a:off x="7747003" y="5272088"/>
            <a:ext cx="7745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ts val="1000"/>
              </a:spcBef>
              <a:spcAft>
                <a:spcPts val="700"/>
              </a:spcAft>
              <a:buClr>
                <a:srgbClr val="8B3D9A"/>
              </a:buClr>
              <a:buFont typeface="Wingdings" pitchFamily="2" charset="2"/>
              <a:buChar char="§"/>
              <a:defRPr sz="2400">
                <a:solidFill>
                  <a:srgbClr val="FEFDDE"/>
                </a:solidFill>
                <a:latin typeface="Arial" charset="0"/>
              </a:defRPr>
            </a:lvl1pPr>
            <a:lvl2pPr marL="742950" indent="-285750" eaLnBrk="0" hangingPunct="0">
              <a:lnSpc>
                <a:spcPct val="90000"/>
              </a:lnSpc>
              <a:spcBef>
                <a:spcPts val="1000"/>
              </a:spcBef>
              <a:spcAft>
                <a:spcPts val="700"/>
              </a:spcAft>
              <a:buClr>
                <a:srgbClr val="8B3D9A"/>
              </a:buClr>
              <a:buFont typeface="Arial" charset="0"/>
              <a:buChar char="–"/>
              <a:defRPr sz="2200">
                <a:solidFill>
                  <a:srgbClr val="FEFDDE"/>
                </a:solidFill>
                <a:latin typeface="Arial" charset="0"/>
              </a:defRPr>
            </a:lvl2pPr>
            <a:lvl3pPr marL="1143000" indent="-228600" eaLnBrk="0" hangingPunct="0">
              <a:lnSpc>
                <a:spcPct val="90000"/>
              </a:lnSpc>
              <a:spcBef>
                <a:spcPts val="1000"/>
              </a:spcBef>
              <a:spcAft>
                <a:spcPts val="700"/>
              </a:spcAft>
              <a:buClr>
                <a:srgbClr val="8B3D9A"/>
              </a:buClr>
              <a:buFont typeface="Arial" charset="0"/>
              <a:buChar char="–"/>
              <a:defRPr sz="2000">
                <a:solidFill>
                  <a:srgbClr val="FEFDDE"/>
                </a:solidFill>
                <a:latin typeface="Arial" charset="0"/>
              </a:defRPr>
            </a:lvl3pPr>
            <a:lvl4pPr marL="1600200" indent="-228600" eaLnBrk="0" hangingPunct="0">
              <a:lnSpc>
                <a:spcPct val="90000"/>
              </a:lnSpc>
              <a:spcBef>
                <a:spcPts val="1000"/>
              </a:spcBef>
              <a:spcAft>
                <a:spcPts val="700"/>
              </a:spcAft>
              <a:buClr>
                <a:srgbClr val="8B3D9A"/>
              </a:buClr>
              <a:buFont typeface="Arial" charset="0"/>
              <a:buChar char="–"/>
              <a:defRPr>
                <a:solidFill>
                  <a:srgbClr val="FEFDDE"/>
                </a:solidFill>
                <a:latin typeface="Arial" charset="0"/>
              </a:defRPr>
            </a:lvl4pPr>
            <a:lvl5pPr marL="2057400" indent="-228600" eaLnBrk="0"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5pPr>
            <a:lvl6pPr marL="25146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6pPr>
            <a:lvl7pPr marL="29718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7pPr>
            <a:lvl8pPr marL="34290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8pPr>
            <a:lvl9pPr marL="38862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9pPr>
          </a:lstStyle>
          <a:p>
            <a:pPr>
              <a:lnSpc>
                <a:spcPct val="100000"/>
              </a:lnSpc>
              <a:spcBef>
                <a:spcPct val="0"/>
              </a:spcBef>
              <a:spcAft>
                <a:spcPct val="0"/>
              </a:spcAft>
              <a:buClrTx/>
              <a:buFontTx/>
              <a:buNone/>
            </a:pPr>
            <a:r>
              <a:rPr lang="en-US" altLang="en-US" sz="1800" dirty="0">
                <a:solidFill>
                  <a:schemeClr val="tx1"/>
                </a:solidFill>
                <a:cs typeface="Times New Roman" pitchFamily="18" charset="0"/>
              </a:rPr>
              <a:t>CD52</a:t>
            </a:r>
          </a:p>
        </p:txBody>
      </p:sp>
      <p:sp>
        <p:nvSpPr>
          <p:cNvPr id="32781" name="Freeform 11"/>
          <p:cNvSpPr>
            <a:spLocks/>
          </p:cNvSpPr>
          <p:nvPr/>
        </p:nvSpPr>
        <p:spPr bwMode="auto">
          <a:xfrm>
            <a:off x="3355976" y="2967041"/>
            <a:ext cx="330200" cy="263525"/>
          </a:xfrm>
          <a:custGeom>
            <a:avLst/>
            <a:gdLst>
              <a:gd name="T0" fmla="*/ 2147483647 w 222"/>
              <a:gd name="T1" fmla="*/ 2147483647 h 219"/>
              <a:gd name="T2" fmla="*/ 2147483647 w 222"/>
              <a:gd name="T3" fmla="*/ 2147483647 h 219"/>
              <a:gd name="T4" fmla="*/ 2147483647 w 222"/>
              <a:gd name="T5" fmla="*/ 2147483647 h 219"/>
              <a:gd name="T6" fmla="*/ 2147483647 w 222"/>
              <a:gd name="T7" fmla="*/ 2147483647 h 219"/>
              <a:gd name="T8" fmla="*/ 2147483647 w 222"/>
              <a:gd name="T9" fmla="*/ 2147483647 h 219"/>
              <a:gd name="T10" fmla="*/ 2147483647 w 222"/>
              <a:gd name="T11" fmla="*/ 2147483647 h 219"/>
              <a:gd name="T12" fmla="*/ 2147483647 w 222"/>
              <a:gd name="T13" fmla="*/ 0 h 219"/>
              <a:gd name="T14" fmla="*/ 2147483647 w 222"/>
              <a:gd name="T15" fmla="*/ 2147483647 h 219"/>
              <a:gd name="T16" fmla="*/ 2147483647 w 222"/>
              <a:gd name="T17" fmla="*/ 2147483647 h 219"/>
              <a:gd name="T18" fmla="*/ 2147483647 w 222"/>
              <a:gd name="T19" fmla="*/ 2147483647 h 2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2" h="219">
                <a:moveTo>
                  <a:pt x="44" y="73"/>
                </a:moveTo>
                <a:cubicBezTo>
                  <a:pt x="65" y="114"/>
                  <a:pt x="86" y="156"/>
                  <a:pt x="127" y="183"/>
                </a:cubicBezTo>
                <a:cubicBezTo>
                  <a:pt x="145" y="195"/>
                  <a:pt x="181" y="219"/>
                  <a:pt x="181" y="219"/>
                </a:cubicBezTo>
                <a:cubicBezTo>
                  <a:pt x="190" y="216"/>
                  <a:pt x="207" y="219"/>
                  <a:pt x="209" y="210"/>
                </a:cubicBezTo>
                <a:cubicBezTo>
                  <a:pt x="222" y="161"/>
                  <a:pt x="187" y="126"/>
                  <a:pt x="163" y="91"/>
                </a:cubicBezTo>
                <a:cubicBezTo>
                  <a:pt x="152" y="75"/>
                  <a:pt x="151" y="55"/>
                  <a:pt x="145" y="37"/>
                </a:cubicBezTo>
                <a:cubicBezTo>
                  <a:pt x="136" y="11"/>
                  <a:pt x="72" y="0"/>
                  <a:pt x="72" y="0"/>
                </a:cubicBezTo>
                <a:cubicBezTo>
                  <a:pt x="60" y="3"/>
                  <a:pt x="46" y="2"/>
                  <a:pt x="35" y="9"/>
                </a:cubicBezTo>
                <a:cubicBezTo>
                  <a:pt x="0" y="32"/>
                  <a:pt x="25" y="77"/>
                  <a:pt x="53" y="91"/>
                </a:cubicBezTo>
                <a:cubicBezTo>
                  <a:pt x="59" y="94"/>
                  <a:pt x="47" y="79"/>
                  <a:pt x="44" y="73"/>
                </a:cubicBezTo>
                <a:close/>
              </a:path>
            </a:pathLst>
          </a:custGeom>
          <a:solidFill>
            <a:schemeClr val="accent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782" name="Text Box 12"/>
          <p:cNvSpPr txBox="1">
            <a:spLocks noChangeArrowheads="1"/>
          </p:cNvSpPr>
          <p:nvPr/>
        </p:nvSpPr>
        <p:spPr bwMode="auto">
          <a:xfrm>
            <a:off x="2435227" y="2660651"/>
            <a:ext cx="7745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ts val="1000"/>
              </a:spcBef>
              <a:spcAft>
                <a:spcPts val="700"/>
              </a:spcAft>
              <a:buClr>
                <a:srgbClr val="8B3D9A"/>
              </a:buClr>
              <a:buFont typeface="Wingdings" pitchFamily="2" charset="2"/>
              <a:buChar char="§"/>
              <a:defRPr sz="2400">
                <a:solidFill>
                  <a:srgbClr val="FEFDDE"/>
                </a:solidFill>
                <a:latin typeface="Arial" charset="0"/>
              </a:defRPr>
            </a:lvl1pPr>
            <a:lvl2pPr marL="742950" indent="-285750" eaLnBrk="0" hangingPunct="0">
              <a:lnSpc>
                <a:spcPct val="90000"/>
              </a:lnSpc>
              <a:spcBef>
                <a:spcPts val="1000"/>
              </a:spcBef>
              <a:spcAft>
                <a:spcPts val="700"/>
              </a:spcAft>
              <a:buClr>
                <a:srgbClr val="8B3D9A"/>
              </a:buClr>
              <a:buFont typeface="Arial" charset="0"/>
              <a:buChar char="–"/>
              <a:defRPr sz="2200">
                <a:solidFill>
                  <a:srgbClr val="FEFDDE"/>
                </a:solidFill>
                <a:latin typeface="Arial" charset="0"/>
              </a:defRPr>
            </a:lvl2pPr>
            <a:lvl3pPr marL="1143000" indent="-228600" eaLnBrk="0" hangingPunct="0">
              <a:lnSpc>
                <a:spcPct val="90000"/>
              </a:lnSpc>
              <a:spcBef>
                <a:spcPts val="1000"/>
              </a:spcBef>
              <a:spcAft>
                <a:spcPts val="700"/>
              </a:spcAft>
              <a:buClr>
                <a:srgbClr val="8B3D9A"/>
              </a:buClr>
              <a:buFont typeface="Arial" charset="0"/>
              <a:buChar char="–"/>
              <a:defRPr sz="2000">
                <a:solidFill>
                  <a:srgbClr val="FEFDDE"/>
                </a:solidFill>
                <a:latin typeface="Arial" charset="0"/>
              </a:defRPr>
            </a:lvl3pPr>
            <a:lvl4pPr marL="1600200" indent="-228600" eaLnBrk="0" hangingPunct="0">
              <a:lnSpc>
                <a:spcPct val="90000"/>
              </a:lnSpc>
              <a:spcBef>
                <a:spcPts val="1000"/>
              </a:spcBef>
              <a:spcAft>
                <a:spcPts val="700"/>
              </a:spcAft>
              <a:buClr>
                <a:srgbClr val="8B3D9A"/>
              </a:buClr>
              <a:buFont typeface="Arial" charset="0"/>
              <a:buChar char="–"/>
              <a:defRPr>
                <a:solidFill>
                  <a:srgbClr val="FEFDDE"/>
                </a:solidFill>
                <a:latin typeface="Arial" charset="0"/>
              </a:defRPr>
            </a:lvl4pPr>
            <a:lvl5pPr marL="2057400" indent="-228600" eaLnBrk="0"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5pPr>
            <a:lvl6pPr marL="25146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6pPr>
            <a:lvl7pPr marL="29718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7pPr>
            <a:lvl8pPr marL="34290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8pPr>
            <a:lvl9pPr marL="38862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9pPr>
          </a:lstStyle>
          <a:p>
            <a:pPr>
              <a:lnSpc>
                <a:spcPct val="100000"/>
              </a:lnSpc>
              <a:spcBef>
                <a:spcPct val="0"/>
              </a:spcBef>
              <a:spcAft>
                <a:spcPct val="0"/>
              </a:spcAft>
              <a:buClrTx/>
              <a:buFontTx/>
              <a:buNone/>
            </a:pPr>
            <a:r>
              <a:rPr lang="en-US" altLang="en-US" sz="1800" dirty="0">
                <a:solidFill>
                  <a:schemeClr val="tx1"/>
                </a:solidFill>
                <a:cs typeface="Times New Roman" pitchFamily="18" charset="0"/>
              </a:rPr>
              <a:t>CD22</a:t>
            </a:r>
          </a:p>
        </p:txBody>
      </p:sp>
      <p:sp>
        <p:nvSpPr>
          <p:cNvPr id="32783" name="Text Box 13"/>
          <p:cNvSpPr txBox="1">
            <a:spLocks noChangeArrowheads="1"/>
          </p:cNvSpPr>
          <p:nvPr/>
        </p:nvSpPr>
        <p:spPr bwMode="auto">
          <a:xfrm>
            <a:off x="666751" y="6251576"/>
            <a:ext cx="61922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ts val="1000"/>
              </a:spcBef>
              <a:spcAft>
                <a:spcPts val="700"/>
              </a:spcAft>
              <a:buClr>
                <a:srgbClr val="8B3D9A"/>
              </a:buClr>
              <a:buFont typeface="Wingdings" pitchFamily="2" charset="2"/>
              <a:buChar char="§"/>
              <a:defRPr sz="2400">
                <a:solidFill>
                  <a:srgbClr val="FEFDDE"/>
                </a:solidFill>
                <a:latin typeface="Arial" charset="0"/>
              </a:defRPr>
            </a:lvl1pPr>
            <a:lvl2pPr marL="742950" indent="-285750" eaLnBrk="0" hangingPunct="0">
              <a:lnSpc>
                <a:spcPct val="90000"/>
              </a:lnSpc>
              <a:spcBef>
                <a:spcPts val="1000"/>
              </a:spcBef>
              <a:spcAft>
                <a:spcPts val="700"/>
              </a:spcAft>
              <a:buClr>
                <a:srgbClr val="8B3D9A"/>
              </a:buClr>
              <a:buFont typeface="Arial" charset="0"/>
              <a:buChar char="–"/>
              <a:defRPr sz="2200">
                <a:solidFill>
                  <a:srgbClr val="FEFDDE"/>
                </a:solidFill>
                <a:latin typeface="Arial" charset="0"/>
              </a:defRPr>
            </a:lvl2pPr>
            <a:lvl3pPr marL="1143000" indent="-228600" eaLnBrk="0" hangingPunct="0">
              <a:lnSpc>
                <a:spcPct val="90000"/>
              </a:lnSpc>
              <a:spcBef>
                <a:spcPts val="1000"/>
              </a:spcBef>
              <a:spcAft>
                <a:spcPts val="700"/>
              </a:spcAft>
              <a:buClr>
                <a:srgbClr val="8B3D9A"/>
              </a:buClr>
              <a:buFont typeface="Arial" charset="0"/>
              <a:buChar char="–"/>
              <a:defRPr sz="2000">
                <a:solidFill>
                  <a:srgbClr val="FEFDDE"/>
                </a:solidFill>
                <a:latin typeface="Arial" charset="0"/>
              </a:defRPr>
            </a:lvl3pPr>
            <a:lvl4pPr marL="1600200" indent="-228600" eaLnBrk="0" hangingPunct="0">
              <a:lnSpc>
                <a:spcPct val="90000"/>
              </a:lnSpc>
              <a:spcBef>
                <a:spcPts val="1000"/>
              </a:spcBef>
              <a:spcAft>
                <a:spcPts val="700"/>
              </a:spcAft>
              <a:buClr>
                <a:srgbClr val="8B3D9A"/>
              </a:buClr>
              <a:buFont typeface="Arial" charset="0"/>
              <a:buChar char="–"/>
              <a:defRPr>
                <a:solidFill>
                  <a:srgbClr val="FEFDDE"/>
                </a:solidFill>
                <a:latin typeface="Arial" charset="0"/>
              </a:defRPr>
            </a:lvl4pPr>
            <a:lvl5pPr marL="2057400" indent="-228600" eaLnBrk="0"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5pPr>
            <a:lvl6pPr marL="25146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6pPr>
            <a:lvl7pPr marL="29718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7pPr>
            <a:lvl8pPr marL="34290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8pPr>
            <a:lvl9pPr marL="38862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9pPr>
          </a:lstStyle>
          <a:p>
            <a:pPr>
              <a:lnSpc>
                <a:spcPct val="100000"/>
              </a:lnSpc>
              <a:spcBef>
                <a:spcPct val="0"/>
              </a:spcBef>
              <a:spcAft>
                <a:spcPct val="0"/>
              </a:spcAft>
              <a:buClrTx/>
              <a:buFontTx/>
              <a:buNone/>
            </a:pPr>
            <a:r>
              <a:rPr lang="en-US" altLang="en-US" sz="1400" b="1" dirty="0">
                <a:solidFill>
                  <a:schemeClr val="tx1"/>
                </a:solidFill>
                <a:cs typeface="Times New Roman" pitchFamily="18" charset="0"/>
              </a:rPr>
              <a:t>Hulkkonen. </a:t>
            </a:r>
            <a:r>
              <a:rPr lang="en-US" altLang="en-US" sz="1400" b="1" i="1" dirty="0">
                <a:solidFill>
                  <a:schemeClr val="tx1"/>
                </a:solidFill>
                <a:cs typeface="Times New Roman" pitchFamily="18" charset="0"/>
              </a:rPr>
              <a:t>Leukemia.</a:t>
            </a:r>
            <a:r>
              <a:rPr lang="en-US" altLang="en-US" sz="1400" b="1" dirty="0">
                <a:solidFill>
                  <a:schemeClr val="tx1"/>
                </a:solidFill>
                <a:cs typeface="Times New Roman" pitchFamily="18" charset="0"/>
              </a:rPr>
              <a:t> 2002;16:178; Tsilivakos. </a:t>
            </a:r>
            <a:r>
              <a:rPr lang="en-US" altLang="en-US" sz="1400" b="1" i="1" dirty="0">
                <a:solidFill>
                  <a:schemeClr val="tx1"/>
                </a:solidFill>
                <a:cs typeface="Times New Roman" pitchFamily="18" charset="0"/>
              </a:rPr>
              <a:t>Leukemia.</a:t>
            </a:r>
            <a:r>
              <a:rPr lang="en-US" altLang="en-US" sz="1400" b="1" dirty="0">
                <a:solidFill>
                  <a:schemeClr val="tx1"/>
                </a:solidFill>
                <a:cs typeface="Times New Roman" pitchFamily="18" charset="0"/>
              </a:rPr>
              <a:t> 1994;8:1571;</a:t>
            </a:r>
          </a:p>
          <a:p>
            <a:pPr>
              <a:lnSpc>
                <a:spcPct val="100000"/>
              </a:lnSpc>
              <a:spcBef>
                <a:spcPct val="0"/>
              </a:spcBef>
              <a:spcAft>
                <a:spcPct val="0"/>
              </a:spcAft>
              <a:buClrTx/>
              <a:buFontTx/>
              <a:buNone/>
            </a:pPr>
            <a:r>
              <a:rPr lang="en-US" altLang="en-US" sz="1400" b="1" dirty="0">
                <a:solidFill>
                  <a:schemeClr val="tx1"/>
                </a:solidFill>
                <a:cs typeface="Times New Roman" pitchFamily="18" charset="0"/>
              </a:rPr>
              <a:t>Rosolen. </a:t>
            </a:r>
            <a:r>
              <a:rPr lang="en-US" altLang="en-US" sz="1400" b="1" i="1" dirty="0">
                <a:solidFill>
                  <a:schemeClr val="tx1"/>
                </a:solidFill>
                <a:cs typeface="Times New Roman" pitchFamily="18" charset="0"/>
              </a:rPr>
              <a:t>Blood.</a:t>
            </a:r>
            <a:r>
              <a:rPr lang="en-US" altLang="en-US" sz="1400" b="1" dirty="0">
                <a:solidFill>
                  <a:schemeClr val="tx1"/>
                </a:solidFill>
                <a:cs typeface="Times New Roman" pitchFamily="18" charset="0"/>
              </a:rPr>
              <a:t> 1989;73:1968; Nakase. </a:t>
            </a:r>
            <a:r>
              <a:rPr lang="en-US" altLang="en-US" sz="1400" b="1" i="1" dirty="0">
                <a:solidFill>
                  <a:schemeClr val="tx1"/>
                </a:solidFill>
                <a:cs typeface="Times New Roman" pitchFamily="18" charset="0"/>
              </a:rPr>
              <a:t>Leukemia Res.</a:t>
            </a:r>
            <a:r>
              <a:rPr lang="en-US" altLang="en-US" sz="1400" b="1" dirty="0">
                <a:solidFill>
                  <a:schemeClr val="tx1"/>
                </a:solidFill>
                <a:cs typeface="Times New Roman" pitchFamily="18" charset="0"/>
              </a:rPr>
              <a:t> 1994;18:855.</a:t>
            </a:r>
          </a:p>
        </p:txBody>
      </p:sp>
      <p:sp>
        <p:nvSpPr>
          <p:cNvPr id="32784" name="Freeform 14"/>
          <p:cNvSpPr>
            <a:spLocks/>
          </p:cNvSpPr>
          <p:nvPr/>
        </p:nvSpPr>
        <p:spPr bwMode="auto">
          <a:xfrm>
            <a:off x="8061327" y="4638678"/>
            <a:ext cx="266700" cy="180975"/>
          </a:xfrm>
          <a:custGeom>
            <a:avLst/>
            <a:gdLst>
              <a:gd name="T0" fmla="*/ 2147483647 w 156"/>
              <a:gd name="T1" fmla="*/ 2147483647 h 126"/>
              <a:gd name="T2" fmla="*/ 0 w 156"/>
              <a:gd name="T3" fmla="*/ 2147483647 h 126"/>
              <a:gd name="T4" fmla="*/ 2147483647 w 156"/>
              <a:gd name="T5" fmla="*/ 2147483647 h 126"/>
              <a:gd name="T6" fmla="*/ 2147483647 w 156"/>
              <a:gd name="T7" fmla="*/ 2147483647 h 126"/>
              <a:gd name="T8" fmla="*/ 2147483647 w 156"/>
              <a:gd name="T9" fmla="*/ 2147483647 h 126"/>
              <a:gd name="T10" fmla="*/ 2147483647 w 156"/>
              <a:gd name="T11" fmla="*/ 2147483647 h 126"/>
              <a:gd name="T12" fmla="*/ 2147483647 w 156"/>
              <a:gd name="T13" fmla="*/ 2147483647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6" h="126">
                <a:moveTo>
                  <a:pt x="74" y="13"/>
                </a:moveTo>
                <a:cubicBezTo>
                  <a:pt x="32" y="23"/>
                  <a:pt x="15" y="27"/>
                  <a:pt x="0" y="68"/>
                </a:cubicBezTo>
                <a:cubicBezTo>
                  <a:pt x="22" y="99"/>
                  <a:pt x="38" y="110"/>
                  <a:pt x="74" y="123"/>
                </a:cubicBezTo>
                <a:cubicBezTo>
                  <a:pt x="95" y="120"/>
                  <a:pt x="121" y="126"/>
                  <a:pt x="138" y="113"/>
                </a:cubicBezTo>
                <a:cubicBezTo>
                  <a:pt x="153" y="101"/>
                  <a:pt x="156" y="59"/>
                  <a:pt x="156" y="59"/>
                </a:cubicBezTo>
                <a:cubicBezTo>
                  <a:pt x="128" y="15"/>
                  <a:pt x="148" y="34"/>
                  <a:pt x="83" y="13"/>
                </a:cubicBezTo>
                <a:cubicBezTo>
                  <a:pt x="47" y="1"/>
                  <a:pt x="47" y="0"/>
                  <a:pt x="74" y="13"/>
                </a:cubicBezTo>
                <a:close/>
              </a:path>
            </a:pathLst>
          </a:custGeom>
          <a:solidFill>
            <a:schemeClr val="accent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785" name="Text Box 15"/>
          <p:cNvSpPr txBox="1">
            <a:spLocks noChangeArrowheads="1"/>
          </p:cNvSpPr>
          <p:nvPr/>
        </p:nvSpPr>
        <p:spPr bwMode="auto">
          <a:xfrm>
            <a:off x="8435976" y="4633913"/>
            <a:ext cx="10438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ts val="1000"/>
              </a:spcBef>
              <a:spcAft>
                <a:spcPts val="700"/>
              </a:spcAft>
              <a:buClr>
                <a:srgbClr val="8B3D9A"/>
              </a:buClr>
              <a:buFont typeface="Wingdings" pitchFamily="2" charset="2"/>
              <a:buChar char="§"/>
              <a:defRPr sz="2400">
                <a:solidFill>
                  <a:srgbClr val="FEFDDE"/>
                </a:solidFill>
                <a:latin typeface="Arial" charset="0"/>
              </a:defRPr>
            </a:lvl1pPr>
            <a:lvl2pPr marL="742950" indent="-285750" eaLnBrk="0" hangingPunct="0">
              <a:lnSpc>
                <a:spcPct val="90000"/>
              </a:lnSpc>
              <a:spcBef>
                <a:spcPts val="1000"/>
              </a:spcBef>
              <a:spcAft>
                <a:spcPts val="700"/>
              </a:spcAft>
              <a:buClr>
                <a:srgbClr val="8B3D9A"/>
              </a:buClr>
              <a:buFont typeface="Arial" charset="0"/>
              <a:buChar char="–"/>
              <a:defRPr sz="2200">
                <a:solidFill>
                  <a:srgbClr val="FEFDDE"/>
                </a:solidFill>
                <a:latin typeface="Arial" charset="0"/>
              </a:defRPr>
            </a:lvl2pPr>
            <a:lvl3pPr marL="1143000" indent="-228600" eaLnBrk="0" hangingPunct="0">
              <a:lnSpc>
                <a:spcPct val="90000"/>
              </a:lnSpc>
              <a:spcBef>
                <a:spcPts val="1000"/>
              </a:spcBef>
              <a:spcAft>
                <a:spcPts val="700"/>
              </a:spcAft>
              <a:buClr>
                <a:srgbClr val="8B3D9A"/>
              </a:buClr>
              <a:buFont typeface="Arial" charset="0"/>
              <a:buChar char="–"/>
              <a:defRPr sz="2000">
                <a:solidFill>
                  <a:srgbClr val="FEFDDE"/>
                </a:solidFill>
                <a:latin typeface="Arial" charset="0"/>
              </a:defRPr>
            </a:lvl3pPr>
            <a:lvl4pPr marL="1600200" indent="-228600" eaLnBrk="0" hangingPunct="0">
              <a:lnSpc>
                <a:spcPct val="90000"/>
              </a:lnSpc>
              <a:spcBef>
                <a:spcPts val="1000"/>
              </a:spcBef>
              <a:spcAft>
                <a:spcPts val="700"/>
              </a:spcAft>
              <a:buClr>
                <a:srgbClr val="8B3D9A"/>
              </a:buClr>
              <a:buFont typeface="Arial" charset="0"/>
              <a:buChar char="–"/>
              <a:defRPr>
                <a:solidFill>
                  <a:srgbClr val="FEFDDE"/>
                </a:solidFill>
                <a:latin typeface="Arial" charset="0"/>
              </a:defRPr>
            </a:lvl4pPr>
            <a:lvl5pPr marL="2057400" indent="-228600" eaLnBrk="0"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5pPr>
            <a:lvl6pPr marL="25146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6pPr>
            <a:lvl7pPr marL="29718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7pPr>
            <a:lvl8pPr marL="34290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8pPr>
            <a:lvl9pPr marL="38862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9pPr>
          </a:lstStyle>
          <a:p>
            <a:pPr>
              <a:lnSpc>
                <a:spcPct val="100000"/>
              </a:lnSpc>
              <a:spcBef>
                <a:spcPct val="0"/>
              </a:spcBef>
              <a:spcAft>
                <a:spcPct val="0"/>
              </a:spcAft>
              <a:buClrTx/>
              <a:buFontTx/>
              <a:buNone/>
            </a:pPr>
            <a:r>
              <a:rPr lang="en-US" altLang="en-US" sz="1800" dirty="0">
                <a:solidFill>
                  <a:schemeClr val="tx1"/>
                </a:solidFill>
                <a:cs typeface="Times New Roman" pitchFamily="18" charset="0"/>
              </a:rPr>
              <a:t>HLA-DR</a:t>
            </a:r>
          </a:p>
        </p:txBody>
      </p:sp>
      <p:sp>
        <p:nvSpPr>
          <p:cNvPr id="32786" name="Freeform 17"/>
          <p:cNvSpPr>
            <a:spLocks/>
          </p:cNvSpPr>
          <p:nvPr/>
        </p:nvSpPr>
        <p:spPr bwMode="auto">
          <a:xfrm>
            <a:off x="3190876" y="4479928"/>
            <a:ext cx="472016" cy="320675"/>
          </a:xfrm>
          <a:custGeom>
            <a:avLst/>
            <a:gdLst>
              <a:gd name="T0" fmla="*/ 2147483647 w 223"/>
              <a:gd name="T1" fmla="*/ 2147483647 h 202"/>
              <a:gd name="T2" fmla="*/ 2147483647 w 223"/>
              <a:gd name="T3" fmla="*/ 2147483647 h 202"/>
              <a:gd name="T4" fmla="*/ 2147483647 w 223"/>
              <a:gd name="T5" fmla="*/ 2147483647 h 202"/>
              <a:gd name="T6" fmla="*/ 2147483647 w 223"/>
              <a:gd name="T7" fmla="*/ 2147483647 h 202"/>
              <a:gd name="T8" fmla="*/ 2147483647 w 223"/>
              <a:gd name="T9" fmla="*/ 2147483647 h 202"/>
              <a:gd name="T10" fmla="*/ 2147483647 w 223"/>
              <a:gd name="T11" fmla="*/ 2147483647 h 202"/>
              <a:gd name="T12" fmla="*/ 2147483647 w 223"/>
              <a:gd name="T13" fmla="*/ 2147483647 h 202"/>
              <a:gd name="T14" fmla="*/ 2147483647 w 223"/>
              <a:gd name="T15" fmla="*/ 2147483647 h 2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3" h="202">
                <a:moveTo>
                  <a:pt x="203" y="28"/>
                </a:moveTo>
                <a:cubicBezTo>
                  <a:pt x="144" y="8"/>
                  <a:pt x="129" y="0"/>
                  <a:pt x="39" y="28"/>
                </a:cubicBezTo>
                <a:cubicBezTo>
                  <a:pt x="27" y="32"/>
                  <a:pt x="33" y="53"/>
                  <a:pt x="30" y="65"/>
                </a:cubicBezTo>
                <a:cubicBezTo>
                  <a:pt x="21" y="98"/>
                  <a:pt x="25" y="88"/>
                  <a:pt x="2" y="111"/>
                </a:cubicBezTo>
                <a:cubicBezTo>
                  <a:pt x="5" y="126"/>
                  <a:pt x="0" y="145"/>
                  <a:pt x="11" y="156"/>
                </a:cubicBezTo>
                <a:cubicBezTo>
                  <a:pt x="22" y="167"/>
                  <a:pt x="42" y="162"/>
                  <a:pt x="57" y="166"/>
                </a:cubicBezTo>
                <a:cubicBezTo>
                  <a:pt x="114" y="182"/>
                  <a:pt x="101" y="176"/>
                  <a:pt x="139" y="202"/>
                </a:cubicBezTo>
                <a:cubicBezTo>
                  <a:pt x="223" y="148"/>
                  <a:pt x="203" y="121"/>
                  <a:pt x="203" y="28"/>
                </a:cubicBezTo>
                <a:close/>
              </a:path>
            </a:pathLst>
          </a:custGeom>
          <a:solidFill>
            <a:schemeClr val="accent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787" name="Freeform 18"/>
          <p:cNvSpPr>
            <a:spLocks/>
          </p:cNvSpPr>
          <p:nvPr/>
        </p:nvSpPr>
        <p:spPr bwMode="auto">
          <a:xfrm>
            <a:off x="4039661" y="5073650"/>
            <a:ext cx="512233" cy="477838"/>
          </a:xfrm>
          <a:custGeom>
            <a:avLst/>
            <a:gdLst>
              <a:gd name="T0" fmla="*/ 2147483647 w 242"/>
              <a:gd name="T1" fmla="*/ 2147483647 h 301"/>
              <a:gd name="T2" fmla="*/ 2147483647 w 242"/>
              <a:gd name="T3" fmla="*/ 2147483647 h 301"/>
              <a:gd name="T4" fmla="*/ 2147483647 w 242"/>
              <a:gd name="T5" fmla="*/ 2147483647 h 301"/>
              <a:gd name="T6" fmla="*/ 2147483647 w 242"/>
              <a:gd name="T7" fmla="*/ 2147483647 h 301"/>
              <a:gd name="T8" fmla="*/ 2147483647 w 242"/>
              <a:gd name="T9" fmla="*/ 2147483647 h 301"/>
              <a:gd name="T10" fmla="*/ 2147483647 w 242"/>
              <a:gd name="T11" fmla="*/ 2147483647 h 301"/>
              <a:gd name="T12" fmla="*/ 2147483647 w 242"/>
              <a:gd name="T13" fmla="*/ 2147483647 h 301"/>
              <a:gd name="T14" fmla="*/ 2147483647 w 242"/>
              <a:gd name="T15" fmla="*/ 2147483647 h 301"/>
              <a:gd name="T16" fmla="*/ 2147483647 w 242"/>
              <a:gd name="T17" fmla="*/ 2147483647 h 301"/>
              <a:gd name="T18" fmla="*/ 2147483647 w 242"/>
              <a:gd name="T19" fmla="*/ 2147483647 h 301"/>
              <a:gd name="T20" fmla="*/ 2147483647 w 242"/>
              <a:gd name="T21" fmla="*/ 2147483647 h 301"/>
              <a:gd name="T22" fmla="*/ 2147483647 w 242"/>
              <a:gd name="T23" fmla="*/ 2147483647 h 301"/>
              <a:gd name="T24" fmla="*/ 2147483647 w 242"/>
              <a:gd name="T25" fmla="*/ 2147483647 h 301"/>
              <a:gd name="T26" fmla="*/ 2147483647 w 242"/>
              <a:gd name="T27" fmla="*/ 2147483647 h 301"/>
              <a:gd name="T28" fmla="*/ 2147483647 w 242"/>
              <a:gd name="T29" fmla="*/ 2147483647 h 30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2" h="301">
                <a:moveTo>
                  <a:pt x="113" y="11"/>
                </a:moveTo>
                <a:cubicBezTo>
                  <a:pt x="67" y="46"/>
                  <a:pt x="55" y="61"/>
                  <a:pt x="22" y="112"/>
                </a:cubicBezTo>
                <a:cubicBezTo>
                  <a:pt x="16" y="121"/>
                  <a:pt x="4" y="139"/>
                  <a:pt x="4" y="139"/>
                </a:cubicBezTo>
                <a:cubicBezTo>
                  <a:pt x="7" y="160"/>
                  <a:pt x="0" y="186"/>
                  <a:pt x="13" y="203"/>
                </a:cubicBezTo>
                <a:cubicBezTo>
                  <a:pt x="19" y="212"/>
                  <a:pt x="24" y="185"/>
                  <a:pt x="31" y="176"/>
                </a:cubicBezTo>
                <a:cubicBezTo>
                  <a:pt x="50" y="152"/>
                  <a:pt x="66" y="140"/>
                  <a:pt x="95" y="130"/>
                </a:cubicBezTo>
                <a:cubicBezTo>
                  <a:pt x="113" y="157"/>
                  <a:pt x="118" y="181"/>
                  <a:pt x="141" y="203"/>
                </a:cubicBezTo>
                <a:cubicBezTo>
                  <a:pt x="148" y="233"/>
                  <a:pt x="140" y="270"/>
                  <a:pt x="159" y="294"/>
                </a:cubicBezTo>
                <a:cubicBezTo>
                  <a:pt x="165" y="301"/>
                  <a:pt x="177" y="289"/>
                  <a:pt x="186" y="285"/>
                </a:cubicBezTo>
                <a:cubicBezTo>
                  <a:pt x="196" y="280"/>
                  <a:pt x="205" y="273"/>
                  <a:pt x="214" y="267"/>
                </a:cubicBezTo>
                <a:cubicBezTo>
                  <a:pt x="215" y="265"/>
                  <a:pt x="242" y="213"/>
                  <a:pt x="241" y="203"/>
                </a:cubicBezTo>
                <a:cubicBezTo>
                  <a:pt x="234" y="144"/>
                  <a:pt x="180" y="128"/>
                  <a:pt x="132" y="112"/>
                </a:cubicBezTo>
                <a:cubicBezTo>
                  <a:pt x="82" y="62"/>
                  <a:pt x="153" y="141"/>
                  <a:pt x="104" y="29"/>
                </a:cubicBezTo>
                <a:cubicBezTo>
                  <a:pt x="100" y="19"/>
                  <a:pt x="72" y="21"/>
                  <a:pt x="77" y="11"/>
                </a:cubicBezTo>
                <a:cubicBezTo>
                  <a:pt x="82" y="0"/>
                  <a:pt x="101" y="11"/>
                  <a:pt x="113" y="11"/>
                </a:cubicBezTo>
                <a:close/>
              </a:path>
            </a:pathLst>
          </a:custGeom>
          <a:solidFill>
            <a:schemeClr val="accent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788" name="Text Box 19"/>
          <p:cNvSpPr txBox="1">
            <a:spLocks noChangeArrowheads="1"/>
          </p:cNvSpPr>
          <p:nvPr/>
        </p:nvSpPr>
        <p:spPr bwMode="auto">
          <a:xfrm>
            <a:off x="2007659" y="4416426"/>
            <a:ext cx="7745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ts val="1000"/>
              </a:spcBef>
              <a:spcAft>
                <a:spcPts val="700"/>
              </a:spcAft>
              <a:buClr>
                <a:srgbClr val="8B3D9A"/>
              </a:buClr>
              <a:buFont typeface="Wingdings" pitchFamily="2" charset="2"/>
              <a:buChar char="§"/>
              <a:defRPr sz="2400">
                <a:solidFill>
                  <a:srgbClr val="FEFDDE"/>
                </a:solidFill>
                <a:latin typeface="Arial" charset="0"/>
              </a:defRPr>
            </a:lvl1pPr>
            <a:lvl2pPr marL="742950" indent="-285750" eaLnBrk="0" hangingPunct="0">
              <a:lnSpc>
                <a:spcPct val="90000"/>
              </a:lnSpc>
              <a:spcBef>
                <a:spcPts val="1000"/>
              </a:spcBef>
              <a:spcAft>
                <a:spcPts val="700"/>
              </a:spcAft>
              <a:buClr>
                <a:srgbClr val="8B3D9A"/>
              </a:buClr>
              <a:buFont typeface="Arial" charset="0"/>
              <a:buChar char="–"/>
              <a:defRPr sz="2200">
                <a:solidFill>
                  <a:srgbClr val="FEFDDE"/>
                </a:solidFill>
                <a:latin typeface="Arial" charset="0"/>
              </a:defRPr>
            </a:lvl2pPr>
            <a:lvl3pPr marL="1143000" indent="-228600" eaLnBrk="0" hangingPunct="0">
              <a:lnSpc>
                <a:spcPct val="90000"/>
              </a:lnSpc>
              <a:spcBef>
                <a:spcPts val="1000"/>
              </a:spcBef>
              <a:spcAft>
                <a:spcPts val="700"/>
              </a:spcAft>
              <a:buClr>
                <a:srgbClr val="8B3D9A"/>
              </a:buClr>
              <a:buFont typeface="Arial" charset="0"/>
              <a:buChar char="–"/>
              <a:defRPr sz="2000">
                <a:solidFill>
                  <a:srgbClr val="FEFDDE"/>
                </a:solidFill>
                <a:latin typeface="Arial" charset="0"/>
              </a:defRPr>
            </a:lvl3pPr>
            <a:lvl4pPr marL="1600200" indent="-228600" eaLnBrk="0" hangingPunct="0">
              <a:lnSpc>
                <a:spcPct val="90000"/>
              </a:lnSpc>
              <a:spcBef>
                <a:spcPts val="1000"/>
              </a:spcBef>
              <a:spcAft>
                <a:spcPts val="700"/>
              </a:spcAft>
              <a:buClr>
                <a:srgbClr val="8B3D9A"/>
              </a:buClr>
              <a:buFont typeface="Arial" charset="0"/>
              <a:buChar char="–"/>
              <a:defRPr>
                <a:solidFill>
                  <a:srgbClr val="FEFDDE"/>
                </a:solidFill>
                <a:latin typeface="Arial" charset="0"/>
              </a:defRPr>
            </a:lvl4pPr>
            <a:lvl5pPr marL="2057400" indent="-228600" eaLnBrk="0"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5pPr>
            <a:lvl6pPr marL="25146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6pPr>
            <a:lvl7pPr marL="29718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7pPr>
            <a:lvl8pPr marL="34290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8pPr>
            <a:lvl9pPr marL="38862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9pPr>
          </a:lstStyle>
          <a:p>
            <a:pPr>
              <a:lnSpc>
                <a:spcPct val="100000"/>
              </a:lnSpc>
              <a:spcBef>
                <a:spcPct val="0"/>
              </a:spcBef>
              <a:spcAft>
                <a:spcPct val="0"/>
              </a:spcAft>
              <a:buClrTx/>
              <a:buFontTx/>
              <a:buNone/>
            </a:pPr>
            <a:r>
              <a:rPr lang="en-US" altLang="en-US" sz="1800" dirty="0">
                <a:solidFill>
                  <a:schemeClr val="tx1"/>
                </a:solidFill>
                <a:cs typeface="Times New Roman" pitchFamily="18" charset="0"/>
              </a:rPr>
              <a:t>CD44</a:t>
            </a:r>
          </a:p>
        </p:txBody>
      </p:sp>
      <p:sp>
        <p:nvSpPr>
          <p:cNvPr id="32789" name="Text Box 20"/>
          <p:cNvSpPr txBox="1">
            <a:spLocks noChangeArrowheads="1"/>
          </p:cNvSpPr>
          <p:nvPr/>
        </p:nvSpPr>
        <p:spPr bwMode="auto">
          <a:xfrm>
            <a:off x="3131611" y="5330826"/>
            <a:ext cx="9669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ts val="1000"/>
              </a:spcBef>
              <a:spcAft>
                <a:spcPts val="700"/>
              </a:spcAft>
              <a:buClr>
                <a:srgbClr val="8B3D9A"/>
              </a:buClr>
              <a:buFont typeface="Wingdings" pitchFamily="2" charset="2"/>
              <a:buChar char="§"/>
              <a:defRPr sz="2400">
                <a:solidFill>
                  <a:srgbClr val="FEFDDE"/>
                </a:solidFill>
                <a:latin typeface="Arial" charset="0"/>
              </a:defRPr>
            </a:lvl1pPr>
            <a:lvl2pPr marL="742950" indent="-285750" eaLnBrk="0" hangingPunct="0">
              <a:lnSpc>
                <a:spcPct val="90000"/>
              </a:lnSpc>
              <a:spcBef>
                <a:spcPts val="1000"/>
              </a:spcBef>
              <a:spcAft>
                <a:spcPts val="700"/>
              </a:spcAft>
              <a:buClr>
                <a:srgbClr val="8B3D9A"/>
              </a:buClr>
              <a:buFont typeface="Arial" charset="0"/>
              <a:buChar char="–"/>
              <a:defRPr sz="2200">
                <a:solidFill>
                  <a:srgbClr val="FEFDDE"/>
                </a:solidFill>
                <a:latin typeface="Arial" charset="0"/>
              </a:defRPr>
            </a:lvl2pPr>
            <a:lvl3pPr marL="1143000" indent="-228600" eaLnBrk="0" hangingPunct="0">
              <a:lnSpc>
                <a:spcPct val="90000"/>
              </a:lnSpc>
              <a:spcBef>
                <a:spcPts val="1000"/>
              </a:spcBef>
              <a:spcAft>
                <a:spcPts val="700"/>
              </a:spcAft>
              <a:buClr>
                <a:srgbClr val="8B3D9A"/>
              </a:buClr>
              <a:buFont typeface="Arial" charset="0"/>
              <a:buChar char="–"/>
              <a:defRPr sz="2000">
                <a:solidFill>
                  <a:srgbClr val="FEFDDE"/>
                </a:solidFill>
                <a:latin typeface="Arial" charset="0"/>
              </a:defRPr>
            </a:lvl3pPr>
            <a:lvl4pPr marL="1600200" indent="-228600" eaLnBrk="0" hangingPunct="0">
              <a:lnSpc>
                <a:spcPct val="90000"/>
              </a:lnSpc>
              <a:spcBef>
                <a:spcPts val="1000"/>
              </a:spcBef>
              <a:spcAft>
                <a:spcPts val="700"/>
              </a:spcAft>
              <a:buClr>
                <a:srgbClr val="8B3D9A"/>
              </a:buClr>
              <a:buFont typeface="Arial" charset="0"/>
              <a:buChar char="–"/>
              <a:defRPr>
                <a:solidFill>
                  <a:srgbClr val="FEFDDE"/>
                </a:solidFill>
                <a:latin typeface="Arial" charset="0"/>
              </a:defRPr>
            </a:lvl4pPr>
            <a:lvl5pPr marL="2057400" indent="-228600" eaLnBrk="0"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5pPr>
            <a:lvl6pPr marL="25146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6pPr>
            <a:lvl7pPr marL="29718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7pPr>
            <a:lvl8pPr marL="34290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8pPr>
            <a:lvl9pPr marL="38862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9pPr>
          </a:lstStyle>
          <a:p>
            <a:pPr>
              <a:lnSpc>
                <a:spcPct val="100000"/>
              </a:lnSpc>
              <a:spcBef>
                <a:spcPct val="0"/>
              </a:spcBef>
              <a:spcAft>
                <a:spcPct val="0"/>
              </a:spcAft>
              <a:buClrTx/>
              <a:buFontTx/>
              <a:buNone/>
            </a:pPr>
            <a:r>
              <a:rPr lang="en-US" altLang="en-US" sz="1800" dirty="0">
                <a:solidFill>
                  <a:schemeClr val="tx1"/>
                </a:solidFill>
                <a:cs typeface="Times New Roman" pitchFamily="18" charset="0"/>
              </a:rPr>
              <a:t>CXCR4</a:t>
            </a:r>
          </a:p>
        </p:txBody>
      </p:sp>
      <p:grpSp>
        <p:nvGrpSpPr>
          <p:cNvPr id="80917" name="Group 21"/>
          <p:cNvGrpSpPr>
            <a:grpSpLocks/>
          </p:cNvGrpSpPr>
          <p:nvPr/>
        </p:nvGrpSpPr>
        <p:grpSpPr bwMode="auto">
          <a:xfrm>
            <a:off x="655110" y="1416052"/>
            <a:ext cx="10397067" cy="4300538"/>
            <a:chOff x="431" y="934"/>
            <a:chExt cx="4912" cy="2709"/>
          </a:xfrm>
        </p:grpSpPr>
        <p:sp>
          <p:nvSpPr>
            <p:cNvPr id="32791" name="Text Box 22"/>
            <p:cNvSpPr txBox="1">
              <a:spLocks noChangeArrowheads="1"/>
            </p:cNvSpPr>
            <p:nvPr/>
          </p:nvSpPr>
          <p:spPr bwMode="auto">
            <a:xfrm>
              <a:off x="431" y="1410"/>
              <a:ext cx="779"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ts val="1000"/>
                </a:spcBef>
                <a:spcAft>
                  <a:spcPts val="700"/>
                </a:spcAft>
                <a:buClr>
                  <a:srgbClr val="8B3D9A"/>
                </a:buClr>
                <a:buFont typeface="Wingdings" pitchFamily="2" charset="2"/>
                <a:buChar char="§"/>
                <a:defRPr sz="2400">
                  <a:solidFill>
                    <a:srgbClr val="FEFDDE"/>
                  </a:solidFill>
                  <a:latin typeface="Arial" charset="0"/>
                </a:defRPr>
              </a:lvl1pPr>
              <a:lvl2pPr marL="742950" indent="-285750" eaLnBrk="0" hangingPunct="0">
                <a:lnSpc>
                  <a:spcPct val="90000"/>
                </a:lnSpc>
                <a:spcBef>
                  <a:spcPts val="1000"/>
                </a:spcBef>
                <a:spcAft>
                  <a:spcPts val="700"/>
                </a:spcAft>
                <a:buClr>
                  <a:srgbClr val="8B3D9A"/>
                </a:buClr>
                <a:buFont typeface="Arial" charset="0"/>
                <a:buChar char="–"/>
                <a:defRPr sz="2200">
                  <a:solidFill>
                    <a:srgbClr val="FEFDDE"/>
                  </a:solidFill>
                  <a:latin typeface="Arial" charset="0"/>
                </a:defRPr>
              </a:lvl2pPr>
              <a:lvl3pPr marL="1143000" indent="-228600" eaLnBrk="0" hangingPunct="0">
                <a:lnSpc>
                  <a:spcPct val="90000"/>
                </a:lnSpc>
                <a:spcBef>
                  <a:spcPts val="1000"/>
                </a:spcBef>
                <a:spcAft>
                  <a:spcPts val="700"/>
                </a:spcAft>
                <a:buClr>
                  <a:srgbClr val="8B3D9A"/>
                </a:buClr>
                <a:buFont typeface="Arial" charset="0"/>
                <a:buChar char="–"/>
                <a:defRPr sz="2000">
                  <a:solidFill>
                    <a:srgbClr val="FEFDDE"/>
                  </a:solidFill>
                  <a:latin typeface="Arial" charset="0"/>
                </a:defRPr>
              </a:lvl3pPr>
              <a:lvl4pPr marL="1600200" indent="-228600" eaLnBrk="0" hangingPunct="0">
                <a:lnSpc>
                  <a:spcPct val="90000"/>
                </a:lnSpc>
                <a:spcBef>
                  <a:spcPts val="1000"/>
                </a:spcBef>
                <a:spcAft>
                  <a:spcPts val="700"/>
                </a:spcAft>
                <a:buClr>
                  <a:srgbClr val="8B3D9A"/>
                </a:buClr>
                <a:buFont typeface="Arial" charset="0"/>
                <a:buChar char="–"/>
                <a:defRPr>
                  <a:solidFill>
                    <a:srgbClr val="FEFDDE"/>
                  </a:solidFill>
                  <a:latin typeface="Arial" charset="0"/>
                </a:defRPr>
              </a:lvl4pPr>
              <a:lvl5pPr marL="2057400" indent="-228600" eaLnBrk="0"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5pPr>
              <a:lvl6pPr marL="25146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6pPr>
              <a:lvl7pPr marL="29718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7pPr>
              <a:lvl8pPr marL="34290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8pPr>
              <a:lvl9pPr marL="38862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9pPr>
            </a:lstStyle>
            <a:p>
              <a:pPr algn="ctr">
                <a:lnSpc>
                  <a:spcPct val="100000"/>
                </a:lnSpc>
                <a:spcBef>
                  <a:spcPct val="0"/>
                </a:spcBef>
                <a:spcAft>
                  <a:spcPct val="0"/>
                </a:spcAft>
                <a:buClrTx/>
                <a:buFontTx/>
                <a:buNone/>
              </a:pPr>
              <a:r>
                <a:rPr lang="en-US" altLang="en-US" sz="1800" b="1" dirty="0">
                  <a:solidFill>
                    <a:schemeClr val="tx2"/>
                  </a:solidFill>
                  <a:cs typeface="Times New Roman" pitchFamily="18" charset="0"/>
                </a:rPr>
                <a:t>Lymphocide</a:t>
              </a:r>
              <a:r>
                <a:rPr lang="en-US" altLang="en-US" sz="1800" b="1" baseline="30000" dirty="0">
                  <a:solidFill>
                    <a:schemeClr val="tx2"/>
                  </a:solidFill>
                  <a:cs typeface="Times New Roman" pitchFamily="18" charset="0"/>
                </a:rPr>
                <a:t>®</a:t>
              </a:r>
            </a:p>
            <a:p>
              <a:pPr algn="ctr">
                <a:lnSpc>
                  <a:spcPct val="100000"/>
                </a:lnSpc>
                <a:spcBef>
                  <a:spcPct val="0"/>
                </a:spcBef>
                <a:spcAft>
                  <a:spcPct val="0"/>
                </a:spcAft>
                <a:buClrTx/>
                <a:buFontTx/>
                <a:buNone/>
              </a:pPr>
              <a:r>
                <a:rPr lang="en-US" altLang="en-US" sz="1600" dirty="0">
                  <a:solidFill>
                    <a:schemeClr val="tx2"/>
                  </a:solidFill>
                  <a:cs typeface="Times New Roman" pitchFamily="18" charset="0"/>
                </a:rPr>
                <a:t>(epratuzumab)</a:t>
              </a:r>
            </a:p>
          </p:txBody>
        </p:sp>
        <p:sp>
          <p:nvSpPr>
            <p:cNvPr id="32792" name="Text Box 23"/>
            <p:cNvSpPr txBox="1">
              <a:spLocks noChangeArrowheads="1"/>
            </p:cNvSpPr>
            <p:nvPr/>
          </p:nvSpPr>
          <p:spPr bwMode="auto">
            <a:xfrm>
              <a:off x="3510" y="934"/>
              <a:ext cx="983"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ts val="1000"/>
                </a:spcBef>
                <a:spcAft>
                  <a:spcPts val="700"/>
                </a:spcAft>
                <a:buClr>
                  <a:srgbClr val="8B3D9A"/>
                </a:buClr>
                <a:buFont typeface="Wingdings" pitchFamily="2" charset="2"/>
                <a:buChar char="§"/>
                <a:defRPr sz="2400">
                  <a:solidFill>
                    <a:srgbClr val="FEFDDE"/>
                  </a:solidFill>
                  <a:latin typeface="Arial" charset="0"/>
                </a:defRPr>
              </a:lvl1pPr>
              <a:lvl2pPr marL="742950" indent="-285750" eaLnBrk="0" hangingPunct="0">
                <a:lnSpc>
                  <a:spcPct val="90000"/>
                </a:lnSpc>
                <a:spcBef>
                  <a:spcPts val="1000"/>
                </a:spcBef>
                <a:spcAft>
                  <a:spcPts val="700"/>
                </a:spcAft>
                <a:buClr>
                  <a:srgbClr val="8B3D9A"/>
                </a:buClr>
                <a:buFont typeface="Arial" charset="0"/>
                <a:buChar char="–"/>
                <a:defRPr sz="2200">
                  <a:solidFill>
                    <a:srgbClr val="FEFDDE"/>
                  </a:solidFill>
                  <a:latin typeface="Arial" charset="0"/>
                </a:defRPr>
              </a:lvl2pPr>
              <a:lvl3pPr marL="1143000" indent="-228600" eaLnBrk="0" hangingPunct="0">
                <a:lnSpc>
                  <a:spcPct val="90000"/>
                </a:lnSpc>
                <a:spcBef>
                  <a:spcPts val="1000"/>
                </a:spcBef>
                <a:spcAft>
                  <a:spcPts val="700"/>
                </a:spcAft>
                <a:buClr>
                  <a:srgbClr val="8B3D9A"/>
                </a:buClr>
                <a:buFont typeface="Arial" charset="0"/>
                <a:buChar char="–"/>
                <a:defRPr sz="2000">
                  <a:solidFill>
                    <a:srgbClr val="FEFDDE"/>
                  </a:solidFill>
                  <a:latin typeface="Arial" charset="0"/>
                </a:defRPr>
              </a:lvl3pPr>
              <a:lvl4pPr marL="1600200" indent="-228600" eaLnBrk="0" hangingPunct="0">
                <a:lnSpc>
                  <a:spcPct val="90000"/>
                </a:lnSpc>
                <a:spcBef>
                  <a:spcPts val="1000"/>
                </a:spcBef>
                <a:spcAft>
                  <a:spcPts val="700"/>
                </a:spcAft>
                <a:buClr>
                  <a:srgbClr val="8B3D9A"/>
                </a:buClr>
                <a:buFont typeface="Arial" charset="0"/>
                <a:buChar char="–"/>
                <a:defRPr>
                  <a:solidFill>
                    <a:srgbClr val="FEFDDE"/>
                  </a:solidFill>
                  <a:latin typeface="Arial" charset="0"/>
                </a:defRPr>
              </a:lvl4pPr>
              <a:lvl5pPr marL="2057400" indent="-228600" eaLnBrk="0"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5pPr>
              <a:lvl6pPr marL="25146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6pPr>
              <a:lvl7pPr marL="29718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7pPr>
              <a:lvl8pPr marL="34290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8pPr>
              <a:lvl9pPr marL="38862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9pPr>
            </a:lstStyle>
            <a:p>
              <a:pPr algn="ctr">
                <a:lnSpc>
                  <a:spcPct val="100000"/>
                </a:lnSpc>
                <a:spcBef>
                  <a:spcPct val="0"/>
                </a:spcBef>
                <a:spcAft>
                  <a:spcPct val="0"/>
                </a:spcAft>
                <a:buClrTx/>
                <a:buFontTx/>
                <a:buNone/>
              </a:pPr>
              <a:r>
                <a:rPr lang="en-US" altLang="en-US" sz="1800" b="1" dirty="0">
                  <a:solidFill>
                    <a:schemeClr val="tx2"/>
                  </a:solidFill>
                  <a:cs typeface="Times New Roman" pitchFamily="18" charset="0"/>
                </a:rPr>
                <a:t>ONTAK</a:t>
              </a:r>
              <a:r>
                <a:rPr lang="en-US" altLang="en-US" sz="1800" b="1" baseline="30000" dirty="0">
                  <a:solidFill>
                    <a:schemeClr val="tx2"/>
                  </a:solidFill>
                  <a:cs typeface="Times New Roman" pitchFamily="18" charset="0"/>
                </a:rPr>
                <a:t>®</a:t>
              </a:r>
              <a:endParaRPr lang="en-US" altLang="en-US" sz="1800" b="1" baseline="30000" dirty="0">
                <a:solidFill>
                  <a:srgbClr val="C00000"/>
                </a:solidFill>
                <a:cs typeface="Times New Roman" pitchFamily="18" charset="0"/>
              </a:endParaRPr>
            </a:p>
            <a:p>
              <a:pPr algn="ctr">
                <a:lnSpc>
                  <a:spcPct val="100000"/>
                </a:lnSpc>
                <a:spcBef>
                  <a:spcPct val="0"/>
                </a:spcBef>
                <a:spcAft>
                  <a:spcPct val="0"/>
                </a:spcAft>
                <a:buClrTx/>
                <a:buFontTx/>
                <a:buNone/>
              </a:pPr>
              <a:r>
                <a:rPr lang="en-US" altLang="en-US" sz="1600" b="1" dirty="0">
                  <a:solidFill>
                    <a:srgbClr val="C00000"/>
                  </a:solidFill>
                  <a:cs typeface="Times New Roman" pitchFamily="18" charset="0"/>
                </a:rPr>
                <a:t>(denileukin diftitox)</a:t>
              </a:r>
            </a:p>
          </p:txBody>
        </p:sp>
        <p:sp>
          <p:nvSpPr>
            <p:cNvPr id="32793" name="Text Box 24"/>
            <p:cNvSpPr txBox="1">
              <a:spLocks noChangeArrowheads="1"/>
            </p:cNvSpPr>
            <p:nvPr/>
          </p:nvSpPr>
          <p:spPr bwMode="auto">
            <a:xfrm>
              <a:off x="4413" y="1443"/>
              <a:ext cx="930" cy="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ts val="1000"/>
                </a:spcBef>
                <a:spcAft>
                  <a:spcPts val="700"/>
                </a:spcAft>
                <a:buClr>
                  <a:srgbClr val="8B3D9A"/>
                </a:buClr>
                <a:buFont typeface="Wingdings" pitchFamily="2" charset="2"/>
                <a:buChar char="§"/>
                <a:defRPr sz="2400">
                  <a:solidFill>
                    <a:srgbClr val="FEFDDE"/>
                  </a:solidFill>
                  <a:latin typeface="Arial" charset="0"/>
                </a:defRPr>
              </a:lvl1pPr>
              <a:lvl2pPr marL="742950" indent="-285750" eaLnBrk="0" hangingPunct="0">
                <a:lnSpc>
                  <a:spcPct val="90000"/>
                </a:lnSpc>
                <a:spcBef>
                  <a:spcPts val="1000"/>
                </a:spcBef>
                <a:spcAft>
                  <a:spcPts val="700"/>
                </a:spcAft>
                <a:buClr>
                  <a:srgbClr val="8B3D9A"/>
                </a:buClr>
                <a:buFont typeface="Arial" charset="0"/>
                <a:buChar char="–"/>
                <a:defRPr sz="2200">
                  <a:solidFill>
                    <a:srgbClr val="FEFDDE"/>
                  </a:solidFill>
                  <a:latin typeface="Arial" charset="0"/>
                </a:defRPr>
              </a:lvl2pPr>
              <a:lvl3pPr marL="1143000" indent="-228600" eaLnBrk="0" hangingPunct="0">
                <a:lnSpc>
                  <a:spcPct val="90000"/>
                </a:lnSpc>
                <a:spcBef>
                  <a:spcPts val="1000"/>
                </a:spcBef>
                <a:spcAft>
                  <a:spcPts val="700"/>
                </a:spcAft>
                <a:buClr>
                  <a:srgbClr val="8B3D9A"/>
                </a:buClr>
                <a:buFont typeface="Arial" charset="0"/>
                <a:buChar char="–"/>
                <a:defRPr sz="2000">
                  <a:solidFill>
                    <a:srgbClr val="FEFDDE"/>
                  </a:solidFill>
                  <a:latin typeface="Arial" charset="0"/>
                </a:defRPr>
              </a:lvl3pPr>
              <a:lvl4pPr marL="1600200" indent="-228600" eaLnBrk="0" hangingPunct="0">
                <a:lnSpc>
                  <a:spcPct val="90000"/>
                </a:lnSpc>
                <a:spcBef>
                  <a:spcPts val="1000"/>
                </a:spcBef>
                <a:spcAft>
                  <a:spcPts val="700"/>
                </a:spcAft>
                <a:buClr>
                  <a:srgbClr val="8B3D9A"/>
                </a:buClr>
                <a:buFont typeface="Arial" charset="0"/>
                <a:buChar char="–"/>
                <a:defRPr>
                  <a:solidFill>
                    <a:srgbClr val="FEFDDE"/>
                  </a:solidFill>
                  <a:latin typeface="Arial" charset="0"/>
                </a:defRPr>
              </a:lvl4pPr>
              <a:lvl5pPr marL="2057400" indent="-228600" eaLnBrk="0"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5pPr>
              <a:lvl6pPr marL="25146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6pPr>
              <a:lvl7pPr marL="29718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7pPr>
              <a:lvl8pPr marL="34290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8pPr>
              <a:lvl9pPr marL="38862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9pPr>
            </a:lstStyle>
            <a:p>
              <a:pPr>
                <a:lnSpc>
                  <a:spcPct val="100000"/>
                </a:lnSpc>
                <a:spcBef>
                  <a:spcPct val="0"/>
                </a:spcBef>
                <a:spcAft>
                  <a:spcPct val="0"/>
                </a:spcAft>
                <a:buClrTx/>
                <a:buFontTx/>
                <a:buNone/>
              </a:pPr>
              <a:r>
                <a:rPr lang="en-US" altLang="en-US" sz="1800" b="1" dirty="0">
                  <a:solidFill>
                    <a:srgbClr val="C00000"/>
                  </a:solidFill>
                  <a:cs typeface="Times New Roman" pitchFamily="18" charset="0"/>
                </a:rPr>
                <a:t>Rituxan</a:t>
              </a:r>
              <a:r>
                <a:rPr lang="en-US" altLang="en-US" sz="1800" b="1" baseline="30000" dirty="0">
                  <a:solidFill>
                    <a:srgbClr val="C00000"/>
                  </a:solidFill>
                  <a:cs typeface="Times New Roman" pitchFamily="18" charset="0"/>
                </a:rPr>
                <a:t>®</a:t>
              </a:r>
              <a:endParaRPr lang="en-US" altLang="en-US" sz="1800" b="1" dirty="0">
                <a:solidFill>
                  <a:srgbClr val="C00000"/>
                </a:solidFill>
                <a:cs typeface="Times New Roman" pitchFamily="18" charset="0"/>
              </a:endParaRPr>
            </a:p>
            <a:p>
              <a:pPr>
                <a:lnSpc>
                  <a:spcPct val="100000"/>
                </a:lnSpc>
                <a:spcBef>
                  <a:spcPct val="0"/>
                </a:spcBef>
                <a:spcAft>
                  <a:spcPct val="0"/>
                </a:spcAft>
                <a:buClrTx/>
                <a:buFontTx/>
                <a:buNone/>
              </a:pPr>
              <a:r>
                <a:rPr lang="en-US" altLang="en-US" sz="1600" b="1" dirty="0">
                  <a:solidFill>
                    <a:srgbClr val="C00000"/>
                  </a:solidFill>
                  <a:cs typeface="Times New Roman" pitchFamily="18" charset="0"/>
                </a:rPr>
                <a:t>(rituximab)</a:t>
              </a:r>
            </a:p>
            <a:p>
              <a:pPr>
                <a:lnSpc>
                  <a:spcPct val="100000"/>
                </a:lnSpc>
                <a:spcBef>
                  <a:spcPct val="0"/>
                </a:spcBef>
                <a:spcAft>
                  <a:spcPct val="0"/>
                </a:spcAft>
                <a:buClrTx/>
                <a:buFontTx/>
                <a:buNone/>
              </a:pPr>
              <a:endParaRPr lang="en-US" altLang="en-US" sz="1600" b="1" dirty="0">
                <a:solidFill>
                  <a:srgbClr val="C00000"/>
                </a:solidFill>
                <a:cs typeface="Times New Roman" pitchFamily="18" charset="0"/>
              </a:endParaRPr>
            </a:p>
            <a:p>
              <a:pPr>
                <a:lnSpc>
                  <a:spcPct val="100000"/>
                </a:lnSpc>
                <a:spcBef>
                  <a:spcPct val="0"/>
                </a:spcBef>
                <a:spcAft>
                  <a:spcPct val="0"/>
                </a:spcAft>
                <a:buClrTx/>
                <a:buFontTx/>
                <a:buNone/>
              </a:pPr>
              <a:r>
                <a:rPr lang="en-US" altLang="en-US" sz="1600" b="1" dirty="0">
                  <a:solidFill>
                    <a:srgbClr val="C00000"/>
                  </a:solidFill>
                  <a:cs typeface="Times New Roman" pitchFamily="18" charset="0"/>
                </a:rPr>
                <a:t>Gazyva</a:t>
              </a:r>
            </a:p>
            <a:p>
              <a:pPr>
                <a:lnSpc>
                  <a:spcPct val="100000"/>
                </a:lnSpc>
                <a:spcBef>
                  <a:spcPct val="0"/>
                </a:spcBef>
                <a:spcAft>
                  <a:spcPct val="0"/>
                </a:spcAft>
                <a:buClrTx/>
                <a:buFontTx/>
                <a:buNone/>
              </a:pPr>
              <a:r>
                <a:rPr lang="en-US" altLang="en-US" sz="1600" b="1" dirty="0">
                  <a:solidFill>
                    <a:srgbClr val="C00000"/>
                  </a:solidFill>
                  <a:cs typeface="Times New Roman" pitchFamily="18" charset="0"/>
                </a:rPr>
                <a:t>Obinotuzumab</a:t>
              </a:r>
            </a:p>
            <a:p>
              <a:pPr>
                <a:lnSpc>
                  <a:spcPct val="100000"/>
                </a:lnSpc>
                <a:spcBef>
                  <a:spcPct val="0"/>
                </a:spcBef>
                <a:spcAft>
                  <a:spcPct val="0"/>
                </a:spcAft>
                <a:buClrTx/>
                <a:buFontTx/>
                <a:buNone/>
              </a:pPr>
              <a:endParaRPr lang="en-US" altLang="en-US" sz="1600" b="1" dirty="0">
                <a:solidFill>
                  <a:srgbClr val="C00000"/>
                </a:solidFill>
                <a:cs typeface="Times New Roman" pitchFamily="18" charset="0"/>
              </a:endParaRPr>
            </a:p>
            <a:p>
              <a:pPr>
                <a:lnSpc>
                  <a:spcPct val="100000"/>
                </a:lnSpc>
                <a:spcBef>
                  <a:spcPct val="0"/>
                </a:spcBef>
                <a:spcAft>
                  <a:spcPct val="0"/>
                </a:spcAft>
                <a:buClrTx/>
                <a:buFontTx/>
                <a:buNone/>
              </a:pPr>
              <a:r>
                <a:rPr lang="en-US" altLang="en-US" sz="1800" b="1" dirty="0">
                  <a:solidFill>
                    <a:srgbClr val="C00000"/>
                  </a:solidFill>
                  <a:cs typeface="Times New Roman" pitchFamily="18" charset="0"/>
                </a:rPr>
                <a:t>Zevalin</a:t>
              </a:r>
              <a:r>
                <a:rPr lang="en-US" altLang="en-US" sz="1800" b="1" baseline="30000" dirty="0">
                  <a:solidFill>
                    <a:schemeClr val="tx2"/>
                  </a:solidFill>
                  <a:cs typeface="Times New Roman" pitchFamily="18" charset="0"/>
                </a:rPr>
                <a:t>®</a:t>
              </a:r>
            </a:p>
            <a:p>
              <a:pPr>
                <a:lnSpc>
                  <a:spcPct val="100000"/>
                </a:lnSpc>
                <a:spcBef>
                  <a:spcPct val="0"/>
                </a:spcBef>
                <a:spcAft>
                  <a:spcPct val="0"/>
                </a:spcAft>
                <a:buClrTx/>
                <a:buFontTx/>
                <a:buNone/>
              </a:pPr>
              <a:r>
                <a:rPr lang="en-US" altLang="en-US" sz="1600" dirty="0">
                  <a:solidFill>
                    <a:schemeClr val="tx2"/>
                  </a:solidFill>
                  <a:cs typeface="Times New Roman" pitchFamily="18" charset="0"/>
                </a:rPr>
                <a:t>(</a:t>
              </a:r>
              <a:r>
                <a:rPr lang="en-US" altLang="en-US" sz="1600" b="1" baseline="30000" dirty="0">
                  <a:solidFill>
                    <a:srgbClr val="C00000"/>
                  </a:solidFill>
                  <a:cs typeface="Times New Roman" pitchFamily="18" charset="0"/>
                </a:rPr>
                <a:t>90</a:t>
              </a:r>
              <a:r>
                <a:rPr lang="en-US" altLang="en-US" sz="1600" b="1" dirty="0">
                  <a:solidFill>
                    <a:srgbClr val="C00000"/>
                  </a:solidFill>
                  <a:cs typeface="Times New Roman" pitchFamily="18" charset="0"/>
                </a:rPr>
                <a:t>Y- Ibritumomab)</a:t>
              </a:r>
            </a:p>
          </p:txBody>
        </p:sp>
        <p:sp>
          <p:nvSpPr>
            <p:cNvPr id="32794" name="Text Box 25"/>
            <p:cNvSpPr txBox="1">
              <a:spLocks noChangeArrowheads="1"/>
            </p:cNvSpPr>
            <p:nvPr/>
          </p:nvSpPr>
          <p:spPr bwMode="auto">
            <a:xfrm>
              <a:off x="4469" y="3255"/>
              <a:ext cx="772"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ts val="1000"/>
                </a:spcBef>
                <a:spcAft>
                  <a:spcPts val="700"/>
                </a:spcAft>
                <a:buClr>
                  <a:srgbClr val="8B3D9A"/>
                </a:buClr>
                <a:buFont typeface="Wingdings" pitchFamily="2" charset="2"/>
                <a:buChar char="§"/>
                <a:defRPr sz="2400">
                  <a:solidFill>
                    <a:srgbClr val="FEFDDE"/>
                  </a:solidFill>
                  <a:latin typeface="Arial" charset="0"/>
                </a:defRPr>
              </a:lvl1pPr>
              <a:lvl2pPr marL="742950" indent="-285750" eaLnBrk="0" hangingPunct="0">
                <a:lnSpc>
                  <a:spcPct val="90000"/>
                </a:lnSpc>
                <a:spcBef>
                  <a:spcPts val="1000"/>
                </a:spcBef>
                <a:spcAft>
                  <a:spcPts val="700"/>
                </a:spcAft>
                <a:buClr>
                  <a:srgbClr val="8B3D9A"/>
                </a:buClr>
                <a:buFont typeface="Arial" charset="0"/>
                <a:buChar char="–"/>
                <a:defRPr sz="2200">
                  <a:solidFill>
                    <a:srgbClr val="FEFDDE"/>
                  </a:solidFill>
                  <a:latin typeface="Arial" charset="0"/>
                </a:defRPr>
              </a:lvl2pPr>
              <a:lvl3pPr marL="1143000" indent="-228600" eaLnBrk="0" hangingPunct="0">
                <a:lnSpc>
                  <a:spcPct val="90000"/>
                </a:lnSpc>
                <a:spcBef>
                  <a:spcPts val="1000"/>
                </a:spcBef>
                <a:spcAft>
                  <a:spcPts val="700"/>
                </a:spcAft>
                <a:buClr>
                  <a:srgbClr val="8B3D9A"/>
                </a:buClr>
                <a:buFont typeface="Arial" charset="0"/>
                <a:buChar char="–"/>
                <a:defRPr sz="2000">
                  <a:solidFill>
                    <a:srgbClr val="FEFDDE"/>
                  </a:solidFill>
                  <a:latin typeface="Arial" charset="0"/>
                </a:defRPr>
              </a:lvl3pPr>
              <a:lvl4pPr marL="1600200" indent="-228600" eaLnBrk="0" hangingPunct="0">
                <a:lnSpc>
                  <a:spcPct val="90000"/>
                </a:lnSpc>
                <a:spcBef>
                  <a:spcPts val="1000"/>
                </a:spcBef>
                <a:spcAft>
                  <a:spcPts val="700"/>
                </a:spcAft>
                <a:buClr>
                  <a:srgbClr val="8B3D9A"/>
                </a:buClr>
                <a:buFont typeface="Arial" charset="0"/>
                <a:buChar char="–"/>
                <a:defRPr>
                  <a:solidFill>
                    <a:srgbClr val="FEFDDE"/>
                  </a:solidFill>
                  <a:latin typeface="Arial" charset="0"/>
                </a:defRPr>
              </a:lvl4pPr>
              <a:lvl5pPr marL="2057400" indent="-228600" eaLnBrk="0"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5pPr>
              <a:lvl6pPr marL="25146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6pPr>
              <a:lvl7pPr marL="29718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7pPr>
              <a:lvl8pPr marL="34290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8pPr>
              <a:lvl9pPr marL="3886200" indent="-228600" eaLnBrk="0" fontAlgn="base" hangingPunct="0">
                <a:lnSpc>
                  <a:spcPct val="90000"/>
                </a:lnSpc>
                <a:spcBef>
                  <a:spcPts val="1000"/>
                </a:spcBef>
                <a:spcAft>
                  <a:spcPts val="700"/>
                </a:spcAft>
                <a:buClr>
                  <a:srgbClr val="8B3D9A"/>
                </a:buClr>
                <a:buFont typeface="Arial" charset="0"/>
                <a:buChar char="–"/>
                <a:defRPr sz="1600">
                  <a:solidFill>
                    <a:srgbClr val="FEFDDE"/>
                  </a:solidFill>
                  <a:latin typeface="Arial" charset="0"/>
                </a:defRPr>
              </a:lvl9pPr>
            </a:lstStyle>
            <a:p>
              <a:pPr algn="ctr">
                <a:lnSpc>
                  <a:spcPct val="100000"/>
                </a:lnSpc>
                <a:spcBef>
                  <a:spcPct val="0"/>
                </a:spcBef>
                <a:spcAft>
                  <a:spcPct val="0"/>
                </a:spcAft>
                <a:buClrTx/>
                <a:buFontTx/>
                <a:buNone/>
              </a:pPr>
              <a:r>
                <a:rPr lang="en-US" altLang="en-US" sz="1800" b="1" dirty="0">
                  <a:solidFill>
                    <a:srgbClr val="C00000"/>
                  </a:solidFill>
                  <a:cs typeface="Times New Roman" pitchFamily="18" charset="0"/>
                </a:rPr>
                <a:t>Campath</a:t>
              </a:r>
              <a:r>
                <a:rPr lang="en-US" altLang="en-US" sz="1800" b="1" baseline="30000" dirty="0">
                  <a:solidFill>
                    <a:srgbClr val="C00000"/>
                  </a:solidFill>
                  <a:cs typeface="Times New Roman" pitchFamily="18" charset="0"/>
                </a:rPr>
                <a:t>®</a:t>
              </a:r>
            </a:p>
            <a:p>
              <a:pPr algn="ctr">
                <a:lnSpc>
                  <a:spcPct val="100000"/>
                </a:lnSpc>
                <a:spcBef>
                  <a:spcPct val="0"/>
                </a:spcBef>
                <a:spcAft>
                  <a:spcPct val="0"/>
                </a:spcAft>
                <a:buClrTx/>
                <a:buFontTx/>
                <a:buNone/>
              </a:pPr>
              <a:r>
                <a:rPr lang="en-US" altLang="en-US" sz="1600" b="1" dirty="0">
                  <a:solidFill>
                    <a:srgbClr val="C00000"/>
                  </a:solidFill>
                  <a:cs typeface="Times New Roman" pitchFamily="18" charset="0"/>
                </a:rPr>
                <a:t>(alemtuzumab</a:t>
              </a:r>
              <a:r>
                <a:rPr lang="en-US" altLang="en-US" sz="1600" dirty="0">
                  <a:solidFill>
                    <a:schemeClr val="tx2"/>
                  </a:solidFill>
                  <a:cs typeface="Times New Roman" pitchFamily="18" charset="0"/>
                </a:rPr>
                <a:t>)</a:t>
              </a:r>
            </a:p>
          </p:txBody>
        </p:sp>
        <p:sp>
          <p:nvSpPr>
            <p:cNvPr id="32795" name="Line 26"/>
            <p:cNvSpPr>
              <a:spLocks noChangeShapeType="1"/>
            </p:cNvSpPr>
            <p:nvPr/>
          </p:nvSpPr>
          <p:spPr bwMode="auto">
            <a:xfrm flipH="1">
              <a:off x="3118" y="1087"/>
              <a:ext cx="503"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796" name="Line 27"/>
            <p:cNvSpPr>
              <a:spLocks noChangeShapeType="1"/>
            </p:cNvSpPr>
            <p:nvPr/>
          </p:nvSpPr>
          <p:spPr bwMode="auto">
            <a:xfrm>
              <a:off x="1271" y="1609"/>
              <a:ext cx="24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797" name="Line 28"/>
            <p:cNvSpPr>
              <a:spLocks noChangeShapeType="1"/>
            </p:cNvSpPr>
            <p:nvPr/>
          </p:nvSpPr>
          <p:spPr bwMode="auto">
            <a:xfrm flipH="1">
              <a:off x="4279" y="1646"/>
              <a:ext cx="14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798" name="Line 29"/>
            <p:cNvSpPr>
              <a:spLocks noChangeShapeType="1"/>
            </p:cNvSpPr>
            <p:nvPr/>
          </p:nvSpPr>
          <p:spPr bwMode="auto">
            <a:xfrm flipH="1">
              <a:off x="4283" y="2117"/>
              <a:ext cx="14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799" name="Line 30"/>
            <p:cNvSpPr>
              <a:spLocks noChangeShapeType="1"/>
            </p:cNvSpPr>
            <p:nvPr/>
          </p:nvSpPr>
          <p:spPr bwMode="auto">
            <a:xfrm flipH="1">
              <a:off x="4148" y="3440"/>
              <a:ext cx="33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800" name="Line 31"/>
            <p:cNvSpPr>
              <a:spLocks noChangeShapeType="1"/>
            </p:cNvSpPr>
            <p:nvPr/>
          </p:nvSpPr>
          <p:spPr bwMode="auto">
            <a:xfrm flipV="1">
              <a:off x="4288" y="1975"/>
              <a:ext cx="0" cy="14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801" name="Line 32"/>
            <p:cNvSpPr>
              <a:spLocks noChangeShapeType="1"/>
            </p:cNvSpPr>
            <p:nvPr/>
          </p:nvSpPr>
          <p:spPr bwMode="auto">
            <a:xfrm flipV="1">
              <a:off x="4274" y="1641"/>
              <a:ext cx="0" cy="146"/>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802" name="Line 33"/>
            <p:cNvSpPr>
              <a:spLocks noChangeShapeType="1"/>
            </p:cNvSpPr>
            <p:nvPr/>
          </p:nvSpPr>
          <p:spPr bwMode="auto">
            <a:xfrm flipV="1">
              <a:off x="1527" y="1600"/>
              <a:ext cx="0" cy="146"/>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cxnSp>
        <p:nvCxnSpPr>
          <p:cNvPr id="3" name="Straight Connector 2"/>
          <p:cNvCxnSpPr>
            <a:cxnSpLocks/>
          </p:cNvCxnSpPr>
          <p:nvPr/>
        </p:nvCxnSpPr>
        <p:spPr>
          <a:xfrm flipH="1">
            <a:off x="8700496" y="3955259"/>
            <a:ext cx="38318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H="1" flipV="1">
            <a:off x="8512049" y="3184527"/>
            <a:ext cx="188447" cy="77073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CBDFF050-814F-754C-A15C-C50A129CA1C7}"/>
              </a:ext>
            </a:extLst>
          </p:cNvPr>
          <p:cNvSpPr>
            <a:spLocks noGrp="1"/>
          </p:cNvSpPr>
          <p:nvPr>
            <p:ph type="title"/>
          </p:nvPr>
        </p:nvSpPr>
        <p:spPr/>
        <p:txBody>
          <a:bodyPr>
            <a:noAutofit/>
          </a:bodyPr>
          <a:lstStyle/>
          <a:p>
            <a:r>
              <a:rPr lang="en-US" altLang="en-US" sz="4000" b="1" dirty="0">
                <a:solidFill>
                  <a:srgbClr val="C00000"/>
                </a:solidFill>
              </a:rPr>
              <a:t>Targeted Therapies In Lymphomas and CLL</a:t>
            </a:r>
            <a:endParaRPr lang="en-US" sz="3600" dirty="0"/>
          </a:p>
        </p:txBody>
      </p:sp>
    </p:spTree>
    <p:extLst>
      <p:ext uri="{BB962C8B-B14F-4D97-AF65-F5344CB8AC3E}">
        <p14:creationId xmlns:p14="http://schemas.microsoft.com/office/powerpoint/2010/main" val="12338473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0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2004484" y="5030791"/>
            <a:ext cx="128240" cy="276999"/>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dirty="0">
                <a:latin typeface="Arial" charset="0"/>
                <a:cs typeface="Times New Roman" pitchFamily="18" charset="0"/>
              </a:rPr>
              <a:t>0</a:t>
            </a:r>
          </a:p>
        </p:txBody>
      </p:sp>
      <p:sp>
        <p:nvSpPr>
          <p:cNvPr id="78851" name="Rectangle 3"/>
          <p:cNvSpPr>
            <a:spLocks noChangeArrowheads="1"/>
          </p:cNvSpPr>
          <p:nvPr/>
        </p:nvSpPr>
        <p:spPr bwMode="auto">
          <a:xfrm>
            <a:off x="1835151" y="3346450"/>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dirty="0">
                <a:latin typeface="Arial" charset="0"/>
                <a:cs typeface="Times New Roman" pitchFamily="18" charset="0"/>
              </a:rPr>
              <a:t>60</a:t>
            </a:r>
          </a:p>
        </p:txBody>
      </p:sp>
      <p:sp>
        <p:nvSpPr>
          <p:cNvPr id="78852" name="Line 4"/>
          <p:cNvSpPr>
            <a:spLocks noChangeShapeType="1"/>
          </p:cNvSpPr>
          <p:nvPr/>
        </p:nvSpPr>
        <p:spPr bwMode="auto">
          <a:xfrm>
            <a:off x="2302935" y="5173666"/>
            <a:ext cx="2117" cy="1587"/>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53" name="Line 5"/>
          <p:cNvSpPr>
            <a:spLocks noChangeShapeType="1"/>
          </p:cNvSpPr>
          <p:nvPr/>
        </p:nvSpPr>
        <p:spPr bwMode="auto">
          <a:xfrm>
            <a:off x="2317751" y="5184775"/>
            <a:ext cx="2116" cy="1588"/>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54" name="Line 6"/>
          <p:cNvSpPr>
            <a:spLocks noChangeShapeType="1"/>
          </p:cNvSpPr>
          <p:nvPr/>
        </p:nvSpPr>
        <p:spPr bwMode="auto">
          <a:xfrm>
            <a:off x="2317751" y="4618041"/>
            <a:ext cx="2116" cy="1587"/>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55" name="Line 7"/>
          <p:cNvSpPr>
            <a:spLocks noChangeShapeType="1"/>
          </p:cNvSpPr>
          <p:nvPr/>
        </p:nvSpPr>
        <p:spPr bwMode="auto">
          <a:xfrm>
            <a:off x="2317751" y="3487738"/>
            <a:ext cx="2116" cy="1587"/>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56" name="Line 8"/>
          <p:cNvSpPr>
            <a:spLocks noChangeShapeType="1"/>
          </p:cNvSpPr>
          <p:nvPr/>
        </p:nvSpPr>
        <p:spPr bwMode="auto">
          <a:xfrm>
            <a:off x="2317751" y="2354266"/>
            <a:ext cx="2116" cy="1587"/>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57" name="Line 9"/>
          <p:cNvSpPr>
            <a:spLocks noChangeShapeType="1"/>
          </p:cNvSpPr>
          <p:nvPr/>
        </p:nvSpPr>
        <p:spPr bwMode="auto">
          <a:xfrm>
            <a:off x="2330451" y="5173666"/>
            <a:ext cx="2116" cy="1587"/>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58" name="Rectangle 10"/>
          <p:cNvSpPr>
            <a:spLocks noChangeArrowheads="1"/>
          </p:cNvSpPr>
          <p:nvPr/>
        </p:nvSpPr>
        <p:spPr bwMode="auto">
          <a:xfrm>
            <a:off x="2260600" y="5419727"/>
            <a:ext cx="128240" cy="276999"/>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dirty="0">
                <a:latin typeface="Arial" charset="0"/>
                <a:cs typeface="Times New Roman" pitchFamily="18" charset="0"/>
              </a:rPr>
              <a:t>0</a:t>
            </a:r>
          </a:p>
        </p:txBody>
      </p:sp>
      <p:sp>
        <p:nvSpPr>
          <p:cNvPr id="78859" name="Line 11"/>
          <p:cNvSpPr>
            <a:spLocks noChangeShapeType="1"/>
          </p:cNvSpPr>
          <p:nvPr/>
        </p:nvSpPr>
        <p:spPr bwMode="auto">
          <a:xfrm>
            <a:off x="3754968" y="5173666"/>
            <a:ext cx="2117" cy="1587"/>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60" name="Rectangle 12"/>
          <p:cNvSpPr>
            <a:spLocks noChangeArrowheads="1"/>
          </p:cNvSpPr>
          <p:nvPr/>
        </p:nvSpPr>
        <p:spPr bwMode="auto">
          <a:xfrm>
            <a:off x="3683000" y="5419727"/>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dirty="0">
                <a:latin typeface="Arial" charset="0"/>
                <a:cs typeface="Times New Roman" pitchFamily="18" charset="0"/>
              </a:rPr>
              <a:t>2</a:t>
            </a:r>
          </a:p>
        </p:txBody>
      </p:sp>
      <p:sp>
        <p:nvSpPr>
          <p:cNvPr id="78861" name="Line 13"/>
          <p:cNvSpPr>
            <a:spLocks noChangeShapeType="1"/>
          </p:cNvSpPr>
          <p:nvPr/>
        </p:nvSpPr>
        <p:spPr bwMode="auto">
          <a:xfrm>
            <a:off x="4466167" y="5173666"/>
            <a:ext cx="2117" cy="1587"/>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62" name="Line 14"/>
          <p:cNvSpPr>
            <a:spLocks noChangeShapeType="1"/>
          </p:cNvSpPr>
          <p:nvPr/>
        </p:nvSpPr>
        <p:spPr bwMode="auto">
          <a:xfrm>
            <a:off x="5177368" y="5173666"/>
            <a:ext cx="2117" cy="1587"/>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63" name="Rectangle 15"/>
          <p:cNvSpPr>
            <a:spLocks noChangeArrowheads="1"/>
          </p:cNvSpPr>
          <p:nvPr/>
        </p:nvSpPr>
        <p:spPr bwMode="auto">
          <a:xfrm>
            <a:off x="5105400" y="5343527"/>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dirty="0">
                <a:latin typeface="Arial" charset="0"/>
                <a:cs typeface="Times New Roman" pitchFamily="18" charset="0"/>
              </a:rPr>
              <a:t>4</a:t>
            </a:r>
          </a:p>
        </p:txBody>
      </p:sp>
      <p:sp>
        <p:nvSpPr>
          <p:cNvPr id="78864" name="Rectangle 16"/>
          <p:cNvSpPr>
            <a:spLocks noChangeArrowheads="1"/>
          </p:cNvSpPr>
          <p:nvPr/>
        </p:nvSpPr>
        <p:spPr bwMode="auto">
          <a:xfrm>
            <a:off x="6527800" y="5343527"/>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dirty="0">
                <a:latin typeface="Arial" charset="0"/>
                <a:cs typeface="Times New Roman" pitchFamily="18" charset="0"/>
              </a:rPr>
              <a:t>6</a:t>
            </a:r>
          </a:p>
        </p:txBody>
      </p:sp>
      <p:sp>
        <p:nvSpPr>
          <p:cNvPr id="78865" name="Rectangle 17"/>
          <p:cNvSpPr>
            <a:spLocks noChangeArrowheads="1"/>
          </p:cNvSpPr>
          <p:nvPr/>
        </p:nvSpPr>
        <p:spPr bwMode="auto">
          <a:xfrm>
            <a:off x="7950200" y="5343527"/>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dirty="0">
                <a:latin typeface="Arial" charset="0"/>
                <a:cs typeface="Times New Roman" pitchFamily="18" charset="0"/>
              </a:rPr>
              <a:t>8</a:t>
            </a:r>
          </a:p>
        </p:txBody>
      </p:sp>
      <p:sp>
        <p:nvSpPr>
          <p:cNvPr id="78866" name="Line 18"/>
          <p:cNvSpPr>
            <a:spLocks noChangeShapeType="1"/>
          </p:cNvSpPr>
          <p:nvPr/>
        </p:nvSpPr>
        <p:spPr bwMode="auto">
          <a:xfrm>
            <a:off x="2317751" y="2333625"/>
            <a:ext cx="2116" cy="1588"/>
          </a:xfrm>
          <a:prstGeom prst="line">
            <a:avLst/>
          </a:prstGeom>
          <a:noFill/>
          <a:ln w="0">
            <a:solidFill>
              <a:srgbClr val="FF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67" name="Line 19"/>
          <p:cNvSpPr>
            <a:spLocks noChangeShapeType="1"/>
          </p:cNvSpPr>
          <p:nvPr/>
        </p:nvSpPr>
        <p:spPr bwMode="auto">
          <a:xfrm>
            <a:off x="2988735" y="2360616"/>
            <a:ext cx="2117"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68" name="Line 20"/>
          <p:cNvSpPr>
            <a:spLocks noChangeShapeType="1"/>
          </p:cNvSpPr>
          <p:nvPr/>
        </p:nvSpPr>
        <p:spPr bwMode="auto">
          <a:xfrm>
            <a:off x="3746500" y="2465391"/>
            <a:ext cx="2117"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69" name="Line 21"/>
          <p:cNvSpPr>
            <a:spLocks noChangeShapeType="1"/>
          </p:cNvSpPr>
          <p:nvPr/>
        </p:nvSpPr>
        <p:spPr bwMode="auto">
          <a:xfrm>
            <a:off x="3979335" y="2471741"/>
            <a:ext cx="2117"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70" name="Rectangle 22"/>
          <p:cNvSpPr>
            <a:spLocks noChangeArrowheads="1"/>
          </p:cNvSpPr>
          <p:nvPr/>
        </p:nvSpPr>
        <p:spPr bwMode="auto">
          <a:xfrm>
            <a:off x="4440768" y="2492375"/>
            <a:ext cx="27517" cy="57150"/>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8871" name="Rectangle 23"/>
          <p:cNvSpPr>
            <a:spLocks noChangeArrowheads="1"/>
          </p:cNvSpPr>
          <p:nvPr/>
        </p:nvSpPr>
        <p:spPr bwMode="auto">
          <a:xfrm>
            <a:off x="4442886" y="2492375"/>
            <a:ext cx="27516" cy="57150"/>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8872" name="Rectangle 24"/>
          <p:cNvSpPr>
            <a:spLocks noChangeArrowheads="1"/>
          </p:cNvSpPr>
          <p:nvPr/>
        </p:nvSpPr>
        <p:spPr bwMode="auto">
          <a:xfrm>
            <a:off x="4466169" y="2492375"/>
            <a:ext cx="29633" cy="57150"/>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8873" name="Line 25"/>
          <p:cNvSpPr>
            <a:spLocks noChangeShapeType="1"/>
          </p:cNvSpPr>
          <p:nvPr/>
        </p:nvSpPr>
        <p:spPr bwMode="auto">
          <a:xfrm>
            <a:off x="4578351" y="2549525"/>
            <a:ext cx="0" cy="1588"/>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74" name="Rectangle 26"/>
          <p:cNvSpPr>
            <a:spLocks noChangeArrowheads="1"/>
          </p:cNvSpPr>
          <p:nvPr/>
        </p:nvSpPr>
        <p:spPr bwMode="auto">
          <a:xfrm>
            <a:off x="4578351" y="2492375"/>
            <a:ext cx="27516" cy="57150"/>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8875" name="Line 27"/>
          <p:cNvSpPr>
            <a:spLocks noChangeShapeType="1"/>
          </p:cNvSpPr>
          <p:nvPr/>
        </p:nvSpPr>
        <p:spPr bwMode="auto">
          <a:xfrm>
            <a:off x="4580468" y="2549525"/>
            <a:ext cx="2117" cy="1588"/>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76" name="Line 28"/>
          <p:cNvSpPr>
            <a:spLocks noChangeShapeType="1"/>
          </p:cNvSpPr>
          <p:nvPr/>
        </p:nvSpPr>
        <p:spPr bwMode="auto">
          <a:xfrm>
            <a:off x="4648200" y="2549525"/>
            <a:ext cx="2117" cy="1588"/>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77" name="Rectangle 29"/>
          <p:cNvSpPr>
            <a:spLocks noChangeArrowheads="1"/>
          </p:cNvSpPr>
          <p:nvPr/>
        </p:nvSpPr>
        <p:spPr bwMode="auto">
          <a:xfrm>
            <a:off x="4648200" y="2492375"/>
            <a:ext cx="27517" cy="57150"/>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8878" name="Line 30"/>
          <p:cNvSpPr>
            <a:spLocks noChangeShapeType="1"/>
          </p:cNvSpPr>
          <p:nvPr/>
        </p:nvSpPr>
        <p:spPr bwMode="auto">
          <a:xfrm>
            <a:off x="4650319" y="2549525"/>
            <a:ext cx="2116" cy="1588"/>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79" name="Line 31"/>
          <p:cNvSpPr>
            <a:spLocks noChangeShapeType="1"/>
          </p:cNvSpPr>
          <p:nvPr/>
        </p:nvSpPr>
        <p:spPr bwMode="auto">
          <a:xfrm>
            <a:off x="4652435" y="2549525"/>
            <a:ext cx="2117" cy="1588"/>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80" name="Line 32"/>
          <p:cNvSpPr>
            <a:spLocks noChangeShapeType="1"/>
          </p:cNvSpPr>
          <p:nvPr/>
        </p:nvSpPr>
        <p:spPr bwMode="auto">
          <a:xfrm>
            <a:off x="4671486" y="2549525"/>
            <a:ext cx="2116" cy="1588"/>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81" name="Line 33"/>
          <p:cNvSpPr>
            <a:spLocks noChangeShapeType="1"/>
          </p:cNvSpPr>
          <p:nvPr/>
        </p:nvSpPr>
        <p:spPr bwMode="auto">
          <a:xfrm>
            <a:off x="4684186" y="2549525"/>
            <a:ext cx="2116" cy="1588"/>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82" name="Line 34"/>
          <p:cNvSpPr>
            <a:spLocks noChangeShapeType="1"/>
          </p:cNvSpPr>
          <p:nvPr/>
        </p:nvSpPr>
        <p:spPr bwMode="auto">
          <a:xfrm>
            <a:off x="4705351" y="2549525"/>
            <a:ext cx="2116" cy="1588"/>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83" name="Rectangle 35"/>
          <p:cNvSpPr>
            <a:spLocks noChangeArrowheads="1"/>
          </p:cNvSpPr>
          <p:nvPr/>
        </p:nvSpPr>
        <p:spPr bwMode="auto">
          <a:xfrm>
            <a:off x="4705353" y="2492375"/>
            <a:ext cx="29633" cy="57150"/>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8884" name="Line 36"/>
          <p:cNvSpPr>
            <a:spLocks noChangeShapeType="1"/>
          </p:cNvSpPr>
          <p:nvPr/>
        </p:nvSpPr>
        <p:spPr bwMode="auto">
          <a:xfrm>
            <a:off x="4715935" y="2549525"/>
            <a:ext cx="2117" cy="1588"/>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85" name="Line 37"/>
          <p:cNvSpPr>
            <a:spLocks noChangeShapeType="1"/>
          </p:cNvSpPr>
          <p:nvPr/>
        </p:nvSpPr>
        <p:spPr bwMode="auto">
          <a:xfrm>
            <a:off x="4728635" y="2549525"/>
            <a:ext cx="2117" cy="1588"/>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86" name="Line 38"/>
          <p:cNvSpPr>
            <a:spLocks noChangeShapeType="1"/>
          </p:cNvSpPr>
          <p:nvPr/>
        </p:nvSpPr>
        <p:spPr bwMode="auto">
          <a:xfrm>
            <a:off x="4730751" y="2549525"/>
            <a:ext cx="2116" cy="1588"/>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87" name="Line 39"/>
          <p:cNvSpPr>
            <a:spLocks noChangeShapeType="1"/>
          </p:cNvSpPr>
          <p:nvPr/>
        </p:nvSpPr>
        <p:spPr bwMode="auto">
          <a:xfrm>
            <a:off x="4732868" y="2549525"/>
            <a:ext cx="2117" cy="1588"/>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88" name="Line 40"/>
          <p:cNvSpPr>
            <a:spLocks noChangeShapeType="1"/>
          </p:cNvSpPr>
          <p:nvPr/>
        </p:nvSpPr>
        <p:spPr bwMode="auto">
          <a:xfrm>
            <a:off x="2317751" y="2333625"/>
            <a:ext cx="0" cy="1588"/>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89" name="Freeform 41"/>
          <p:cNvSpPr>
            <a:spLocks/>
          </p:cNvSpPr>
          <p:nvPr/>
        </p:nvSpPr>
        <p:spPr bwMode="auto">
          <a:xfrm>
            <a:off x="2302935" y="2333625"/>
            <a:ext cx="93133" cy="20638"/>
          </a:xfrm>
          <a:custGeom>
            <a:avLst/>
            <a:gdLst>
              <a:gd name="T0" fmla="*/ 30 w 210"/>
              <a:gd name="T1" fmla="*/ 0 h 64"/>
              <a:gd name="T2" fmla="*/ 26 w 210"/>
              <a:gd name="T3" fmla="*/ 0 h 64"/>
              <a:gd name="T4" fmla="*/ 23 w 210"/>
              <a:gd name="T5" fmla="*/ 2 h 64"/>
              <a:gd name="T6" fmla="*/ 21 w 210"/>
              <a:gd name="T7" fmla="*/ 3 h 64"/>
              <a:gd name="T8" fmla="*/ 17 w 210"/>
              <a:gd name="T9" fmla="*/ 3 h 64"/>
              <a:gd name="T10" fmla="*/ 15 w 210"/>
              <a:gd name="T11" fmla="*/ 5 h 64"/>
              <a:gd name="T12" fmla="*/ 12 w 210"/>
              <a:gd name="T13" fmla="*/ 8 h 64"/>
              <a:gd name="T14" fmla="*/ 10 w 210"/>
              <a:gd name="T15" fmla="*/ 9 h 64"/>
              <a:gd name="T16" fmla="*/ 7 w 210"/>
              <a:gd name="T17" fmla="*/ 12 h 64"/>
              <a:gd name="T18" fmla="*/ 6 w 210"/>
              <a:gd name="T19" fmla="*/ 14 h 64"/>
              <a:gd name="T20" fmla="*/ 5 w 210"/>
              <a:gd name="T21" fmla="*/ 17 h 64"/>
              <a:gd name="T22" fmla="*/ 2 w 210"/>
              <a:gd name="T23" fmla="*/ 19 h 64"/>
              <a:gd name="T24" fmla="*/ 2 w 210"/>
              <a:gd name="T25" fmla="*/ 23 h 64"/>
              <a:gd name="T26" fmla="*/ 1 w 210"/>
              <a:gd name="T27" fmla="*/ 25 h 64"/>
              <a:gd name="T28" fmla="*/ 0 w 210"/>
              <a:gd name="T29" fmla="*/ 29 h 64"/>
              <a:gd name="T30" fmla="*/ 0 w 210"/>
              <a:gd name="T31" fmla="*/ 33 h 64"/>
              <a:gd name="T32" fmla="*/ 0 w 210"/>
              <a:gd name="T33" fmla="*/ 35 h 64"/>
              <a:gd name="T34" fmla="*/ 1 w 210"/>
              <a:gd name="T35" fmla="*/ 38 h 64"/>
              <a:gd name="T36" fmla="*/ 2 w 210"/>
              <a:gd name="T37" fmla="*/ 42 h 64"/>
              <a:gd name="T38" fmla="*/ 2 w 210"/>
              <a:gd name="T39" fmla="*/ 44 h 64"/>
              <a:gd name="T40" fmla="*/ 5 w 210"/>
              <a:gd name="T41" fmla="*/ 47 h 64"/>
              <a:gd name="T42" fmla="*/ 6 w 210"/>
              <a:gd name="T43" fmla="*/ 50 h 64"/>
              <a:gd name="T44" fmla="*/ 7 w 210"/>
              <a:gd name="T45" fmla="*/ 53 h 64"/>
              <a:gd name="T46" fmla="*/ 10 w 210"/>
              <a:gd name="T47" fmla="*/ 55 h 64"/>
              <a:gd name="T48" fmla="*/ 12 w 210"/>
              <a:gd name="T49" fmla="*/ 57 h 64"/>
              <a:gd name="T50" fmla="*/ 15 w 210"/>
              <a:gd name="T51" fmla="*/ 59 h 64"/>
              <a:gd name="T52" fmla="*/ 18 w 210"/>
              <a:gd name="T53" fmla="*/ 60 h 64"/>
              <a:gd name="T54" fmla="*/ 21 w 210"/>
              <a:gd name="T55" fmla="*/ 62 h 64"/>
              <a:gd name="T56" fmla="*/ 23 w 210"/>
              <a:gd name="T57" fmla="*/ 63 h 64"/>
              <a:gd name="T58" fmla="*/ 27 w 210"/>
              <a:gd name="T59" fmla="*/ 63 h 64"/>
              <a:gd name="T60" fmla="*/ 30 w 210"/>
              <a:gd name="T61" fmla="*/ 64 h 64"/>
              <a:gd name="T62" fmla="*/ 179 w 210"/>
              <a:gd name="T63" fmla="*/ 64 h 64"/>
              <a:gd name="T64" fmla="*/ 183 w 210"/>
              <a:gd name="T65" fmla="*/ 63 h 64"/>
              <a:gd name="T66" fmla="*/ 185 w 210"/>
              <a:gd name="T67" fmla="*/ 63 h 64"/>
              <a:gd name="T68" fmla="*/ 189 w 210"/>
              <a:gd name="T69" fmla="*/ 63 h 64"/>
              <a:gd name="T70" fmla="*/ 191 w 210"/>
              <a:gd name="T71" fmla="*/ 60 h 64"/>
              <a:gd name="T72" fmla="*/ 194 w 210"/>
              <a:gd name="T73" fmla="*/ 59 h 64"/>
              <a:gd name="T74" fmla="*/ 198 w 210"/>
              <a:gd name="T75" fmla="*/ 58 h 64"/>
              <a:gd name="T76" fmla="*/ 200 w 210"/>
              <a:gd name="T77" fmla="*/ 55 h 64"/>
              <a:gd name="T78" fmla="*/ 201 w 210"/>
              <a:gd name="T79" fmla="*/ 53 h 64"/>
              <a:gd name="T80" fmla="*/ 204 w 210"/>
              <a:gd name="T81" fmla="*/ 52 h 64"/>
              <a:gd name="T82" fmla="*/ 205 w 210"/>
              <a:gd name="T83" fmla="*/ 49 h 64"/>
              <a:gd name="T84" fmla="*/ 206 w 210"/>
              <a:gd name="T85" fmla="*/ 45 h 64"/>
              <a:gd name="T86" fmla="*/ 209 w 210"/>
              <a:gd name="T87" fmla="*/ 43 h 64"/>
              <a:gd name="T88" fmla="*/ 209 w 210"/>
              <a:gd name="T89" fmla="*/ 39 h 64"/>
              <a:gd name="T90" fmla="*/ 209 w 210"/>
              <a:gd name="T91" fmla="*/ 37 h 64"/>
              <a:gd name="T92" fmla="*/ 210 w 210"/>
              <a:gd name="T93" fmla="*/ 33 h 64"/>
              <a:gd name="T94" fmla="*/ 210 w 210"/>
              <a:gd name="T95" fmla="*/ 30 h 64"/>
              <a:gd name="T96" fmla="*/ 209 w 210"/>
              <a:gd name="T97" fmla="*/ 27 h 64"/>
              <a:gd name="T98" fmla="*/ 209 w 210"/>
              <a:gd name="T99" fmla="*/ 24 h 64"/>
              <a:gd name="T100" fmla="*/ 208 w 210"/>
              <a:gd name="T101" fmla="*/ 22 h 64"/>
              <a:gd name="T102" fmla="*/ 206 w 210"/>
              <a:gd name="T103" fmla="*/ 18 h 64"/>
              <a:gd name="T104" fmla="*/ 205 w 210"/>
              <a:gd name="T105" fmla="*/ 15 h 64"/>
              <a:gd name="T106" fmla="*/ 204 w 210"/>
              <a:gd name="T107" fmla="*/ 12 h 64"/>
              <a:gd name="T108" fmla="*/ 201 w 210"/>
              <a:gd name="T109" fmla="*/ 10 h 64"/>
              <a:gd name="T110" fmla="*/ 199 w 210"/>
              <a:gd name="T111" fmla="*/ 8 h 64"/>
              <a:gd name="T112" fmla="*/ 196 w 210"/>
              <a:gd name="T113" fmla="*/ 5 h 64"/>
              <a:gd name="T114" fmla="*/ 194 w 210"/>
              <a:gd name="T115" fmla="*/ 4 h 64"/>
              <a:gd name="T116" fmla="*/ 191 w 210"/>
              <a:gd name="T117" fmla="*/ 3 h 64"/>
              <a:gd name="T118" fmla="*/ 189 w 210"/>
              <a:gd name="T119" fmla="*/ 2 h 64"/>
              <a:gd name="T120" fmla="*/ 185 w 210"/>
              <a:gd name="T121" fmla="*/ 0 h 64"/>
              <a:gd name="T122" fmla="*/ 181 w 210"/>
              <a:gd name="T123" fmla="*/ 0 h 64"/>
              <a:gd name="T124" fmla="*/ 178 w 210"/>
              <a:gd name="T1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 h="64">
                <a:moveTo>
                  <a:pt x="32" y="0"/>
                </a:moveTo>
                <a:lnTo>
                  <a:pt x="32" y="0"/>
                </a:lnTo>
                <a:lnTo>
                  <a:pt x="31" y="0"/>
                </a:lnTo>
                <a:lnTo>
                  <a:pt x="30" y="0"/>
                </a:lnTo>
                <a:lnTo>
                  <a:pt x="30" y="0"/>
                </a:lnTo>
                <a:lnTo>
                  <a:pt x="28" y="0"/>
                </a:lnTo>
                <a:lnTo>
                  <a:pt x="28" y="0"/>
                </a:lnTo>
                <a:lnTo>
                  <a:pt x="27" y="0"/>
                </a:lnTo>
                <a:lnTo>
                  <a:pt x="27" y="0"/>
                </a:lnTo>
                <a:lnTo>
                  <a:pt x="26" y="0"/>
                </a:lnTo>
                <a:lnTo>
                  <a:pt x="26" y="0"/>
                </a:lnTo>
                <a:lnTo>
                  <a:pt x="26" y="0"/>
                </a:lnTo>
                <a:lnTo>
                  <a:pt x="25" y="0"/>
                </a:lnTo>
                <a:lnTo>
                  <a:pt x="23" y="0"/>
                </a:lnTo>
                <a:lnTo>
                  <a:pt x="23" y="2"/>
                </a:lnTo>
                <a:lnTo>
                  <a:pt x="23" y="2"/>
                </a:lnTo>
                <a:lnTo>
                  <a:pt x="22" y="2"/>
                </a:lnTo>
                <a:lnTo>
                  <a:pt x="21" y="2"/>
                </a:lnTo>
                <a:lnTo>
                  <a:pt x="21" y="3"/>
                </a:lnTo>
                <a:lnTo>
                  <a:pt x="21" y="3"/>
                </a:lnTo>
                <a:lnTo>
                  <a:pt x="20" y="3"/>
                </a:lnTo>
                <a:lnTo>
                  <a:pt x="18" y="3"/>
                </a:lnTo>
                <a:lnTo>
                  <a:pt x="18" y="3"/>
                </a:lnTo>
                <a:lnTo>
                  <a:pt x="18" y="3"/>
                </a:lnTo>
                <a:lnTo>
                  <a:pt x="17" y="3"/>
                </a:lnTo>
                <a:lnTo>
                  <a:pt x="17" y="4"/>
                </a:lnTo>
                <a:lnTo>
                  <a:pt x="16" y="4"/>
                </a:lnTo>
                <a:lnTo>
                  <a:pt x="16" y="5"/>
                </a:lnTo>
                <a:lnTo>
                  <a:pt x="15" y="5"/>
                </a:lnTo>
                <a:lnTo>
                  <a:pt x="15" y="5"/>
                </a:lnTo>
                <a:lnTo>
                  <a:pt x="13" y="5"/>
                </a:lnTo>
                <a:lnTo>
                  <a:pt x="13" y="5"/>
                </a:lnTo>
                <a:lnTo>
                  <a:pt x="13" y="7"/>
                </a:lnTo>
                <a:lnTo>
                  <a:pt x="12" y="7"/>
                </a:lnTo>
                <a:lnTo>
                  <a:pt x="12" y="8"/>
                </a:lnTo>
                <a:lnTo>
                  <a:pt x="12" y="8"/>
                </a:lnTo>
                <a:lnTo>
                  <a:pt x="11" y="8"/>
                </a:lnTo>
                <a:lnTo>
                  <a:pt x="11" y="8"/>
                </a:lnTo>
                <a:lnTo>
                  <a:pt x="10" y="9"/>
                </a:lnTo>
                <a:lnTo>
                  <a:pt x="10" y="9"/>
                </a:lnTo>
                <a:lnTo>
                  <a:pt x="10" y="10"/>
                </a:lnTo>
                <a:lnTo>
                  <a:pt x="10" y="10"/>
                </a:lnTo>
                <a:lnTo>
                  <a:pt x="8" y="10"/>
                </a:lnTo>
                <a:lnTo>
                  <a:pt x="8" y="12"/>
                </a:lnTo>
                <a:lnTo>
                  <a:pt x="7" y="12"/>
                </a:lnTo>
                <a:lnTo>
                  <a:pt x="7" y="12"/>
                </a:lnTo>
                <a:lnTo>
                  <a:pt x="7" y="12"/>
                </a:lnTo>
                <a:lnTo>
                  <a:pt x="7" y="13"/>
                </a:lnTo>
                <a:lnTo>
                  <a:pt x="6" y="14"/>
                </a:lnTo>
                <a:lnTo>
                  <a:pt x="6" y="14"/>
                </a:lnTo>
                <a:lnTo>
                  <a:pt x="5" y="14"/>
                </a:lnTo>
                <a:lnTo>
                  <a:pt x="5" y="15"/>
                </a:lnTo>
                <a:lnTo>
                  <a:pt x="5" y="15"/>
                </a:lnTo>
                <a:lnTo>
                  <a:pt x="5" y="17"/>
                </a:lnTo>
                <a:lnTo>
                  <a:pt x="5" y="17"/>
                </a:lnTo>
                <a:lnTo>
                  <a:pt x="3" y="17"/>
                </a:lnTo>
                <a:lnTo>
                  <a:pt x="3" y="18"/>
                </a:lnTo>
                <a:lnTo>
                  <a:pt x="3" y="19"/>
                </a:lnTo>
                <a:lnTo>
                  <a:pt x="2" y="19"/>
                </a:lnTo>
                <a:lnTo>
                  <a:pt x="2" y="19"/>
                </a:lnTo>
                <a:lnTo>
                  <a:pt x="2" y="20"/>
                </a:lnTo>
                <a:lnTo>
                  <a:pt x="2" y="22"/>
                </a:lnTo>
                <a:lnTo>
                  <a:pt x="2" y="22"/>
                </a:lnTo>
                <a:lnTo>
                  <a:pt x="2" y="22"/>
                </a:lnTo>
                <a:lnTo>
                  <a:pt x="2" y="23"/>
                </a:lnTo>
                <a:lnTo>
                  <a:pt x="1" y="24"/>
                </a:lnTo>
                <a:lnTo>
                  <a:pt x="1" y="24"/>
                </a:lnTo>
                <a:lnTo>
                  <a:pt x="1" y="24"/>
                </a:lnTo>
                <a:lnTo>
                  <a:pt x="1" y="25"/>
                </a:lnTo>
                <a:lnTo>
                  <a:pt x="1" y="25"/>
                </a:lnTo>
                <a:lnTo>
                  <a:pt x="1" y="27"/>
                </a:lnTo>
                <a:lnTo>
                  <a:pt x="0" y="27"/>
                </a:lnTo>
                <a:lnTo>
                  <a:pt x="0" y="28"/>
                </a:lnTo>
                <a:lnTo>
                  <a:pt x="0" y="28"/>
                </a:lnTo>
                <a:lnTo>
                  <a:pt x="0" y="29"/>
                </a:lnTo>
                <a:lnTo>
                  <a:pt x="0" y="29"/>
                </a:lnTo>
                <a:lnTo>
                  <a:pt x="0" y="30"/>
                </a:lnTo>
                <a:lnTo>
                  <a:pt x="0" y="30"/>
                </a:lnTo>
                <a:lnTo>
                  <a:pt x="0" y="32"/>
                </a:lnTo>
                <a:lnTo>
                  <a:pt x="0" y="33"/>
                </a:lnTo>
                <a:lnTo>
                  <a:pt x="0" y="33"/>
                </a:lnTo>
                <a:lnTo>
                  <a:pt x="0" y="33"/>
                </a:lnTo>
                <a:lnTo>
                  <a:pt x="0" y="34"/>
                </a:lnTo>
                <a:lnTo>
                  <a:pt x="0" y="35"/>
                </a:lnTo>
                <a:lnTo>
                  <a:pt x="0" y="35"/>
                </a:lnTo>
                <a:lnTo>
                  <a:pt x="0" y="35"/>
                </a:lnTo>
                <a:lnTo>
                  <a:pt x="0" y="37"/>
                </a:lnTo>
                <a:lnTo>
                  <a:pt x="1" y="38"/>
                </a:lnTo>
                <a:lnTo>
                  <a:pt x="1" y="38"/>
                </a:lnTo>
                <a:lnTo>
                  <a:pt x="1" y="38"/>
                </a:lnTo>
                <a:lnTo>
                  <a:pt x="1" y="39"/>
                </a:lnTo>
                <a:lnTo>
                  <a:pt x="1" y="39"/>
                </a:lnTo>
                <a:lnTo>
                  <a:pt x="1" y="40"/>
                </a:lnTo>
                <a:lnTo>
                  <a:pt x="2" y="40"/>
                </a:lnTo>
                <a:lnTo>
                  <a:pt x="2" y="42"/>
                </a:lnTo>
                <a:lnTo>
                  <a:pt x="2" y="42"/>
                </a:lnTo>
                <a:lnTo>
                  <a:pt x="2" y="43"/>
                </a:lnTo>
                <a:lnTo>
                  <a:pt x="2" y="43"/>
                </a:lnTo>
                <a:lnTo>
                  <a:pt x="2" y="44"/>
                </a:lnTo>
                <a:lnTo>
                  <a:pt x="2" y="44"/>
                </a:lnTo>
                <a:lnTo>
                  <a:pt x="2" y="45"/>
                </a:lnTo>
                <a:lnTo>
                  <a:pt x="3" y="45"/>
                </a:lnTo>
                <a:lnTo>
                  <a:pt x="3" y="47"/>
                </a:lnTo>
                <a:lnTo>
                  <a:pt x="3" y="47"/>
                </a:lnTo>
                <a:lnTo>
                  <a:pt x="5" y="47"/>
                </a:lnTo>
                <a:lnTo>
                  <a:pt x="5" y="48"/>
                </a:lnTo>
                <a:lnTo>
                  <a:pt x="5" y="49"/>
                </a:lnTo>
                <a:lnTo>
                  <a:pt x="5" y="49"/>
                </a:lnTo>
                <a:lnTo>
                  <a:pt x="5" y="49"/>
                </a:lnTo>
                <a:lnTo>
                  <a:pt x="6" y="50"/>
                </a:lnTo>
                <a:lnTo>
                  <a:pt x="6" y="50"/>
                </a:lnTo>
                <a:lnTo>
                  <a:pt x="7" y="52"/>
                </a:lnTo>
                <a:lnTo>
                  <a:pt x="7" y="52"/>
                </a:lnTo>
                <a:lnTo>
                  <a:pt x="7" y="52"/>
                </a:lnTo>
                <a:lnTo>
                  <a:pt x="7" y="53"/>
                </a:lnTo>
                <a:lnTo>
                  <a:pt x="8" y="53"/>
                </a:lnTo>
                <a:lnTo>
                  <a:pt x="8" y="53"/>
                </a:lnTo>
                <a:lnTo>
                  <a:pt x="10" y="54"/>
                </a:lnTo>
                <a:lnTo>
                  <a:pt x="10" y="54"/>
                </a:lnTo>
                <a:lnTo>
                  <a:pt x="10" y="55"/>
                </a:lnTo>
                <a:lnTo>
                  <a:pt x="11" y="55"/>
                </a:lnTo>
                <a:lnTo>
                  <a:pt x="11" y="55"/>
                </a:lnTo>
                <a:lnTo>
                  <a:pt x="12" y="55"/>
                </a:lnTo>
                <a:lnTo>
                  <a:pt x="12" y="57"/>
                </a:lnTo>
                <a:lnTo>
                  <a:pt x="12" y="57"/>
                </a:lnTo>
                <a:lnTo>
                  <a:pt x="13" y="58"/>
                </a:lnTo>
                <a:lnTo>
                  <a:pt x="13" y="58"/>
                </a:lnTo>
                <a:lnTo>
                  <a:pt x="13" y="58"/>
                </a:lnTo>
                <a:lnTo>
                  <a:pt x="15" y="58"/>
                </a:lnTo>
                <a:lnTo>
                  <a:pt x="15" y="59"/>
                </a:lnTo>
                <a:lnTo>
                  <a:pt x="16" y="59"/>
                </a:lnTo>
                <a:lnTo>
                  <a:pt x="16" y="59"/>
                </a:lnTo>
                <a:lnTo>
                  <a:pt x="16" y="60"/>
                </a:lnTo>
                <a:lnTo>
                  <a:pt x="17" y="60"/>
                </a:lnTo>
                <a:lnTo>
                  <a:pt x="18" y="60"/>
                </a:lnTo>
                <a:lnTo>
                  <a:pt x="18" y="60"/>
                </a:lnTo>
                <a:lnTo>
                  <a:pt x="18" y="60"/>
                </a:lnTo>
                <a:lnTo>
                  <a:pt x="20" y="62"/>
                </a:lnTo>
                <a:lnTo>
                  <a:pt x="20" y="62"/>
                </a:lnTo>
                <a:lnTo>
                  <a:pt x="21" y="62"/>
                </a:lnTo>
                <a:lnTo>
                  <a:pt x="21" y="62"/>
                </a:lnTo>
                <a:lnTo>
                  <a:pt x="22" y="63"/>
                </a:lnTo>
                <a:lnTo>
                  <a:pt x="22" y="63"/>
                </a:lnTo>
                <a:lnTo>
                  <a:pt x="23" y="63"/>
                </a:lnTo>
                <a:lnTo>
                  <a:pt x="23" y="63"/>
                </a:lnTo>
                <a:lnTo>
                  <a:pt x="25" y="63"/>
                </a:lnTo>
                <a:lnTo>
                  <a:pt x="25" y="63"/>
                </a:lnTo>
                <a:lnTo>
                  <a:pt x="26" y="63"/>
                </a:lnTo>
                <a:lnTo>
                  <a:pt x="26" y="63"/>
                </a:lnTo>
                <a:lnTo>
                  <a:pt x="27" y="63"/>
                </a:lnTo>
                <a:lnTo>
                  <a:pt x="27" y="63"/>
                </a:lnTo>
                <a:lnTo>
                  <a:pt x="27" y="63"/>
                </a:lnTo>
                <a:lnTo>
                  <a:pt x="28" y="64"/>
                </a:lnTo>
                <a:lnTo>
                  <a:pt x="30" y="64"/>
                </a:lnTo>
                <a:lnTo>
                  <a:pt x="30" y="64"/>
                </a:lnTo>
                <a:lnTo>
                  <a:pt x="30" y="64"/>
                </a:lnTo>
                <a:lnTo>
                  <a:pt x="31" y="64"/>
                </a:lnTo>
                <a:lnTo>
                  <a:pt x="32" y="64"/>
                </a:lnTo>
                <a:lnTo>
                  <a:pt x="178" y="64"/>
                </a:lnTo>
                <a:lnTo>
                  <a:pt x="179" y="64"/>
                </a:lnTo>
                <a:lnTo>
                  <a:pt x="179" y="64"/>
                </a:lnTo>
                <a:lnTo>
                  <a:pt x="180" y="64"/>
                </a:lnTo>
                <a:lnTo>
                  <a:pt x="181" y="64"/>
                </a:lnTo>
                <a:lnTo>
                  <a:pt x="181" y="64"/>
                </a:lnTo>
                <a:lnTo>
                  <a:pt x="183" y="63"/>
                </a:lnTo>
                <a:lnTo>
                  <a:pt x="183" y="63"/>
                </a:lnTo>
                <a:lnTo>
                  <a:pt x="184" y="63"/>
                </a:lnTo>
                <a:lnTo>
                  <a:pt x="184" y="63"/>
                </a:lnTo>
                <a:lnTo>
                  <a:pt x="185" y="63"/>
                </a:lnTo>
                <a:lnTo>
                  <a:pt x="185" y="63"/>
                </a:lnTo>
                <a:lnTo>
                  <a:pt x="186" y="63"/>
                </a:lnTo>
                <a:lnTo>
                  <a:pt x="186" y="63"/>
                </a:lnTo>
                <a:lnTo>
                  <a:pt x="188" y="63"/>
                </a:lnTo>
                <a:lnTo>
                  <a:pt x="188" y="63"/>
                </a:lnTo>
                <a:lnTo>
                  <a:pt x="189" y="63"/>
                </a:lnTo>
                <a:lnTo>
                  <a:pt x="189" y="62"/>
                </a:lnTo>
                <a:lnTo>
                  <a:pt x="190" y="62"/>
                </a:lnTo>
                <a:lnTo>
                  <a:pt x="190" y="62"/>
                </a:lnTo>
                <a:lnTo>
                  <a:pt x="191" y="62"/>
                </a:lnTo>
                <a:lnTo>
                  <a:pt x="191" y="60"/>
                </a:lnTo>
                <a:lnTo>
                  <a:pt x="193" y="60"/>
                </a:lnTo>
                <a:lnTo>
                  <a:pt x="193" y="60"/>
                </a:lnTo>
                <a:lnTo>
                  <a:pt x="193" y="60"/>
                </a:lnTo>
                <a:lnTo>
                  <a:pt x="194" y="60"/>
                </a:lnTo>
                <a:lnTo>
                  <a:pt x="194" y="59"/>
                </a:lnTo>
                <a:lnTo>
                  <a:pt x="195" y="59"/>
                </a:lnTo>
                <a:lnTo>
                  <a:pt x="195" y="59"/>
                </a:lnTo>
                <a:lnTo>
                  <a:pt x="195" y="58"/>
                </a:lnTo>
                <a:lnTo>
                  <a:pt x="196" y="58"/>
                </a:lnTo>
                <a:lnTo>
                  <a:pt x="198" y="58"/>
                </a:lnTo>
                <a:lnTo>
                  <a:pt x="198" y="58"/>
                </a:lnTo>
                <a:lnTo>
                  <a:pt x="198" y="57"/>
                </a:lnTo>
                <a:lnTo>
                  <a:pt x="198" y="57"/>
                </a:lnTo>
                <a:lnTo>
                  <a:pt x="199" y="55"/>
                </a:lnTo>
                <a:lnTo>
                  <a:pt x="200" y="55"/>
                </a:lnTo>
                <a:lnTo>
                  <a:pt x="200" y="55"/>
                </a:lnTo>
                <a:lnTo>
                  <a:pt x="200" y="55"/>
                </a:lnTo>
                <a:lnTo>
                  <a:pt x="200" y="54"/>
                </a:lnTo>
                <a:lnTo>
                  <a:pt x="201" y="54"/>
                </a:lnTo>
                <a:lnTo>
                  <a:pt x="201" y="53"/>
                </a:lnTo>
                <a:lnTo>
                  <a:pt x="203" y="53"/>
                </a:lnTo>
                <a:lnTo>
                  <a:pt x="203" y="53"/>
                </a:lnTo>
                <a:lnTo>
                  <a:pt x="203" y="52"/>
                </a:lnTo>
                <a:lnTo>
                  <a:pt x="204" y="52"/>
                </a:lnTo>
                <a:lnTo>
                  <a:pt x="204" y="52"/>
                </a:lnTo>
                <a:lnTo>
                  <a:pt x="204" y="50"/>
                </a:lnTo>
                <a:lnTo>
                  <a:pt x="205" y="50"/>
                </a:lnTo>
                <a:lnTo>
                  <a:pt x="205" y="49"/>
                </a:lnTo>
                <a:lnTo>
                  <a:pt x="205" y="49"/>
                </a:lnTo>
                <a:lnTo>
                  <a:pt x="205" y="49"/>
                </a:lnTo>
                <a:lnTo>
                  <a:pt x="206" y="48"/>
                </a:lnTo>
                <a:lnTo>
                  <a:pt x="206" y="47"/>
                </a:lnTo>
                <a:lnTo>
                  <a:pt x="206" y="47"/>
                </a:lnTo>
                <a:lnTo>
                  <a:pt x="206" y="47"/>
                </a:lnTo>
                <a:lnTo>
                  <a:pt x="206" y="45"/>
                </a:lnTo>
                <a:lnTo>
                  <a:pt x="206" y="45"/>
                </a:lnTo>
                <a:lnTo>
                  <a:pt x="208" y="44"/>
                </a:lnTo>
                <a:lnTo>
                  <a:pt x="208" y="44"/>
                </a:lnTo>
                <a:lnTo>
                  <a:pt x="208" y="43"/>
                </a:lnTo>
                <a:lnTo>
                  <a:pt x="209" y="43"/>
                </a:lnTo>
                <a:lnTo>
                  <a:pt x="209" y="42"/>
                </a:lnTo>
                <a:lnTo>
                  <a:pt x="209" y="42"/>
                </a:lnTo>
                <a:lnTo>
                  <a:pt x="209" y="40"/>
                </a:lnTo>
                <a:lnTo>
                  <a:pt x="209" y="40"/>
                </a:lnTo>
                <a:lnTo>
                  <a:pt x="209" y="39"/>
                </a:lnTo>
                <a:lnTo>
                  <a:pt x="209" y="39"/>
                </a:lnTo>
                <a:lnTo>
                  <a:pt x="209" y="38"/>
                </a:lnTo>
                <a:lnTo>
                  <a:pt x="209" y="38"/>
                </a:lnTo>
                <a:lnTo>
                  <a:pt x="209" y="38"/>
                </a:lnTo>
                <a:lnTo>
                  <a:pt x="209" y="37"/>
                </a:lnTo>
                <a:lnTo>
                  <a:pt x="210" y="35"/>
                </a:lnTo>
                <a:lnTo>
                  <a:pt x="210" y="35"/>
                </a:lnTo>
                <a:lnTo>
                  <a:pt x="210" y="35"/>
                </a:lnTo>
                <a:lnTo>
                  <a:pt x="210" y="34"/>
                </a:lnTo>
                <a:lnTo>
                  <a:pt x="210" y="33"/>
                </a:lnTo>
                <a:lnTo>
                  <a:pt x="210" y="33"/>
                </a:lnTo>
                <a:lnTo>
                  <a:pt x="210" y="33"/>
                </a:lnTo>
                <a:lnTo>
                  <a:pt x="210" y="32"/>
                </a:lnTo>
                <a:lnTo>
                  <a:pt x="210" y="30"/>
                </a:lnTo>
                <a:lnTo>
                  <a:pt x="210" y="30"/>
                </a:lnTo>
                <a:lnTo>
                  <a:pt x="210" y="29"/>
                </a:lnTo>
                <a:lnTo>
                  <a:pt x="210" y="29"/>
                </a:lnTo>
                <a:lnTo>
                  <a:pt x="210" y="28"/>
                </a:lnTo>
                <a:lnTo>
                  <a:pt x="209" y="28"/>
                </a:lnTo>
                <a:lnTo>
                  <a:pt x="209" y="27"/>
                </a:lnTo>
                <a:lnTo>
                  <a:pt x="209" y="27"/>
                </a:lnTo>
                <a:lnTo>
                  <a:pt x="209" y="25"/>
                </a:lnTo>
                <a:lnTo>
                  <a:pt x="209" y="25"/>
                </a:lnTo>
                <a:lnTo>
                  <a:pt x="209" y="24"/>
                </a:lnTo>
                <a:lnTo>
                  <a:pt x="209" y="24"/>
                </a:lnTo>
                <a:lnTo>
                  <a:pt x="209" y="24"/>
                </a:lnTo>
                <a:lnTo>
                  <a:pt x="209" y="23"/>
                </a:lnTo>
                <a:lnTo>
                  <a:pt x="209" y="22"/>
                </a:lnTo>
                <a:lnTo>
                  <a:pt x="209" y="22"/>
                </a:lnTo>
                <a:lnTo>
                  <a:pt x="208" y="22"/>
                </a:lnTo>
                <a:lnTo>
                  <a:pt x="208" y="20"/>
                </a:lnTo>
                <a:lnTo>
                  <a:pt x="208" y="19"/>
                </a:lnTo>
                <a:lnTo>
                  <a:pt x="208" y="19"/>
                </a:lnTo>
                <a:lnTo>
                  <a:pt x="206" y="19"/>
                </a:lnTo>
                <a:lnTo>
                  <a:pt x="206" y="18"/>
                </a:lnTo>
                <a:lnTo>
                  <a:pt x="206" y="17"/>
                </a:lnTo>
                <a:lnTo>
                  <a:pt x="206" y="17"/>
                </a:lnTo>
                <a:lnTo>
                  <a:pt x="206" y="17"/>
                </a:lnTo>
                <a:lnTo>
                  <a:pt x="205" y="15"/>
                </a:lnTo>
                <a:lnTo>
                  <a:pt x="205" y="15"/>
                </a:lnTo>
                <a:lnTo>
                  <a:pt x="205" y="14"/>
                </a:lnTo>
                <a:lnTo>
                  <a:pt x="205" y="14"/>
                </a:lnTo>
                <a:lnTo>
                  <a:pt x="205" y="14"/>
                </a:lnTo>
                <a:lnTo>
                  <a:pt x="204" y="13"/>
                </a:lnTo>
                <a:lnTo>
                  <a:pt x="204" y="12"/>
                </a:lnTo>
                <a:lnTo>
                  <a:pt x="203" y="12"/>
                </a:lnTo>
                <a:lnTo>
                  <a:pt x="203" y="12"/>
                </a:lnTo>
                <a:lnTo>
                  <a:pt x="203" y="12"/>
                </a:lnTo>
                <a:lnTo>
                  <a:pt x="203" y="10"/>
                </a:lnTo>
                <a:lnTo>
                  <a:pt x="201" y="10"/>
                </a:lnTo>
                <a:lnTo>
                  <a:pt x="201" y="10"/>
                </a:lnTo>
                <a:lnTo>
                  <a:pt x="200" y="9"/>
                </a:lnTo>
                <a:lnTo>
                  <a:pt x="200" y="9"/>
                </a:lnTo>
                <a:lnTo>
                  <a:pt x="200" y="8"/>
                </a:lnTo>
                <a:lnTo>
                  <a:pt x="199" y="8"/>
                </a:lnTo>
                <a:lnTo>
                  <a:pt x="199" y="8"/>
                </a:lnTo>
                <a:lnTo>
                  <a:pt x="198" y="8"/>
                </a:lnTo>
                <a:lnTo>
                  <a:pt x="198" y="7"/>
                </a:lnTo>
                <a:lnTo>
                  <a:pt x="198" y="7"/>
                </a:lnTo>
                <a:lnTo>
                  <a:pt x="196" y="5"/>
                </a:lnTo>
                <a:lnTo>
                  <a:pt x="196" y="5"/>
                </a:lnTo>
                <a:lnTo>
                  <a:pt x="195" y="5"/>
                </a:lnTo>
                <a:lnTo>
                  <a:pt x="195" y="5"/>
                </a:lnTo>
                <a:lnTo>
                  <a:pt x="195" y="5"/>
                </a:lnTo>
                <a:lnTo>
                  <a:pt x="194" y="4"/>
                </a:lnTo>
                <a:lnTo>
                  <a:pt x="193" y="4"/>
                </a:lnTo>
                <a:lnTo>
                  <a:pt x="193" y="3"/>
                </a:lnTo>
                <a:lnTo>
                  <a:pt x="193" y="3"/>
                </a:lnTo>
                <a:lnTo>
                  <a:pt x="191" y="3"/>
                </a:lnTo>
                <a:lnTo>
                  <a:pt x="191" y="3"/>
                </a:lnTo>
                <a:lnTo>
                  <a:pt x="191" y="3"/>
                </a:lnTo>
                <a:lnTo>
                  <a:pt x="190" y="3"/>
                </a:lnTo>
                <a:lnTo>
                  <a:pt x="189" y="3"/>
                </a:lnTo>
                <a:lnTo>
                  <a:pt x="189" y="2"/>
                </a:lnTo>
                <a:lnTo>
                  <a:pt x="189" y="2"/>
                </a:lnTo>
                <a:lnTo>
                  <a:pt x="188" y="2"/>
                </a:lnTo>
                <a:lnTo>
                  <a:pt x="186" y="2"/>
                </a:lnTo>
                <a:lnTo>
                  <a:pt x="186" y="0"/>
                </a:lnTo>
                <a:lnTo>
                  <a:pt x="186" y="0"/>
                </a:lnTo>
                <a:lnTo>
                  <a:pt x="185" y="0"/>
                </a:lnTo>
                <a:lnTo>
                  <a:pt x="184" y="0"/>
                </a:lnTo>
                <a:lnTo>
                  <a:pt x="184" y="0"/>
                </a:lnTo>
                <a:lnTo>
                  <a:pt x="184" y="0"/>
                </a:lnTo>
                <a:lnTo>
                  <a:pt x="183" y="0"/>
                </a:lnTo>
                <a:lnTo>
                  <a:pt x="181" y="0"/>
                </a:lnTo>
                <a:lnTo>
                  <a:pt x="181" y="0"/>
                </a:lnTo>
                <a:lnTo>
                  <a:pt x="181" y="0"/>
                </a:lnTo>
                <a:lnTo>
                  <a:pt x="180" y="0"/>
                </a:lnTo>
                <a:lnTo>
                  <a:pt x="179" y="0"/>
                </a:lnTo>
                <a:lnTo>
                  <a:pt x="178" y="0"/>
                </a:lnTo>
                <a:lnTo>
                  <a:pt x="32" y="0"/>
                </a:lnTo>
                <a:close/>
              </a:path>
            </a:pathLst>
          </a:custGeom>
          <a:solidFill>
            <a:schemeClr val="accent2"/>
          </a:solidFill>
          <a:ln w="6350">
            <a:solidFill>
              <a:schemeClr val="accent2"/>
            </a:solidFill>
            <a:prstDash val="solid"/>
            <a:round/>
            <a:headEnd/>
            <a:tailEnd/>
          </a:ln>
        </p:spPr>
        <p:txBody>
          <a:bodyPr/>
          <a:lstStyle/>
          <a:p>
            <a:endParaRPr lang="en-US" dirty="0"/>
          </a:p>
        </p:txBody>
      </p:sp>
      <p:sp>
        <p:nvSpPr>
          <p:cNvPr id="78890" name="Line 42"/>
          <p:cNvSpPr>
            <a:spLocks noChangeShapeType="1"/>
          </p:cNvSpPr>
          <p:nvPr/>
        </p:nvSpPr>
        <p:spPr bwMode="auto">
          <a:xfrm>
            <a:off x="2396068" y="2344738"/>
            <a:ext cx="2117" cy="0"/>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91" name="Freeform 43"/>
          <p:cNvSpPr>
            <a:spLocks/>
          </p:cNvSpPr>
          <p:nvPr/>
        </p:nvSpPr>
        <p:spPr bwMode="auto">
          <a:xfrm>
            <a:off x="2368551" y="2333625"/>
            <a:ext cx="27516" cy="26988"/>
          </a:xfrm>
          <a:custGeom>
            <a:avLst/>
            <a:gdLst>
              <a:gd name="T0" fmla="*/ 64 w 64"/>
              <a:gd name="T1" fmla="*/ 29 h 84"/>
              <a:gd name="T2" fmla="*/ 63 w 64"/>
              <a:gd name="T3" fmla="*/ 25 h 84"/>
              <a:gd name="T4" fmla="*/ 63 w 64"/>
              <a:gd name="T5" fmla="*/ 24 h 84"/>
              <a:gd name="T6" fmla="*/ 62 w 64"/>
              <a:gd name="T7" fmla="*/ 20 h 84"/>
              <a:gd name="T8" fmla="*/ 60 w 64"/>
              <a:gd name="T9" fmla="*/ 17 h 84"/>
              <a:gd name="T10" fmla="*/ 59 w 64"/>
              <a:gd name="T11" fmla="*/ 14 h 84"/>
              <a:gd name="T12" fmla="*/ 57 w 64"/>
              <a:gd name="T13" fmla="*/ 12 h 84"/>
              <a:gd name="T14" fmla="*/ 55 w 64"/>
              <a:gd name="T15" fmla="*/ 10 h 84"/>
              <a:gd name="T16" fmla="*/ 53 w 64"/>
              <a:gd name="T17" fmla="*/ 8 h 84"/>
              <a:gd name="T18" fmla="*/ 49 w 64"/>
              <a:gd name="T19" fmla="*/ 5 h 84"/>
              <a:gd name="T20" fmla="*/ 47 w 64"/>
              <a:gd name="T21" fmla="*/ 4 h 84"/>
              <a:gd name="T22" fmla="*/ 45 w 64"/>
              <a:gd name="T23" fmla="*/ 3 h 84"/>
              <a:gd name="T24" fmla="*/ 42 w 64"/>
              <a:gd name="T25" fmla="*/ 2 h 84"/>
              <a:gd name="T26" fmla="*/ 38 w 64"/>
              <a:gd name="T27" fmla="*/ 0 h 84"/>
              <a:gd name="T28" fmla="*/ 35 w 64"/>
              <a:gd name="T29" fmla="*/ 0 h 84"/>
              <a:gd name="T30" fmla="*/ 32 w 64"/>
              <a:gd name="T31" fmla="*/ 0 h 84"/>
              <a:gd name="T32" fmla="*/ 29 w 64"/>
              <a:gd name="T33" fmla="*/ 0 h 84"/>
              <a:gd name="T34" fmla="*/ 25 w 64"/>
              <a:gd name="T35" fmla="*/ 0 h 84"/>
              <a:gd name="T36" fmla="*/ 23 w 64"/>
              <a:gd name="T37" fmla="*/ 2 h 84"/>
              <a:gd name="T38" fmla="*/ 19 w 64"/>
              <a:gd name="T39" fmla="*/ 3 h 84"/>
              <a:gd name="T40" fmla="*/ 17 w 64"/>
              <a:gd name="T41" fmla="*/ 4 h 84"/>
              <a:gd name="T42" fmla="*/ 14 w 64"/>
              <a:gd name="T43" fmla="*/ 5 h 84"/>
              <a:gd name="T44" fmla="*/ 12 w 64"/>
              <a:gd name="T45" fmla="*/ 8 h 84"/>
              <a:gd name="T46" fmla="*/ 9 w 64"/>
              <a:gd name="T47" fmla="*/ 10 h 84"/>
              <a:gd name="T48" fmla="*/ 8 w 64"/>
              <a:gd name="T49" fmla="*/ 12 h 84"/>
              <a:gd name="T50" fmla="*/ 5 w 64"/>
              <a:gd name="T51" fmla="*/ 14 h 84"/>
              <a:gd name="T52" fmla="*/ 4 w 64"/>
              <a:gd name="T53" fmla="*/ 18 h 84"/>
              <a:gd name="T54" fmla="*/ 3 w 64"/>
              <a:gd name="T55" fmla="*/ 20 h 84"/>
              <a:gd name="T56" fmla="*/ 2 w 64"/>
              <a:gd name="T57" fmla="*/ 24 h 84"/>
              <a:gd name="T58" fmla="*/ 2 w 64"/>
              <a:gd name="T59" fmla="*/ 27 h 84"/>
              <a:gd name="T60" fmla="*/ 0 w 64"/>
              <a:gd name="T61" fmla="*/ 30 h 84"/>
              <a:gd name="T62" fmla="*/ 0 w 64"/>
              <a:gd name="T63" fmla="*/ 53 h 84"/>
              <a:gd name="T64" fmla="*/ 0 w 64"/>
              <a:gd name="T65" fmla="*/ 55 h 84"/>
              <a:gd name="T66" fmla="*/ 2 w 64"/>
              <a:gd name="T67" fmla="*/ 59 h 84"/>
              <a:gd name="T68" fmla="*/ 2 w 64"/>
              <a:gd name="T69" fmla="*/ 63 h 84"/>
              <a:gd name="T70" fmla="*/ 4 w 64"/>
              <a:gd name="T71" fmla="*/ 65 h 84"/>
              <a:gd name="T72" fmla="*/ 4 w 64"/>
              <a:gd name="T73" fmla="*/ 68 h 84"/>
              <a:gd name="T74" fmla="*/ 7 w 64"/>
              <a:gd name="T75" fmla="*/ 70 h 84"/>
              <a:gd name="T76" fmla="*/ 8 w 64"/>
              <a:gd name="T77" fmla="*/ 73 h 84"/>
              <a:gd name="T78" fmla="*/ 10 w 64"/>
              <a:gd name="T79" fmla="*/ 76 h 84"/>
              <a:gd name="T80" fmla="*/ 13 w 64"/>
              <a:gd name="T81" fmla="*/ 78 h 84"/>
              <a:gd name="T82" fmla="*/ 15 w 64"/>
              <a:gd name="T83" fmla="*/ 79 h 84"/>
              <a:gd name="T84" fmla="*/ 19 w 64"/>
              <a:gd name="T85" fmla="*/ 81 h 84"/>
              <a:gd name="T86" fmla="*/ 22 w 64"/>
              <a:gd name="T87" fmla="*/ 82 h 84"/>
              <a:gd name="T88" fmla="*/ 24 w 64"/>
              <a:gd name="T89" fmla="*/ 83 h 84"/>
              <a:gd name="T90" fmla="*/ 28 w 64"/>
              <a:gd name="T91" fmla="*/ 83 h 84"/>
              <a:gd name="T92" fmla="*/ 32 w 64"/>
              <a:gd name="T93" fmla="*/ 84 h 84"/>
              <a:gd name="T94" fmla="*/ 34 w 64"/>
              <a:gd name="T95" fmla="*/ 84 h 84"/>
              <a:gd name="T96" fmla="*/ 38 w 64"/>
              <a:gd name="T97" fmla="*/ 83 h 84"/>
              <a:gd name="T98" fmla="*/ 40 w 64"/>
              <a:gd name="T99" fmla="*/ 83 h 84"/>
              <a:gd name="T100" fmla="*/ 43 w 64"/>
              <a:gd name="T101" fmla="*/ 82 h 84"/>
              <a:gd name="T102" fmla="*/ 47 w 64"/>
              <a:gd name="T103" fmla="*/ 81 h 84"/>
              <a:gd name="T104" fmla="*/ 49 w 64"/>
              <a:gd name="T105" fmla="*/ 79 h 84"/>
              <a:gd name="T106" fmla="*/ 52 w 64"/>
              <a:gd name="T107" fmla="*/ 78 h 84"/>
              <a:gd name="T108" fmla="*/ 54 w 64"/>
              <a:gd name="T109" fmla="*/ 76 h 84"/>
              <a:gd name="T110" fmla="*/ 57 w 64"/>
              <a:gd name="T111" fmla="*/ 73 h 84"/>
              <a:gd name="T112" fmla="*/ 59 w 64"/>
              <a:gd name="T113" fmla="*/ 70 h 84"/>
              <a:gd name="T114" fmla="*/ 60 w 64"/>
              <a:gd name="T115" fmla="*/ 68 h 84"/>
              <a:gd name="T116" fmla="*/ 60 w 64"/>
              <a:gd name="T117" fmla="*/ 65 h 84"/>
              <a:gd name="T118" fmla="*/ 63 w 64"/>
              <a:gd name="T119" fmla="*/ 63 h 84"/>
              <a:gd name="T120" fmla="*/ 63 w 64"/>
              <a:gd name="T121" fmla="*/ 59 h 84"/>
              <a:gd name="T122" fmla="*/ 64 w 64"/>
              <a:gd name="T123" fmla="*/ 55 h 84"/>
              <a:gd name="T124" fmla="*/ 64 w 64"/>
              <a:gd name="T125" fmla="*/ 5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 h="84">
                <a:moveTo>
                  <a:pt x="64" y="32"/>
                </a:moveTo>
                <a:lnTo>
                  <a:pt x="64" y="32"/>
                </a:lnTo>
                <a:lnTo>
                  <a:pt x="64" y="30"/>
                </a:lnTo>
                <a:lnTo>
                  <a:pt x="64" y="30"/>
                </a:lnTo>
                <a:lnTo>
                  <a:pt x="64" y="29"/>
                </a:lnTo>
                <a:lnTo>
                  <a:pt x="64" y="28"/>
                </a:lnTo>
                <a:lnTo>
                  <a:pt x="64" y="28"/>
                </a:lnTo>
                <a:lnTo>
                  <a:pt x="63" y="28"/>
                </a:lnTo>
                <a:lnTo>
                  <a:pt x="63" y="27"/>
                </a:lnTo>
                <a:lnTo>
                  <a:pt x="63" y="25"/>
                </a:lnTo>
                <a:lnTo>
                  <a:pt x="63" y="25"/>
                </a:lnTo>
                <a:lnTo>
                  <a:pt x="63" y="25"/>
                </a:lnTo>
                <a:lnTo>
                  <a:pt x="63" y="24"/>
                </a:lnTo>
                <a:lnTo>
                  <a:pt x="63" y="24"/>
                </a:lnTo>
                <a:lnTo>
                  <a:pt x="63" y="24"/>
                </a:lnTo>
                <a:lnTo>
                  <a:pt x="63" y="23"/>
                </a:lnTo>
                <a:lnTo>
                  <a:pt x="63" y="22"/>
                </a:lnTo>
                <a:lnTo>
                  <a:pt x="63" y="22"/>
                </a:lnTo>
                <a:lnTo>
                  <a:pt x="62" y="22"/>
                </a:lnTo>
                <a:lnTo>
                  <a:pt x="62" y="20"/>
                </a:lnTo>
                <a:lnTo>
                  <a:pt x="62" y="19"/>
                </a:lnTo>
                <a:lnTo>
                  <a:pt x="60" y="19"/>
                </a:lnTo>
                <a:lnTo>
                  <a:pt x="60" y="19"/>
                </a:lnTo>
                <a:lnTo>
                  <a:pt x="60" y="18"/>
                </a:lnTo>
                <a:lnTo>
                  <a:pt x="60" y="17"/>
                </a:lnTo>
                <a:lnTo>
                  <a:pt x="60" y="17"/>
                </a:lnTo>
                <a:lnTo>
                  <a:pt x="60" y="17"/>
                </a:lnTo>
                <a:lnTo>
                  <a:pt x="59" y="15"/>
                </a:lnTo>
                <a:lnTo>
                  <a:pt x="59" y="15"/>
                </a:lnTo>
                <a:lnTo>
                  <a:pt x="59" y="14"/>
                </a:lnTo>
                <a:lnTo>
                  <a:pt x="59" y="14"/>
                </a:lnTo>
                <a:lnTo>
                  <a:pt x="59" y="14"/>
                </a:lnTo>
                <a:lnTo>
                  <a:pt x="58" y="13"/>
                </a:lnTo>
                <a:lnTo>
                  <a:pt x="58" y="12"/>
                </a:lnTo>
                <a:lnTo>
                  <a:pt x="57" y="12"/>
                </a:lnTo>
                <a:lnTo>
                  <a:pt x="57" y="12"/>
                </a:lnTo>
                <a:lnTo>
                  <a:pt x="57" y="10"/>
                </a:lnTo>
                <a:lnTo>
                  <a:pt x="57" y="10"/>
                </a:lnTo>
                <a:lnTo>
                  <a:pt x="55" y="10"/>
                </a:lnTo>
                <a:lnTo>
                  <a:pt x="55" y="10"/>
                </a:lnTo>
                <a:lnTo>
                  <a:pt x="54" y="9"/>
                </a:lnTo>
                <a:lnTo>
                  <a:pt x="54" y="9"/>
                </a:lnTo>
                <a:lnTo>
                  <a:pt x="54" y="8"/>
                </a:lnTo>
                <a:lnTo>
                  <a:pt x="53" y="8"/>
                </a:lnTo>
                <a:lnTo>
                  <a:pt x="53" y="8"/>
                </a:lnTo>
                <a:lnTo>
                  <a:pt x="52" y="8"/>
                </a:lnTo>
                <a:lnTo>
                  <a:pt x="52" y="7"/>
                </a:lnTo>
                <a:lnTo>
                  <a:pt x="52" y="7"/>
                </a:lnTo>
                <a:lnTo>
                  <a:pt x="50" y="5"/>
                </a:lnTo>
                <a:lnTo>
                  <a:pt x="49" y="5"/>
                </a:lnTo>
                <a:lnTo>
                  <a:pt x="49" y="5"/>
                </a:lnTo>
                <a:lnTo>
                  <a:pt x="49" y="5"/>
                </a:lnTo>
                <a:lnTo>
                  <a:pt x="48" y="4"/>
                </a:lnTo>
                <a:lnTo>
                  <a:pt x="48" y="4"/>
                </a:lnTo>
                <a:lnTo>
                  <a:pt x="47" y="4"/>
                </a:lnTo>
                <a:lnTo>
                  <a:pt x="47" y="3"/>
                </a:lnTo>
                <a:lnTo>
                  <a:pt x="47" y="3"/>
                </a:lnTo>
                <a:lnTo>
                  <a:pt x="45" y="3"/>
                </a:lnTo>
                <a:lnTo>
                  <a:pt x="45" y="3"/>
                </a:lnTo>
                <a:lnTo>
                  <a:pt x="45" y="3"/>
                </a:lnTo>
                <a:lnTo>
                  <a:pt x="44" y="3"/>
                </a:lnTo>
                <a:lnTo>
                  <a:pt x="43" y="2"/>
                </a:lnTo>
                <a:lnTo>
                  <a:pt x="43" y="2"/>
                </a:lnTo>
                <a:lnTo>
                  <a:pt x="43" y="2"/>
                </a:lnTo>
                <a:lnTo>
                  <a:pt x="42" y="2"/>
                </a:lnTo>
                <a:lnTo>
                  <a:pt x="40" y="0"/>
                </a:lnTo>
                <a:lnTo>
                  <a:pt x="40" y="0"/>
                </a:lnTo>
                <a:lnTo>
                  <a:pt x="40" y="0"/>
                </a:lnTo>
                <a:lnTo>
                  <a:pt x="39" y="0"/>
                </a:lnTo>
                <a:lnTo>
                  <a:pt x="38" y="0"/>
                </a:lnTo>
                <a:lnTo>
                  <a:pt x="38" y="0"/>
                </a:lnTo>
                <a:lnTo>
                  <a:pt x="38" y="0"/>
                </a:lnTo>
                <a:lnTo>
                  <a:pt x="37" y="0"/>
                </a:lnTo>
                <a:lnTo>
                  <a:pt x="35" y="0"/>
                </a:lnTo>
                <a:lnTo>
                  <a:pt x="35" y="0"/>
                </a:lnTo>
                <a:lnTo>
                  <a:pt x="34" y="0"/>
                </a:lnTo>
                <a:lnTo>
                  <a:pt x="34" y="0"/>
                </a:lnTo>
                <a:lnTo>
                  <a:pt x="33" y="0"/>
                </a:lnTo>
                <a:lnTo>
                  <a:pt x="33" y="0"/>
                </a:lnTo>
                <a:lnTo>
                  <a:pt x="32" y="0"/>
                </a:lnTo>
                <a:lnTo>
                  <a:pt x="32" y="0"/>
                </a:lnTo>
                <a:lnTo>
                  <a:pt x="32" y="0"/>
                </a:lnTo>
                <a:lnTo>
                  <a:pt x="30" y="0"/>
                </a:lnTo>
                <a:lnTo>
                  <a:pt x="29" y="0"/>
                </a:lnTo>
                <a:lnTo>
                  <a:pt x="29" y="0"/>
                </a:lnTo>
                <a:lnTo>
                  <a:pt x="29" y="0"/>
                </a:lnTo>
                <a:lnTo>
                  <a:pt x="28" y="0"/>
                </a:lnTo>
                <a:lnTo>
                  <a:pt x="27" y="0"/>
                </a:lnTo>
                <a:lnTo>
                  <a:pt x="27" y="0"/>
                </a:lnTo>
                <a:lnTo>
                  <a:pt x="25" y="0"/>
                </a:lnTo>
                <a:lnTo>
                  <a:pt x="25" y="0"/>
                </a:lnTo>
                <a:lnTo>
                  <a:pt x="24" y="0"/>
                </a:lnTo>
                <a:lnTo>
                  <a:pt x="24" y="0"/>
                </a:lnTo>
                <a:lnTo>
                  <a:pt x="23" y="2"/>
                </a:lnTo>
                <a:lnTo>
                  <a:pt x="23" y="2"/>
                </a:lnTo>
                <a:lnTo>
                  <a:pt x="22" y="2"/>
                </a:lnTo>
                <a:lnTo>
                  <a:pt x="22" y="2"/>
                </a:lnTo>
                <a:lnTo>
                  <a:pt x="20" y="3"/>
                </a:lnTo>
                <a:lnTo>
                  <a:pt x="20" y="3"/>
                </a:lnTo>
                <a:lnTo>
                  <a:pt x="19" y="3"/>
                </a:lnTo>
                <a:lnTo>
                  <a:pt x="19" y="3"/>
                </a:lnTo>
                <a:lnTo>
                  <a:pt x="19" y="3"/>
                </a:lnTo>
                <a:lnTo>
                  <a:pt x="18" y="3"/>
                </a:lnTo>
                <a:lnTo>
                  <a:pt x="18" y="4"/>
                </a:lnTo>
                <a:lnTo>
                  <a:pt x="17" y="4"/>
                </a:lnTo>
                <a:lnTo>
                  <a:pt x="17" y="4"/>
                </a:lnTo>
                <a:lnTo>
                  <a:pt x="15" y="5"/>
                </a:lnTo>
                <a:lnTo>
                  <a:pt x="15" y="5"/>
                </a:lnTo>
                <a:lnTo>
                  <a:pt x="15" y="5"/>
                </a:lnTo>
                <a:lnTo>
                  <a:pt x="14" y="5"/>
                </a:lnTo>
                <a:lnTo>
                  <a:pt x="13" y="5"/>
                </a:lnTo>
                <a:lnTo>
                  <a:pt x="13" y="7"/>
                </a:lnTo>
                <a:lnTo>
                  <a:pt x="13" y="7"/>
                </a:lnTo>
                <a:lnTo>
                  <a:pt x="13" y="8"/>
                </a:lnTo>
                <a:lnTo>
                  <a:pt x="12" y="8"/>
                </a:lnTo>
                <a:lnTo>
                  <a:pt x="10" y="8"/>
                </a:lnTo>
                <a:lnTo>
                  <a:pt x="10" y="8"/>
                </a:lnTo>
                <a:lnTo>
                  <a:pt x="10" y="9"/>
                </a:lnTo>
                <a:lnTo>
                  <a:pt x="10" y="9"/>
                </a:lnTo>
                <a:lnTo>
                  <a:pt x="9" y="10"/>
                </a:lnTo>
                <a:lnTo>
                  <a:pt x="9" y="10"/>
                </a:lnTo>
                <a:lnTo>
                  <a:pt x="8" y="10"/>
                </a:lnTo>
                <a:lnTo>
                  <a:pt x="8" y="12"/>
                </a:lnTo>
                <a:lnTo>
                  <a:pt x="8" y="12"/>
                </a:lnTo>
                <a:lnTo>
                  <a:pt x="8" y="12"/>
                </a:lnTo>
                <a:lnTo>
                  <a:pt x="7" y="13"/>
                </a:lnTo>
                <a:lnTo>
                  <a:pt x="7" y="13"/>
                </a:lnTo>
                <a:lnTo>
                  <a:pt x="5" y="14"/>
                </a:lnTo>
                <a:lnTo>
                  <a:pt x="5" y="14"/>
                </a:lnTo>
                <a:lnTo>
                  <a:pt x="5" y="14"/>
                </a:lnTo>
                <a:lnTo>
                  <a:pt x="5" y="15"/>
                </a:lnTo>
                <a:lnTo>
                  <a:pt x="4" y="17"/>
                </a:lnTo>
                <a:lnTo>
                  <a:pt x="4" y="17"/>
                </a:lnTo>
                <a:lnTo>
                  <a:pt x="4" y="17"/>
                </a:lnTo>
                <a:lnTo>
                  <a:pt x="4" y="18"/>
                </a:lnTo>
                <a:lnTo>
                  <a:pt x="4" y="18"/>
                </a:lnTo>
                <a:lnTo>
                  <a:pt x="4" y="19"/>
                </a:lnTo>
                <a:lnTo>
                  <a:pt x="3" y="19"/>
                </a:lnTo>
                <a:lnTo>
                  <a:pt x="3" y="19"/>
                </a:lnTo>
                <a:lnTo>
                  <a:pt x="3" y="20"/>
                </a:lnTo>
                <a:lnTo>
                  <a:pt x="2" y="22"/>
                </a:lnTo>
                <a:lnTo>
                  <a:pt x="2" y="22"/>
                </a:lnTo>
                <a:lnTo>
                  <a:pt x="2" y="22"/>
                </a:lnTo>
                <a:lnTo>
                  <a:pt x="2" y="23"/>
                </a:lnTo>
                <a:lnTo>
                  <a:pt x="2" y="24"/>
                </a:lnTo>
                <a:lnTo>
                  <a:pt x="2" y="24"/>
                </a:lnTo>
                <a:lnTo>
                  <a:pt x="2" y="24"/>
                </a:lnTo>
                <a:lnTo>
                  <a:pt x="2" y="25"/>
                </a:lnTo>
                <a:lnTo>
                  <a:pt x="2" y="25"/>
                </a:lnTo>
                <a:lnTo>
                  <a:pt x="2" y="27"/>
                </a:lnTo>
                <a:lnTo>
                  <a:pt x="2" y="28"/>
                </a:lnTo>
                <a:lnTo>
                  <a:pt x="0" y="28"/>
                </a:lnTo>
                <a:lnTo>
                  <a:pt x="0" y="28"/>
                </a:lnTo>
                <a:lnTo>
                  <a:pt x="0" y="29"/>
                </a:lnTo>
                <a:lnTo>
                  <a:pt x="0" y="30"/>
                </a:lnTo>
                <a:lnTo>
                  <a:pt x="0" y="30"/>
                </a:lnTo>
                <a:lnTo>
                  <a:pt x="0" y="30"/>
                </a:lnTo>
                <a:lnTo>
                  <a:pt x="0" y="32"/>
                </a:lnTo>
                <a:lnTo>
                  <a:pt x="0" y="52"/>
                </a:lnTo>
                <a:lnTo>
                  <a:pt x="0" y="53"/>
                </a:lnTo>
                <a:lnTo>
                  <a:pt x="0" y="53"/>
                </a:lnTo>
                <a:lnTo>
                  <a:pt x="0" y="54"/>
                </a:lnTo>
                <a:lnTo>
                  <a:pt x="0" y="55"/>
                </a:lnTo>
                <a:lnTo>
                  <a:pt x="0" y="55"/>
                </a:lnTo>
                <a:lnTo>
                  <a:pt x="0" y="55"/>
                </a:lnTo>
                <a:lnTo>
                  <a:pt x="2" y="57"/>
                </a:lnTo>
                <a:lnTo>
                  <a:pt x="2" y="58"/>
                </a:lnTo>
                <a:lnTo>
                  <a:pt x="2" y="58"/>
                </a:lnTo>
                <a:lnTo>
                  <a:pt x="2" y="58"/>
                </a:lnTo>
                <a:lnTo>
                  <a:pt x="2" y="59"/>
                </a:lnTo>
                <a:lnTo>
                  <a:pt x="2" y="60"/>
                </a:lnTo>
                <a:lnTo>
                  <a:pt x="2" y="60"/>
                </a:lnTo>
                <a:lnTo>
                  <a:pt x="2" y="62"/>
                </a:lnTo>
                <a:lnTo>
                  <a:pt x="2" y="62"/>
                </a:lnTo>
                <a:lnTo>
                  <a:pt x="2" y="63"/>
                </a:lnTo>
                <a:lnTo>
                  <a:pt x="2" y="63"/>
                </a:lnTo>
                <a:lnTo>
                  <a:pt x="3" y="63"/>
                </a:lnTo>
                <a:lnTo>
                  <a:pt x="3" y="64"/>
                </a:lnTo>
                <a:lnTo>
                  <a:pt x="3" y="65"/>
                </a:lnTo>
                <a:lnTo>
                  <a:pt x="4" y="65"/>
                </a:lnTo>
                <a:lnTo>
                  <a:pt x="4" y="65"/>
                </a:lnTo>
                <a:lnTo>
                  <a:pt x="4" y="67"/>
                </a:lnTo>
                <a:lnTo>
                  <a:pt x="4" y="67"/>
                </a:lnTo>
                <a:lnTo>
                  <a:pt x="4" y="67"/>
                </a:lnTo>
                <a:lnTo>
                  <a:pt x="4" y="68"/>
                </a:lnTo>
                <a:lnTo>
                  <a:pt x="5" y="69"/>
                </a:lnTo>
                <a:lnTo>
                  <a:pt x="5" y="69"/>
                </a:lnTo>
                <a:lnTo>
                  <a:pt x="5" y="69"/>
                </a:lnTo>
                <a:lnTo>
                  <a:pt x="5" y="70"/>
                </a:lnTo>
                <a:lnTo>
                  <a:pt x="7" y="70"/>
                </a:lnTo>
                <a:lnTo>
                  <a:pt x="7" y="72"/>
                </a:lnTo>
                <a:lnTo>
                  <a:pt x="8" y="72"/>
                </a:lnTo>
                <a:lnTo>
                  <a:pt x="8" y="72"/>
                </a:lnTo>
                <a:lnTo>
                  <a:pt x="8" y="73"/>
                </a:lnTo>
                <a:lnTo>
                  <a:pt x="8" y="73"/>
                </a:lnTo>
                <a:lnTo>
                  <a:pt x="9" y="74"/>
                </a:lnTo>
                <a:lnTo>
                  <a:pt x="9" y="74"/>
                </a:lnTo>
                <a:lnTo>
                  <a:pt x="10" y="74"/>
                </a:lnTo>
                <a:lnTo>
                  <a:pt x="10" y="76"/>
                </a:lnTo>
                <a:lnTo>
                  <a:pt x="10" y="76"/>
                </a:lnTo>
                <a:lnTo>
                  <a:pt x="10" y="77"/>
                </a:lnTo>
                <a:lnTo>
                  <a:pt x="12" y="77"/>
                </a:lnTo>
                <a:lnTo>
                  <a:pt x="13" y="77"/>
                </a:lnTo>
                <a:lnTo>
                  <a:pt x="13" y="77"/>
                </a:lnTo>
                <a:lnTo>
                  <a:pt x="13" y="78"/>
                </a:lnTo>
                <a:lnTo>
                  <a:pt x="14" y="78"/>
                </a:lnTo>
                <a:lnTo>
                  <a:pt x="14" y="78"/>
                </a:lnTo>
                <a:lnTo>
                  <a:pt x="15" y="78"/>
                </a:lnTo>
                <a:lnTo>
                  <a:pt x="15" y="79"/>
                </a:lnTo>
                <a:lnTo>
                  <a:pt x="15" y="79"/>
                </a:lnTo>
                <a:lnTo>
                  <a:pt x="17" y="79"/>
                </a:lnTo>
                <a:lnTo>
                  <a:pt x="17" y="81"/>
                </a:lnTo>
                <a:lnTo>
                  <a:pt x="18" y="81"/>
                </a:lnTo>
                <a:lnTo>
                  <a:pt x="18" y="81"/>
                </a:lnTo>
                <a:lnTo>
                  <a:pt x="19" y="81"/>
                </a:lnTo>
                <a:lnTo>
                  <a:pt x="19" y="81"/>
                </a:lnTo>
                <a:lnTo>
                  <a:pt x="19" y="81"/>
                </a:lnTo>
                <a:lnTo>
                  <a:pt x="20" y="82"/>
                </a:lnTo>
                <a:lnTo>
                  <a:pt x="20" y="82"/>
                </a:lnTo>
                <a:lnTo>
                  <a:pt x="22" y="82"/>
                </a:lnTo>
                <a:lnTo>
                  <a:pt x="22" y="83"/>
                </a:lnTo>
                <a:lnTo>
                  <a:pt x="23" y="83"/>
                </a:lnTo>
                <a:lnTo>
                  <a:pt x="23" y="83"/>
                </a:lnTo>
                <a:lnTo>
                  <a:pt x="24" y="83"/>
                </a:lnTo>
                <a:lnTo>
                  <a:pt x="24" y="83"/>
                </a:lnTo>
                <a:lnTo>
                  <a:pt x="25" y="83"/>
                </a:lnTo>
                <a:lnTo>
                  <a:pt x="25" y="83"/>
                </a:lnTo>
                <a:lnTo>
                  <a:pt x="27" y="83"/>
                </a:lnTo>
                <a:lnTo>
                  <a:pt x="27" y="83"/>
                </a:lnTo>
                <a:lnTo>
                  <a:pt x="28" y="83"/>
                </a:lnTo>
                <a:lnTo>
                  <a:pt x="29" y="83"/>
                </a:lnTo>
                <a:lnTo>
                  <a:pt x="29" y="83"/>
                </a:lnTo>
                <a:lnTo>
                  <a:pt x="29" y="83"/>
                </a:lnTo>
                <a:lnTo>
                  <a:pt x="30" y="84"/>
                </a:lnTo>
                <a:lnTo>
                  <a:pt x="32" y="84"/>
                </a:lnTo>
                <a:lnTo>
                  <a:pt x="32" y="84"/>
                </a:lnTo>
                <a:lnTo>
                  <a:pt x="32" y="84"/>
                </a:lnTo>
                <a:lnTo>
                  <a:pt x="33" y="84"/>
                </a:lnTo>
                <a:lnTo>
                  <a:pt x="33" y="84"/>
                </a:lnTo>
                <a:lnTo>
                  <a:pt x="34" y="84"/>
                </a:lnTo>
                <a:lnTo>
                  <a:pt x="34" y="84"/>
                </a:lnTo>
                <a:lnTo>
                  <a:pt x="35" y="83"/>
                </a:lnTo>
                <a:lnTo>
                  <a:pt x="35" y="83"/>
                </a:lnTo>
                <a:lnTo>
                  <a:pt x="37" y="83"/>
                </a:lnTo>
                <a:lnTo>
                  <a:pt x="38" y="83"/>
                </a:lnTo>
                <a:lnTo>
                  <a:pt x="38" y="83"/>
                </a:lnTo>
                <a:lnTo>
                  <a:pt x="38" y="83"/>
                </a:lnTo>
                <a:lnTo>
                  <a:pt x="39" y="83"/>
                </a:lnTo>
                <a:lnTo>
                  <a:pt x="40" y="83"/>
                </a:lnTo>
                <a:lnTo>
                  <a:pt x="40" y="83"/>
                </a:lnTo>
                <a:lnTo>
                  <a:pt x="40" y="83"/>
                </a:lnTo>
                <a:lnTo>
                  <a:pt x="42" y="83"/>
                </a:lnTo>
                <a:lnTo>
                  <a:pt x="43" y="83"/>
                </a:lnTo>
                <a:lnTo>
                  <a:pt x="43" y="82"/>
                </a:lnTo>
                <a:lnTo>
                  <a:pt x="43" y="82"/>
                </a:lnTo>
                <a:lnTo>
                  <a:pt x="44" y="82"/>
                </a:lnTo>
                <a:lnTo>
                  <a:pt x="45" y="82"/>
                </a:lnTo>
                <a:lnTo>
                  <a:pt x="45" y="81"/>
                </a:lnTo>
                <a:lnTo>
                  <a:pt x="45" y="81"/>
                </a:lnTo>
                <a:lnTo>
                  <a:pt x="47" y="81"/>
                </a:lnTo>
                <a:lnTo>
                  <a:pt x="47" y="81"/>
                </a:lnTo>
                <a:lnTo>
                  <a:pt x="47" y="81"/>
                </a:lnTo>
                <a:lnTo>
                  <a:pt x="48" y="81"/>
                </a:lnTo>
                <a:lnTo>
                  <a:pt x="49" y="79"/>
                </a:lnTo>
                <a:lnTo>
                  <a:pt x="49" y="79"/>
                </a:lnTo>
                <a:lnTo>
                  <a:pt x="49" y="78"/>
                </a:lnTo>
                <a:lnTo>
                  <a:pt x="50" y="78"/>
                </a:lnTo>
                <a:lnTo>
                  <a:pt x="50" y="78"/>
                </a:lnTo>
                <a:lnTo>
                  <a:pt x="52" y="78"/>
                </a:lnTo>
                <a:lnTo>
                  <a:pt x="52" y="78"/>
                </a:lnTo>
                <a:lnTo>
                  <a:pt x="52" y="77"/>
                </a:lnTo>
                <a:lnTo>
                  <a:pt x="53" y="77"/>
                </a:lnTo>
                <a:lnTo>
                  <a:pt x="53" y="77"/>
                </a:lnTo>
                <a:lnTo>
                  <a:pt x="54" y="76"/>
                </a:lnTo>
                <a:lnTo>
                  <a:pt x="54" y="76"/>
                </a:lnTo>
                <a:lnTo>
                  <a:pt x="54" y="74"/>
                </a:lnTo>
                <a:lnTo>
                  <a:pt x="55" y="74"/>
                </a:lnTo>
                <a:lnTo>
                  <a:pt x="55" y="74"/>
                </a:lnTo>
                <a:lnTo>
                  <a:pt x="57" y="74"/>
                </a:lnTo>
                <a:lnTo>
                  <a:pt x="57" y="73"/>
                </a:lnTo>
                <a:lnTo>
                  <a:pt x="57" y="73"/>
                </a:lnTo>
                <a:lnTo>
                  <a:pt x="57" y="72"/>
                </a:lnTo>
                <a:lnTo>
                  <a:pt x="58" y="72"/>
                </a:lnTo>
                <a:lnTo>
                  <a:pt x="58" y="72"/>
                </a:lnTo>
                <a:lnTo>
                  <a:pt x="59" y="70"/>
                </a:lnTo>
                <a:lnTo>
                  <a:pt x="59" y="69"/>
                </a:lnTo>
                <a:lnTo>
                  <a:pt x="59" y="69"/>
                </a:lnTo>
                <a:lnTo>
                  <a:pt x="59" y="69"/>
                </a:lnTo>
                <a:lnTo>
                  <a:pt x="59" y="68"/>
                </a:lnTo>
                <a:lnTo>
                  <a:pt x="60" y="68"/>
                </a:lnTo>
                <a:lnTo>
                  <a:pt x="60" y="67"/>
                </a:lnTo>
                <a:lnTo>
                  <a:pt x="60" y="67"/>
                </a:lnTo>
                <a:lnTo>
                  <a:pt x="60" y="67"/>
                </a:lnTo>
                <a:lnTo>
                  <a:pt x="60" y="65"/>
                </a:lnTo>
                <a:lnTo>
                  <a:pt x="60" y="65"/>
                </a:lnTo>
                <a:lnTo>
                  <a:pt x="62" y="65"/>
                </a:lnTo>
                <a:lnTo>
                  <a:pt x="62" y="64"/>
                </a:lnTo>
                <a:lnTo>
                  <a:pt x="62" y="63"/>
                </a:lnTo>
                <a:lnTo>
                  <a:pt x="63" y="63"/>
                </a:lnTo>
                <a:lnTo>
                  <a:pt x="63" y="63"/>
                </a:lnTo>
                <a:lnTo>
                  <a:pt x="63" y="62"/>
                </a:lnTo>
                <a:lnTo>
                  <a:pt x="63" y="60"/>
                </a:lnTo>
                <a:lnTo>
                  <a:pt x="63" y="60"/>
                </a:lnTo>
                <a:lnTo>
                  <a:pt x="63" y="60"/>
                </a:lnTo>
                <a:lnTo>
                  <a:pt x="63" y="59"/>
                </a:lnTo>
                <a:lnTo>
                  <a:pt x="63" y="58"/>
                </a:lnTo>
                <a:lnTo>
                  <a:pt x="63" y="58"/>
                </a:lnTo>
                <a:lnTo>
                  <a:pt x="63" y="57"/>
                </a:lnTo>
                <a:lnTo>
                  <a:pt x="63" y="57"/>
                </a:lnTo>
                <a:lnTo>
                  <a:pt x="64" y="55"/>
                </a:lnTo>
                <a:lnTo>
                  <a:pt x="64" y="55"/>
                </a:lnTo>
                <a:lnTo>
                  <a:pt x="64" y="54"/>
                </a:lnTo>
                <a:lnTo>
                  <a:pt x="64" y="54"/>
                </a:lnTo>
                <a:lnTo>
                  <a:pt x="64" y="53"/>
                </a:lnTo>
                <a:lnTo>
                  <a:pt x="64" y="52"/>
                </a:lnTo>
                <a:lnTo>
                  <a:pt x="64" y="32"/>
                </a:lnTo>
                <a:close/>
              </a:path>
            </a:pathLst>
          </a:custGeom>
          <a:solidFill>
            <a:schemeClr val="accent2"/>
          </a:solidFill>
          <a:ln w="6350">
            <a:solidFill>
              <a:schemeClr val="accent2"/>
            </a:solidFill>
            <a:prstDash val="solid"/>
            <a:round/>
            <a:headEnd/>
            <a:tailEnd/>
          </a:ln>
        </p:spPr>
        <p:txBody>
          <a:bodyPr/>
          <a:lstStyle/>
          <a:p>
            <a:endParaRPr lang="en-US" dirty="0"/>
          </a:p>
        </p:txBody>
      </p:sp>
      <p:sp>
        <p:nvSpPr>
          <p:cNvPr id="78892" name="Line 44"/>
          <p:cNvSpPr>
            <a:spLocks noChangeShapeType="1"/>
          </p:cNvSpPr>
          <p:nvPr/>
        </p:nvSpPr>
        <p:spPr bwMode="auto">
          <a:xfrm>
            <a:off x="2381251" y="2339975"/>
            <a:ext cx="2116" cy="1588"/>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93" name="Freeform 45"/>
          <p:cNvSpPr>
            <a:spLocks/>
          </p:cNvSpPr>
          <p:nvPr/>
        </p:nvSpPr>
        <p:spPr bwMode="auto">
          <a:xfrm>
            <a:off x="2368553" y="2339975"/>
            <a:ext cx="35983" cy="20638"/>
          </a:xfrm>
          <a:custGeom>
            <a:avLst/>
            <a:gdLst>
              <a:gd name="T0" fmla="*/ 29 w 87"/>
              <a:gd name="T1" fmla="*/ 0 h 64"/>
              <a:gd name="T2" fmla="*/ 27 w 87"/>
              <a:gd name="T3" fmla="*/ 2 h 64"/>
              <a:gd name="T4" fmla="*/ 24 w 87"/>
              <a:gd name="T5" fmla="*/ 2 h 64"/>
              <a:gd name="T6" fmla="*/ 20 w 87"/>
              <a:gd name="T7" fmla="*/ 3 h 64"/>
              <a:gd name="T8" fmla="*/ 18 w 87"/>
              <a:gd name="T9" fmla="*/ 4 h 64"/>
              <a:gd name="T10" fmla="*/ 15 w 87"/>
              <a:gd name="T11" fmla="*/ 5 h 64"/>
              <a:gd name="T12" fmla="*/ 13 w 87"/>
              <a:gd name="T13" fmla="*/ 8 h 64"/>
              <a:gd name="T14" fmla="*/ 10 w 87"/>
              <a:gd name="T15" fmla="*/ 9 h 64"/>
              <a:gd name="T16" fmla="*/ 8 w 87"/>
              <a:gd name="T17" fmla="*/ 12 h 64"/>
              <a:gd name="T18" fmla="*/ 5 w 87"/>
              <a:gd name="T19" fmla="*/ 14 h 64"/>
              <a:gd name="T20" fmla="*/ 4 w 87"/>
              <a:gd name="T21" fmla="*/ 18 h 64"/>
              <a:gd name="T22" fmla="*/ 3 w 87"/>
              <a:gd name="T23" fmla="*/ 19 h 64"/>
              <a:gd name="T24" fmla="*/ 2 w 87"/>
              <a:gd name="T25" fmla="*/ 23 h 64"/>
              <a:gd name="T26" fmla="*/ 2 w 87"/>
              <a:gd name="T27" fmla="*/ 27 h 64"/>
              <a:gd name="T28" fmla="*/ 0 w 87"/>
              <a:gd name="T29" fmla="*/ 29 h 64"/>
              <a:gd name="T30" fmla="*/ 0 w 87"/>
              <a:gd name="T31" fmla="*/ 32 h 64"/>
              <a:gd name="T32" fmla="*/ 0 w 87"/>
              <a:gd name="T33" fmla="*/ 35 h 64"/>
              <a:gd name="T34" fmla="*/ 2 w 87"/>
              <a:gd name="T35" fmla="*/ 38 h 64"/>
              <a:gd name="T36" fmla="*/ 2 w 87"/>
              <a:gd name="T37" fmla="*/ 42 h 64"/>
              <a:gd name="T38" fmla="*/ 3 w 87"/>
              <a:gd name="T39" fmla="*/ 45 h 64"/>
              <a:gd name="T40" fmla="*/ 4 w 87"/>
              <a:gd name="T41" fmla="*/ 47 h 64"/>
              <a:gd name="T42" fmla="*/ 5 w 87"/>
              <a:gd name="T43" fmla="*/ 50 h 64"/>
              <a:gd name="T44" fmla="*/ 8 w 87"/>
              <a:gd name="T45" fmla="*/ 53 h 64"/>
              <a:gd name="T46" fmla="*/ 10 w 87"/>
              <a:gd name="T47" fmla="*/ 56 h 64"/>
              <a:gd name="T48" fmla="*/ 13 w 87"/>
              <a:gd name="T49" fmla="*/ 57 h 64"/>
              <a:gd name="T50" fmla="*/ 15 w 87"/>
              <a:gd name="T51" fmla="*/ 58 h 64"/>
              <a:gd name="T52" fmla="*/ 18 w 87"/>
              <a:gd name="T53" fmla="*/ 61 h 64"/>
              <a:gd name="T54" fmla="*/ 20 w 87"/>
              <a:gd name="T55" fmla="*/ 62 h 64"/>
              <a:gd name="T56" fmla="*/ 24 w 87"/>
              <a:gd name="T57" fmla="*/ 63 h 64"/>
              <a:gd name="T58" fmla="*/ 27 w 87"/>
              <a:gd name="T59" fmla="*/ 63 h 64"/>
              <a:gd name="T60" fmla="*/ 30 w 87"/>
              <a:gd name="T61" fmla="*/ 64 h 64"/>
              <a:gd name="T62" fmla="*/ 55 w 87"/>
              <a:gd name="T63" fmla="*/ 64 h 64"/>
              <a:gd name="T64" fmla="*/ 59 w 87"/>
              <a:gd name="T65" fmla="*/ 63 h 64"/>
              <a:gd name="T66" fmla="*/ 62 w 87"/>
              <a:gd name="T67" fmla="*/ 63 h 64"/>
              <a:gd name="T68" fmla="*/ 65 w 87"/>
              <a:gd name="T69" fmla="*/ 63 h 64"/>
              <a:gd name="T70" fmla="*/ 68 w 87"/>
              <a:gd name="T71" fmla="*/ 61 h 64"/>
              <a:gd name="T72" fmla="*/ 71 w 87"/>
              <a:gd name="T73" fmla="*/ 59 h 64"/>
              <a:gd name="T74" fmla="*/ 73 w 87"/>
              <a:gd name="T75" fmla="*/ 58 h 64"/>
              <a:gd name="T76" fmla="*/ 76 w 87"/>
              <a:gd name="T77" fmla="*/ 57 h 64"/>
              <a:gd name="T78" fmla="*/ 78 w 87"/>
              <a:gd name="T79" fmla="*/ 54 h 64"/>
              <a:gd name="T80" fmla="*/ 79 w 87"/>
              <a:gd name="T81" fmla="*/ 52 h 64"/>
              <a:gd name="T82" fmla="*/ 82 w 87"/>
              <a:gd name="T83" fmla="*/ 49 h 64"/>
              <a:gd name="T84" fmla="*/ 83 w 87"/>
              <a:gd name="T85" fmla="*/ 45 h 64"/>
              <a:gd name="T86" fmla="*/ 84 w 87"/>
              <a:gd name="T87" fmla="*/ 43 h 64"/>
              <a:gd name="T88" fmla="*/ 86 w 87"/>
              <a:gd name="T89" fmla="*/ 40 h 64"/>
              <a:gd name="T90" fmla="*/ 87 w 87"/>
              <a:gd name="T91" fmla="*/ 37 h 64"/>
              <a:gd name="T92" fmla="*/ 87 w 87"/>
              <a:gd name="T93" fmla="*/ 33 h 64"/>
              <a:gd name="T94" fmla="*/ 87 w 87"/>
              <a:gd name="T95" fmla="*/ 30 h 64"/>
              <a:gd name="T96" fmla="*/ 87 w 87"/>
              <a:gd name="T97" fmla="*/ 27 h 64"/>
              <a:gd name="T98" fmla="*/ 86 w 87"/>
              <a:gd name="T99" fmla="*/ 24 h 64"/>
              <a:gd name="T100" fmla="*/ 84 w 87"/>
              <a:gd name="T101" fmla="*/ 22 h 64"/>
              <a:gd name="T102" fmla="*/ 83 w 87"/>
              <a:gd name="T103" fmla="*/ 18 h 64"/>
              <a:gd name="T104" fmla="*/ 82 w 87"/>
              <a:gd name="T105" fmla="*/ 15 h 64"/>
              <a:gd name="T106" fmla="*/ 79 w 87"/>
              <a:gd name="T107" fmla="*/ 13 h 64"/>
              <a:gd name="T108" fmla="*/ 77 w 87"/>
              <a:gd name="T109" fmla="*/ 10 h 64"/>
              <a:gd name="T110" fmla="*/ 76 w 87"/>
              <a:gd name="T111" fmla="*/ 8 h 64"/>
              <a:gd name="T112" fmla="*/ 73 w 87"/>
              <a:gd name="T113" fmla="*/ 5 h 64"/>
              <a:gd name="T114" fmla="*/ 71 w 87"/>
              <a:gd name="T115" fmla="*/ 4 h 64"/>
              <a:gd name="T116" fmla="*/ 68 w 87"/>
              <a:gd name="T117" fmla="*/ 3 h 64"/>
              <a:gd name="T118" fmla="*/ 64 w 87"/>
              <a:gd name="T119" fmla="*/ 2 h 64"/>
              <a:gd name="T120" fmla="*/ 60 w 87"/>
              <a:gd name="T121" fmla="*/ 2 h 64"/>
              <a:gd name="T122" fmla="*/ 58 w 87"/>
              <a:gd name="T123" fmla="*/ 0 h 64"/>
              <a:gd name="T124" fmla="*/ 54 w 87"/>
              <a:gd name="T1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 h="64">
                <a:moveTo>
                  <a:pt x="32" y="0"/>
                </a:moveTo>
                <a:lnTo>
                  <a:pt x="32" y="0"/>
                </a:lnTo>
                <a:lnTo>
                  <a:pt x="32" y="0"/>
                </a:lnTo>
                <a:lnTo>
                  <a:pt x="30" y="0"/>
                </a:lnTo>
                <a:lnTo>
                  <a:pt x="29" y="0"/>
                </a:lnTo>
                <a:lnTo>
                  <a:pt x="29" y="0"/>
                </a:lnTo>
                <a:lnTo>
                  <a:pt x="29" y="0"/>
                </a:lnTo>
                <a:lnTo>
                  <a:pt x="28" y="0"/>
                </a:lnTo>
                <a:lnTo>
                  <a:pt x="27" y="0"/>
                </a:lnTo>
                <a:lnTo>
                  <a:pt x="27" y="2"/>
                </a:lnTo>
                <a:lnTo>
                  <a:pt x="27" y="2"/>
                </a:lnTo>
                <a:lnTo>
                  <a:pt x="25" y="2"/>
                </a:lnTo>
                <a:lnTo>
                  <a:pt x="24" y="2"/>
                </a:lnTo>
                <a:lnTo>
                  <a:pt x="24" y="2"/>
                </a:lnTo>
                <a:lnTo>
                  <a:pt x="24" y="2"/>
                </a:lnTo>
                <a:lnTo>
                  <a:pt x="23" y="2"/>
                </a:lnTo>
                <a:lnTo>
                  <a:pt x="22" y="2"/>
                </a:lnTo>
                <a:lnTo>
                  <a:pt x="22" y="2"/>
                </a:lnTo>
                <a:lnTo>
                  <a:pt x="22" y="2"/>
                </a:lnTo>
                <a:lnTo>
                  <a:pt x="20" y="3"/>
                </a:lnTo>
                <a:lnTo>
                  <a:pt x="19" y="3"/>
                </a:lnTo>
                <a:lnTo>
                  <a:pt x="19" y="3"/>
                </a:lnTo>
                <a:lnTo>
                  <a:pt x="19" y="4"/>
                </a:lnTo>
                <a:lnTo>
                  <a:pt x="18" y="4"/>
                </a:lnTo>
                <a:lnTo>
                  <a:pt x="18" y="4"/>
                </a:lnTo>
                <a:lnTo>
                  <a:pt x="18" y="4"/>
                </a:lnTo>
                <a:lnTo>
                  <a:pt x="17" y="4"/>
                </a:lnTo>
                <a:lnTo>
                  <a:pt x="15" y="4"/>
                </a:lnTo>
                <a:lnTo>
                  <a:pt x="15" y="5"/>
                </a:lnTo>
                <a:lnTo>
                  <a:pt x="15" y="5"/>
                </a:lnTo>
                <a:lnTo>
                  <a:pt x="14" y="5"/>
                </a:lnTo>
                <a:lnTo>
                  <a:pt x="14" y="5"/>
                </a:lnTo>
                <a:lnTo>
                  <a:pt x="13" y="7"/>
                </a:lnTo>
                <a:lnTo>
                  <a:pt x="13" y="7"/>
                </a:lnTo>
                <a:lnTo>
                  <a:pt x="13" y="8"/>
                </a:lnTo>
                <a:lnTo>
                  <a:pt x="12" y="8"/>
                </a:lnTo>
                <a:lnTo>
                  <a:pt x="12" y="8"/>
                </a:lnTo>
                <a:lnTo>
                  <a:pt x="10" y="8"/>
                </a:lnTo>
                <a:lnTo>
                  <a:pt x="10" y="9"/>
                </a:lnTo>
                <a:lnTo>
                  <a:pt x="10" y="9"/>
                </a:lnTo>
                <a:lnTo>
                  <a:pt x="9" y="10"/>
                </a:lnTo>
                <a:lnTo>
                  <a:pt x="9" y="10"/>
                </a:lnTo>
                <a:lnTo>
                  <a:pt x="8" y="10"/>
                </a:lnTo>
                <a:lnTo>
                  <a:pt x="8" y="12"/>
                </a:lnTo>
                <a:lnTo>
                  <a:pt x="8" y="12"/>
                </a:lnTo>
                <a:lnTo>
                  <a:pt x="8" y="13"/>
                </a:lnTo>
                <a:lnTo>
                  <a:pt x="7" y="13"/>
                </a:lnTo>
                <a:lnTo>
                  <a:pt x="7" y="13"/>
                </a:lnTo>
                <a:lnTo>
                  <a:pt x="5" y="14"/>
                </a:lnTo>
                <a:lnTo>
                  <a:pt x="5" y="14"/>
                </a:lnTo>
                <a:lnTo>
                  <a:pt x="5" y="15"/>
                </a:lnTo>
                <a:lnTo>
                  <a:pt x="5" y="15"/>
                </a:lnTo>
                <a:lnTo>
                  <a:pt x="5" y="15"/>
                </a:lnTo>
                <a:lnTo>
                  <a:pt x="4" y="17"/>
                </a:lnTo>
                <a:lnTo>
                  <a:pt x="4" y="18"/>
                </a:lnTo>
                <a:lnTo>
                  <a:pt x="4" y="18"/>
                </a:lnTo>
                <a:lnTo>
                  <a:pt x="4" y="18"/>
                </a:lnTo>
                <a:lnTo>
                  <a:pt x="4" y="19"/>
                </a:lnTo>
                <a:lnTo>
                  <a:pt x="3" y="19"/>
                </a:lnTo>
                <a:lnTo>
                  <a:pt x="3" y="19"/>
                </a:lnTo>
                <a:lnTo>
                  <a:pt x="3" y="20"/>
                </a:lnTo>
                <a:lnTo>
                  <a:pt x="3" y="22"/>
                </a:lnTo>
                <a:lnTo>
                  <a:pt x="2" y="22"/>
                </a:lnTo>
                <a:lnTo>
                  <a:pt x="2" y="22"/>
                </a:lnTo>
                <a:lnTo>
                  <a:pt x="2" y="23"/>
                </a:lnTo>
                <a:lnTo>
                  <a:pt x="2" y="24"/>
                </a:lnTo>
                <a:lnTo>
                  <a:pt x="2" y="24"/>
                </a:lnTo>
                <a:lnTo>
                  <a:pt x="2" y="24"/>
                </a:lnTo>
                <a:lnTo>
                  <a:pt x="2" y="25"/>
                </a:lnTo>
                <a:lnTo>
                  <a:pt x="2" y="27"/>
                </a:lnTo>
                <a:lnTo>
                  <a:pt x="2" y="27"/>
                </a:lnTo>
                <a:lnTo>
                  <a:pt x="2" y="27"/>
                </a:lnTo>
                <a:lnTo>
                  <a:pt x="0" y="28"/>
                </a:lnTo>
                <a:lnTo>
                  <a:pt x="0" y="29"/>
                </a:lnTo>
                <a:lnTo>
                  <a:pt x="0" y="29"/>
                </a:lnTo>
                <a:lnTo>
                  <a:pt x="0" y="29"/>
                </a:lnTo>
                <a:lnTo>
                  <a:pt x="0" y="30"/>
                </a:lnTo>
                <a:lnTo>
                  <a:pt x="0" y="32"/>
                </a:lnTo>
                <a:lnTo>
                  <a:pt x="0" y="32"/>
                </a:lnTo>
                <a:lnTo>
                  <a:pt x="0" y="32"/>
                </a:lnTo>
                <a:lnTo>
                  <a:pt x="0" y="33"/>
                </a:lnTo>
                <a:lnTo>
                  <a:pt x="0" y="33"/>
                </a:lnTo>
                <a:lnTo>
                  <a:pt x="0" y="34"/>
                </a:lnTo>
                <a:lnTo>
                  <a:pt x="0" y="35"/>
                </a:lnTo>
                <a:lnTo>
                  <a:pt x="0" y="35"/>
                </a:lnTo>
                <a:lnTo>
                  <a:pt x="0" y="35"/>
                </a:lnTo>
                <a:lnTo>
                  <a:pt x="2" y="37"/>
                </a:lnTo>
                <a:lnTo>
                  <a:pt x="2" y="38"/>
                </a:lnTo>
                <a:lnTo>
                  <a:pt x="2" y="38"/>
                </a:lnTo>
                <a:lnTo>
                  <a:pt x="2" y="38"/>
                </a:lnTo>
                <a:lnTo>
                  <a:pt x="2" y="39"/>
                </a:lnTo>
                <a:lnTo>
                  <a:pt x="2" y="40"/>
                </a:lnTo>
                <a:lnTo>
                  <a:pt x="2" y="40"/>
                </a:lnTo>
                <a:lnTo>
                  <a:pt x="2" y="40"/>
                </a:lnTo>
                <a:lnTo>
                  <a:pt x="2" y="42"/>
                </a:lnTo>
                <a:lnTo>
                  <a:pt x="2" y="43"/>
                </a:lnTo>
                <a:lnTo>
                  <a:pt x="2" y="43"/>
                </a:lnTo>
                <a:lnTo>
                  <a:pt x="3" y="43"/>
                </a:lnTo>
                <a:lnTo>
                  <a:pt x="3" y="44"/>
                </a:lnTo>
                <a:lnTo>
                  <a:pt x="3" y="45"/>
                </a:lnTo>
                <a:lnTo>
                  <a:pt x="4" y="45"/>
                </a:lnTo>
                <a:lnTo>
                  <a:pt x="4" y="45"/>
                </a:lnTo>
                <a:lnTo>
                  <a:pt x="4" y="47"/>
                </a:lnTo>
                <a:lnTo>
                  <a:pt x="4" y="47"/>
                </a:lnTo>
                <a:lnTo>
                  <a:pt x="4" y="47"/>
                </a:lnTo>
                <a:lnTo>
                  <a:pt x="4" y="48"/>
                </a:lnTo>
                <a:lnTo>
                  <a:pt x="5" y="49"/>
                </a:lnTo>
                <a:lnTo>
                  <a:pt x="5" y="49"/>
                </a:lnTo>
                <a:lnTo>
                  <a:pt x="5" y="49"/>
                </a:lnTo>
                <a:lnTo>
                  <a:pt x="5" y="50"/>
                </a:lnTo>
                <a:lnTo>
                  <a:pt x="7" y="50"/>
                </a:lnTo>
                <a:lnTo>
                  <a:pt x="7" y="52"/>
                </a:lnTo>
                <a:lnTo>
                  <a:pt x="7" y="52"/>
                </a:lnTo>
                <a:lnTo>
                  <a:pt x="8" y="52"/>
                </a:lnTo>
                <a:lnTo>
                  <a:pt x="8" y="53"/>
                </a:lnTo>
                <a:lnTo>
                  <a:pt x="8" y="53"/>
                </a:lnTo>
                <a:lnTo>
                  <a:pt x="8" y="54"/>
                </a:lnTo>
                <a:lnTo>
                  <a:pt x="9" y="54"/>
                </a:lnTo>
                <a:lnTo>
                  <a:pt x="10" y="54"/>
                </a:lnTo>
                <a:lnTo>
                  <a:pt x="10" y="56"/>
                </a:lnTo>
                <a:lnTo>
                  <a:pt x="10" y="56"/>
                </a:lnTo>
                <a:lnTo>
                  <a:pt x="10" y="57"/>
                </a:lnTo>
                <a:lnTo>
                  <a:pt x="12" y="57"/>
                </a:lnTo>
                <a:lnTo>
                  <a:pt x="12" y="57"/>
                </a:lnTo>
                <a:lnTo>
                  <a:pt x="13" y="57"/>
                </a:lnTo>
                <a:lnTo>
                  <a:pt x="13" y="58"/>
                </a:lnTo>
                <a:lnTo>
                  <a:pt x="13" y="58"/>
                </a:lnTo>
                <a:lnTo>
                  <a:pt x="14" y="58"/>
                </a:lnTo>
                <a:lnTo>
                  <a:pt x="15" y="58"/>
                </a:lnTo>
                <a:lnTo>
                  <a:pt x="15" y="58"/>
                </a:lnTo>
                <a:lnTo>
                  <a:pt x="15" y="59"/>
                </a:lnTo>
                <a:lnTo>
                  <a:pt x="17" y="59"/>
                </a:lnTo>
                <a:lnTo>
                  <a:pt x="17" y="61"/>
                </a:lnTo>
                <a:lnTo>
                  <a:pt x="18" y="61"/>
                </a:lnTo>
                <a:lnTo>
                  <a:pt x="18" y="61"/>
                </a:lnTo>
                <a:lnTo>
                  <a:pt x="18" y="61"/>
                </a:lnTo>
                <a:lnTo>
                  <a:pt x="19" y="61"/>
                </a:lnTo>
                <a:lnTo>
                  <a:pt x="19" y="61"/>
                </a:lnTo>
                <a:lnTo>
                  <a:pt x="20" y="62"/>
                </a:lnTo>
                <a:lnTo>
                  <a:pt x="20" y="62"/>
                </a:lnTo>
                <a:lnTo>
                  <a:pt x="22" y="62"/>
                </a:lnTo>
                <a:lnTo>
                  <a:pt x="22" y="63"/>
                </a:lnTo>
                <a:lnTo>
                  <a:pt x="23" y="63"/>
                </a:lnTo>
                <a:lnTo>
                  <a:pt x="23" y="63"/>
                </a:lnTo>
                <a:lnTo>
                  <a:pt x="24" y="63"/>
                </a:lnTo>
                <a:lnTo>
                  <a:pt x="24" y="63"/>
                </a:lnTo>
                <a:lnTo>
                  <a:pt x="25" y="63"/>
                </a:lnTo>
                <a:lnTo>
                  <a:pt x="25" y="63"/>
                </a:lnTo>
                <a:lnTo>
                  <a:pt x="27" y="63"/>
                </a:lnTo>
                <a:lnTo>
                  <a:pt x="27" y="63"/>
                </a:lnTo>
                <a:lnTo>
                  <a:pt x="28" y="63"/>
                </a:lnTo>
                <a:lnTo>
                  <a:pt x="28" y="63"/>
                </a:lnTo>
                <a:lnTo>
                  <a:pt x="29" y="63"/>
                </a:lnTo>
                <a:lnTo>
                  <a:pt x="29" y="63"/>
                </a:lnTo>
                <a:lnTo>
                  <a:pt x="30" y="64"/>
                </a:lnTo>
                <a:lnTo>
                  <a:pt x="32" y="64"/>
                </a:lnTo>
                <a:lnTo>
                  <a:pt x="32" y="64"/>
                </a:lnTo>
                <a:lnTo>
                  <a:pt x="32" y="64"/>
                </a:lnTo>
                <a:lnTo>
                  <a:pt x="54" y="64"/>
                </a:lnTo>
                <a:lnTo>
                  <a:pt x="55" y="64"/>
                </a:lnTo>
                <a:lnTo>
                  <a:pt x="57" y="64"/>
                </a:lnTo>
                <a:lnTo>
                  <a:pt x="57" y="64"/>
                </a:lnTo>
                <a:lnTo>
                  <a:pt x="57" y="63"/>
                </a:lnTo>
                <a:lnTo>
                  <a:pt x="58" y="63"/>
                </a:lnTo>
                <a:lnTo>
                  <a:pt x="59" y="63"/>
                </a:lnTo>
                <a:lnTo>
                  <a:pt x="59" y="63"/>
                </a:lnTo>
                <a:lnTo>
                  <a:pt x="59" y="63"/>
                </a:lnTo>
                <a:lnTo>
                  <a:pt x="60" y="63"/>
                </a:lnTo>
                <a:lnTo>
                  <a:pt x="60" y="63"/>
                </a:lnTo>
                <a:lnTo>
                  <a:pt x="62" y="63"/>
                </a:lnTo>
                <a:lnTo>
                  <a:pt x="62" y="63"/>
                </a:lnTo>
                <a:lnTo>
                  <a:pt x="63" y="63"/>
                </a:lnTo>
                <a:lnTo>
                  <a:pt x="63" y="63"/>
                </a:lnTo>
                <a:lnTo>
                  <a:pt x="64" y="63"/>
                </a:lnTo>
                <a:lnTo>
                  <a:pt x="65" y="63"/>
                </a:lnTo>
                <a:lnTo>
                  <a:pt x="65" y="62"/>
                </a:lnTo>
                <a:lnTo>
                  <a:pt x="65" y="62"/>
                </a:lnTo>
                <a:lnTo>
                  <a:pt x="67" y="62"/>
                </a:lnTo>
                <a:lnTo>
                  <a:pt x="67" y="61"/>
                </a:lnTo>
                <a:lnTo>
                  <a:pt x="68" y="61"/>
                </a:lnTo>
                <a:lnTo>
                  <a:pt x="68" y="61"/>
                </a:lnTo>
                <a:lnTo>
                  <a:pt x="69" y="61"/>
                </a:lnTo>
                <a:lnTo>
                  <a:pt x="69" y="61"/>
                </a:lnTo>
                <a:lnTo>
                  <a:pt x="71" y="61"/>
                </a:lnTo>
                <a:lnTo>
                  <a:pt x="71" y="59"/>
                </a:lnTo>
                <a:lnTo>
                  <a:pt x="71" y="59"/>
                </a:lnTo>
                <a:lnTo>
                  <a:pt x="72" y="58"/>
                </a:lnTo>
                <a:lnTo>
                  <a:pt x="73" y="58"/>
                </a:lnTo>
                <a:lnTo>
                  <a:pt x="73" y="58"/>
                </a:lnTo>
                <a:lnTo>
                  <a:pt x="73" y="58"/>
                </a:lnTo>
                <a:lnTo>
                  <a:pt x="74" y="58"/>
                </a:lnTo>
                <a:lnTo>
                  <a:pt x="74" y="57"/>
                </a:lnTo>
                <a:lnTo>
                  <a:pt x="74" y="57"/>
                </a:lnTo>
                <a:lnTo>
                  <a:pt x="74" y="57"/>
                </a:lnTo>
                <a:lnTo>
                  <a:pt x="76" y="57"/>
                </a:lnTo>
                <a:lnTo>
                  <a:pt x="77" y="56"/>
                </a:lnTo>
                <a:lnTo>
                  <a:pt x="77" y="56"/>
                </a:lnTo>
                <a:lnTo>
                  <a:pt x="77" y="54"/>
                </a:lnTo>
                <a:lnTo>
                  <a:pt x="77" y="54"/>
                </a:lnTo>
                <a:lnTo>
                  <a:pt x="78" y="54"/>
                </a:lnTo>
                <a:lnTo>
                  <a:pt x="78" y="53"/>
                </a:lnTo>
                <a:lnTo>
                  <a:pt x="79" y="53"/>
                </a:lnTo>
                <a:lnTo>
                  <a:pt x="79" y="52"/>
                </a:lnTo>
                <a:lnTo>
                  <a:pt x="79" y="52"/>
                </a:lnTo>
                <a:lnTo>
                  <a:pt x="79" y="52"/>
                </a:lnTo>
                <a:lnTo>
                  <a:pt x="81" y="50"/>
                </a:lnTo>
                <a:lnTo>
                  <a:pt x="81" y="50"/>
                </a:lnTo>
                <a:lnTo>
                  <a:pt x="82" y="49"/>
                </a:lnTo>
                <a:lnTo>
                  <a:pt x="82" y="49"/>
                </a:lnTo>
                <a:lnTo>
                  <a:pt x="82" y="49"/>
                </a:lnTo>
                <a:lnTo>
                  <a:pt x="82" y="48"/>
                </a:lnTo>
                <a:lnTo>
                  <a:pt x="82" y="47"/>
                </a:lnTo>
                <a:lnTo>
                  <a:pt x="83" y="47"/>
                </a:lnTo>
                <a:lnTo>
                  <a:pt x="83" y="47"/>
                </a:lnTo>
                <a:lnTo>
                  <a:pt x="83" y="45"/>
                </a:lnTo>
                <a:lnTo>
                  <a:pt x="84" y="45"/>
                </a:lnTo>
                <a:lnTo>
                  <a:pt x="84" y="45"/>
                </a:lnTo>
                <a:lnTo>
                  <a:pt x="84" y="44"/>
                </a:lnTo>
                <a:lnTo>
                  <a:pt x="84" y="43"/>
                </a:lnTo>
                <a:lnTo>
                  <a:pt x="84" y="43"/>
                </a:lnTo>
                <a:lnTo>
                  <a:pt x="84" y="43"/>
                </a:lnTo>
                <a:lnTo>
                  <a:pt x="84" y="42"/>
                </a:lnTo>
                <a:lnTo>
                  <a:pt x="86" y="40"/>
                </a:lnTo>
                <a:lnTo>
                  <a:pt x="86" y="40"/>
                </a:lnTo>
                <a:lnTo>
                  <a:pt x="86" y="40"/>
                </a:lnTo>
                <a:lnTo>
                  <a:pt x="86" y="39"/>
                </a:lnTo>
                <a:lnTo>
                  <a:pt x="86" y="38"/>
                </a:lnTo>
                <a:lnTo>
                  <a:pt x="86" y="38"/>
                </a:lnTo>
                <a:lnTo>
                  <a:pt x="87" y="38"/>
                </a:lnTo>
                <a:lnTo>
                  <a:pt x="87" y="37"/>
                </a:lnTo>
                <a:lnTo>
                  <a:pt x="87" y="35"/>
                </a:lnTo>
                <a:lnTo>
                  <a:pt x="87" y="35"/>
                </a:lnTo>
                <a:lnTo>
                  <a:pt x="87" y="35"/>
                </a:lnTo>
                <a:lnTo>
                  <a:pt x="87" y="34"/>
                </a:lnTo>
                <a:lnTo>
                  <a:pt x="87" y="33"/>
                </a:lnTo>
                <a:lnTo>
                  <a:pt x="87" y="33"/>
                </a:lnTo>
                <a:lnTo>
                  <a:pt x="87" y="32"/>
                </a:lnTo>
                <a:lnTo>
                  <a:pt x="87" y="32"/>
                </a:lnTo>
                <a:lnTo>
                  <a:pt x="87" y="32"/>
                </a:lnTo>
                <a:lnTo>
                  <a:pt x="87" y="30"/>
                </a:lnTo>
                <a:lnTo>
                  <a:pt x="87" y="29"/>
                </a:lnTo>
                <a:lnTo>
                  <a:pt x="87" y="29"/>
                </a:lnTo>
                <a:lnTo>
                  <a:pt x="87" y="29"/>
                </a:lnTo>
                <a:lnTo>
                  <a:pt x="87" y="28"/>
                </a:lnTo>
                <a:lnTo>
                  <a:pt x="87" y="27"/>
                </a:lnTo>
                <a:lnTo>
                  <a:pt x="87" y="27"/>
                </a:lnTo>
                <a:lnTo>
                  <a:pt x="86" y="27"/>
                </a:lnTo>
                <a:lnTo>
                  <a:pt x="86" y="25"/>
                </a:lnTo>
                <a:lnTo>
                  <a:pt x="86" y="24"/>
                </a:lnTo>
                <a:lnTo>
                  <a:pt x="86" y="24"/>
                </a:lnTo>
                <a:lnTo>
                  <a:pt x="86" y="24"/>
                </a:lnTo>
                <a:lnTo>
                  <a:pt x="84" y="23"/>
                </a:lnTo>
                <a:lnTo>
                  <a:pt x="84" y="22"/>
                </a:lnTo>
                <a:lnTo>
                  <a:pt x="84" y="22"/>
                </a:lnTo>
                <a:lnTo>
                  <a:pt x="84" y="22"/>
                </a:lnTo>
                <a:lnTo>
                  <a:pt x="84" y="20"/>
                </a:lnTo>
                <a:lnTo>
                  <a:pt x="84" y="19"/>
                </a:lnTo>
                <a:lnTo>
                  <a:pt x="84" y="19"/>
                </a:lnTo>
                <a:lnTo>
                  <a:pt x="83" y="19"/>
                </a:lnTo>
                <a:lnTo>
                  <a:pt x="83" y="18"/>
                </a:lnTo>
                <a:lnTo>
                  <a:pt x="83" y="18"/>
                </a:lnTo>
                <a:lnTo>
                  <a:pt x="82" y="18"/>
                </a:lnTo>
                <a:lnTo>
                  <a:pt x="82" y="17"/>
                </a:lnTo>
                <a:lnTo>
                  <a:pt x="82" y="15"/>
                </a:lnTo>
                <a:lnTo>
                  <a:pt x="82" y="15"/>
                </a:lnTo>
                <a:lnTo>
                  <a:pt x="82" y="15"/>
                </a:lnTo>
                <a:lnTo>
                  <a:pt x="81" y="14"/>
                </a:lnTo>
                <a:lnTo>
                  <a:pt x="81" y="14"/>
                </a:lnTo>
                <a:lnTo>
                  <a:pt x="79" y="13"/>
                </a:lnTo>
                <a:lnTo>
                  <a:pt x="79" y="13"/>
                </a:lnTo>
                <a:lnTo>
                  <a:pt x="79" y="13"/>
                </a:lnTo>
                <a:lnTo>
                  <a:pt x="79" y="12"/>
                </a:lnTo>
                <a:lnTo>
                  <a:pt x="79" y="10"/>
                </a:lnTo>
                <a:lnTo>
                  <a:pt x="78" y="10"/>
                </a:lnTo>
                <a:lnTo>
                  <a:pt x="77" y="10"/>
                </a:lnTo>
                <a:lnTo>
                  <a:pt x="77" y="10"/>
                </a:lnTo>
                <a:lnTo>
                  <a:pt x="77" y="9"/>
                </a:lnTo>
                <a:lnTo>
                  <a:pt x="77" y="9"/>
                </a:lnTo>
                <a:lnTo>
                  <a:pt x="76" y="8"/>
                </a:lnTo>
                <a:lnTo>
                  <a:pt x="76" y="8"/>
                </a:lnTo>
                <a:lnTo>
                  <a:pt x="74" y="8"/>
                </a:lnTo>
                <a:lnTo>
                  <a:pt x="74" y="8"/>
                </a:lnTo>
                <a:lnTo>
                  <a:pt x="74" y="7"/>
                </a:lnTo>
                <a:lnTo>
                  <a:pt x="73" y="7"/>
                </a:lnTo>
                <a:lnTo>
                  <a:pt x="73" y="5"/>
                </a:lnTo>
                <a:lnTo>
                  <a:pt x="73" y="5"/>
                </a:lnTo>
                <a:lnTo>
                  <a:pt x="72" y="5"/>
                </a:lnTo>
                <a:lnTo>
                  <a:pt x="72" y="5"/>
                </a:lnTo>
                <a:lnTo>
                  <a:pt x="71" y="4"/>
                </a:lnTo>
                <a:lnTo>
                  <a:pt x="71" y="4"/>
                </a:lnTo>
                <a:lnTo>
                  <a:pt x="71" y="4"/>
                </a:lnTo>
                <a:lnTo>
                  <a:pt x="69" y="4"/>
                </a:lnTo>
                <a:lnTo>
                  <a:pt x="68" y="4"/>
                </a:lnTo>
                <a:lnTo>
                  <a:pt x="68" y="4"/>
                </a:lnTo>
                <a:lnTo>
                  <a:pt x="68" y="3"/>
                </a:lnTo>
                <a:lnTo>
                  <a:pt x="67" y="3"/>
                </a:lnTo>
                <a:lnTo>
                  <a:pt x="65" y="3"/>
                </a:lnTo>
                <a:lnTo>
                  <a:pt x="65" y="2"/>
                </a:lnTo>
                <a:lnTo>
                  <a:pt x="65" y="2"/>
                </a:lnTo>
                <a:lnTo>
                  <a:pt x="64" y="2"/>
                </a:lnTo>
                <a:lnTo>
                  <a:pt x="63" y="2"/>
                </a:lnTo>
                <a:lnTo>
                  <a:pt x="63" y="2"/>
                </a:lnTo>
                <a:lnTo>
                  <a:pt x="63" y="2"/>
                </a:lnTo>
                <a:lnTo>
                  <a:pt x="62" y="2"/>
                </a:lnTo>
                <a:lnTo>
                  <a:pt x="60" y="2"/>
                </a:lnTo>
                <a:lnTo>
                  <a:pt x="60" y="2"/>
                </a:lnTo>
                <a:lnTo>
                  <a:pt x="60" y="2"/>
                </a:lnTo>
                <a:lnTo>
                  <a:pt x="59" y="0"/>
                </a:lnTo>
                <a:lnTo>
                  <a:pt x="59" y="0"/>
                </a:lnTo>
                <a:lnTo>
                  <a:pt x="58" y="0"/>
                </a:lnTo>
                <a:lnTo>
                  <a:pt x="58" y="0"/>
                </a:lnTo>
                <a:lnTo>
                  <a:pt x="57" y="0"/>
                </a:lnTo>
                <a:lnTo>
                  <a:pt x="57" y="0"/>
                </a:lnTo>
                <a:lnTo>
                  <a:pt x="55" y="0"/>
                </a:lnTo>
                <a:lnTo>
                  <a:pt x="54" y="0"/>
                </a:lnTo>
                <a:lnTo>
                  <a:pt x="32" y="0"/>
                </a:lnTo>
                <a:close/>
              </a:path>
            </a:pathLst>
          </a:custGeom>
          <a:solidFill>
            <a:schemeClr val="accent2"/>
          </a:solidFill>
          <a:ln w="6350">
            <a:solidFill>
              <a:schemeClr val="accent2"/>
            </a:solidFill>
            <a:prstDash val="solid"/>
            <a:round/>
            <a:headEnd/>
            <a:tailEnd/>
          </a:ln>
        </p:spPr>
        <p:txBody>
          <a:bodyPr/>
          <a:lstStyle/>
          <a:p>
            <a:endParaRPr lang="en-US" dirty="0"/>
          </a:p>
        </p:txBody>
      </p:sp>
      <p:sp>
        <p:nvSpPr>
          <p:cNvPr id="78894" name="Line 46"/>
          <p:cNvSpPr>
            <a:spLocks noChangeShapeType="1"/>
          </p:cNvSpPr>
          <p:nvPr/>
        </p:nvSpPr>
        <p:spPr bwMode="auto">
          <a:xfrm>
            <a:off x="2404535" y="2351091"/>
            <a:ext cx="2117" cy="1587"/>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95" name="Freeform 47"/>
          <p:cNvSpPr>
            <a:spLocks/>
          </p:cNvSpPr>
          <p:nvPr/>
        </p:nvSpPr>
        <p:spPr bwMode="auto">
          <a:xfrm>
            <a:off x="2377019" y="2339978"/>
            <a:ext cx="27516" cy="28575"/>
          </a:xfrm>
          <a:custGeom>
            <a:avLst/>
            <a:gdLst>
              <a:gd name="T0" fmla="*/ 65 w 65"/>
              <a:gd name="T1" fmla="*/ 29 h 84"/>
              <a:gd name="T2" fmla="*/ 64 w 65"/>
              <a:gd name="T3" fmla="*/ 27 h 84"/>
              <a:gd name="T4" fmla="*/ 64 w 65"/>
              <a:gd name="T5" fmla="*/ 23 h 84"/>
              <a:gd name="T6" fmla="*/ 62 w 65"/>
              <a:gd name="T7" fmla="*/ 20 h 84"/>
              <a:gd name="T8" fmla="*/ 61 w 65"/>
              <a:gd name="T9" fmla="*/ 18 h 84"/>
              <a:gd name="T10" fmla="*/ 60 w 65"/>
              <a:gd name="T11" fmla="*/ 15 h 84"/>
              <a:gd name="T12" fmla="*/ 57 w 65"/>
              <a:gd name="T13" fmla="*/ 13 h 84"/>
              <a:gd name="T14" fmla="*/ 55 w 65"/>
              <a:gd name="T15" fmla="*/ 10 h 84"/>
              <a:gd name="T16" fmla="*/ 52 w 65"/>
              <a:gd name="T17" fmla="*/ 8 h 84"/>
              <a:gd name="T18" fmla="*/ 51 w 65"/>
              <a:gd name="T19" fmla="*/ 5 h 84"/>
              <a:gd name="T20" fmla="*/ 47 w 65"/>
              <a:gd name="T21" fmla="*/ 4 h 84"/>
              <a:gd name="T22" fmla="*/ 45 w 65"/>
              <a:gd name="T23" fmla="*/ 3 h 84"/>
              <a:gd name="T24" fmla="*/ 41 w 65"/>
              <a:gd name="T25" fmla="*/ 2 h 84"/>
              <a:gd name="T26" fmla="*/ 38 w 65"/>
              <a:gd name="T27" fmla="*/ 2 h 84"/>
              <a:gd name="T28" fmla="*/ 35 w 65"/>
              <a:gd name="T29" fmla="*/ 0 h 84"/>
              <a:gd name="T30" fmla="*/ 32 w 65"/>
              <a:gd name="T31" fmla="*/ 0 h 84"/>
              <a:gd name="T32" fmla="*/ 30 w 65"/>
              <a:gd name="T33" fmla="*/ 0 h 84"/>
              <a:gd name="T34" fmla="*/ 26 w 65"/>
              <a:gd name="T35" fmla="*/ 2 h 84"/>
              <a:gd name="T36" fmla="*/ 23 w 65"/>
              <a:gd name="T37" fmla="*/ 2 h 84"/>
              <a:gd name="T38" fmla="*/ 20 w 65"/>
              <a:gd name="T39" fmla="*/ 3 h 84"/>
              <a:gd name="T40" fmla="*/ 17 w 65"/>
              <a:gd name="T41" fmla="*/ 4 h 84"/>
              <a:gd name="T42" fmla="*/ 13 w 65"/>
              <a:gd name="T43" fmla="*/ 5 h 84"/>
              <a:gd name="T44" fmla="*/ 11 w 65"/>
              <a:gd name="T45" fmla="*/ 8 h 84"/>
              <a:gd name="T46" fmla="*/ 10 w 65"/>
              <a:gd name="T47" fmla="*/ 10 h 84"/>
              <a:gd name="T48" fmla="*/ 7 w 65"/>
              <a:gd name="T49" fmla="*/ 13 h 84"/>
              <a:gd name="T50" fmla="*/ 6 w 65"/>
              <a:gd name="T51" fmla="*/ 15 h 84"/>
              <a:gd name="T52" fmla="*/ 5 w 65"/>
              <a:gd name="T53" fmla="*/ 18 h 84"/>
              <a:gd name="T54" fmla="*/ 2 w 65"/>
              <a:gd name="T55" fmla="*/ 20 h 84"/>
              <a:gd name="T56" fmla="*/ 2 w 65"/>
              <a:gd name="T57" fmla="*/ 24 h 84"/>
              <a:gd name="T58" fmla="*/ 1 w 65"/>
              <a:gd name="T59" fmla="*/ 27 h 84"/>
              <a:gd name="T60" fmla="*/ 0 w 65"/>
              <a:gd name="T61" fmla="*/ 30 h 84"/>
              <a:gd name="T62" fmla="*/ 0 w 65"/>
              <a:gd name="T63" fmla="*/ 53 h 84"/>
              <a:gd name="T64" fmla="*/ 1 w 65"/>
              <a:gd name="T65" fmla="*/ 57 h 84"/>
              <a:gd name="T66" fmla="*/ 1 w 65"/>
              <a:gd name="T67" fmla="*/ 59 h 84"/>
              <a:gd name="T68" fmla="*/ 2 w 65"/>
              <a:gd name="T69" fmla="*/ 63 h 84"/>
              <a:gd name="T70" fmla="*/ 3 w 65"/>
              <a:gd name="T71" fmla="*/ 66 h 84"/>
              <a:gd name="T72" fmla="*/ 5 w 65"/>
              <a:gd name="T73" fmla="*/ 68 h 84"/>
              <a:gd name="T74" fmla="*/ 7 w 65"/>
              <a:gd name="T75" fmla="*/ 71 h 84"/>
              <a:gd name="T76" fmla="*/ 8 w 65"/>
              <a:gd name="T77" fmla="*/ 73 h 84"/>
              <a:gd name="T78" fmla="*/ 11 w 65"/>
              <a:gd name="T79" fmla="*/ 76 h 84"/>
              <a:gd name="T80" fmla="*/ 13 w 65"/>
              <a:gd name="T81" fmla="*/ 78 h 84"/>
              <a:gd name="T82" fmla="*/ 16 w 65"/>
              <a:gd name="T83" fmla="*/ 79 h 84"/>
              <a:gd name="T84" fmla="*/ 18 w 65"/>
              <a:gd name="T85" fmla="*/ 82 h 84"/>
              <a:gd name="T86" fmla="*/ 21 w 65"/>
              <a:gd name="T87" fmla="*/ 82 h 84"/>
              <a:gd name="T88" fmla="*/ 25 w 65"/>
              <a:gd name="T89" fmla="*/ 83 h 84"/>
              <a:gd name="T90" fmla="*/ 27 w 65"/>
              <a:gd name="T91" fmla="*/ 84 h 84"/>
              <a:gd name="T92" fmla="*/ 31 w 65"/>
              <a:gd name="T93" fmla="*/ 84 h 84"/>
              <a:gd name="T94" fmla="*/ 35 w 65"/>
              <a:gd name="T95" fmla="*/ 84 h 84"/>
              <a:gd name="T96" fmla="*/ 37 w 65"/>
              <a:gd name="T97" fmla="*/ 84 h 84"/>
              <a:gd name="T98" fmla="*/ 41 w 65"/>
              <a:gd name="T99" fmla="*/ 83 h 84"/>
              <a:gd name="T100" fmla="*/ 43 w 65"/>
              <a:gd name="T101" fmla="*/ 82 h 84"/>
              <a:gd name="T102" fmla="*/ 46 w 65"/>
              <a:gd name="T103" fmla="*/ 82 h 84"/>
              <a:gd name="T104" fmla="*/ 49 w 65"/>
              <a:gd name="T105" fmla="*/ 79 h 84"/>
              <a:gd name="T106" fmla="*/ 52 w 65"/>
              <a:gd name="T107" fmla="*/ 77 h 84"/>
              <a:gd name="T108" fmla="*/ 55 w 65"/>
              <a:gd name="T109" fmla="*/ 76 h 84"/>
              <a:gd name="T110" fmla="*/ 56 w 65"/>
              <a:gd name="T111" fmla="*/ 73 h 84"/>
              <a:gd name="T112" fmla="*/ 59 w 65"/>
              <a:gd name="T113" fmla="*/ 71 h 84"/>
              <a:gd name="T114" fmla="*/ 60 w 65"/>
              <a:gd name="T115" fmla="*/ 68 h 84"/>
              <a:gd name="T116" fmla="*/ 62 w 65"/>
              <a:gd name="T117" fmla="*/ 66 h 84"/>
              <a:gd name="T118" fmla="*/ 62 w 65"/>
              <a:gd name="T119" fmla="*/ 62 h 84"/>
              <a:gd name="T120" fmla="*/ 64 w 65"/>
              <a:gd name="T121" fmla="*/ 59 h 84"/>
              <a:gd name="T122" fmla="*/ 65 w 65"/>
              <a:gd name="T123" fmla="*/ 57 h 84"/>
              <a:gd name="T124" fmla="*/ 65 w 65"/>
              <a:gd name="T125" fmla="*/ 5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 h="84">
                <a:moveTo>
                  <a:pt x="65" y="32"/>
                </a:moveTo>
                <a:lnTo>
                  <a:pt x="65" y="32"/>
                </a:lnTo>
                <a:lnTo>
                  <a:pt x="65" y="32"/>
                </a:lnTo>
                <a:lnTo>
                  <a:pt x="65" y="30"/>
                </a:lnTo>
                <a:lnTo>
                  <a:pt x="65" y="29"/>
                </a:lnTo>
                <a:lnTo>
                  <a:pt x="65" y="29"/>
                </a:lnTo>
                <a:lnTo>
                  <a:pt x="65" y="29"/>
                </a:lnTo>
                <a:lnTo>
                  <a:pt x="65" y="28"/>
                </a:lnTo>
                <a:lnTo>
                  <a:pt x="65" y="27"/>
                </a:lnTo>
                <a:lnTo>
                  <a:pt x="64" y="27"/>
                </a:lnTo>
                <a:lnTo>
                  <a:pt x="64" y="25"/>
                </a:lnTo>
                <a:lnTo>
                  <a:pt x="64" y="25"/>
                </a:lnTo>
                <a:lnTo>
                  <a:pt x="64" y="24"/>
                </a:lnTo>
                <a:lnTo>
                  <a:pt x="64" y="24"/>
                </a:lnTo>
                <a:lnTo>
                  <a:pt x="64" y="23"/>
                </a:lnTo>
                <a:lnTo>
                  <a:pt x="62" y="23"/>
                </a:lnTo>
                <a:lnTo>
                  <a:pt x="62" y="22"/>
                </a:lnTo>
                <a:lnTo>
                  <a:pt x="62" y="22"/>
                </a:lnTo>
                <a:lnTo>
                  <a:pt x="62" y="20"/>
                </a:lnTo>
                <a:lnTo>
                  <a:pt x="62" y="20"/>
                </a:lnTo>
                <a:lnTo>
                  <a:pt x="62" y="19"/>
                </a:lnTo>
                <a:lnTo>
                  <a:pt x="62" y="19"/>
                </a:lnTo>
                <a:lnTo>
                  <a:pt x="61" y="19"/>
                </a:lnTo>
                <a:lnTo>
                  <a:pt x="61" y="18"/>
                </a:lnTo>
                <a:lnTo>
                  <a:pt x="61" y="18"/>
                </a:lnTo>
                <a:lnTo>
                  <a:pt x="60" y="17"/>
                </a:lnTo>
                <a:lnTo>
                  <a:pt x="60" y="17"/>
                </a:lnTo>
                <a:lnTo>
                  <a:pt x="60" y="15"/>
                </a:lnTo>
                <a:lnTo>
                  <a:pt x="60" y="15"/>
                </a:lnTo>
                <a:lnTo>
                  <a:pt x="60" y="15"/>
                </a:lnTo>
                <a:lnTo>
                  <a:pt x="59" y="14"/>
                </a:lnTo>
                <a:lnTo>
                  <a:pt x="59" y="13"/>
                </a:lnTo>
                <a:lnTo>
                  <a:pt x="57" y="13"/>
                </a:lnTo>
                <a:lnTo>
                  <a:pt x="57" y="13"/>
                </a:lnTo>
                <a:lnTo>
                  <a:pt x="57" y="13"/>
                </a:lnTo>
                <a:lnTo>
                  <a:pt x="57" y="12"/>
                </a:lnTo>
                <a:lnTo>
                  <a:pt x="56" y="10"/>
                </a:lnTo>
                <a:lnTo>
                  <a:pt x="56" y="10"/>
                </a:lnTo>
                <a:lnTo>
                  <a:pt x="55" y="10"/>
                </a:lnTo>
                <a:lnTo>
                  <a:pt x="55" y="10"/>
                </a:lnTo>
                <a:lnTo>
                  <a:pt x="55" y="9"/>
                </a:lnTo>
                <a:lnTo>
                  <a:pt x="55" y="9"/>
                </a:lnTo>
                <a:lnTo>
                  <a:pt x="54" y="8"/>
                </a:lnTo>
                <a:lnTo>
                  <a:pt x="54" y="8"/>
                </a:lnTo>
                <a:lnTo>
                  <a:pt x="52" y="8"/>
                </a:lnTo>
                <a:lnTo>
                  <a:pt x="52" y="7"/>
                </a:lnTo>
                <a:lnTo>
                  <a:pt x="52" y="7"/>
                </a:lnTo>
                <a:lnTo>
                  <a:pt x="51" y="7"/>
                </a:lnTo>
                <a:lnTo>
                  <a:pt x="51" y="5"/>
                </a:lnTo>
                <a:lnTo>
                  <a:pt x="51" y="5"/>
                </a:lnTo>
                <a:lnTo>
                  <a:pt x="50" y="5"/>
                </a:lnTo>
                <a:lnTo>
                  <a:pt x="49" y="5"/>
                </a:lnTo>
                <a:lnTo>
                  <a:pt x="49" y="4"/>
                </a:lnTo>
                <a:lnTo>
                  <a:pt x="49" y="4"/>
                </a:lnTo>
                <a:lnTo>
                  <a:pt x="47" y="4"/>
                </a:lnTo>
                <a:lnTo>
                  <a:pt x="47" y="4"/>
                </a:lnTo>
                <a:lnTo>
                  <a:pt x="46" y="4"/>
                </a:lnTo>
                <a:lnTo>
                  <a:pt x="46" y="4"/>
                </a:lnTo>
                <a:lnTo>
                  <a:pt x="46" y="3"/>
                </a:lnTo>
                <a:lnTo>
                  <a:pt x="45" y="3"/>
                </a:lnTo>
                <a:lnTo>
                  <a:pt x="43" y="3"/>
                </a:lnTo>
                <a:lnTo>
                  <a:pt x="43" y="2"/>
                </a:lnTo>
                <a:lnTo>
                  <a:pt x="43" y="2"/>
                </a:lnTo>
                <a:lnTo>
                  <a:pt x="42" y="2"/>
                </a:lnTo>
                <a:lnTo>
                  <a:pt x="41" y="2"/>
                </a:lnTo>
                <a:lnTo>
                  <a:pt x="41" y="2"/>
                </a:lnTo>
                <a:lnTo>
                  <a:pt x="41" y="2"/>
                </a:lnTo>
                <a:lnTo>
                  <a:pt x="40" y="2"/>
                </a:lnTo>
                <a:lnTo>
                  <a:pt x="38" y="2"/>
                </a:lnTo>
                <a:lnTo>
                  <a:pt x="38" y="2"/>
                </a:lnTo>
                <a:lnTo>
                  <a:pt x="38" y="0"/>
                </a:lnTo>
                <a:lnTo>
                  <a:pt x="37" y="0"/>
                </a:lnTo>
                <a:lnTo>
                  <a:pt x="37" y="0"/>
                </a:lnTo>
                <a:lnTo>
                  <a:pt x="36" y="0"/>
                </a:lnTo>
                <a:lnTo>
                  <a:pt x="35" y="0"/>
                </a:lnTo>
                <a:lnTo>
                  <a:pt x="35" y="0"/>
                </a:lnTo>
                <a:lnTo>
                  <a:pt x="35" y="0"/>
                </a:lnTo>
                <a:lnTo>
                  <a:pt x="33" y="0"/>
                </a:lnTo>
                <a:lnTo>
                  <a:pt x="32" y="0"/>
                </a:lnTo>
                <a:lnTo>
                  <a:pt x="32" y="0"/>
                </a:lnTo>
                <a:lnTo>
                  <a:pt x="32" y="0"/>
                </a:lnTo>
                <a:lnTo>
                  <a:pt x="31" y="0"/>
                </a:lnTo>
                <a:lnTo>
                  <a:pt x="30" y="0"/>
                </a:lnTo>
                <a:lnTo>
                  <a:pt x="30" y="0"/>
                </a:lnTo>
                <a:lnTo>
                  <a:pt x="30" y="0"/>
                </a:lnTo>
                <a:lnTo>
                  <a:pt x="28" y="0"/>
                </a:lnTo>
                <a:lnTo>
                  <a:pt x="27" y="0"/>
                </a:lnTo>
                <a:lnTo>
                  <a:pt x="27" y="0"/>
                </a:lnTo>
                <a:lnTo>
                  <a:pt x="27" y="2"/>
                </a:lnTo>
                <a:lnTo>
                  <a:pt x="26" y="2"/>
                </a:lnTo>
                <a:lnTo>
                  <a:pt x="25" y="2"/>
                </a:lnTo>
                <a:lnTo>
                  <a:pt x="25" y="2"/>
                </a:lnTo>
                <a:lnTo>
                  <a:pt x="23" y="2"/>
                </a:lnTo>
                <a:lnTo>
                  <a:pt x="23" y="2"/>
                </a:lnTo>
                <a:lnTo>
                  <a:pt x="23" y="2"/>
                </a:lnTo>
                <a:lnTo>
                  <a:pt x="22" y="2"/>
                </a:lnTo>
                <a:lnTo>
                  <a:pt x="21" y="2"/>
                </a:lnTo>
                <a:lnTo>
                  <a:pt x="21" y="2"/>
                </a:lnTo>
                <a:lnTo>
                  <a:pt x="21" y="3"/>
                </a:lnTo>
                <a:lnTo>
                  <a:pt x="20" y="3"/>
                </a:lnTo>
                <a:lnTo>
                  <a:pt x="20" y="3"/>
                </a:lnTo>
                <a:lnTo>
                  <a:pt x="18" y="4"/>
                </a:lnTo>
                <a:lnTo>
                  <a:pt x="18" y="4"/>
                </a:lnTo>
                <a:lnTo>
                  <a:pt x="17" y="4"/>
                </a:lnTo>
                <a:lnTo>
                  <a:pt x="17" y="4"/>
                </a:lnTo>
                <a:lnTo>
                  <a:pt x="16" y="4"/>
                </a:lnTo>
                <a:lnTo>
                  <a:pt x="16" y="5"/>
                </a:lnTo>
                <a:lnTo>
                  <a:pt x="16" y="5"/>
                </a:lnTo>
                <a:lnTo>
                  <a:pt x="15" y="5"/>
                </a:lnTo>
                <a:lnTo>
                  <a:pt x="13" y="5"/>
                </a:lnTo>
                <a:lnTo>
                  <a:pt x="13" y="5"/>
                </a:lnTo>
                <a:lnTo>
                  <a:pt x="13" y="7"/>
                </a:lnTo>
                <a:lnTo>
                  <a:pt x="13" y="7"/>
                </a:lnTo>
                <a:lnTo>
                  <a:pt x="12" y="8"/>
                </a:lnTo>
                <a:lnTo>
                  <a:pt x="11" y="8"/>
                </a:lnTo>
                <a:lnTo>
                  <a:pt x="11" y="8"/>
                </a:lnTo>
                <a:lnTo>
                  <a:pt x="11" y="8"/>
                </a:lnTo>
                <a:lnTo>
                  <a:pt x="11" y="9"/>
                </a:lnTo>
                <a:lnTo>
                  <a:pt x="10" y="9"/>
                </a:lnTo>
                <a:lnTo>
                  <a:pt x="10" y="10"/>
                </a:lnTo>
                <a:lnTo>
                  <a:pt x="10" y="10"/>
                </a:lnTo>
                <a:lnTo>
                  <a:pt x="8" y="10"/>
                </a:lnTo>
                <a:lnTo>
                  <a:pt x="8" y="12"/>
                </a:lnTo>
                <a:lnTo>
                  <a:pt x="7" y="12"/>
                </a:lnTo>
                <a:lnTo>
                  <a:pt x="7" y="13"/>
                </a:lnTo>
                <a:lnTo>
                  <a:pt x="7" y="13"/>
                </a:lnTo>
                <a:lnTo>
                  <a:pt x="7" y="13"/>
                </a:lnTo>
                <a:lnTo>
                  <a:pt x="6" y="14"/>
                </a:lnTo>
                <a:lnTo>
                  <a:pt x="6" y="14"/>
                </a:lnTo>
                <a:lnTo>
                  <a:pt x="6" y="15"/>
                </a:lnTo>
                <a:lnTo>
                  <a:pt x="5" y="15"/>
                </a:lnTo>
                <a:lnTo>
                  <a:pt x="5" y="15"/>
                </a:lnTo>
                <a:lnTo>
                  <a:pt x="5" y="17"/>
                </a:lnTo>
                <a:lnTo>
                  <a:pt x="5" y="18"/>
                </a:lnTo>
                <a:lnTo>
                  <a:pt x="5" y="18"/>
                </a:lnTo>
                <a:lnTo>
                  <a:pt x="3" y="18"/>
                </a:lnTo>
                <a:lnTo>
                  <a:pt x="3" y="19"/>
                </a:lnTo>
                <a:lnTo>
                  <a:pt x="3" y="19"/>
                </a:lnTo>
                <a:lnTo>
                  <a:pt x="2" y="19"/>
                </a:lnTo>
                <a:lnTo>
                  <a:pt x="2" y="20"/>
                </a:lnTo>
                <a:lnTo>
                  <a:pt x="2" y="22"/>
                </a:lnTo>
                <a:lnTo>
                  <a:pt x="2" y="22"/>
                </a:lnTo>
                <a:lnTo>
                  <a:pt x="2" y="22"/>
                </a:lnTo>
                <a:lnTo>
                  <a:pt x="2" y="23"/>
                </a:lnTo>
                <a:lnTo>
                  <a:pt x="2" y="24"/>
                </a:lnTo>
                <a:lnTo>
                  <a:pt x="2" y="24"/>
                </a:lnTo>
                <a:lnTo>
                  <a:pt x="1" y="24"/>
                </a:lnTo>
                <a:lnTo>
                  <a:pt x="1" y="25"/>
                </a:lnTo>
                <a:lnTo>
                  <a:pt x="1" y="27"/>
                </a:lnTo>
                <a:lnTo>
                  <a:pt x="1" y="27"/>
                </a:lnTo>
                <a:lnTo>
                  <a:pt x="1" y="27"/>
                </a:lnTo>
                <a:lnTo>
                  <a:pt x="1" y="28"/>
                </a:lnTo>
                <a:lnTo>
                  <a:pt x="1" y="29"/>
                </a:lnTo>
                <a:lnTo>
                  <a:pt x="1" y="29"/>
                </a:lnTo>
                <a:lnTo>
                  <a:pt x="0" y="30"/>
                </a:lnTo>
                <a:lnTo>
                  <a:pt x="0" y="30"/>
                </a:lnTo>
                <a:lnTo>
                  <a:pt x="0" y="32"/>
                </a:lnTo>
                <a:lnTo>
                  <a:pt x="0" y="32"/>
                </a:lnTo>
                <a:lnTo>
                  <a:pt x="0" y="52"/>
                </a:lnTo>
                <a:lnTo>
                  <a:pt x="0" y="53"/>
                </a:lnTo>
                <a:lnTo>
                  <a:pt x="0" y="54"/>
                </a:lnTo>
                <a:lnTo>
                  <a:pt x="0" y="54"/>
                </a:lnTo>
                <a:lnTo>
                  <a:pt x="1" y="56"/>
                </a:lnTo>
                <a:lnTo>
                  <a:pt x="1" y="56"/>
                </a:lnTo>
                <a:lnTo>
                  <a:pt x="1" y="57"/>
                </a:lnTo>
                <a:lnTo>
                  <a:pt x="1" y="57"/>
                </a:lnTo>
                <a:lnTo>
                  <a:pt x="1" y="58"/>
                </a:lnTo>
                <a:lnTo>
                  <a:pt x="1" y="58"/>
                </a:lnTo>
                <a:lnTo>
                  <a:pt x="1" y="58"/>
                </a:lnTo>
                <a:lnTo>
                  <a:pt x="1" y="59"/>
                </a:lnTo>
                <a:lnTo>
                  <a:pt x="2" y="61"/>
                </a:lnTo>
                <a:lnTo>
                  <a:pt x="2" y="61"/>
                </a:lnTo>
                <a:lnTo>
                  <a:pt x="2" y="61"/>
                </a:lnTo>
                <a:lnTo>
                  <a:pt x="2" y="62"/>
                </a:lnTo>
                <a:lnTo>
                  <a:pt x="2" y="63"/>
                </a:lnTo>
                <a:lnTo>
                  <a:pt x="2" y="63"/>
                </a:lnTo>
                <a:lnTo>
                  <a:pt x="2" y="63"/>
                </a:lnTo>
                <a:lnTo>
                  <a:pt x="2" y="64"/>
                </a:lnTo>
                <a:lnTo>
                  <a:pt x="3" y="66"/>
                </a:lnTo>
                <a:lnTo>
                  <a:pt x="3" y="66"/>
                </a:lnTo>
                <a:lnTo>
                  <a:pt x="3" y="66"/>
                </a:lnTo>
                <a:lnTo>
                  <a:pt x="5" y="67"/>
                </a:lnTo>
                <a:lnTo>
                  <a:pt x="5" y="68"/>
                </a:lnTo>
                <a:lnTo>
                  <a:pt x="5" y="68"/>
                </a:lnTo>
                <a:lnTo>
                  <a:pt x="5" y="68"/>
                </a:lnTo>
                <a:lnTo>
                  <a:pt x="5" y="69"/>
                </a:lnTo>
                <a:lnTo>
                  <a:pt x="6" y="69"/>
                </a:lnTo>
                <a:lnTo>
                  <a:pt x="6" y="71"/>
                </a:lnTo>
                <a:lnTo>
                  <a:pt x="6" y="71"/>
                </a:lnTo>
                <a:lnTo>
                  <a:pt x="7" y="71"/>
                </a:lnTo>
                <a:lnTo>
                  <a:pt x="7" y="72"/>
                </a:lnTo>
                <a:lnTo>
                  <a:pt x="7" y="72"/>
                </a:lnTo>
                <a:lnTo>
                  <a:pt x="7" y="72"/>
                </a:lnTo>
                <a:lnTo>
                  <a:pt x="8" y="73"/>
                </a:lnTo>
                <a:lnTo>
                  <a:pt x="8" y="73"/>
                </a:lnTo>
                <a:lnTo>
                  <a:pt x="10" y="74"/>
                </a:lnTo>
                <a:lnTo>
                  <a:pt x="10" y="74"/>
                </a:lnTo>
                <a:lnTo>
                  <a:pt x="10" y="74"/>
                </a:lnTo>
                <a:lnTo>
                  <a:pt x="11" y="76"/>
                </a:lnTo>
                <a:lnTo>
                  <a:pt x="11" y="76"/>
                </a:lnTo>
                <a:lnTo>
                  <a:pt x="11" y="77"/>
                </a:lnTo>
                <a:lnTo>
                  <a:pt x="11" y="77"/>
                </a:lnTo>
                <a:lnTo>
                  <a:pt x="12" y="77"/>
                </a:lnTo>
                <a:lnTo>
                  <a:pt x="13" y="77"/>
                </a:lnTo>
                <a:lnTo>
                  <a:pt x="13" y="78"/>
                </a:lnTo>
                <a:lnTo>
                  <a:pt x="13" y="78"/>
                </a:lnTo>
                <a:lnTo>
                  <a:pt x="13" y="79"/>
                </a:lnTo>
                <a:lnTo>
                  <a:pt x="15" y="79"/>
                </a:lnTo>
                <a:lnTo>
                  <a:pt x="16" y="79"/>
                </a:lnTo>
                <a:lnTo>
                  <a:pt x="16" y="79"/>
                </a:lnTo>
                <a:lnTo>
                  <a:pt x="16" y="79"/>
                </a:lnTo>
                <a:lnTo>
                  <a:pt x="17" y="81"/>
                </a:lnTo>
                <a:lnTo>
                  <a:pt x="17" y="81"/>
                </a:lnTo>
                <a:lnTo>
                  <a:pt x="18" y="81"/>
                </a:lnTo>
                <a:lnTo>
                  <a:pt x="18" y="82"/>
                </a:lnTo>
                <a:lnTo>
                  <a:pt x="20" y="82"/>
                </a:lnTo>
                <a:lnTo>
                  <a:pt x="20" y="82"/>
                </a:lnTo>
                <a:lnTo>
                  <a:pt x="21" y="82"/>
                </a:lnTo>
                <a:lnTo>
                  <a:pt x="21" y="82"/>
                </a:lnTo>
                <a:lnTo>
                  <a:pt x="21" y="82"/>
                </a:lnTo>
                <a:lnTo>
                  <a:pt x="22" y="82"/>
                </a:lnTo>
                <a:lnTo>
                  <a:pt x="23" y="83"/>
                </a:lnTo>
                <a:lnTo>
                  <a:pt x="23" y="83"/>
                </a:lnTo>
                <a:lnTo>
                  <a:pt x="23" y="83"/>
                </a:lnTo>
                <a:lnTo>
                  <a:pt x="25" y="83"/>
                </a:lnTo>
                <a:lnTo>
                  <a:pt x="25" y="84"/>
                </a:lnTo>
                <a:lnTo>
                  <a:pt x="26" y="84"/>
                </a:lnTo>
                <a:lnTo>
                  <a:pt x="27" y="84"/>
                </a:lnTo>
                <a:lnTo>
                  <a:pt x="27" y="84"/>
                </a:lnTo>
                <a:lnTo>
                  <a:pt x="27" y="84"/>
                </a:lnTo>
                <a:lnTo>
                  <a:pt x="28" y="84"/>
                </a:lnTo>
                <a:lnTo>
                  <a:pt x="30" y="84"/>
                </a:lnTo>
                <a:lnTo>
                  <a:pt x="30" y="84"/>
                </a:lnTo>
                <a:lnTo>
                  <a:pt x="30" y="84"/>
                </a:lnTo>
                <a:lnTo>
                  <a:pt x="31" y="84"/>
                </a:lnTo>
                <a:lnTo>
                  <a:pt x="32" y="84"/>
                </a:lnTo>
                <a:lnTo>
                  <a:pt x="32" y="84"/>
                </a:lnTo>
                <a:lnTo>
                  <a:pt x="32" y="84"/>
                </a:lnTo>
                <a:lnTo>
                  <a:pt x="33" y="84"/>
                </a:lnTo>
                <a:lnTo>
                  <a:pt x="35" y="84"/>
                </a:lnTo>
                <a:lnTo>
                  <a:pt x="35" y="84"/>
                </a:lnTo>
                <a:lnTo>
                  <a:pt x="36" y="84"/>
                </a:lnTo>
                <a:lnTo>
                  <a:pt x="36" y="84"/>
                </a:lnTo>
                <a:lnTo>
                  <a:pt x="37" y="84"/>
                </a:lnTo>
                <a:lnTo>
                  <a:pt x="37" y="84"/>
                </a:lnTo>
                <a:lnTo>
                  <a:pt x="38" y="84"/>
                </a:lnTo>
                <a:lnTo>
                  <a:pt x="38" y="84"/>
                </a:lnTo>
                <a:lnTo>
                  <a:pt x="38" y="84"/>
                </a:lnTo>
                <a:lnTo>
                  <a:pt x="40" y="83"/>
                </a:lnTo>
                <a:lnTo>
                  <a:pt x="41" y="83"/>
                </a:lnTo>
                <a:lnTo>
                  <a:pt x="41" y="83"/>
                </a:lnTo>
                <a:lnTo>
                  <a:pt x="41" y="83"/>
                </a:lnTo>
                <a:lnTo>
                  <a:pt x="42" y="83"/>
                </a:lnTo>
                <a:lnTo>
                  <a:pt x="43" y="82"/>
                </a:lnTo>
                <a:lnTo>
                  <a:pt x="43" y="82"/>
                </a:lnTo>
                <a:lnTo>
                  <a:pt x="43" y="82"/>
                </a:lnTo>
                <a:lnTo>
                  <a:pt x="45" y="82"/>
                </a:lnTo>
                <a:lnTo>
                  <a:pt x="46" y="82"/>
                </a:lnTo>
                <a:lnTo>
                  <a:pt x="46" y="82"/>
                </a:lnTo>
                <a:lnTo>
                  <a:pt x="46" y="82"/>
                </a:lnTo>
                <a:lnTo>
                  <a:pt x="47" y="81"/>
                </a:lnTo>
                <a:lnTo>
                  <a:pt x="47" y="81"/>
                </a:lnTo>
                <a:lnTo>
                  <a:pt x="49" y="79"/>
                </a:lnTo>
                <a:lnTo>
                  <a:pt x="49" y="79"/>
                </a:lnTo>
                <a:lnTo>
                  <a:pt x="49" y="79"/>
                </a:lnTo>
                <a:lnTo>
                  <a:pt x="50" y="79"/>
                </a:lnTo>
                <a:lnTo>
                  <a:pt x="51" y="79"/>
                </a:lnTo>
                <a:lnTo>
                  <a:pt x="51" y="78"/>
                </a:lnTo>
                <a:lnTo>
                  <a:pt x="51" y="78"/>
                </a:lnTo>
                <a:lnTo>
                  <a:pt x="52" y="77"/>
                </a:lnTo>
                <a:lnTo>
                  <a:pt x="52" y="77"/>
                </a:lnTo>
                <a:lnTo>
                  <a:pt x="52" y="77"/>
                </a:lnTo>
                <a:lnTo>
                  <a:pt x="54" y="77"/>
                </a:lnTo>
                <a:lnTo>
                  <a:pt x="54" y="76"/>
                </a:lnTo>
                <a:lnTo>
                  <a:pt x="55" y="76"/>
                </a:lnTo>
                <a:lnTo>
                  <a:pt x="55" y="74"/>
                </a:lnTo>
                <a:lnTo>
                  <a:pt x="55" y="74"/>
                </a:lnTo>
                <a:lnTo>
                  <a:pt x="55" y="74"/>
                </a:lnTo>
                <a:lnTo>
                  <a:pt x="56" y="74"/>
                </a:lnTo>
                <a:lnTo>
                  <a:pt x="56" y="73"/>
                </a:lnTo>
                <a:lnTo>
                  <a:pt x="57" y="72"/>
                </a:lnTo>
                <a:lnTo>
                  <a:pt x="57" y="72"/>
                </a:lnTo>
                <a:lnTo>
                  <a:pt x="57" y="72"/>
                </a:lnTo>
                <a:lnTo>
                  <a:pt x="57" y="72"/>
                </a:lnTo>
                <a:lnTo>
                  <a:pt x="59" y="71"/>
                </a:lnTo>
                <a:lnTo>
                  <a:pt x="59" y="71"/>
                </a:lnTo>
                <a:lnTo>
                  <a:pt x="60" y="71"/>
                </a:lnTo>
                <a:lnTo>
                  <a:pt x="60" y="69"/>
                </a:lnTo>
                <a:lnTo>
                  <a:pt x="60" y="68"/>
                </a:lnTo>
                <a:lnTo>
                  <a:pt x="60" y="68"/>
                </a:lnTo>
                <a:lnTo>
                  <a:pt x="60" y="68"/>
                </a:lnTo>
                <a:lnTo>
                  <a:pt x="61" y="67"/>
                </a:lnTo>
                <a:lnTo>
                  <a:pt x="61" y="67"/>
                </a:lnTo>
                <a:lnTo>
                  <a:pt x="61" y="66"/>
                </a:lnTo>
                <a:lnTo>
                  <a:pt x="62" y="66"/>
                </a:lnTo>
                <a:lnTo>
                  <a:pt x="62" y="64"/>
                </a:lnTo>
                <a:lnTo>
                  <a:pt x="62" y="64"/>
                </a:lnTo>
                <a:lnTo>
                  <a:pt x="62" y="63"/>
                </a:lnTo>
                <a:lnTo>
                  <a:pt x="62" y="63"/>
                </a:lnTo>
                <a:lnTo>
                  <a:pt x="62" y="62"/>
                </a:lnTo>
                <a:lnTo>
                  <a:pt x="62" y="62"/>
                </a:lnTo>
                <a:lnTo>
                  <a:pt x="64" y="61"/>
                </a:lnTo>
                <a:lnTo>
                  <a:pt x="64" y="61"/>
                </a:lnTo>
                <a:lnTo>
                  <a:pt x="64" y="59"/>
                </a:lnTo>
                <a:lnTo>
                  <a:pt x="64" y="59"/>
                </a:lnTo>
                <a:lnTo>
                  <a:pt x="64" y="58"/>
                </a:lnTo>
                <a:lnTo>
                  <a:pt x="65" y="58"/>
                </a:lnTo>
                <a:lnTo>
                  <a:pt x="65" y="57"/>
                </a:lnTo>
                <a:lnTo>
                  <a:pt x="65" y="57"/>
                </a:lnTo>
                <a:lnTo>
                  <a:pt x="65" y="57"/>
                </a:lnTo>
                <a:lnTo>
                  <a:pt x="65" y="56"/>
                </a:lnTo>
                <a:lnTo>
                  <a:pt x="65" y="54"/>
                </a:lnTo>
                <a:lnTo>
                  <a:pt x="65" y="54"/>
                </a:lnTo>
                <a:lnTo>
                  <a:pt x="65" y="54"/>
                </a:lnTo>
                <a:lnTo>
                  <a:pt x="65" y="52"/>
                </a:lnTo>
                <a:lnTo>
                  <a:pt x="65" y="32"/>
                </a:lnTo>
                <a:close/>
              </a:path>
            </a:pathLst>
          </a:custGeom>
          <a:solidFill>
            <a:schemeClr val="accent2"/>
          </a:solidFill>
          <a:ln w="6350">
            <a:solidFill>
              <a:schemeClr val="accent2"/>
            </a:solidFill>
            <a:prstDash val="solid"/>
            <a:round/>
            <a:headEnd/>
            <a:tailEnd/>
          </a:ln>
        </p:spPr>
        <p:txBody>
          <a:bodyPr/>
          <a:lstStyle/>
          <a:p>
            <a:endParaRPr lang="en-US" dirty="0"/>
          </a:p>
        </p:txBody>
      </p:sp>
      <p:sp>
        <p:nvSpPr>
          <p:cNvPr id="78896" name="Line 48"/>
          <p:cNvSpPr>
            <a:spLocks noChangeShapeType="1"/>
          </p:cNvSpPr>
          <p:nvPr/>
        </p:nvSpPr>
        <p:spPr bwMode="auto">
          <a:xfrm>
            <a:off x="2391833" y="2346325"/>
            <a:ext cx="0" cy="1588"/>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97" name="Freeform 49"/>
          <p:cNvSpPr>
            <a:spLocks/>
          </p:cNvSpPr>
          <p:nvPr/>
        </p:nvSpPr>
        <p:spPr bwMode="auto">
          <a:xfrm>
            <a:off x="2377019" y="2346328"/>
            <a:ext cx="61383" cy="22225"/>
          </a:xfrm>
          <a:custGeom>
            <a:avLst/>
            <a:gdLst>
              <a:gd name="T0" fmla="*/ 30 w 140"/>
              <a:gd name="T1" fmla="*/ 0 h 64"/>
              <a:gd name="T2" fmla="*/ 27 w 140"/>
              <a:gd name="T3" fmla="*/ 0 h 64"/>
              <a:gd name="T4" fmla="*/ 23 w 140"/>
              <a:gd name="T5" fmla="*/ 2 h 64"/>
              <a:gd name="T6" fmla="*/ 21 w 140"/>
              <a:gd name="T7" fmla="*/ 3 h 64"/>
              <a:gd name="T8" fmla="*/ 18 w 140"/>
              <a:gd name="T9" fmla="*/ 4 h 64"/>
              <a:gd name="T10" fmla="*/ 15 w 140"/>
              <a:gd name="T11" fmla="*/ 5 h 64"/>
              <a:gd name="T12" fmla="*/ 12 w 140"/>
              <a:gd name="T13" fmla="*/ 7 h 64"/>
              <a:gd name="T14" fmla="*/ 10 w 140"/>
              <a:gd name="T15" fmla="*/ 9 h 64"/>
              <a:gd name="T16" fmla="*/ 7 w 140"/>
              <a:gd name="T17" fmla="*/ 12 h 64"/>
              <a:gd name="T18" fmla="*/ 6 w 140"/>
              <a:gd name="T19" fmla="*/ 14 h 64"/>
              <a:gd name="T20" fmla="*/ 5 w 140"/>
              <a:gd name="T21" fmla="*/ 17 h 64"/>
              <a:gd name="T22" fmla="*/ 2 w 140"/>
              <a:gd name="T23" fmla="*/ 20 h 64"/>
              <a:gd name="T24" fmla="*/ 2 w 140"/>
              <a:gd name="T25" fmla="*/ 23 h 64"/>
              <a:gd name="T26" fmla="*/ 1 w 140"/>
              <a:gd name="T27" fmla="*/ 27 h 64"/>
              <a:gd name="T28" fmla="*/ 1 w 140"/>
              <a:gd name="T29" fmla="*/ 29 h 64"/>
              <a:gd name="T30" fmla="*/ 0 w 140"/>
              <a:gd name="T31" fmla="*/ 32 h 64"/>
              <a:gd name="T32" fmla="*/ 1 w 140"/>
              <a:gd name="T33" fmla="*/ 36 h 64"/>
              <a:gd name="T34" fmla="*/ 1 w 140"/>
              <a:gd name="T35" fmla="*/ 38 h 64"/>
              <a:gd name="T36" fmla="*/ 2 w 140"/>
              <a:gd name="T37" fmla="*/ 42 h 64"/>
              <a:gd name="T38" fmla="*/ 3 w 140"/>
              <a:gd name="T39" fmla="*/ 46 h 64"/>
              <a:gd name="T40" fmla="*/ 5 w 140"/>
              <a:gd name="T41" fmla="*/ 48 h 64"/>
              <a:gd name="T42" fmla="*/ 6 w 140"/>
              <a:gd name="T43" fmla="*/ 51 h 64"/>
              <a:gd name="T44" fmla="*/ 8 w 140"/>
              <a:gd name="T45" fmla="*/ 53 h 64"/>
              <a:gd name="T46" fmla="*/ 10 w 140"/>
              <a:gd name="T47" fmla="*/ 54 h 64"/>
              <a:gd name="T48" fmla="*/ 12 w 140"/>
              <a:gd name="T49" fmla="*/ 57 h 64"/>
              <a:gd name="T50" fmla="*/ 16 w 140"/>
              <a:gd name="T51" fmla="*/ 59 h 64"/>
              <a:gd name="T52" fmla="*/ 18 w 140"/>
              <a:gd name="T53" fmla="*/ 61 h 64"/>
              <a:gd name="T54" fmla="*/ 21 w 140"/>
              <a:gd name="T55" fmla="*/ 62 h 64"/>
              <a:gd name="T56" fmla="*/ 23 w 140"/>
              <a:gd name="T57" fmla="*/ 63 h 64"/>
              <a:gd name="T58" fmla="*/ 27 w 140"/>
              <a:gd name="T59" fmla="*/ 64 h 64"/>
              <a:gd name="T60" fmla="*/ 30 w 140"/>
              <a:gd name="T61" fmla="*/ 64 h 64"/>
              <a:gd name="T62" fmla="*/ 109 w 140"/>
              <a:gd name="T63" fmla="*/ 64 h 64"/>
              <a:gd name="T64" fmla="*/ 112 w 140"/>
              <a:gd name="T65" fmla="*/ 64 h 64"/>
              <a:gd name="T66" fmla="*/ 115 w 140"/>
              <a:gd name="T67" fmla="*/ 63 h 64"/>
              <a:gd name="T68" fmla="*/ 117 w 140"/>
              <a:gd name="T69" fmla="*/ 62 h 64"/>
              <a:gd name="T70" fmla="*/ 121 w 140"/>
              <a:gd name="T71" fmla="*/ 62 h 64"/>
              <a:gd name="T72" fmla="*/ 124 w 140"/>
              <a:gd name="T73" fmla="*/ 59 h 64"/>
              <a:gd name="T74" fmla="*/ 126 w 140"/>
              <a:gd name="T75" fmla="*/ 58 h 64"/>
              <a:gd name="T76" fmla="*/ 129 w 140"/>
              <a:gd name="T77" fmla="*/ 57 h 64"/>
              <a:gd name="T78" fmla="*/ 131 w 140"/>
              <a:gd name="T79" fmla="*/ 54 h 64"/>
              <a:gd name="T80" fmla="*/ 134 w 140"/>
              <a:gd name="T81" fmla="*/ 52 h 64"/>
              <a:gd name="T82" fmla="*/ 135 w 140"/>
              <a:gd name="T83" fmla="*/ 48 h 64"/>
              <a:gd name="T84" fmla="*/ 136 w 140"/>
              <a:gd name="T85" fmla="*/ 46 h 64"/>
              <a:gd name="T86" fmla="*/ 138 w 140"/>
              <a:gd name="T87" fmla="*/ 43 h 64"/>
              <a:gd name="T88" fmla="*/ 139 w 140"/>
              <a:gd name="T89" fmla="*/ 41 h 64"/>
              <a:gd name="T90" fmla="*/ 140 w 140"/>
              <a:gd name="T91" fmla="*/ 37 h 64"/>
              <a:gd name="T92" fmla="*/ 140 w 140"/>
              <a:gd name="T93" fmla="*/ 34 h 64"/>
              <a:gd name="T94" fmla="*/ 140 w 140"/>
              <a:gd name="T95" fmla="*/ 30 h 64"/>
              <a:gd name="T96" fmla="*/ 139 w 140"/>
              <a:gd name="T97" fmla="*/ 27 h 64"/>
              <a:gd name="T98" fmla="*/ 139 w 140"/>
              <a:gd name="T99" fmla="*/ 24 h 64"/>
              <a:gd name="T100" fmla="*/ 138 w 140"/>
              <a:gd name="T101" fmla="*/ 20 h 64"/>
              <a:gd name="T102" fmla="*/ 136 w 140"/>
              <a:gd name="T103" fmla="*/ 18 h 64"/>
              <a:gd name="T104" fmla="*/ 135 w 140"/>
              <a:gd name="T105" fmla="*/ 15 h 64"/>
              <a:gd name="T106" fmla="*/ 134 w 140"/>
              <a:gd name="T107" fmla="*/ 13 h 64"/>
              <a:gd name="T108" fmla="*/ 131 w 140"/>
              <a:gd name="T109" fmla="*/ 10 h 64"/>
              <a:gd name="T110" fmla="*/ 129 w 140"/>
              <a:gd name="T111" fmla="*/ 8 h 64"/>
              <a:gd name="T112" fmla="*/ 126 w 140"/>
              <a:gd name="T113" fmla="*/ 7 h 64"/>
              <a:gd name="T114" fmla="*/ 124 w 140"/>
              <a:gd name="T115" fmla="*/ 4 h 64"/>
              <a:gd name="T116" fmla="*/ 121 w 140"/>
              <a:gd name="T117" fmla="*/ 3 h 64"/>
              <a:gd name="T118" fmla="*/ 117 w 140"/>
              <a:gd name="T119" fmla="*/ 2 h 64"/>
              <a:gd name="T120" fmla="*/ 115 w 140"/>
              <a:gd name="T121" fmla="*/ 2 h 64"/>
              <a:gd name="T122" fmla="*/ 111 w 140"/>
              <a:gd name="T123" fmla="*/ 0 h 64"/>
              <a:gd name="T124" fmla="*/ 107 w 140"/>
              <a:gd name="T1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 h="64">
                <a:moveTo>
                  <a:pt x="32" y="0"/>
                </a:moveTo>
                <a:lnTo>
                  <a:pt x="32" y="0"/>
                </a:lnTo>
                <a:lnTo>
                  <a:pt x="31" y="0"/>
                </a:lnTo>
                <a:lnTo>
                  <a:pt x="30" y="0"/>
                </a:lnTo>
                <a:lnTo>
                  <a:pt x="30" y="0"/>
                </a:lnTo>
                <a:lnTo>
                  <a:pt x="30" y="0"/>
                </a:lnTo>
                <a:lnTo>
                  <a:pt x="28" y="0"/>
                </a:lnTo>
                <a:lnTo>
                  <a:pt x="27" y="0"/>
                </a:lnTo>
                <a:lnTo>
                  <a:pt x="27" y="0"/>
                </a:lnTo>
                <a:lnTo>
                  <a:pt x="27" y="0"/>
                </a:lnTo>
                <a:lnTo>
                  <a:pt x="26" y="2"/>
                </a:lnTo>
                <a:lnTo>
                  <a:pt x="25" y="2"/>
                </a:lnTo>
                <a:lnTo>
                  <a:pt x="25" y="2"/>
                </a:lnTo>
                <a:lnTo>
                  <a:pt x="25" y="2"/>
                </a:lnTo>
                <a:lnTo>
                  <a:pt x="23" y="2"/>
                </a:lnTo>
                <a:lnTo>
                  <a:pt x="23" y="2"/>
                </a:lnTo>
                <a:lnTo>
                  <a:pt x="22" y="2"/>
                </a:lnTo>
                <a:lnTo>
                  <a:pt x="22" y="2"/>
                </a:lnTo>
                <a:lnTo>
                  <a:pt x="21" y="2"/>
                </a:lnTo>
                <a:lnTo>
                  <a:pt x="21" y="3"/>
                </a:lnTo>
                <a:lnTo>
                  <a:pt x="20" y="3"/>
                </a:lnTo>
                <a:lnTo>
                  <a:pt x="20" y="3"/>
                </a:lnTo>
                <a:lnTo>
                  <a:pt x="18" y="3"/>
                </a:lnTo>
                <a:lnTo>
                  <a:pt x="18" y="4"/>
                </a:lnTo>
                <a:lnTo>
                  <a:pt x="18" y="4"/>
                </a:lnTo>
                <a:lnTo>
                  <a:pt x="17" y="4"/>
                </a:lnTo>
                <a:lnTo>
                  <a:pt x="16" y="4"/>
                </a:lnTo>
                <a:lnTo>
                  <a:pt x="16" y="4"/>
                </a:lnTo>
                <a:lnTo>
                  <a:pt x="16" y="5"/>
                </a:lnTo>
                <a:lnTo>
                  <a:pt x="15" y="5"/>
                </a:lnTo>
                <a:lnTo>
                  <a:pt x="15" y="7"/>
                </a:lnTo>
                <a:lnTo>
                  <a:pt x="13" y="7"/>
                </a:lnTo>
                <a:lnTo>
                  <a:pt x="13" y="7"/>
                </a:lnTo>
                <a:lnTo>
                  <a:pt x="13" y="7"/>
                </a:lnTo>
                <a:lnTo>
                  <a:pt x="12" y="7"/>
                </a:lnTo>
                <a:lnTo>
                  <a:pt x="11" y="8"/>
                </a:lnTo>
                <a:lnTo>
                  <a:pt x="11" y="8"/>
                </a:lnTo>
                <a:lnTo>
                  <a:pt x="11" y="9"/>
                </a:lnTo>
                <a:lnTo>
                  <a:pt x="11" y="9"/>
                </a:lnTo>
                <a:lnTo>
                  <a:pt x="10" y="9"/>
                </a:lnTo>
                <a:lnTo>
                  <a:pt x="10" y="10"/>
                </a:lnTo>
                <a:lnTo>
                  <a:pt x="10" y="10"/>
                </a:lnTo>
                <a:lnTo>
                  <a:pt x="8" y="12"/>
                </a:lnTo>
                <a:lnTo>
                  <a:pt x="8" y="12"/>
                </a:lnTo>
                <a:lnTo>
                  <a:pt x="7" y="12"/>
                </a:lnTo>
                <a:lnTo>
                  <a:pt x="7" y="13"/>
                </a:lnTo>
                <a:lnTo>
                  <a:pt x="7" y="13"/>
                </a:lnTo>
                <a:lnTo>
                  <a:pt x="7" y="13"/>
                </a:lnTo>
                <a:lnTo>
                  <a:pt x="7" y="13"/>
                </a:lnTo>
                <a:lnTo>
                  <a:pt x="6" y="14"/>
                </a:lnTo>
                <a:lnTo>
                  <a:pt x="6" y="15"/>
                </a:lnTo>
                <a:lnTo>
                  <a:pt x="5" y="15"/>
                </a:lnTo>
                <a:lnTo>
                  <a:pt x="5" y="15"/>
                </a:lnTo>
                <a:lnTo>
                  <a:pt x="5" y="17"/>
                </a:lnTo>
                <a:lnTo>
                  <a:pt x="5" y="17"/>
                </a:lnTo>
                <a:lnTo>
                  <a:pt x="5" y="18"/>
                </a:lnTo>
                <a:lnTo>
                  <a:pt x="3" y="18"/>
                </a:lnTo>
                <a:lnTo>
                  <a:pt x="3" y="19"/>
                </a:lnTo>
                <a:lnTo>
                  <a:pt x="3" y="19"/>
                </a:lnTo>
                <a:lnTo>
                  <a:pt x="2" y="20"/>
                </a:lnTo>
                <a:lnTo>
                  <a:pt x="2" y="20"/>
                </a:lnTo>
                <a:lnTo>
                  <a:pt x="2" y="20"/>
                </a:lnTo>
                <a:lnTo>
                  <a:pt x="2" y="22"/>
                </a:lnTo>
                <a:lnTo>
                  <a:pt x="2" y="23"/>
                </a:lnTo>
                <a:lnTo>
                  <a:pt x="2" y="23"/>
                </a:lnTo>
                <a:lnTo>
                  <a:pt x="2" y="23"/>
                </a:lnTo>
                <a:lnTo>
                  <a:pt x="2" y="24"/>
                </a:lnTo>
                <a:lnTo>
                  <a:pt x="1" y="25"/>
                </a:lnTo>
                <a:lnTo>
                  <a:pt x="1" y="25"/>
                </a:lnTo>
                <a:lnTo>
                  <a:pt x="1" y="27"/>
                </a:lnTo>
                <a:lnTo>
                  <a:pt x="1" y="27"/>
                </a:lnTo>
                <a:lnTo>
                  <a:pt x="1" y="27"/>
                </a:lnTo>
                <a:lnTo>
                  <a:pt x="1" y="28"/>
                </a:lnTo>
                <a:lnTo>
                  <a:pt x="1" y="29"/>
                </a:lnTo>
                <a:lnTo>
                  <a:pt x="1" y="29"/>
                </a:lnTo>
                <a:lnTo>
                  <a:pt x="0" y="29"/>
                </a:lnTo>
                <a:lnTo>
                  <a:pt x="0" y="30"/>
                </a:lnTo>
                <a:lnTo>
                  <a:pt x="0" y="32"/>
                </a:lnTo>
                <a:lnTo>
                  <a:pt x="0" y="32"/>
                </a:lnTo>
                <a:lnTo>
                  <a:pt x="0" y="32"/>
                </a:lnTo>
                <a:lnTo>
                  <a:pt x="0" y="33"/>
                </a:lnTo>
                <a:lnTo>
                  <a:pt x="0" y="34"/>
                </a:lnTo>
                <a:lnTo>
                  <a:pt x="0" y="34"/>
                </a:lnTo>
                <a:lnTo>
                  <a:pt x="1" y="34"/>
                </a:lnTo>
                <a:lnTo>
                  <a:pt x="1" y="36"/>
                </a:lnTo>
                <a:lnTo>
                  <a:pt x="1" y="37"/>
                </a:lnTo>
                <a:lnTo>
                  <a:pt x="1" y="37"/>
                </a:lnTo>
                <a:lnTo>
                  <a:pt x="1" y="38"/>
                </a:lnTo>
                <a:lnTo>
                  <a:pt x="1" y="38"/>
                </a:lnTo>
                <a:lnTo>
                  <a:pt x="1" y="38"/>
                </a:lnTo>
                <a:lnTo>
                  <a:pt x="1" y="39"/>
                </a:lnTo>
                <a:lnTo>
                  <a:pt x="2" y="41"/>
                </a:lnTo>
                <a:lnTo>
                  <a:pt x="2" y="41"/>
                </a:lnTo>
                <a:lnTo>
                  <a:pt x="2" y="41"/>
                </a:lnTo>
                <a:lnTo>
                  <a:pt x="2" y="42"/>
                </a:lnTo>
                <a:lnTo>
                  <a:pt x="2" y="43"/>
                </a:lnTo>
                <a:lnTo>
                  <a:pt x="2" y="43"/>
                </a:lnTo>
                <a:lnTo>
                  <a:pt x="2" y="43"/>
                </a:lnTo>
                <a:lnTo>
                  <a:pt x="2" y="44"/>
                </a:lnTo>
                <a:lnTo>
                  <a:pt x="3" y="46"/>
                </a:lnTo>
                <a:lnTo>
                  <a:pt x="3" y="46"/>
                </a:lnTo>
                <a:lnTo>
                  <a:pt x="3" y="46"/>
                </a:lnTo>
                <a:lnTo>
                  <a:pt x="5" y="47"/>
                </a:lnTo>
                <a:lnTo>
                  <a:pt x="5" y="47"/>
                </a:lnTo>
                <a:lnTo>
                  <a:pt x="5" y="48"/>
                </a:lnTo>
                <a:lnTo>
                  <a:pt x="5" y="48"/>
                </a:lnTo>
                <a:lnTo>
                  <a:pt x="5" y="48"/>
                </a:lnTo>
                <a:lnTo>
                  <a:pt x="5" y="49"/>
                </a:lnTo>
                <a:lnTo>
                  <a:pt x="6" y="51"/>
                </a:lnTo>
                <a:lnTo>
                  <a:pt x="6" y="51"/>
                </a:lnTo>
                <a:lnTo>
                  <a:pt x="7" y="51"/>
                </a:lnTo>
                <a:lnTo>
                  <a:pt x="7" y="52"/>
                </a:lnTo>
                <a:lnTo>
                  <a:pt x="7" y="52"/>
                </a:lnTo>
                <a:lnTo>
                  <a:pt x="7" y="52"/>
                </a:lnTo>
                <a:lnTo>
                  <a:pt x="8" y="53"/>
                </a:lnTo>
                <a:lnTo>
                  <a:pt x="8" y="53"/>
                </a:lnTo>
                <a:lnTo>
                  <a:pt x="10" y="54"/>
                </a:lnTo>
                <a:lnTo>
                  <a:pt x="10" y="54"/>
                </a:lnTo>
                <a:lnTo>
                  <a:pt x="10" y="54"/>
                </a:lnTo>
                <a:lnTo>
                  <a:pt x="10" y="54"/>
                </a:lnTo>
                <a:lnTo>
                  <a:pt x="11" y="56"/>
                </a:lnTo>
                <a:lnTo>
                  <a:pt x="11" y="57"/>
                </a:lnTo>
                <a:lnTo>
                  <a:pt x="11" y="57"/>
                </a:lnTo>
                <a:lnTo>
                  <a:pt x="12" y="57"/>
                </a:lnTo>
                <a:lnTo>
                  <a:pt x="12" y="57"/>
                </a:lnTo>
                <a:lnTo>
                  <a:pt x="13" y="58"/>
                </a:lnTo>
                <a:lnTo>
                  <a:pt x="13" y="58"/>
                </a:lnTo>
                <a:lnTo>
                  <a:pt x="13" y="58"/>
                </a:lnTo>
                <a:lnTo>
                  <a:pt x="15" y="59"/>
                </a:lnTo>
                <a:lnTo>
                  <a:pt x="16" y="59"/>
                </a:lnTo>
                <a:lnTo>
                  <a:pt x="16" y="59"/>
                </a:lnTo>
                <a:lnTo>
                  <a:pt x="16" y="59"/>
                </a:lnTo>
                <a:lnTo>
                  <a:pt x="17" y="61"/>
                </a:lnTo>
                <a:lnTo>
                  <a:pt x="17" y="61"/>
                </a:lnTo>
                <a:lnTo>
                  <a:pt x="18" y="61"/>
                </a:lnTo>
                <a:lnTo>
                  <a:pt x="18" y="62"/>
                </a:lnTo>
                <a:lnTo>
                  <a:pt x="18" y="62"/>
                </a:lnTo>
                <a:lnTo>
                  <a:pt x="20" y="62"/>
                </a:lnTo>
                <a:lnTo>
                  <a:pt x="21" y="62"/>
                </a:lnTo>
                <a:lnTo>
                  <a:pt x="21" y="62"/>
                </a:lnTo>
                <a:lnTo>
                  <a:pt x="21" y="62"/>
                </a:lnTo>
                <a:lnTo>
                  <a:pt x="22" y="62"/>
                </a:lnTo>
                <a:lnTo>
                  <a:pt x="23" y="63"/>
                </a:lnTo>
                <a:lnTo>
                  <a:pt x="23" y="63"/>
                </a:lnTo>
                <a:lnTo>
                  <a:pt x="23" y="63"/>
                </a:lnTo>
                <a:lnTo>
                  <a:pt x="25" y="63"/>
                </a:lnTo>
                <a:lnTo>
                  <a:pt x="25" y="63"/>
                </a:lnTo>
                <a:lnTo>
                  <a:pt x="26" y="64"/>
                </a:lnTo>
                <a:lnTo>
                  <a:pt x="26" y="64"/>
                </a:lnTo>
                <a:lnTo>
                  <a:pt x="27" y="64"/>
                </a:lnTo>
                <a:lnTo>
                  <a:pt x="27" y="64"/>
                </a:lnTo>
                <a:lnTo>
                  <a:pt x="28" y="64"/>
                </a:lnTo>
                <a:lnTo>
                  <a:pt x="28" y="64"/>
                </a:lnTo>
                <a:lnTo>
                  <a:pt x="30" y="64"/>
                </a:lnTo>
                <a:lnTo>
                  <a:pt x="30" y="64"/>
                </a:lnTo>
                <a:lnTo>
                  <a:pt x="31" y="64"/>
                </a:lnTo>
                <a:lnTo>
                  <a:pt x="32" y="64"/>
                </a:lnTo>
                <a:lnTo>
                  <a:pt x="32" y="64"/>
                </a:lnTo>
                <a:lnTo>
                  <a:pt x="106" y="64"/>
                </a:lnTo>
                <a:lnTo>
                  <a:pt x="109" y="64"/>
                </a:lnTo>
                <a:lnTo>
                  <a:pt x="110" y="64"/>
                </a:lnTo>
                <a:lnTo>
                  <a:pt x="110" y="64"/>
                </a:lnTo>
                <a:lnTo>
                  <a:pt x="110" y="64"/>
                </a:lnTo>
                <a:lnTo>
                  <a:pt x="111" y="64"/>
                </a:lnTo>
                <a:lnTo>
                  <a:pt x="112" y="64"/>
                </a:lnTo>
                <a:lnTo>
                  <a:pt x="112" y="64"/>
                </a:lnTo>
                <a:lnTo>
                  <a:pt x="112" y="64"/>
                </a:lnTo>
                <a:lnTo>
                  <a:pt x="114" y="64"/>
                </a:lnTo>
                <a:lnTo>
                  <a:pt x="115" y="64"/>
                </a:lnTo>
                <a:lnTo>
                  <a:pt x="115" y="63"/>
                </a:lnTo>
                <a:lnTo>
                  <a:pt x="115" y="63"/>
                </a:lnTo>
                <a:lnTo>
                  <a:pt x="116" y="63"/>
                </a:lnTo>
                <a:lnTo>
                  <a:pt x="117" y="63"/>
                </a:lnTo>
                <a:lnTo>
                  <a:pt x="117" y="63"/>
                </a:lnTo>
                <a:lnTo>
                  <a:pt x="117" y="62"/>
                </a:lnTo>
                <a:lnTo>
                  <a:pt x="119" y="62"/>
                </a:lnTo>
                <a:lnTo>
                  <a:pt x="120" y="62"/>
                </a:lnTo>
                <a:lnTo>
                  <a:pt x="120" y="62"/>
                </a:lnTo>
                <a:lnTo>
                  <a:pt x="120" y="62"/>
                </a:lnTo>
                <a:lnTo>
                  <a:pt x="121" y="62"/>
                </a:lnTo>
                <a:lnTo>
                  <a:pt x="121" y="62"/>
                </a:lnTo>
                <a:lnTo>
                  <a:pt x="121" y="61"/>
                </a:lnTo>
                <a:lnTo>
                  <a:pt x="122" y="61"/>
                </a:lnTo>
                <a:lnTo>
                  <a:pt x="124" y="61"/>
                </a:lnTo>
                <a:lnTo>
                  <a:pt x="124" y="59"/>
                </a:lnTo>
                <a:lnTo>
                  <a:pt x="124" y="59"/>
                </a:lnTo>
                <a:lnTo>
                  <a:pt x="125" y="59"/>
                </a:lnTo>
                <a:lnTo>
                  <a:pt x="125" y="59"/>
                </a:lnTo>
                <a:lnTo>
                  <a:pt x="126" y="58"/>
                </a:lnTo>
                <a:lnTo>
                  <a:pt x="126" y="58"/>
                </a:lnTo>
                <a:lnTo>
                  <a:pt x="126" y="57"/>
                </a:lnTo>
                <a:lnTo>
                  <a:pt x="128" y="57"/>
                </a:lnTo>
                <a:lnTo>
                  <a:pt x="129" y="57"/>
                </a:lnTo>
                <a:lnTo>
                  <a:pt x="129" y="57"/>
                </a:lnTo>
                <a:lnTo>
                  <a:pt x="129" y="57"/>
                </a:lnTo>
                <a:lnTo>
                  <a:pt x="129" y="56"/>
                </a:lnTo>
                <a:lnTo>
                  <a:pt x="130" y="54"/>
                </a:lnTo>
                <a:lnTo>
                  <a:pt x="130" y="54"/>
                </a:lnTo>
                <a:lnTo>
                  <a:pt x="131" y="54"/>
                </a:lnTo>
                <a:lnTo>
                  <a:pt x="131" y="54"/>
                </a:lnTo>
                <a:lnTo>
                  <a:pt x="131" y="53"/>
                </a:lnTo>
                <a:lnTo>
                  <a:pt x="133" y="53"/>
                </a:lnTo>
                <a:lnTo>
                  <a:pt x="133" y="52"/>
                </a:lnTo>
                <a:lnTo>
                  <a:pt x="134" y="52"/>
                </a:lnTo>
                <a:lnTo>
                  <a:pt x="134" y="52"/>
                </a:lnTo>
                <a:lnTo>
                  <a:pt x="134" y="51"/>
                </a:lnTo>
                <a:lnTo>
                  <a:pt x="134" y="51"/>
                </a:lnTo>
                <a:lnTo>
                  <a:pt x="134" y="51"/>
                </a:lnTo>
                <a:lnTo>
                  <a:pt x="135" y="49"/>
                </a:lnTo>
                <a:lnTo>
                  <a:pt x="135" y="48"/>
                </a:lnTo>
                <a:lnTo>
                  <a:pt x="135" y="48"/>
                </a:lnTo>
                <a:lnTo>
                  <a:pt x="135" y="48"/>
                </a:lnTo>
                <a:lnTo>
                  <a:pt x="135" y="47"/>
                </a:lnTo>
                <a:lnTo>
                  <a:pt x="136" y="47"/>
                </a:lnTo>
                <a:lnTo>
                  <a:pt x="136" y="46"/>
                </a:lnTo>
                <a:lnTo>
                  <a:pt x="136" y="46"/>
                </a:lnTo>
                <a:lnTo>
                  <a:pt x="138" y="46"/>
                </a:lnTo>
                <a:lnTo>
                  <a:pt x="138" y="44"/>
                </a:lnTo>
                <a:lnTo>
                  <a:pt x="138" y="43"/>
                </a:lnTo>
                <a:lnTo>
                  <a:pt x="138" y="43"/>
                </a:lnTo>
                <a:lnTo>
                  <a:pt x="138" y="43"/>
                </a:lnTo>
                <a:lnTo>
                  <a:pt x="138" y="42"/>
                </a:lnTo>
                <a:lnTo>
                  <a:pt x="138" y="41"/>
                </a:lnTo>
                <a:lnTo>
                  <a:pt x="139" y="41"/>
                </a:lnTo>
                <a:lnTo>
                  <a:pt x="139" y="41"/>
                </a:lnTo>
                <a:lnTo>
                  <a:pt x="139" y="39"/>
                </a:lnTo>
                <a:lnTo>
                  <a:pt x="139" y="38"/>
                </a:lnTo>
                <a:lnTo>
                  <a:pt x="139" y="38"/>
                </a:lnTo>
                <a:lnTo>
                  <a:pt x="139" y="38"/>
                </a:lnTo>
                <a:lnTo>
                  <a:pt x="140" y="37"/>
                </a:lnTo>
                <a:lnTo>
                  <a:pt x="140" y="37"/>
                </a:lnTo>
                <a:lnTo>
                  <a:pt x="140" y="36"/>
                </a:lnTo>
                <a:lnTo>
                  <a:pt x="140" y="34"/>
                </a:lnTo>
                <a:lnTo>
                  <a:pt x="140" y="34"/>
                </a:lnTo>
                <a:lnTo>
                  <a:pt x="140" y="34"/>
                </a:lnTo>
                <a:lnTo>
                  <a:pt x="140" y="33"/>
                </a:lnTo>
                <a:lnTo>
                  <a:pt x="140" y="32"/>
                </a:lnTo>
                <a:lnTo>
                  <a:pt x="140" y="32"/>
                </a:lnTo>
                <a:lnTo>
                  <a:pt x="140" y="32"/>
                </a:lnTo>
                <a:lnTo>
                  <a:pt x="140" y="30"/>
                </a:lnTo>
                <a:lnTo>
                  <a:pt x="140" y="29"/>
                </a:lnTo>
                <a:lnTo>
                  <a:pt x="140" y="29"/>
                </a:lnTo>
                <a:lnTo>
                  <a:pt x="140" y="29"/>
                </a:lnTo>
                <a:lnTo>
                  <a:pt x="140" y="28"/>
                </a:lnTo>
                <a:lnTo>
                  <a:pt x="139" y="27"/>
                </a:lnTo>
                <a:lnTo>
                  <a:pt x="139" y="27"/>
                </a:lnTo>
                <a:lnTo>
                  <a:pt x="139" y="25"/>
                </a:lnTo>
                <a:lnTo>
                  <a:pt x="139" y="25"/>
                </a:lnTo>
                <a:lnTo>
                  <a:pt x="139" y="25"/>
                </a:lnTo>
                <a:lnTo>
                  <a:pt x="139" y="24"/>
                </a:lnTo>
                <a:lnTo>
                  <a:pt x="138" y="23"/>
                </a:lnTo>
                <a:lnTo>
                  <a:pt x="138" y="23"/>
                </a:lnTo>
                <a:lnTo>
                  <a:pt x="138" y="23"/>
                </a:lnTo>
                <a:lnTo>
                  <a:pt x="138" y="22"/>
                </a:lnTo>
                <a:lnTo>
                  <a:pt x="138" y="20"/>
                </a:lnTo>
                <a:lnTo>
                  <a:pt x="138" y="20"/>
                </a:lnTo>
                <a:lnTo>
                  <a:pt x="138" y="20"/>
                </a:lnTo>
                <a:lnTo>
                  <a:pt x="138" y="19"/>
                </a:lnTo>
                <a:lnTo>
                  <a:pt x="136" y="19"/>
                </a:lnTo>
                <a:lnTo>
                  <a:pt x="136" y="18"/>
                </a:lnTo>
                <a:lnTo>
                  <a:pt x="136" y="18"/>
                </a:lnTo>
                <a:lnTo>
                  <a:pt x="135" y="17"/>
                </a:lnTo>
                <a:lnTo>
                  <a:pt x="135" y="17"/>
                </a:lnTo>
                <a:lnTo>
                  <a:pt x="135" y="15"/>
                </a:lnTo>
                <a:lnTo>
                  <a:pt x="135" y="15"/>
                </a:lnTo>
                <a:lnTo>
                  <a:pt x="135" y="15"/>
                </a:lnTo>
                <a:lnTo>
                  <a:pt x="134" y="14"/>
                </a:lnTo>
                <a:lnTo>
                  <a:pt x="134" y="13"/>
                </a:lnTo>
                <a:lnTo>
                  <a:pt x="134" y="13"/>
                </a:lnTo>
                <a:lnTo>
                  <a:pt x="134" y="13"/>
                </a:lnTo>
                <a:lnTo>
                  <a:pt x="133" y="13"/>
                </a:lnTo>
                <a:lnTo>
                  <a:pt x="133" y="12"/>
                </a:lnTo>
                <a:lnTo>
                  <a:pt x="131" y="12"/>
                </a:lnTo>
                <a:lnTo>
                  <a:pt x="131" y="12"/>
                </a:lnTo>
                <a:lnTo>
                  <a:pt x="131" y="10"/>
                </a:lnTo>
                <a:lnTo>
                  <a:pt x="131" y="10"/>
                </a:lnTo>
                <a:lnTo>
                  <a:pt x="130" y="9"/>
                </a:lnTo>
                <a:lnTo>
                  <a:pt x="130" y="9"/>
                </a:lnTo>
                <a:lnTo>
                  <a:pt x="129" y="9"/>
                </a:lnTo>
                <a:lnTo>
                  <a:pt x="129" y="8"/>
                </a:lnTo>
                <a:lnTo>
                  <a:pt x="129" y="8"/>
                </a:lnTo>
                <a:lnTo>
                  <a:pt x="128" y="7"/>
                </a:lnTo>
                <a:lnTo>
                  <a:pt x="128" y="7"/>
                </a:lnTo>
                <a:lnTo>
                  <a:pt x="126" y="7"/>
                </a:lnTo>
                <a:lnTo>
                  <a:pt x="126" y="7"/>
                </a:lnTo>
                <a:lnTo>
                  <a:pt x="126" y="7"/>
                </a:lnTo>
                <a:lnTo>
                  <a:pt x="125" y="5"/>
                </a:lnTo>
                <a:lnTo>
                  <a:pt x="124" y="5"/>
                </a:lnTo>
                <a:lnTo>
                  <a:pt x="124" y="4"/>
                </a:lnTo>
                <a:lnTo>
                  <a:pt x="124" y="4"/>
                </a:lnTo>
                <a:lnTo>
                  <a:pt x="122" y="4"/>
                </a:lnTo>
                <a:lnTo>
                  <a:pt x="122" y="4"/>
                </a:lnTo>
                <a:lnTo>
                  <a:pt x="121" y="4"/>
                </a:lnTo>
                <a:lnTo>
                  <a:pt x="121" y="3"/>
                </a:lnTo>
                <a:lnTo>
                  <a:pt x="121" y="3"/>
                </a:lnTo>
                <a:lnTo>
                  <a:pt x="120" y="3"/>
                </a:lnTo>
                <a:lnTo>
                  <a:pt x="120" y="3"/>
                </a:lnTo>
                <a:lnTo>
                  <a:pt x="119" y="2"/>
                </a:lnTo>
                <a:lnTo>
                  <a:pt x="119" y="2"/>
                </a:lnTo>
                <a:lnTo>
                  <a:pt x="117" y="2"/>
                </a:lnTo>
                <a:lnTo>
                  <a:pt x="117" y="2"/>
                </a:lnTo>
                <a:lnTo>
                  <a:pt x="116" y="2"/>
                </a:lnTo>
                <a:lnTo>
                  <a:pt x="116" y="2"/>
                </a:lnTo>
                <a:lnTo>
                  <a:pt x="115" y="2"/>
                </a:lnTo>
                <a:lnTo>
                  <a:pt x="115" y="2"/>
                </a:lnTo>
                <a:lnTo>
                  <a:pt x="114" y="2"/>
                </a:lnTo>
                <a:lnTo>
                  <a:pt x="114" y="0"/>
                </a:lnTo>
                <a:lnTo>
                  <a:pt x="112" y="0"/>
                </a:lnTo>
                <a:lnTo>
                  <a:pt x="112" y="0"/>
                </a:lnTo>
                <a:lnTo>
                  <a:pt x="111" y="0"/>
                </a:lnTo>
                <a:lnTo>
                  <a:pt x="110" y="0"/>
                </a:lnTo>
                <a:lnTo>
                  <a:pt x="110" y="0"/>
                </a:lnTo>
                <a:lnTo>
                  <a:pt x="110" y="0"/>
                </a:lnTo>
                <a:lnTo>
                  <a:pt x="109" y="0"/>
                </a:lnTo>
                <a:lnTo>
                  <a:pt x="107" y="0"/>
                </a:lnTo>
                <a:lnTo>
                  <a:pt x="32" y="0"/>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898" name="Line 50"/>
          <p:cNvSpPr>
            <a:spLocks noChangeShapeType="1"/>
          </p:cNvSpPr>
          <p:nvPr/>
        </p:nvSpPr>
        <p:spPr bwMode="auto">
          <a:xfrm>
            <a:off x="2438400" y="2357441"/>
            <a:ext cx="2117" cy="1587"/>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899" name="Freeform 51"/>
          <p:cNvSpPr>
            <a:spLocks/>
          </p:cNvSpPr>
          <p:nvPr/>
        </p:nvSpPr>
        <p:spPr bwMode="auto">
          <a:xfrm>
            <a:off x="2410886" y="2346328"/>
            <a:ext cx="27516" cy="28575"/>
          </a:xfrm>
          <a:custGeom>
            <a:avLst/>
            <a:gdLst>
              <a:gd name="T0" fmla="*/ 64 w 64"/>
              <a:gd name="T1" fmla="*/ 29 h 84"/>
              <a:gd name="T2" fmla="*/ 63 w 64"/>
              <a:gd name="T3" fmla="*/ 27 h 84"/>
              <a:gd name="T4" fmla="*/ 62 w 64"/>
              <a:gd name="T5" fmla="*/ 23 h 84"/>
              <a:gd name="T6" fmla="*/ 62 w 64"/>
              <a:gd name="T7" fmla="*/ 20 h 84"/>
              <a:gd name="T8" fmla="*/ 59 w 64"/>
              <a:gd name="T9" fmla="*/ 18 h 84"/>
              <a:gd name="T10" fmla="*/ 59 w 64"/>
              <a:gd name="T11" fmla="*/ 15 h 84"/>
              <a:gd name="T12" fmla="*/ 57 w 64"/>
              <a:gd name="T13" fmla="*/ 12 h 84"/>
              <a:gd name="T14" fmla="*/ 55 w 64"/>
              <a:gd name="T15" fmla="*/ 9 h 84"/>
              <a:gd name="T16" fmla="*/ 53 w 64"/>
              <a:gd name="T17" fmla="*/ 8 h 84"/>
              <a:gd name="T18" fmla="*/ 50 w 64"/>
              <a:gd name="T19" fmla="*/ 5 h 84"/>
              <a:gd name="T20" fmla="*/ 46 w 64"/>
              <a:gd name="T21" fmla="*/ 4 h 84"/>
              <a:gd name="T22" fmla="*/ 44 w 64"/>
              <a:gd name="T23" fmla="*/ 3 h 84"/>
              <a:gd name="T24" fmla="*/ 41 w 64"/>
              <a:gd name="T25" fmla="*/ 2 h 84"/>
              <a:gd name="T26" fmla="*/ 38 w 64"/>
              <a:gd name="T27" fmla="*/ 0 h 84"/>
              <a:gd name="T28" fmla="*/ 34 w 64"/>
              <a:gd name="T29" fmla="*/ 0 h 84"/>
              <a:gd name="T30" fmla="*/ 31 w 64"/>
              <a:gd name="T31" fmla="*/ 0 h 84"/>
              <a:gd name="T32" fmla="*/ 28 w 64"/>
              <a:gd name="T33" fmla="*/ 0 h 84"/>
              <a:gd name="T34" fmla="*/ 25 w 64"/>
              <a:gd name="T35" fmla="*/ 2 h 84"/>
              <a:gd name="T36" fmla="*/ 23 w 64"/>
              <a:gd name="T37" fmla="*/ 2 h 84"/>
              <a:gd name="T38" fmla="*/ 19 w 64"/>
              <a:gd name="T39" fmla="*/ 3 h 84"/>
              <a:gd name="T40" fmla="*/ 16 w 64"/>
              <a:gd name="T41" fmla="*/ 4 h 84"/>
              <a:gd name="T42" fmla="*/ 14 w 64"/>
              <a:gd name="T43" fmla="*/ 7 h 84"/>
              <a:gd name="T44" fmla="*/ 11 w 64"/>
              <a:gd name="T45" fmla="*/ 8 h 84"/>
              <a:gd name="T46" fmla="*/ 9 w 64"/>
              <a:gd name="T47" fmla="*/ 10 h 84"/>
              <a:gd name="T48" fmla="*/ 6 w 64"/>
              <a:gd name="T49" fmla="*/ 13 h 84"/>
              <a:gd name="T50" fmla="*/ 4 w 64"/>
              <a:gd name="T51" fmla="*/ 15 h 84"/>
              <a:gd name="T52" fmla="*/ 3 w 64"/>
              <a:gd name="T53" fmla="*/ 18 h 84"/>
              <a:gd name="T54" fmla="*/ 3 w 64"/>
              <a:gd name="T55" fmla="*/ 20 h 84"/>
              <a:gd name="T56" fmla="*/ 1 w 64"/>
              <a:gd name="T57" fmla="*/ 24 h 84"/>
              <a:gd name="T58" fmla="*/ 0 w 64"/>
              <a:gd name="T59" fmla="*/ 27 h 84"/>
              <a:gd name="T60" fmla="*/ 0 w 64"/>
              <a:gd name="T61" fmla="*/ 29 h 84"/>
              <a:gd name="T62" fmla="*/ 0 w 64"/>
              <a:gd name="T63" fmla="*/ 53 h 84"/>
              <a:gd name="T64" fmla="*/ 0 w 64"/>
              <a:gd name="T65" fmla="*/ 57 h 84"/>
              <a:gd name="T66" fmla="*/ 0 w 64"/>
              <a:gd name="T67" fmla="*/ 59 h 84"/>
              <a:gd name="T68" fmla="*/ 1 w 64"/>
              <a:gd name="T69" fmla="*/ 63 h 84"/>
              <a:gd name="T70" fmla="*/ 3 w 64"/>
              <a:gd name="T71" fmla="*/ 66 h 84"/>
              <a:gd name="T72" fmla="*/ 4 w 64"/>
              <a:gd name="T73" fmla="*/ 68 h 84"/>
              <a:gd name="T74" fmla="*/ 6 w 64"/>
              <a:gd name="T75" fmla="*/ 71 h 84"/>
              <a:gd name="T76" fmla="*/ 8 w 64"/>
              <a:gd name="T77" fmla="*/ 73 h 84"/>
              <a:gd name="T78" fmla="*/ 10 w 64"/>
              <a:gd name="T79" fmla="*/ 76 h 84"/>
              <a:gd name="T80" fmla="*/ 13 w 64"/>
              <a:gd name="T81" fmla="*/ 78 h 84"/>
              <a:gd name="T82" fmla="*/ 15 w 64"/>
              <a:gd name="T83" fmla="*/ 79 h 84"/>
              <a:gd name="T84" fmla="*/ 18 w 64"/>
              <a:gd name="T85" fmla="*/ 82 h 84"/>
              <a:gd name="T86" fmla="*/ 20 w 64"/>
              <a:gd name="T87" fmla="*/ 82 h 84"/>
              <a:gd name="T88" fmla="*/ 24 w 64"/>
              <a:gd name="T89" fmla="*/ 83 h 84"/>
              <a:gd name="T90" fmla="*/ 28 w 64"/>
              <a:gd name="T91" fmla="*/ 84 h 84"/>
              <a:gd name="T92" fmla="*/ 30 w 64"/>
              <a:gd name="T93" fmla="*/ 84 h 84"/>
              <a:gd name="T94" fmla="*/ 34 w 64"/>
              <a:gd name="T95" fmla="*/ 84 h 84"/>
              <a:gd name="T96" fmla="*/ 36 w 64"/>
              <a:gd name="T97" fmla="*/ 84 h 84"/>
              <a:gd name="T98" fmla="*/ 39 w 64"/>
              <a:gd name="T99" fmla="*/ 83 h 84"/>
              <a:gd name="T100" fmla="*/ 43 w 64"/>
              <a:gd name="T101" fmla="*/ 82 h 84"/>
              <a:gd name="T102" fmla="*/ 45 w 64"/>
              <a:gd name="T103" fmla="*/ 81 h 84"/>
              <a:gd name="T104" fmla="*/ 48 w 64"/>
              <a:gd name="T105" fmla="*/ 79 h 84"/>
              <a:gd name="T106" fmla="*/ 50 w 64"/>
              <a:gd name="T107" fmla="*/ 78 h 84"/>
              <a:gd name="T108" fmla="*/ 53 w 64"/>
              <a:gd name="T109" fmla="*/ 76 h 84"/>
              <a:gd name="T110" fmla="*/ 55 w 64"/>
              <a:gd name="T111" fmla="*/ 73 h 84"/>
              <a:gd name="T112" fmla="*/ 58 w 64"/>
              <a:gd name="T113" fmla="*/ 71 h 84"/>
              <a:gd name="T114" fmla="*/ 59 w 64"/>
              <a:gd name="T115" fmla="*/ 68 h 84"/>
              <a:gd name="T116" fmla="*/ 62 w 64"/>
              <a:gd name="T117" fmla="*/ 66 h 84"/>
              <a:gd name="T118" fmla="*/ 62 w 64"/>
              <a:gd name="T119" fmla="*/ 62 h 84"/>
              <a:gd name="T120" fmla="*/ 63 w 64"/>
              <a:gd name="T121" fmla="*/ 59 h 84"/>
              <a:gd name="T122" fmla="*/ 64 w 64"/>
              <a:gd name="T123" fmla="*/ 57 h 84"/>
              <a:gd name="T124" fmla="*/ 64 w 64"/>
              <a:gd name="T125" fmla="*/ 5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 h="84">
                <a:moveTo>
                  <a:pt x="64" y="32"/>
                </a:moveTo>
                <a:lnTo>
                  <a:pt x="64" y="32"/>
                </a:lnTo>
                <a:lnTo>
                  <a:pt x="64" y="32"/>
                </a:lnTo>
                <a:lnTo>
                  <a:pt x="64" y="30"/>
                </a:lnTo>
                <a:lnTo>
                  <a:pt x="64" y="29"/>
                </a:lnTo>
                <a:lnTo>
                  <a:pt x="64" y="29"/>
                </a:lnTo>
                <a:lnTo>
                  <a:pt x="64" y="28"/>
                </a:lnTo>
                <a:lnTo>
                  <a:pt x="64" y="28"/>
                </a:lnTo>
                <a:lnTo>
                  <a:pt x="63" y="27"/>
                </a:lnTo>
                <a:lnTo>
                  <a:pt x="63" y="27"/>
                </a:lnTo>
                <a:lnTo>
                  <a:pt x="63" y="25"/>
                </a:lnTo>
                <a:lnTo>
                  <a:pt x="63" y="25"/>
                </a:lnTo>
                <a:lnTo>
                  <a:pt x="63" y="25"/>
                </a:lnTo>
                <a:lnTo>
                  <a:pt x="63" y="24"/>
                </a:lnTo>
                <a:lnTo>
                  <a:pt x="62" y="23"/>
                </a:lnTo>
                <a:lnTo>
                  <a:pt x="62" y="23"/>
                </a:lnTo>
                <a:lnTo>
                  <a:pt x="62" y="23"/>
                </a:lnTo>
                <a:lnTo>
                  <a:pt x="62" y="22"/>
                </a:lnTo>
                <a:lnTo>
                  <a:pt x="62" y="20"/>
                </a:lnTo>
                <a:lnTo>
                  <a:pt x="62" y="20"/>
                </a:lnTo>
                <a:lnTo>
                  <a:pt x="62" y="20"/>
                </a:lnTo>
                <a:lnTo>
                  <a:pt x="62" y="19"/>
                </a:lnTo>
                <a:lnTo>
                  <a:pt x="60" y="18"/>
                </a:lnTo>
                <a:lnTo>
                  <a:pt x="60" y="18"/>
                </a:lnTo>
                <a:lnTo>
                  <a:pt x="59" y="18"/>
                </a:lnTo>
                <a:lnTo>
                  <a:pt x="59" y="17"/>
                </a:lnTo>
                <a:lnTo>
                  <a:pt x="59" y="17"/>
                </a:lnTo>
                <a:lnTo>
                  <a:pt x="59" y="15"/>
                </a:lnTo>
                <a:lnTo>
                  <a:pt x="59" y="15"/>
                </a:lnTo>
                <a:lnTo>
                  <a:pt x="59" y="15"/>
                </a:lnTo>
                <a:lnTo>
                  <a:pt x="58" y="14"/>
                </a:lnTo>
                <a:lnTo>
                  <a:pt x="58" y="13"/>
                </a:lnTo>
                <a:lnTo>
                  <a:pt x="58" y="13"/>
                </a:lnTo>
                <a:lnTo>
                  <a:pt x="58" y="13"/>
                </a:lnTo>
                <a:lnTo>
                  <a:pt x="57" y="12"/>
                </a:lnTo>
                <a:lnTo>
                  <a:pt x="57" y="12"/>
                </a:lnTo>
                <a:lnTo>
                  <a:pt x="55" y="12"/>
                </a:lnTo>
                <a:lnTo>
                  <a:pt x="55" y="12"/>
                </a:lnTo>
                <a:lnTo>
                  <a:pt x="55" y="10"/>
                </a:lnTo>
                <a:lnTo>
                  <a:pt x="55" y="9"/>
                </a:lnTo>
                <a:lnTo>
                  <a:pt x="54" y="9"/>
                </a:lnTo>
                <a:lnTo>
                  <a:pt x="53" y="9"/>
                </a:lnTo>
                <a:lnTo>
                  <a:pt x="53" y="9"/>
                </a:lnTo>
                <a:lnTo>
                  <a:pt x="53" y="8"/>
                </a:lnTo>
                <a:lnTo>
                  <a:pt x="53" y="8"/>
                </a:lnTo>
                <a:lnTo>
                  <a:pt x="52" y="7"/>
                </a:lnTo>
                <a:lnTo>
                  <a:pt x="50" y="7"/>
                </a:lnTo>
                <a:lnTo>
                  <a:pt x="50" y="7"/>
                </a:lnTo>
                <a:lnTo>
                  <a:pt x="50" y="7"/>
                </a:lnTo>
                <a:lnTo>
                  <a:pt x="50" y="5"/>
                </a:lnTo>
                <a:lnTo>
                  <a:pt x="49" y="5"/>
                </a:lnTo>
                <a:lnTo>
                  <a:pt x="48" y="5"/>
                </a:lnTo>
                <a:lnTo>
                  <a:pt x="48" y="4"/>
                </a:lnTo>
                <a:lnTo>
                  <a:pt x="48" y="4"/>
                </a:lnTo>
                <a:lnTo>
                  <a:pt x="46" y="4"/>
                </a:lnTo>
                <a:lnTo>
                  <a:pt x="46" y="4"/>
                </a:lnTo>
                <a:lnTo>
                  <a:pt x="45" y="4"/>
                </a:lnTo>
                <a:lnTo>
                  <a:pt x="45" y="3"/>
                </a:lnTo>
                <a:lnTo>
                  <a:pt x="44" y="3"/>
                </a:lnTo>
                <a:lnTo>
                  <a:pt x="44" y="3"/>
                </a:lnTo>
                <a:lnTo>
                  <a:pt x="44" y="2"/>
                </a:lnTo>
                <a:lnTo>
                  <a:pt x="43" y="2"/>
                </a:lnTo>
                <a:lnTo>
                  <a:pt x="41" y="2"/>
                </a:lnTo>
                <a:lnTo>
                  <a:pt x="41" y="2"/>
                </a:lnTo>
                <a:lnTo>
                  <a:pt x="41" y="2"/>
                </a:lnTo>
                <a:lnTo>
                  <a:pt x="40" y="2"/>
                </a:lnTo>
                <a:lnTo>
                  <a:pt x="39" y="2"/>
                </a:lnTo>
                <a:lnTo>
                  <a:pt x="39" y="2"/>
                </a:lnTo>
                <a:lnTo>
                  <a:pt x="39" y="2"/>
                </a:lnTo>
                <a:lnTo>
                  <a:pt x="38" y="0"/>
                </a:lnTo>
                <a:lnTo>
                  <a:pt x="36" y="0"/>
                </a:lnTo>
                <a:lnTo>
                  <a:pt x="36" y="0"/>
                </a:lnTo>
                <a:lnTo>
                  <a:pt x="36" y="0"/>
                </a:lnTo>
                <a:lnTo>
                  <a:pt x="35" y="0"/>
                </a:lnTo>
                <a:lnTo>
                  <a:pt x="34" y="0"/>
                </a:lnTo>
                <a:lnTo>
                  <a:pt x="34" y="0"/>
                </a:lnTo>
                <a:lnTo>
                  <a:pt x="34" y="0"/>
                </a:lnTo>
                <a:lnTo>
                  <a:pt x="33" y="0"/>
                </a:lnTo>
                <a:lnTo>
                  <a:pt x="31" y="0"/>
                </a:lnTo>
                <a:lnTo>
                  <a:pt x="31" y="0"/>
                </a:lnTo>
                <a:lnTo>
                  <a:pt x="31" y="0"/>
                </a:lnTo>
                <a:lnTo>
                  <a:pt x="30" y="0"/>
                </a:lnTo>
                <a:lnTo>
                  <a:pt x="30" y="0"/>
                </a:lnTo>
                <a:lnTo>
                  <a:pt x="29" y="0"/>
                </a:lnTo>
                <a:lnTo>
                  <a:pt x="28" y="0"/>
                </a:lnTo>
                <a:lnTo>
                  <a:pt x="28" y="0"/>
                </a:lnTo>
                <a:lnTo>
                  <a:pt x="28" y="0"/>
                </a:lnTo>
                <a:lnTo>
                  <a:pt x="26" y="0"/>
                </a:lnTo>
                <a:lnTo>
                  <a:pt x="25" y="0"/>
                </a:lnTo>
                <a:lnTo>
                  <a:pt x="25" y="2"/>
                </a:lnTo>
                <a:lnTo>
                  <a:pt x="25" y="2"/>
                </a:lnTo>
                <a:lnTo>
                  <a:pt x="24" y="2"/>
                </a:lnTo>
                <a:lnTo>
                  <a:pt x="23" y="2"/>
                </a:lnTo>
                <a:lnTo>
                  <a:pt x="23" y="2"/>
                </a:lnTo>
                <a:lnTo>
                  <a:pt x="23" y="2"/>
                </a:lnTo>
                <a:lnTo>
                  <a:pt x="21" y="2"/>
                </a:lnTo>
                <a:lnTo>
                  <a:pt x="20" y="2"/>
                </a:lnTo>
                <a:lnTo>
                  <a:pt x="20" y="2"/>
                </a:lnTo>
                <a:lnTo>
                  <a:pt x="20" y="3"/>
                </a:lnTo>
                <a:lnTo>
                  <a:pt x="19" y="3"/>
                </a:lnTo>
                <a:lnTo>
                  <a:pt x="18" y="3"/>
                </a:lnTo>
                <a:lnTo>
                  <a:pt x="18" y="4"/>
                </a:lnTo>
                <a:lnTo>
                  <a:pt x="18" y="4"/>
                </a:lnTo>
                <a:lnTo>
                  <a:pt x="16" y="4"/>
                </a:lnTo>
                <a:lnTo>
                  <a:pt x="16" y="4"/>
                </a:lnTo>
                <a:lnTo>
                  <a:pt x="16" y="4"/>
                </a:lnTo>
                <a:lnTo>
                  <a:pt x="15" y="4"/>
                </a:lnTo>
                <a:lnTo>
                  <a:pt x="15" y="5"/>
                </a:lnTo>
                <a:lnTo>
                  <a:pt x="14" y="5"/>
                </a:lnTo>
                <a:lnTo>
                  <a:pt x="14" y="7"/>
                </a:lnTo>
                <a:lnTo>
                  <a:pt x="14" y="7"/>
                </a:lnTo>
                <a:lnTo>
                  <a:pt x="13" y="7"/>
                </a:lnTo>
                <a:lnTo>
                  <a:pt x="11" y="7"/>
                </a:lnTo>
                <a:lnTo>
                  <a:pt x="11" y="8"/>
                </a:lnTo>
                <a:lnTo>
                  <a:pt x="11" y="8"/>
                </a:lnTo>
                <a:lnTo>
                  <a:pt x="10" y="9"/>
                </a:lnTo>
                <a:lnTo>
                  <a:pt x="10" y="9"/>
                </a:lnTo>
                <a:lnTo>
                  <a:pt x="9" y="9"/>
                </a:lnTo>
                <a:lnTo>
                  <a:pt x="9" y="9"/>
                </a:lnTo>
                <a:lnTo>
                  <a:pt x="9" y="10"/>
                </a:lnTo>
                <a:lnTo>
                  <a:pt x="9" y="10"/>
                </a:lnTo>
                <a:lnTo>
                  <a:pt x="8" y="12"/>
                </a:lnTo>
                <a:lnTo>
                  <a:pt x="8" y="12"/>
                </a:lnTo>
                <a:lnTo>
                  <a:pt x="6" y="12"/>
                </a:lnTo>
                <a:lnTo>
                  <a:pt x="6" y="13"/>
                </a:lnTo>
                <a:lnTo>
                  <a:pt x="6" y="13"/>
                </a:lnTo>
                <a:lnTo>
                  <a:pt x="6" y="13"/>
                </a:lnTo>
                <a:lnTo>
                  <a:pt x="5" y="14"/>
                </a:lnTo>
                <a:lnTo>
                  <a:pt x="5" y="14"/>
                </a:lnTo>
                <a:lnTo>
                  <a:pt x="4" y="15"/>
                </a:lnTo>
                <a:lnTo>
                  <a:pt x="4" y="15"/>
                </a:lnTo>
                <a:lnTo>
                  <a:pt x="4" y="15"/>
                </a:lnTo>
                <a:lnTo>
                  <a:pt x="4" y="17"/>
                </a:lnTo>
                <a:lnTo>
                  <a:pt x="4" y="18"/>
                </a:lnTo>
                <a:lnTo>
                  <a:pt x="3" y="18"/>
                </a:lnTo>
                <a:lnTo>
                  <a:pt x="3" y="18"/>
                </a:lnTo>
                <a:lnTo>
                  <a:pt x="3" y="19"/>
                </a:lnTo>
                <a:lnTo>
                  <a:pt x="3" y="19"/>
                </a:lnTo>
                <a:lnTo>
                  <a:pt x="3" y="20"/>
                </a:lnTo>
                <a:lnTo>
                  <a:pt x="3" y="20"/>
                </a:lnTo>
                <a:lnTo>
                  <a:pt x="3" y="22"/>
                </a:lnTo>
                <a:lnTo>
                  <a:pt x="1" y="22"/>
                </a:lnTo>
                <a:lnTo>
                  <a:pt x="1" y="23"/>
                </a:lnTo>
                <a:lnTo>
                  <a:pt x="1" y="23"/>
                </a:lnTo>
                <a:lnTo>
                  <a:pt x="1" y="24"/>
                </a:lnTo>
                <a:lnTo>
                  <a:pt x="0" y="24"/>
                </a:lnTo>
                <a:lnTo>
                  <a:pt x="0" y="25"/>
                </a:lnTo>
                <a:lnTo>
                  <a:pt x="0" y="25"/>
                </a:lnTo>
                <a:lnTo>
                  <a:pt x="0" y="27"/>
                </a:lnTo>
                <a:lnTo>
                  <a:pt x="0" y="27"/>
                </a:lnTo>
                <a:lnTo>
                  <a:pt x="0" y="27"/>
                </a:lnTo>
                <a:lnTo>
                  <a:pt x="0" y="28"/>
                </a:lnTo>
                <a:lnTo>
                  <a:pt x="0" y="29"/>
                </a:lnTo>
                <a:lnTo>
                  <a:pt x="0" y="29"/>
                </a:lnTo>
                <a:lnTo>
                  <a:pt x="0" y="29"/>
                </a:lnTo>
                <a:lnTo>
                  <a:pt x="0" y="30"/>
                </a:lnTo>
                <a:lnTo>
                  <a:pt x="0" y="32"/>
                </a:lnTo>
                <a:lnTo>
                  <a:pt x="0" y="32"/>
                </a:lnTo>
                <a:lnTo>
                  <a:pt x="0" y="52"/>
                </a:lnTo>
                <a:lnTo>
                  <a:pt x="0" y="53"/>
                </a:lnTo>
                <a:lnTo>
                  <a:pt x="0" y="54"/>
                </a:lnTo>
                <a:lnTo>
                  <a:pt x="0" y="54"/>
                </a:lnTo>
                <a:lnTo>
                  <a:pt x="0" y="56"/>
                </a:lnTo>
                <a:lnTo>
                  <a:pt x="0" y="56"/>
                </a:lnTo>
                <a:lnTo>
                  <a:pt x="0" y="57"/>
                </a:lnTo>
                <a:lnTo>
                  <a:pt x="0" y="57"/>
                </a:lnTo>
                <a:lnTo>
                  <a:pt x="0" y="58"/>
                </a:lnTo>
                <a:lnTo>
                  <a:pt x="0" y="58"/>
                </a:lnTo>
                <a:lnTo>
                  <a:pt x="0" y="59"/>
                </a:lnTo>
                <a:lnTo>
                  <a:pt x="0" y="59"/>
                </a:lnTo>
                <a:lnTo>
                  <a:pt x="0" y="61"/>
                </a:lnTo>
                <a:lnTo>
                  <a:pt x="1" y="61"/>
                </a:lnTo>
                <a:lnTo>
                  <a:pt x="1" y="62"/>
                </a:lnTo>
                <a:lnTo>
                  <a:pt x="1" y="62"/>
                </a:lnTo>
                <a:lnTo>
                  <a:pt x="1" y="63"/>
                </a:lnTo>
                <a:lnTo>
                  <a:pt x="3" y="63"/>
                </a:lnTo>
                <a:lnTo>
                  <a:pt x="3" y="64"/>
                </a:lnTo>
                <a:lnTo>
                  <a:pt x="3" y="64"/>
                </a:lnTo>
                <a:lnTo>
                  <a:pt x="3" y="66"/>
                </a:lnTo>
                <a:lnTo>
                  <a:pt x="3" y="66"/>
                </a:lnTo>
                <a:lnTo>
                  <a:pt x="3" y="66"/>
                </a:lnTo>
                <a:lnTo>
                  <a:pt x="3" y="67"/>
                </a:lnTo>
                <a:lnTo>
                  <a:pt x="4" y="67"/>
                </a:lnTo>
                <a:lnTo>
                  <a:pt x="4" y="68"/>
                </a:lnTo>
                <a:lnTo>
                  <a:pt x="4" y="68"/>
                </a:lnTo>
                <a:lnTo>
                  <a:pt x="4" y="69"/>
                </a:lnTo>
                <a:lnTo>
                  <a:pt x="4" y="69"/>
                </a:lnTo>
                <a:lnTo>
                  <a:pt x="5" y="71"/>
                </a:lnTo>
                <a:lnTo>
                  <a:pt x="5" y="71"/>
                </a:lnTo>
                <a:lnTo>
                  <a:pt x="6" y="71"/>
                </a:lnTo>
                <a:lnTo>
                  <a:pt x="6" y="72"/>
                </a:lnTo>
                <a:lnTo>
                  <a:pt x="6" y="72"/>
                </a:lnTo>
                <a:lnTo>
                  <a:pt x="6" y="73"/>
                </a:lnTo>
                <a:lnTo>
                  <a:pt x="8" y="73"/>
                </a:lnTo>
                <a:lnTo>
                  <a:pt x="8" y="73"/>
                </a:lnTo>
                <a:lnTo>
                  <a:pt x="9" y="74"/>
                </a:lnTo>
                <a:lnTo>
                  <a:pt x="9" y="74"/>
                </a:lnTo>
                <a:lnTo>
                  <a:pt x="9" y="76"/>
                </a:lnTo>
                <a:lnTo>
                  <a:pt x="9" y="76"/>
                </a:lnTo>
                <a:lnTo>
                  <a:pt x="10" y="76"/>
                </a:lnTo>
                <a:lnTo>
                  <a:pt x="11" y="77"/>
                </a:lnTo>
                <a:lnTo>
                  <a:pt x="11" y="77"/>
                </a:lnTo>
                <a:lnTo>
                  <a:pt x="11" y="78"/>
                </a:lnTo>
                <a:lnTo>
                  <a:pt x="11" y="78"/>
                </a:lnTo>
                <a:lnTo>
                  <a:pt x="13" y="78"/>
                </a:lnTo>
                <a:lnTo>
                  <a:pt x="14" y="78"/>
                </a:lnTo>
                <a:lnTo>
                  <a:pt x="14" y="78"/>
                </a:lnTo>
                <a:lnTo>
                  <a:pt x="14" y="79"/>
                </a:lnTo>
                <a:lnTo>
                  <a:pt x="15" y="79"/>
                </a:lnTo>
                <a:lnTo>
                  <a:pt x="15" y="79"/>
                </a:lnTo>
                <a:lnTo>
                  <a:pt x="16" y="79"/>
                </a:lnTo>
                <a:lnTo>
                  <a:pt x="16" y="79"/>
                </a:lnTo>
                <a:lnTo>
                  <a:pt x="16" y="81"/>
                </a:lnTo>
                <a:lnTo>
                  <a:pt x="18" y="81"/>
                </a:lnTo>
                <a:lnTo>
                  <a:pt x="18" y="82"/>
                </a:lnTo>
                <a:lnTo>
                  <a:pt x="18" y="82"/>
                </a:lnTo>
                <a:lnTo>
                  <a:pt x="19" y="82"/>
                </a:lnTo>
                <a:lnTo>
                  <a:pt x="20" y="82"/>
                </a:lnTo>
                <a:lnTo>
                  <a:pt x="20" y="82"/>
                </a:lnTo>
                <a:lnTo>
                  <a:pt x="20" y="82"/>
                </a:lnTo>
                <a:lnTo>
                  <a:pt x="21" y="82"/>
                </a:lnTo>
                <a:lnTo>
                  <a:pt x="23" y="83"/>
                </a:lnTo>
                <a:lnTo>
                  <a:pt x="23" y="83"/>
                </a:lnTo>
                <a:lnTo>
                  <a:pt x="23" y="83"/>
                </a:lnTo>
                <a:lnTo>
                  <a:pt x="24" y="83"/>
                </a:lnTo>
                <a:lnTo>
                  <a:pt x="25" y="83"/>
                </a:lnTo>
                <a:lnTo>
                  <a:pt x="25" y="84"/>
                </a:lnTo>
                <a:lnTo>
                  <a:pt x="25" y="84"/>
                </a:lnTo>
                <a:lnTo>
                  <a:pt x="26" y="84"/>
                </a:lnTo>
                <a:lnTo>
                  <a:pt x="28" y="84"/>
                </a:lnTo>
                <a:lnTo>
                  <a:pt x="28" y="84"/>
                </a:lnTo>
                <a:lnTo>
                  <a:pt x="28" y="84"/>
                </a:lnTo>
                <a:lnTo>
                  <a:pt x="29" y="84"/>
                </a:lnTo>
                <a:lnTo>
                  <a:pt x="30" y="84"/>
                </a:lnTo>
                <a:lnTo>
                  <a:pt x="30" y="84"/>
                </a:lnTo>
                <a:lnTo>
                  <a:pt x="31" y="84"/>
                </a:lnTo>
                <a:lnTo>
                  <a:pt x="31" y="84"/>
                </a:lnTo>
                <a:lnTo>
                  <a:pt x="31" y="84"/>
                </a:lnTo>
                <a:lnTo>
                  <a:pt x="33" y="84"/>
                </a:lnTo>
                <a:lnTo>
                  <a:pt x="34" y="84"/>
                </a:lnTo>
                <a:lnTo>
                  <a:pt x="34" y="84"/>
                </a:lnTo>
                <a:lnTo>
                  <a:pt x="34" y="84"/>
                </a:lnTo>
                <a:lnTo>
                  <a:pt x="35" y="84"/>
                </a:lnTo>
                <a:lnTo>
                  <a:pt x="36" y="84"/>
                </a:lnTo>
                <a:lnTo>
                  <a:pt x="36" y="84"/>
                </a:lnTo>
                <a:lnTo>
                  <a:pt x="36" y="84"/>
                </a:lnTo>
                <a:lnTo>
                  <a:pt x="38" y="84"/>
                </a:lnTo>
                <a:lnTo>
                  <a:pt x="39" y="83"/>
                </a:lnTo>
                <a:lnTo>
                  <a:pt x="39" y="83"/>
                </a:lnTo>
                <a:lnTo>
                  <a:pt x="39" y="83"/>
                </a:lnTo>
                <a:lnTo>
                  <a:pt x="40" y="83"/>
                </a:lnTo>
                <a:lnTo>
                  <a:pt x="41" y="83"/>
                </a:lnTo>
                <a:lnTo>
                  <a:pt x="41" y="82"/>
                </a:lnTo>
                <a:lnTo>
                  <a:pt x="41" y="82"/>
                </a:lnTo>
                <a:lnTo>
                  <a:pt x="43" y="82"/>
                </a:lnTo>
                <a:lnTo>
                  <a:pt x="44" y="82"/>
                </a:lnTo>
                <a:lnTo>
                  <a:pt x="44" y="82"/>
                </a:lnTo>
                <a:lnTo>
                  <a:pt x="44" y="82"/>
                </a:lnTo>
                <a:lnTo>
                  <a:pt x="45" y="82"/>
                </a:lnTo>
                <a:lnTo>
                  <a:pt x="45" y="81"/>
                </a:lnTo>
                <a:lnTo>
                  <a:pt x="46" y="81"/>
                </a:lnTo>
                <a:lnTo>
                  <a:pt x="46" y="81"/>
                </a:lnTo>
                <a:lnTo>
                  <a:pt x="48" y="79"/>
                </a:lnTo>
                <a:lnTo>
                  <a:pt x="48" y="79"/>
                </a:lnTo>
                <a:lnTo>
                  <a:pt x="48" y="79"/>
                </a:lnTo>
                <a:lnTo>
                  <a:pt x="49" y="79"/>
                </a:lnTo>
                <a:lnTo>
                  <a:pt x="50" y="79"/>
                </a:lnTo>
                <a:lnTo>
                  <a:pt x="50" y="78"/>
                </a:lnTo>
                <a:lnTo>
                  <a:pt x="50" y="78"/>
                </a:lnTo>
                <a:lnTo>
                  <a:pt x="50" y="78"/>
                </a:lnTo>
                <a:lnTo>
                  <a:pt x="52" y="78"/>
                </a:lnTo>
                <a:lnTo>
                  <a:pt x="53" y="77"/>
                </a:lnTo>
                <a:lnTo>
                  <a:pt x="53" y="77"/>
                </a:lnTo>
                <a:lnTo>
                  <a:pt x="53" y="76"/>
                </a:lnTo>
                <a:lnTo>
                  <a:pt x="53" y="76"/>
                </a:lnTo>
                <a:lnTo>
                  <a:pt x="54" y="76"/>
                </a:lnTo>
                <a:lnTo>
                  <a:pt x="55" y="76"/>
                </a:lnTo>
                <a:lnTo>
                  <a:pt x="55" y="74"/>
                </a:lnTo>
                <a:lnTo>
                  <a:pt x="55" y="73"/>
                </a:lnTo>
                <a:lnTo>
                  <a:pt x="55" y="73"/>
                </a:lnTo>
                <a:lnTo>
                  <a:pt x="57" y="73"/>
                </a:lnTo>
                <a:lnTo>
                  <a:pt x="57" y="73"/>
                </a:lnTo>
                <a:lnTo>
                  <a:pt x="58" y="72"/>
                </a:lnTo>
                <a:lnTo>
                  <a:pt x="58" y="71"/>
                </a:lnTo>
                <a:lnTo>
                  <a:pt x="58" y="71"/>
                </a:lnTo>
                <a:lnTo>
                  <a:pt x="58" y="71"/>
                </a:lnTo>
                <a:lnTo>
                  <a:pt x="59" y="69"/>
                </a:lnTo>
                <a:lnTo>
                  <a:pt x="59" y="69"/>
                </a:lnTo>
                <a:lnTo>
                  <a:pt x="59" y="68"/>
                </a:lnTo>
                <a:lnTo>
                  <a:pt x="59" y="68"/>
                </a:lnTo>
                <a:lnTo>
                  <a:pt x="59" y="68"/>
                </a:lnTo>
                <a:lnTo>
                  <a:pt x="60" y="67"/>
                </a:lnTo>
                <a:lnTo>
                  <a:pt x="60" y="66"/>
                </a:lnTo>
                <a:lnTo>
                  <a:pt x="60" y="66"/>
                </a:lnTo>
                <a:lnTo>
                  <a:pt x="62" y="66"/>
                </a:lnTo>
                <a:lnTo>
                  <a:pt x="62" y="64"/>
                </a:lnTo>
                <a:lnTo>
                  <a:pt x="62" y="64"/>
                </a:lnTo>
                <a:lnTo>
                  <a:pt x="62" y="64"/>
                </a:lnTo>
                <a:lnTo>
                  <a:pt x="62" y="63"/>
                </a:lnTo>
                <a:lnTo>
                  <a:pt x="62" y="62"/>
                </a:lnTo>
                <a:lnTo>
                  <a:pt x="62" y="62"/>
                </a:lnTo>
                <a:lnTo>
                  <a:pt x="62" y="62"/>
                </a:lnTo>
                <a:lnTo>
                  <a:pt x="63" y="61"/>
                </a:lnTo>
                <a:lnTo>
                  <a:pt x="63" y="59"/>
                </a:lnTo>
                <a:lnTo>
                  <a:pt x="63" y="59"/>
                </a:lnTo>
                <a:lnTo>
                  <a:pt x="63" y="59"/>
                </a:lnTo>
                <a:lnTo>
                  <a:pt x="63" y="58"/>
                </a:lnTo>
                <a:lnTo>
                  <a:pt x="63" y="57"/>
                </a:lnTo>
                <a:lnTo>
                  <a:pt x="64" y="57"/>
                </a:lnTo>
                <a:lnTo>
                  <a:pt x="64" y="57"/>
                </a:lnTo>
                <a:lnTo>
                  <a:pt x="64" y="56"/>
                </a:lnTo>
                <a:lnTo>
                  <a:pt x="64" y="54"/>
                </a:lnTo>
                <a:lnTo>
                  <a:pt x="64" y="54"/>
                </a:lnTo>
                <a:lnTo>
                  <a:pt x="64" y="54"/>
                </a:lnTo>
                <a:lnTo>
                  <a:pt x="64" y="52"/>
                </a:lnTo>
                <a:lnTo>
                  <a:pt x="64" y="32"/>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00" name="Line 52"/>
          <p:cNvSpPr>
            <a:spLocks noChangeShapeType="1"/>
          </p:cNvSpPr>
          <p:nvPr/>
        </p:nvSpPr>
        <p:spPr bwMode="auto">
          <a:xfrm>
            <a:off x="2423586" y="2352675"/>
            <a:ext cx="2116" cy="1588"/>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01" name="Freeform 53"/>
          <p:cNvSpPr>
            <a:spLocks/>
          </p:cNvSpPr>
          <p:nvPr/>
        </p:nvSpPr>
        <p:spPr bwMode="auto">
          <a:xfrm>
            <a:off x="2410884" y="2352678"/>
            <a:ext cx="50800" cy="22225"/>
          </a:xfrm>
          <a:custGeom>
            <a:avLst/>
            <a:gdLst>
              <a:gd name="T0" fmla="*/ 29 w 117"/>
              <a:gd name="T1" fmla="*/ 0 h 64"/>
              <a:gd name="T2" fmla="*/ 26 w 117"/>
              <a:gd name="T3" fmla="*/ 0 h 64"/>
              <a:gd name="T4" fmla="*/ 23 w 117"/>
              <a:gd name="T5" fmla="*/ 2 h 64"/>
              <a:gd name="T6" fmla="*/ 20 w 117"/>
              <a:gd name="T7" fmla="*/ 3 h 64"/>
              <a:gd name="T8" fmla="*/ 16 w 117"/>
              <a:gd name="T9" fmla="*/ 4 h 64"/>
              <a:gd name="T10" fmla="*/ 14 w 117"/>
              <a:gd name="T11" fmla="*/ 5 h 64"/>
              <a:gd name="T12" fmla="*/ 11 w 117"/>
              <a:gd name="T13" fmla="*/ 7 h 64"/>
              <a:gd name="T14" fmla="*/ 9 w 117"/>
              <a:gd name="T15" fmla="*/ 9 h 64"/>
              <a:gd name="T16" fmla="*/ 6 w 117"/>
              <a:gd name="T17" fmla="*/ 12 h 64"/>
              <a:gd name="T18" fmla="*/ 5 w 117"/>
              <a:gd name="T19" fmla="*/ 14 h 64"/>
              <a:gd name="T20" fmla="*/ 4 w 117"/>
              <a:gd name="T21" fmla="*/ 17 h 64"/>
              <a:gd name="T22" fmla="*/ 3 w 117"/>
              <a:gd name="T23" fmla="*/ 21 h 64"/>
              <a:gd name="T24" fmla="*/ 1 w 117"/>
              <a:gd name="T25" fmla="*/ 23 h 64"/>
              <a:gd name="T26" fmla="*/ 0 w 117"/>
              <a:gd name="T27" fmla="*/ 26 h 64"/>
              <a:gd name="T28" fmla="*/ 0 w 117"/>
              <a:gd name="T29" fmla="*/ 29 h 64"/>
              <a:gd name="T30" fmla="*/ 0 w 117"/>
              <a:gd name="T31" fmla="*/ 32 h 64"/>
              <a:gd name="T32" fmla="*/ 0 w 117"/>
              <a:gd name="T33" fmla="*/ 36 h 64"/>
              <a:gd name="T34" fmla="*/ 0 w 117"/>
              <a:gd name="T35" fmla="*/ 39 h 64"/>
              <a:gd name="T36" fmla="*/ 1 w 117"/>
              <a:gd name="T37" fmla="*/ 42 h 64"/>
              <a:gd name="T38" fmla="*/ 3 w 117"/>
              <a:gd name="T39" fmla="*/ 44 h 64"/>
              <a:gd name="T40" fmla="*/ 4 w 117"/>
              <a:gd name="T41" fmla="*/ 48 h 64"/>
              <a:gd name="T42" fmla="*/ 5 w 117"/>
              <a:gd name="T43" fmla="*/ 51 h 64"/>
              <a:gd name="T44" fmla="*/ 8 w 117"/>
              <a:gd name="T45" fmla="*/ 53 h 64"/>
              <a:gd name="T46" fmla="*/ 9 w 117"/>
              <a:gd name="T47" fmla="*/ 56 h 64"/>
              <a:gd name="T48" fmla="*/ 11 w 117"/>
              <a:gd name="T49" fmla="*/ 58 h 64"/>
              <a:gd name="T50" fmla="*/ 14 w 117"/>
              <a:gd name="T51" fmla="*/ 59 h 64"/>
              <a:gd name="T52" fmla="*/ 18 w 117"/>
              <a:gd name="T53" fmla="*/ 61 h 64"/>
              <a:gd name="T54" fmla="*/ 20 w 117"/>
              <a:gd name="T55" fmla="*/ 62 h 64"/>
              <a:gd name="T56" fmla="*/ 23 w 117"/>
              <a:gd name="T57" fmla="*/ 63 h 64"/>
              <a:gd name="T58" fmla="*/ 26 w 117"/>
              <a:gd name="T59" fmla="*/ 64 h 64"/>
              <a:gd name="T60" fmla="*/ 30 w 117"/>
              <a:gd name="T61" fmla="*/ 64 h 64"/>
              <a:gd name="T62" fmla="*/ 85 w 117"/>
              <a:gd name="T63" fmla="*/ 64 h 64"/>
              <a:gd name="T64" fmla="*/ 89 w 117"/>
              <a:gd name="T65" fmla="*/ 64 h 64"/>
              <a:gd name="T66" fmla="*/ 92 w 117"/>
              <a:gd name="T67" fmla="*/ 63 h 64"/>
              <a:gd name="T68" fmla="*/ 95 w 117"/>
              <a:gd name="T69" fmla="*/ 62 h 64"/>
              <a:gd name="T70" fmla="*/ 98 w 117"/>
              <a:gd name="T71" fmla="*/ 62 h 64"/>
              <a:gd name="T72" fmla="*/ 100 w 117"/>
              <a:gd name="T73" fmla="*/ 59 h 64"/>
              <a:gd name="T74" fmla="*/ 103 w 117"/>
              <a:gd name="T75" fmla="*/ 58 h 64"/>
              <a:gd name="T76" fmla="*/ 105 w 117"/>
              <a:gd name="T77" fmla="*/ 56 h 64"/>
              <a:gd name="T78" fmla="*/ 108 w 117"/>
              <a:gd name="T79" fmla="*/ 54 h 64"/>
              <a:gd name="T80" fmla="*/ 110 w 117"/>
              <a:gd name="T81" fmla="*/ 52 h 64"/>
              <a:gd name="T82" fmla="*/ 113 w 117"/>
              <a:gd name="T83" fmla="*/ 48 h 64"/>
              <a:gd name="T84" fmla="*/ 114 w 117"/>
              <a:gd name="T85" fmla="*/ 46 h 64"/>
              <a:gd name="T86" fmla="*/ 114 w 117"/>
              <a:gd name="T87" fmla="*/ 43 h 64"/>
              <a:gd name="T88" fmla="*/ 115 w 117"/>
              <a:gd name="T89" fmla="*/ 39 h 64"/>
              <a:gd name="T90" fmla="*/ 117 w 117"/>
              <a:gd name="T91" fmla="*/ 37 h 64"/>
              <a:gd name="T92" fmla="*/ 117 w 117"/>
              <a:gd name="T93" fmla="*/ 34 h 64"/>
              <a:gd name="T94" fmla="*/ 117 w 117"/>
              <a:gd name="T95" fmla="*/ 31 h 64"/>
              <a:gd name="T96" fmla="*/ 117 w 117"/>
              <a:gd name="T97" fmla="*/ 28 h 64"/>
              <a:gd name="T98" fmla="*/ 115 w 117"/>
              <a:gd name="T99" fmla="*/ 24 h 64"/>
              <a:gd name="T100" fmla="*/ 114 w 117"/>
              <a:gd name="T101" fmla="*/ 21 h 64"/>
              <a:gd name="T102" fmla="*/ 113 w 117"/>
              <a:gd name="T103" fmla="*/ 18 h 64"/>
              <a:gd name="T104" fmla="*/ 113 w 117"/>
              <a:gd name="T105" fmla="*/ 16 h 64"/>
              <a:gd name="T106" fmla="*/ 110 w 117"/>
              <a:gd name="T107" fmla="*/ 13 h 64"/>
              <a:gd name="T108" fmla="*/ 108 w 117"/>
              <a:gd name="T109" fmla="*/ 10 h 64"/>
              <a:gd name="T110" fmla="*/ 105 w 117"/>
              <a:gd name="T111" fmla="*/ 8 h 64"/>
              <a:gd name="T112" fmla="*/ 103 w 117"/>
              <a:gd name="T113" fmla="*/ 7 h 64"/>
              <a:gd name="T114" fmla="*/ 100 w 117"/>
              <a:gd name="T115" fmla="*/ 5 h 64"/>
              <a:gd name="T116" fmla="*/ 98 w 117"/>
              <a:gd name="T117" fmla="*/ 3 h 64"/>
              <a:gd name="T118" fmla="*/ 94 w 117"/>
              <a:gd name="T119" fmla="*/ 3 h 64"/>
              <a:gd name="T120" fmla="*/ 92 w 117"/>
              <a:gd name="T121" fmla="*/ 2 h 64"/>
              <a:gd name="T122" fmla="*/ 89 w 117"/>
              <a:gd name="T123" fmla="*/ 0 h 64"/>
              <a:gd name="T124" fmla="*/ 85 w 117"/>
              <a:gd name="T1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 h="64">
                <a:moveTo>
                  <a:pt x="31" y="0"/>
                </a:moveTo>
                <a:lnTo>
                  <a:pt x="31" y="0"/>
                </a:lnTo>
                <a:lnTo>
                  <a:pt x="30" y="0"/>
                </a:lnTo>
                <a:lnTo>
                  <a:pt x="30" y="0"/>
                </a:lnTo>
                <a:lnTo>
                  <a:pt x="29" y="0"/>
                </a:lnTo>
                <a:lnTo>
                  <a:pt x="29" y="0"/>
                </a:lnTo>
                <a:lnTo>
                  <a:pt x="28" y="0"/>
                </a:lnTo>
                <a:lnTo>
                  <a:pt x="28" y="0"/>
                </a:lnTo>
                <a:lnTo>
                  <a:pt x="26" y="0"/>
                </a:lnTo>
                <a:lnTo>
                  <a:pt x="26" y="0"/>
                </a:lnTo>
                <a:lnTo>
                  <a:pt x="25" y="0"/>
                </a:lnTo>
                <a:lnTo>
                  <a:pt x="25" y="2"/>
                </a:lnTo>
                <a:lnTo>
                  <a:pt x="24" y="2"/>
                </a:lnTo>
                <a:lnTo>
                  <a:pt x="23" y="2"/>
                </a:lnTo>
                <a:lnTo>
                  <a:pt x="23" y="2"/>
                </a:lnTo>
                <a:lnTo>
                  <a:pt x="23" y="2"/>
                </a:lnTo>
                <a:lnTo>
                  <a:pt x="21" y="3"/>
                </a:lnTo>
                <a:lnTo>
                  <a:pt x="20" y="3"/>
                </a:lnTo>
                <a:lnTo>
                  <a:pt x="20" y="3"/>
                </a:lnTo>
                <a:lnTo>
                  <a:pt x="20" y="3"/>
                </a:lnTo>
                <a:lnTo>
                  <a:pt x="19" y="3"/>
                </a:lnTo>
                <a:lnTo>
                  <a:pt x="19" y="3"/>
                </a:lnTo>
                <a:lnTo>
                  <a:pt x="18" y="3"/>
                </a:lnTo>
                <a:lnTo>
                  <a:pt x="18" y="4"/>
                </a:lnTo>
                <a:lnTo>
                  <a:pt x="16" y="4"/>
                </a:lnTo>
                <a:lnTo>
                  <a:pt x="16" y="4"/>
                </a:lnTo>
                <a:lnTo>
                  <a:pt x="16" y="5"/>
                </a:lnTo>
                <a:lnTo>
                  <a:pt x="15" y="5"/>
                </a:lnTo>
                <a:lnTo>
                  <a:pt x="15" y="5"/>
                </a:lnTo>
                <a:lnTo>
                  <a:pt x="14" y="5"/>
                </a:lnTo>
                <a:lnTo>
                  <a:pt x="14" y="5"/>
                </a:lnTo>
                <a:lnTo>
                  <a:pt x="14" y="7"/>
                </a:lnTo>
                <a:lnTo>
                  <a:pt x="13" y="7"/>
                </a:lnTo>
                <a:lnTo>
                  <a:pt x="11" y="7"/>
                </a:lnTo>
                <a:lnTo>
                  <a:pt x="11" y="7"/>
                </a:lnTo>
                <a:lnTo>
                  <a:pt x="11" y="8"/>
                </a:lnTo>
                <a:lnTo>
                  <a:pt x="11" y="8"/>
                </a:lnTo>
                <a:lnTo>
                  <a:pt x="10" y="9"/>
                </a:lnTo>
                <a:lnTo>
                  <a:pt x="9" y="9"/>
                </a:lnTo>
                <a:lnTo>
                  <a:pt x="9" y="9"/>
                </a:lnTo>
                <a:lnTo>
                  <a:pt x="9" y="10"/>
                </a:lnTo>
                <a:lnTo>
                  <a:pt x="9" y="10"/>
                </a:lnTo>
                <a:lnTo>
                  <a:pt x="8" y="12"/>
                </a:lnTo>
                <a:lnTo>
                  <a:pt x="8" y="12"/>
                </a:lnTo>
                <a:lnTo>
                  <a:pt x="6" y="12"/>
                </a:lnTo>
                <a:lnTo>
                  <a:pt x="6" y="12"/>
                </a:lnTo>
                <a:lnTo>
                  <a:pt x="6" y="13"/>
                </a:lnTo>
                <a:lnTo>
                  <a:pt x="6" y="14"/>
                </a:lnTo>
                <a:lnTo>
                  <a:pt x="5" y="14"/>
                </a:lnTo>
                <a:lnTo>
                  <a:pt x="5" y="14"/>
                </a:lnTo>
                <a:lnTo>
                  <a:pt x="4" y="16"/>
                </a:lnTo>
                <a:lnTo>
                  <a:pt x="4" y="16"/>
                </a:lnTo>
                <a:lnTo>
                  <a:pt x="4" y="17"/>
                </a:lnTo>
                <a:lnTo>
                  <a:pt x="4" y="17"/>
                </a:lnTo>
                <a:lnTo>
                  <a:pt x="4" y="17"/>
                </a:lnTo>
                <a:lnTo>
                  <a:pt x="4" y="18"/>
                </a:lnTo>
                <a:lnTo>
                  <a:pt x="3" y="18"/>
                </a:lnTo>
                <a:lnTo>
                  <a:pt x="3" y="18"/>
                </a:lnTo>
                <a:lnTo>
                  <a:pt x="3" y="19"/>
                </a:lnTo>
                <a:lnTo>
                  <a:pt x="3" y="21"/>
                </a:lnTo>
                <a:lnTo>
                  <a:pt x="3" y="21"/>
                </a:lnTo>
                <a:lnTo>
                  <a:pt x="3" y="21"/>
                </a:lnTo>
                <a:lnTo>
                  <a:pt x="1" y="22"/>
                </a:lnTo>
                <a:lnTo>
                  <a:pt x="1" y="23"/>
                </a:lnTo>
                <a:lnTo>
                  <a:pt x="1" y="23"/>
                </a:lnTo>
                <a:lnTo>
                  <a:pt x="1" y="23"/>
                </a:lnTo>
                <a:lnTo>
                  <a:pt x="0" y="24"/>
                </a:lnTo>
                <a:lnTo>
                  <a:pt x="0" y="26"/>
                </a:lnTo>
                <a:lnTo>
                  <a:pt x="0" y="26"/>
                </a:lnTo>
                <a:lnTo>
                  <a:pt x="0" y="26"/>
                </a:lnTo>
                <a:lnTo>
                  <a:pt x="0" y="27"/>
                </a:lnTo>
                <a:lnTo>
                  <a:pt x="0" y="28"/>
                </a:lnTo>
                <a:lnTo>
                  <a:pt x="0" y="28"/>
                </a:lnTo>
                <a:lnTo>
                  <a:pt x="0" y="28"/>
                </a:lnTo>
                <a:lnTo>
                  <a:pt x="0" y="29"/>
                </a:lnTo>
                <a:lnTo>
                  <a:pt x="0" y="31"/>
                </a:lnTo>
                <a:lnTo>
                  <a:pt x="0" y="31"/>
                </a:lnTo>
                <a:lnTo>
                  <a:pt x="0" y="32"/>
                </a:lnTo>
                <a:lnTo>
                  <a:pt x="0" y="32"/>
                </a:lnTo>
                <a:lnTo>
                  <a:pt x="0" y="32"/>
                </a:lnTo>
                <a:lnTo>
                  <a:pt x="0" y="33"/>
                </a:lnTo>
                <a:lnTo>
                  <a:pt x="0" y="34"/>
                </a:lnTo>
                <a:lnTo>
                  <a:pt x="0" y="34"/>
                </a:lnTo>
                <a:lnTo>
                  <a:pt x="0" y="34"/>
                </a:lnTo>
                <a:lnTo>
                  <a:pt x="0" y="36"/>
                </a:lnTo>
                <a:lnTo>
                  <a:pt x="0" y="37"/>
                </a:lnTo>
                <a:lnTo>
                  <a:pt x="0" y="37"/>
                </a:lnTo>
                <a:lnTo>
                  <a:pt x="0" y="37"/>
                </a:lnTo>
                <a:lnTo>
                  <a:pt x="0" y="38"/>
                </a:lnTo>
                <a:lnTo>
                  <a:pt x="0" y="39"/>
                </a:lnTo>
                <a:lnTo>
                  <a:pt x="0" y="39"/>
                </a:lnTo>
                <a:lnTo>
                  <a:pt x="0" y="41"/>
                </a:lnTo>
                <a:lnTo>
                  <a:pt x="1" y="41"/>
                </a:lnTo>
                <a:lnTo>
                  <a:pt x="1" y="42"/>
                </a:lnTo>
                <a:lnTo>
                  <a:pt x="1" y="42"/>
                </a:lnTo>
                <a:lnTo>
                  <a:pt x="1" y="43"/>
                </a:lnTo>
                <a:lnTo>
                  <a:pt x="1" y="43"/>
                </a:lnTo>
                <a:lnTo>
                  <a:pt x="3" y="44"/>
                </a:lnTo>
                <a:lnTo>
                  <a:pt x="3" y="44"/>
                </a:lnTo>
                <a:lnTo>
                  <a:pt x="3" y="44"/>
                </a:lnTo>
                <a:lnTo>
                  <a:pt x="3" y="46"/>
                </a:lnTo>
                <a:lnTo>
                  <a:pt x="3" y="46"/>
                </a:lnTo>
                <a:lnTo>
                  <a:pt x="3" y="47"/>
                </a:lnTo>
                <a:lnTo>
                  <a:pt x="4" y="47"/>
                </a:lnTo>
                <a:lnTo>
                  <a:pt x="4" y="48"/>
                </a:lnTo>
                <a:lnTo>
                  <a:pt x="4" y="48"/>
                </a:lnTo>
                <a:lnTo>
                  <a:pt x="4" y="48"/>
                </a:lnTo>
                <a:lnTo>
                  <a:pt x="4" y="49"/>
                </a:lnTo>
                <a:lnTo>
                  <a:pt x="5" y="51"/>
                </a:lnTo>
                <a:lnTo>
                  <a:pt x="5" y="51"/>
                </a:lnTo>
                <a:lnTo>
                  <a:pt x="6" y="51"/>
                </a:lnTo>
                <a:lnTo>
                  <a:pt x="6" y="52"/>
                </a:lnTo>
                <a:lnTo>
                  <a:pt x="6" y="52"/>
                </a:lnTo>
                <a:lnTo>
                  <a:pt x="6" y="53"/>
                </a:lnTo>
                <a:lnTo>
                  <a:pt x="8" y="53"/>
                </a:lnTo>
                <a:lnTo>
                  <a:pt x="8" y="53"/>
                </a:lnTo>
                <a:lnTo>
                  <a:pt x="9" y="54"/>
                </a:lnTo>
                <a:lnTo>
                  <a:pt x="9" y="54"/>
                </a:lnTo>
                <a:lnTo>
                  <a:pt x="9" y="56"/>
                </a:lnTo>
                <a:lnTo>
                  <a:pt x="9" y="56"/>
                </a:lnTo>
                <a:lnTo>
                  <a:pt x="10" y="56"/>
                </a:lnTo>
                <a:lnTo>
                  <a:pt x="10" y="56"/>
                </a:lnTo>
                <a:lnTo>
                  <a:pt x="11" y="57"/>
                </a:lnTo>
                <a:lnTo>
                  <a:pt x="11" y="57"/>
                </a:lnTo>
                <a:lnTo>
                  <a:pt x="11" y="58"/>
                </a:lnTo>
                <a:lnTo>
                  <a:pt x="13" y="58"/>
                </a:lnTo>
                <a:lnTo>
                  <a:pt x="13" y="58"/>
                </a:lnTo>
                <a:lnTo>
                  <a:pt x="14" y="58"/>
                </a:lnTo>
                <a:lnTo>
                  <a:pt x="14" y="59"/>
                </a:lnTo>
                <a:lnTo>
                  <a:pt x="14" y="59"/>
                </a:lnTo>
                <a:lnTo>
                  <a:pt x="15" y="59"/>
                </a:lnTo>
                <a:lnTo>
                  <a:pt x="16" y="59"/>
                </a:lnTo>
                <a:lnTo>
                  <a:pt x="16" y="59"/>
                </a:lnTo>
                <a:lnTo>
                  <a:pt x="16" y="61"/>
                </a:lnTo>
                <a:lnTo>
                  <a:pt x="18" y="61"/>
                </a:lnTo>
                <a:lnTo>
                  <a:pt x="18" y="61"/>
                </a:lnTo>
                <a:lnTo>
                  <a:pt x="18" y="62"/>
                </a:lnTo>
                <a:lnTo>
                  <a:pt x="19" y="62"/>
                </a:lnTo>
                <a:lnTo>
                  <a:pt x="20" y="62"/>
                </a:lnTo>
                <a:lnTo>
                  <a:pt x="20" y="62"/>
                </a:lnTo>
                <a:lnTo>
                  <a:pt x="20" y="62"/>
                </a:lnTo>
                <a:lnTo>
                  <a:pt x="21" y="62"/>
                </a:lnTo>
                <a:lnTo>
                  <a:pt x="23" y="63"/>
                </a:lnTo>
                <a:lnTo>
                  <a:pt x="23" y="63"/>
                </a:lnTo>
                <a:lnTo>
                  <a:pt x="23" y="63"/>
                </a:lnTo>
                <a:lnTo>
                  <a:pt x="24" y="63"/>
                </a:lnTo>
                <a:lnTo>
                  <a:pt x="25" y="63"/>
                </a:lnTo>
                <a:lnTo>
                  <a:pt x="25" y="64"/>
                </a:lnTo>
                <a:lnTo>
                  <a:pt x="25" y="64"/>
                </a:lnTo>
                <a:lnTo>
                  <a:pt x="26" y="64"/>
                </a:lnTo>
                <a:lnTo>
                  <a:pt x="28" y="64"/>
                </a:lnTo>
                <a:lnTo>
                  <a:pt x="28" y="64"/>
                </a:lnTo>
                <a:lnTo>
                  <a:pt x="28" y="64"/>
                </a:lnTo>
                <a:lnTo>
                  <a:pt x="29" y="64"/>
                </a:lnTo>
                <a:lnTo>
                  <a:pt x="30" y="64"/>
                </a:lnTo>
                <a:lnTo>
                  <a:pt x="30" y="64"/>
                </a:lnTo>
                <a:lnTo>
                  <a:pt x="30" y="64"/>
                </a:lnTo>
                <a:lnTo>
                  <a:pt x="31" y="64"/>
                </a:lnTo>
                <a:lnTo>
                  <a:pt x="84" y="64"/>
                </a:lnTo>
                <a:lnTo>
                  <a:pt x="85" y="64"/>
                </a:lnTo>
                <a:lnTo>
                  <a:pt x="87" y="64"/>
                </a:lnTo>
                <a:lnTo>
                  <a:pt x="87" y="64"/>
                </a:lnTo>
                <a:lnTo>
                  <a:pt x="88" y="64"/>
                </a:lnTo>
                <a:lnTo>
                  <a:pt x="88" y="64"/>
                </a:lnTo>
                <a:lnTo>
                  <a:pt x="89" y="64"/>
                </a:lnTo>
                <a:lnTo>
                  <a:pt x="89" y="64"/>
                </a:lnTo>
                <a:lnTo>
                  <a:pt x="90" y="64"/>
                </a:lnTo>
                <a:lnTo>
                  <a:pt x="90" y="64"/>
                </a:lnTo>
                <a:lnTo>
                  <a:pt x="92" y="64"/>
                </a:lnTo>
                <a:lnTo>
                  <a:pt x="92" y="63"/>
                </a:lnTo>
                <a:lnTo>
                  <a:pt x="93" y="63"/>
                </a:lnTo>
                <a:lnTo>
                  <a:pt x="94" y="63"/>
                </a:lnTo>
                <a:lnTo>
                  <a:pt x="94" y="63"/>
                </a:lnTo>
                <a:lnTo>
                  <a:pt x="94" y="62"/>
                </a:lnTo>
                <a:lnTo>
                  <a:pt x="95" y="62"/>
                </a:lnTo>
                <a:lnTo>
                  <a:pt x="97" y="62"/>
                </a:lnTo>
                <a:lnTo>
                  <a:pt x="97" y="62"/>
                </a:lnTo>
                <a:lnTo>
                  <a:pt x="97" y="62"/>
                </a:lnTo>
                <a:lnTo>
                  <a:pt x="98" y="62"/>
                </a:lnTo>
                <a:lnTo>
                  <a:pt x="98" y="62"/>
                </a:lnTo>
                <a:lnTo>
                  <a:pt x="99" y="61"/>
                </a:lnTo>
                <a:lnTo>
                  <a:pt x="99" y="61"/>
                </a:lnTo>
                <a:lnTo>
                  <a:pt x="100" y="61"/>
                </a:lnTo>
                <a:lnTo>
                  <a:pt x="100" y="59"/>
                </a:lnTo>
                <a:lnTo>
                  <a:pt x="100" y="59"/>
                </a:lnTo>
                <a:lnTo>
                  <a:pt x="102" y="59"/>
                </a:lnTo>
                <a:lnTo>
                  <a:pt x="102" y="59"/>
                </a:lnTo>
                <a:lnTo>
                  <a:pt x="103" y="59"/>
                </a:lnTo>
                <a:lnTo>
                  <a:pt x="103" y="58"/>
                </a:lnTo>
                <a:lnTo>
                  <a:pt x="103" y="58"/>
                </a:lnTo>
                <a:lnTo>
                  <a:pt x="104" y="58"/>
                </a:lnTo>
                <a:lnTo>
                  <a:pt x="104" y="58"/>
                </a:lnTo>
                <a:lnTo>
                  <a:pt x="105" y="57"/>
                </a:lnTo>
                <a:lnTo>
                  <a:pt x="105" y="57"/>
                </a:lnTo>
                <a:lnTo>
                  <a:pt x="105" y="56"/>
                </a:lnTo>
                <a:lnTo>
                  <a:pt x="107" y="56"/>
                </a:lnTo>
                <a:lnTo>
                  <a:pt x="107" y="56"/>
                </a:lnTo>
                <a:lnTo>
                  <a:pt x="108" y="56"/>
                </a:lnTo>
                <a:lnTo>
                  <a:pt x="108" y="54"/>
                </a:lnTo>
                <a:lnTo>
                  <a:pt x="108" y="54"/>
                </a:lnTo>
                <a:lnTo>
                  <a:pt x="109" y="53"/>
                </a:lnTo>
                <a:lnTo>
                  <a:pt x="109" y="53"/>
                </a:lnTo>
                <a:lnTo>
                  <a:pt x="110" y="53"/>
                </a:lnTo>
                <a:lnTo>
                  <a:pt x="110" y="52"/>
                </a:lnTo>
                <a:lnTo>
                  <a:pt x="110" y="52"/>
                </a:lnTo>
                <a:lnTo>
                  <a:pt x="110" y="51"/>
                </a:lnTo>
                <a:lnTo>
                  <a:pt x="110" y="51"/>
                </a:lnTo>
                <a:lnTo>
                  <a:pt x="112" y="51"/>
                </a:lnTo>
                <a:lnTo>
                  <a:pt x="112" y="49"/>
                </a:lnTo>
                <a:lnTo>
                  <a:pt x="113" y="48"/>
                </a:lnTo>
                <a:lnTo>
                  <a:pt x="113" y="48"/>
                </a:lnTo>
                <a:lnTo>
                  <a:pt x="113" y="48"/>
                </a:lnTo>
                <a:lnTo>
                  <a:pt x="113" y="47"/>
                </a:lnTo>
                <a:lnTo>
                  <a:pt x="113" y="47"/>
                </a:lnTo>
                <a:lnTo>
                  <a:pt x="114" y="46"/>
                </a:lnTo>
                <a:lnTo>
                  <a:pt x="114" y="46"/>
                </a:lnTo>
                <a:lnTo>
                  <a:pt x="114" y="44"/>
                </a:lnTo>
                <a:lnTo>
                  <a:pt x="114" y="44"/>
                </a:lnTo>
                <a:lnTo>
                  <a:pt x="114" y="44"/>
                </a:lnTo>
                <a:lnTo>
                  <a:pt x="114" y="43"/>
                </a:lnTo>
                <a:lnTo>
                  <a:pt x="114" y="43"/>
                </a:lnTo>
                <a:lnTo>
                  <a:pt x="115" y="42"/>
                </a:lnTo>
                <a:lnTo>
                  <a:pt x="115" y="42"/>
                </a:lnTo>
                <a:lnTo>
                  <a:pt x="115" y="41"/>
                </a:lnTo>
                <a:lnTo>
                  <a:pt x="115" y="39"/>
                </a:lnTo>
                <a:lnTo>
                  <a:pt x="115" y="39"/>
                </a:lnTo>
                <a:lnTo>
                  <a:pt x="117" y="39"/>
                </a:lnTo>
                <a:lnTo>
                  <a:pt x="117" y="38"/>
                </a:lnTo>
                <a:lnTo>
                  <a:pt x="117" y="37"/>
                </a:lnTo>
                <a:lnTo>
                  <a:pt x="117" y="37"/>
                </a:lnTo>
                <a:lnTo>
                  <a:pt x="117" y="37"/>
                </a:lnTo>
                <a:lnTo>
                  <a:pt x="117" y="36"/>
                </a:lnTo>
                <a:lnTo>
                  <a:pt x="117" y="34"/>
                </a:lnTo>
                <a:lnTo>
                  <a:pt x="117" y="34"/>
                </a:lnTo>
                <a:lnTo>
                  <a:pt x="117" y="34"/>
                </a:lnTo>
                <a:lnTo>
                  <a:pt x="117" y="33"/>
                </a:lnTo>
                <a:lnTo>
                  <a:pt x="117" y="32"/>
                </a:lnTo>
                <a:lnTo>
                  <a:pt x="117" y="32"/>
                </a:lnTo>
                <a:lnTo>
                  <a:pt x="117" y="32"/>
                </a:lnTo>
                <a:lnTo>
                  <a:pt x="117" y="31"/>
                </a:lnTo>
                <a:lnTo>
                  <a:pt x="117" y="31"/>
                </a:lnTo>
                <a:lnTo>
                  <a:pt x="117" y="29"/>
                </a:lnTo>
                <a:lnTo>
                  <a:pt x="117" y="28"/>
                </a:lnTo>
                <a:lnTo>
                  <a:pt x="117" y="28"/>
                </a:lnTo>
                <a:lnTo>
                  <a:pt x="117" y="28"/>
                </a:lnTo>
                <a:lnTo>
                  <a:pt x="117" y="27"/>
                </a:lnTo>
                <a:lnTo>
                  <a:pt x="117" y="26"/>
                </a:lnTo>
                <a:lnTo>
                  <a:pt x="117" y="26"/>
                </a:lnTo>
                <a:lnTo>
                  <a:pt x="115" y="26"/>
                </a:lnTo>
                <a:lnTo>
                  <a:pt x="115" y="24"/>
                </a:lnTo>
                <a:lnTo>
                  <a:pt x="115" y="23"/>
                </a:lnTo>
                <a:lnTo>
                  <a:pt x="115" y="23"/>
                </a:lnTo>
                <a:lnTo>
                  <a:pt x="114" y="23"/>
                </a:lnTo>
                <a:lnTo>
                  <a:pt x="114" y="22"/>
                </a:lnTo>
                <a:lnTo>
                  <a:pt x="114" y="21"/>
                </a:lnTo>
                <a:lnTo>
                  <a:pt x="114" y="21"/>
                </a:lnTo>
                <a:lnTo>
                  <a:pt x="114" y="21"/>
                </a:lnTo>
                <a:lnTo>
                  <a:pt x="114" y="19"/>
                </a:lnTo>
                <a:lnTo>
                  <a:pt x="114" y="18"/>
                </a:lnTo>
                <a:lnTo>
                  <a:pt x="113" y="18"/>
                </a:lnTo>
                <a:lnTo>
                  <a:pt x="113" y="18"/>
                </a:lnTo>
                <a:lnTo>
                  <a:pt x="113" y="17"/>
                </a:lnTo>
                <a:lnTo>
                  <a:pt x="113" y="17"/>
                </a:lnTo>
                <a:lnTo>
                  <a:pt x="113" y="17"/>
                </a:lnTo>
                <a:lnTo>
                  <a:pt x="113" y="16"/>
                </a:lnTo>
                <a:lnTo>
                  <a:pt x="112" y="16"/>
                </a:lnTo>
                <a:lnTo>
                  <a:pt x="112" y="14"/>
                </a:lnTo>
                <a:lnTo>
                  <a:pt x="110" y="14"/>
                </a:lnTo>
                <a:lnTo>
                  <a:pt x="110" y="14"/>
                </a:lnTo>
                <a:lnTo>
                  <a:pt x="110" y="13"/>
                </a:lnTo>
                <a:lnTo>
                  <a:pt x="110" y="12"/>
                </a:lnTo>
                <a:lnTo>
                  <a:pt x="109" y="12"/>
                </a:lnTo>
                <a:lnTo>
                  <a:pt x="109" y="12"/>
                </a:lnTo>
                <a:lnTo>
                  <a:pt x="108" y="12"/>
                </a:lnTo>
                <a:lnTo>
                  <a:pt x="108" y="10"/>
                </a:lnTo>
                <a:lnTo>
                  <a:pt x="108" y="9"/>
                </a:lnTo>
                <a:lnTo>
                  <a:pt x="108" y="9"/>
                </a:lnTo>
                <a:lnTo>
                  <a:pt x="107" y="9"/>
                </a:lnTo>
                <a:lnTo>
                  <a:pt x="107" y="9"/>
                </a:lnTo>
                <a:lnTo>
                  <a:pt x="105" y="8"/>
                </a:lnTo>
                <a:lnTo>
                  <a:pt x="105" y="8"/>
                </a:lnTo>
                <a:lnTo>
                  <a:pt x="105" y="7"/>
                </a:lnTo>
                <a:lnTo>
                  <a:pt x="104" y="7"/>
                </a:lnTo>
                <a:lnTo>
                  <a:pt x="103" y="7"/>
                </a:lnTo>
                <a:lnTo>
                  <a:pt x="103" y="7"/>
                </a:lnTo>
                <a:lnTo>
                  <a:pt x="103" y="5"/>
                </a:lnTo>
                <a:lnTo>
                  <a:pt x="103" y="5"/>
                </a:lnTo>
                <a:lnTo>
                  <a:pt x="102" y="5"/>
                </a:lnTo>
                <a:lnTo>
                  <a:pt x="100" y="5"/>
                </a:lnTo>
                <a:lnTo>
                  <a:pt x="100" y="5"/>
                </a:lnTo>
                <a:lnTo>
                  <a:pt x="100" y="4"/>
                </a:lnTo>
                <a:lnTo>
                  <a:pt x="99" y="4"/>
                </a:lnTo>
                <a:lnTo>
                  <a:pt x="99" y="4"/>
                </a:lnTo>
                <a:lnTo>
                  <a:pt x="99" y="3"/>
                </a:lnTo>
                <a:lnTo>
                  <a:pt x="98" y="3"/>
                </a:lnTo>
                <a:lnTo>
                  <a:pt x="97" y="3"/>
                </a:lnTo>
                <a:lnTo>
                  <a:pt x="97" y="3"/>
                </a:lnTo>
                <a:lnTo>
                  <a:pt x="97" y="3"/>
                </a:lnTo>
                <a:lnTo>
                  <a:pt x="95" y="3"/>
                </a:lnTo>
                <a:lnTo>
                  <a:pt x="94" y="3"/>
                </a:lnTo>
                <a:lnTo>
                  <a:pt x="94" y="2"/>
                </a:lnTo>
                <a:lnTo>
                  <a:pt x="94" y="2"/>
                </a:lnTo>
                <a:lnTo>
                  <a:pt x="93" y="2"/>
                </a:lnTo>
                <a:lnTo>
                  <a:pt x="92" y="2"/>
                </a:lnTo>
                <a:lnTo>
                  <a:pt x="92" y="2"/>
                </a:lnTo>
                <a:lnTo>
                  <a:pt x="92" y="0"/>
                </a:lnTo>
                <a:lnTo>
                  <a:pt x="90" y="0"/>
                </a:lnTo>
                <a:lnTo>
                  <a:pt x="89" y="0"/>
                </a:lnTo>
                <a:lnTo>
                  <a:pt x="89" y="0"/>
                </a:lnTo>
                <a:lnTo>
                  <a:pt x="89" y="0"/>
                </a:lnTo>
                <a:lnTo>
                  <a:pt x="88" y="0"/>
                </a:lnTo>
                <a:lnTo>
                  <a:pt x="87" y="0"/>
                </a:lnTo>
                <a:lnTo>
                  <a:pt x="87" y="0"/>
                </a:lnTo>
                <a:lnTo>
                  <a:pt x="87" y="0"/>
                </a:lnTo>
                <a:lnTo>
                  <a:pt x="85" y="0"/>
                </a:lnTo>
                <a:lnTo>
                  <a:pt x="31" y="0"/>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02" name="Line 54"/>
          <p:cNvSpPr>
            <a:spLocks noChangeShapeType="1"/>
          </p:cNvSpPr>
          <p:nvPr/>
        </p:nvSpPr>
        <p:spPr bwMode="auto">
          <a:xfrm>
            <a:off x="2461686" y="2363791"/>
            <a:ext cx="2116" cy="1587"/>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03" name="Freeform 55"/>
          <p:cNvSpPr>
            <a:spLocks/>
          </p:cNvSpPr>
          <p:nvPr/>
        </p:nvSpPr>
        <p:spPr bwMode="auto">
          <a:xfrm>
            <a:off x="2432053" y="2352678"/>
            <a:ext cx="29633" cy="28575"/>
          </a:xfrm>
          <a:custGeom>
            <a:avLst/>
            <a:gdLst>
              <a:gd name="T0" fmla="*/ 64 w 64"/>
              <a:gd name="T1" fmla="*/ 31 h 84"/>
              <a:gd name="T2" fmla="*/ 64 w 64"/>
              <a:gd name="T3" fmla="*/ 27 h 84"/>
              <a:gd name="T4" fmla="*/ 62 w 64"/>
              <a:gd name="T5" fmla="*/ 23 h 84"/>
              <a:gd name="T6" fmla="*/ 61 w 64"/>
              <a:gd name="T7" fmla="*/ 21 h 84"/>
              <a:gd name="T8" fmla="*/ 60 w 64"/>
              <a:gd name="T9" fmla="*/ 18 h 84"/>
              <a:gd name="T10" fmla="*/ 59 w 64"/>
              <a:gd name="T11" fmla="*/ 14 h 84"/>
              <a:gd name="T12" fmla="*/ 57 w 64"/>
              <a:gd name="T13" fmla="*/ 12 h 84"/>
              <a:gd name="T14" fmla="*/ 55 w 64"/>
              <a:gd name="T15" fmla="*/ 9 h 84"/>
              <a:gd name="T16" fmla="*/ 52 w 64"/>
              <a:gd name="T17" fmla="*/ 8 h 84"/>
              <a:gd name="T18" fmla="*/ 50 w 64"/>
              <a:gd name="T19" fmla="*/ 5 h 84"/>
              <a:gd name="T20" fmla="*/ 47 w 64"/>
              <a:gd name="T21" fmla="*/ 4 h 84"/>
              <a:gd name="T22" fmla="*/ 44 w 64"/>
              <a:gd name="T23" fmla="*/ 3 h 84"/>
              <a:gd name="T24" fmla="*/ 41 w 64"/>
              <a:gd name="T25" fmla="*/ 2 h 84"/>
              <a:gd name="T26" fmla="*/ 39 w 64"/>
              <a:gd name="T27" fmla="*/ 0 h 84"/>
              <a:gd name="T28" fmla="*/ 35 w 64"/>
              <a:gd name="T29" fmla="*/ 0 h 84"/>
              <a:gd name="T30" fmla="*/ 32 w 64"/>
              <a:gd name="T31" fmla="*/ 0 h 84"/>
              <a:gd name="T32" fmla="*/ 29 w 64"/>
              <a:gd name="T33" fmla="*/ 0 h 84"/>
              <a:gd name="T34" fmla="*/ 25 w 64"/>
              <a:gd name="T35" fmla="*/ 0 h 84"/>
              <a:gd name="T36" fmla="*/ 22 w 64"/>
              <a:gd name="T37" fmla="*/ 2 h 84"/>
              <a:gd name="T38" fmla="*/ 20 w 64"/>
              <a:gd name="T39" fmla="*/ 3 h 84"/>
              <a:gd name="T40" fmla="*/ 16 w 64"/>
              <a:gd name="T41" fmla="*/ 5 h 84"/>
              <a:gd name="T42" fmla="*/ 14 w 64"/>
              <a:gd name="T43" fmla="*/ 7 h 84"/>
              <a:gd name="T44" fmla="*/ 11 w 64"/>
              <a:gd name="T45" fmla="*/ 8 h 84"/>
              <a:gd name="T46" fmla="*/ 9 w 64"/>
              <a:gd name="T47" fmla="*/ 10 h 84"/>
              <a:gd name="T48" fmla="*/ 6 w 64"/>
              <a:gd name="T49" fmla="*/ 13 h 84"/>
              <a:gd name="T50" fmla="*/ 5 w 64"/>
              <a:gd name="T51" fmla="*/ 16 h 84"/>
              <a:gd name="T52" fmla="*/ 4 w 64"/>
              <a:gd name="T53" fmla="*/ 18 h 84"/>
              <a:gd name="T54" fmla="*/ 2 w 64"/>
              <a:gd name="T55" fmla="*/ 21 h 84"/>
              <a:gd name="T56" fmla="*/ 1 w 64"/>
              <a:gd name="T57" fmla="*/ 24 h 84"/>
              <a:gd name="T58" fmla="*/ 0 w 64"/>
              <a:gd name="T59" fmla="*/ 27 h 84"/>
              <a:gd name="T60" fmla="*/ 0 w 64"/>
              <a:gd name="T61" fmla="*/ 31 h 84"/>
              <a:gd name="T62" fmla="*/ 0 w 64"/>
              <a:gd name="T63" fmla="*/ 53 h 84"/>
              <a:gd name="T64" fmla="*/ 0 w 64"/>
              <a:gd name="T65" fmla="*/ 57 h 84"/>
              <a:gd name="T66" fmla="*/ 1 w 64"/>
              <a:gd name="T67" fmla="*/ 59 h 84"/>
              <a:gd name="T68" fmla="*/ 2 w 64"/>
              <a:gd name="T69" fmla="*/ 63 h 84"/>
              <a:gd name="T70" fmla="*/ 2 w 64"/>
              <a:gd name="T71" fmla="*/ 66 h 84"/>
              <a:gd name="T72" fmla="*/ 5 w 64"/>
              <a:gd name="T73" fmla="*/ 69 h 84"/>
              <a:gd name="T74" fmla="*/ 6 w 64"/>
              <a:gd name="T75" fmla="*/ 72 h 84"/>
              <a:gd name="T76" fmla="*/ 9 w 64"/>
              <a:gd name="T77" fmla="*/ 73 h 84"/>
              <a:gd name="T78" fmla="*/ 10 w 64"/>
              <a:gd name="T79" fmla="*/ 76 h 84"/>
              <a:gd name="T80" fmla="*/ 12 w 64"/>
              <a:gd name="T81" fmla="*/ 78 h 84"/>
              <a:gd name="T82" fmla="*/ 16 w 64"/>
              <a:gd name="T83" fmla="*/ 81 h 84"/>
              <a:gd name="T84" fmla="*/ 19 w 64"/>
              <a:gd name="T85" fmla="*/ 81 h 84"/>
              <a:gd name="T86" fmla="*/ 21 w 64"/>
              <a:gd name="T87" fmla="*/ 83 h 84"/>
              <a:gd name="T88" fmla="*/ 25 w 64"/>
              <a:gd name="T89" fmla="*/ 83 h 84"/>
              <a:gd name="T90" fmla="*/ 27 w 64"/>
              <a:gd name="T91" fmla="*/ 84 h 84"/>
              <a:gd name="T92" fmla="*/ 30 w 64"/>
              <a:gd name="T93" fmla="*/ 84 h 84"/>
              <a:gd name="T94" fmla="*/ 34 w 64"/>
              <a:gd name="T95" fmla="*/ 84 h 84"/>
              <a:gd name="T96" fmla="*/ 36 w 64"/>
              <a:gd name="T97" fmla="*/ 84 h 84"/>
              <a:gd name="T98" fmla="*/ 40 w 64"/>
              <a:gd name="T99" fmla="*/ 83 h 84"/>
              <a:gd name="T100" fmla="*/ 44 w 64"/>
              <a:gd name="T101" fmla="*/ 83 h 84"/>
              <a:gd name="T102" fmla="*/ 46 w 64"/>
              <a:gd name="T103" fmla="*/ 81 h 84"/>
              <a:gd name="T104" fmla="*/ 49 w 64"/>
              <a:gd name="T105" fmla="*/ 79 h 84"/>
              <a:gd name="T106" fmla="*/ 51 w 64"/>
              <a:gd name="T107" fmla="*/ 78 h 84"/>
              <a:gd name="T108" fmla="*/ 54 w 64"/>
              <a:gd name="T109" fmla="*/ 76 h 84"/>
              <a:gd name="T110" fmla="*/ 56 w 64"/>
              <a:gd name="T111" fmla="*/ 73 h 84"/>
              <a:gd name="T112" fmla="*/ 57 w 64"/>
              <a:gd name="T113" fmla="*/ 72 h 84"/>
              <a:gd name="T114" fmla="*/ 60 w 64"/>
              <a:gd name="T115" fmla="*/ 68 h 84"/>
              <a:gd name="T116" fmla="*/ 61 w 64"/>
              <a:gd name="T117" fmla="*/ 66 h 84"/>
              <a:gd name="T118" fmla="*/ 61 w 64"/>
              <a:gd name="T119" fmla="*/ 62 h 84"/>
              <a:gd name="T120" fmla="*/ 62 w 64"/>
              <a:gd name="T121" fmla="*/ 59 h 84"/>
              <a:gd name="T122" fmla="*/ 64 w 64"/>
              <a:gd name="T123" fmla="*/ 57 h 84"/>
              <a:gd name="T124" fmla="*/ 64 w 64"/>
              <a:gd name="T125" fmla="*/ 5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 h="84">
                <a:moveTo>
                  <a:pt x="64" y="32"/>
                </a:moveTo>
                <a:lnTo>
                  <a:pt x="64" y="32"/>
                </a:lnTo>
                <a:lnTo>
                  <a:pt x="64" y="31"/>
                </a:lnTo>
                <a:lnTo>
                  <a:pt x="64" y="31"/>
                </a:lnTo>
                <a:lnTo>
                  <a:pt x="64" y="31"/>
                </a:lnTo>
                <a:lnTo>
                  <a:pt x="64" y="29"/>
                </a:lnTo>
                <a:lnTo>
                  <a:pt x="64" y="28"/>
                </a:lnTo>
                <a:lnTo>
                  <a:pt x="64" y="28"/>
                </a:lnTo>
                <a:lnTo>
                  <a:pt x="64" y="28"/>
                </a:lnTo>
                <a:lnTo>
                  <a:pt x="64" y="27"/>
                </a:lnTo>
                <a:lnTo>
                  <a:pt x="64" y="26"/>
                </a:lnTo>
                <a:lnTo>
                  <a:pt x="62" y="26"/>
                </a:lnTo>
                <a:lnTo>
                  <a:pt x="62" y="26"/>
                </a:lnTo>
                <a:lnTo>
                  <a:pt x="62" y="24"/>
                </a:lnTo>
                <a:lnTo>
                  <a:pt x="62" y="23"/>
                </a:lnTo>
                <a:lnTo>
                  <a:pt x="62" y="23"/>
                </a:lnTo>
                <a:lnTo>
                  <a:pt x="61" y="23"/>
                </a:lnTo>
                <a:lnTo>
                  <a:pt x="61" y="22"/>
                </a:lnTo>
                <a:lnTo>
                  <a:pt x="61" y="21"/>
                </a:lnTo>
                <a:lnTo>
                  <a:pt x="61" y="21"/>
                </a:lnTo>
                <a:lnTo>
                  <a:pt x="61" y="21"/>
                </a:lnTo>
                <a:lnTo>
                  <a:pt x="61" y="19"/>
                </a:lnTo>
                <a:lnTo>
                  <a:pt x="61" y="18"/>
                </a:lnTo>
                <a:lnTo>
                  <a:pt x="60" y="18"/>
                </a:lnTo>
                <a:lnTo>
                  <a:pt x="60" y="18"/>
                </a:lnTo>
                <a:lnTo>
                  <a:pt x="60" y="17"/>
                </a:lnTo>
                <a:lnTo>
                  <a:pt x="60" y="17"/>
                </a:lnTo>
                <a:lnTo>
                  <a:pt x="60" y="17"/>
                </a:lnTo>
                <a:lnTo>
                  <a:pt x="59" y="16"/>
                </a:lnTo>
                <a:lnTo>
                  <a:pt x="59" y="14"/>
                </a:lnTo>
                <a:lnTo>
                  <a:pt x="59" y="14"/>
                </a:lnTo>
                <a:lnTo>
                  <a:pt x="57" y="14"/>
                </a:lnTo>
                <a:lnTo>
                  <a:pt x="57" y="14"/>
                </a:lnTo>
                <a:lnTo>
                  <a:pt x="57" y="13"/>
                </a:lnTo>
                <a:lnTo>
                  <a:pt x="57" y="12"/>
                </a:lnTo>
                <a:lnTo>
                  <a:pt x="56" y="12"/>
                </a:lnTo>
                <a:lnTo>
                  <a:pt x="56" y="12"/>
                </a:lnTo>
                <a:lnTo>
                  <a:pt x="55" y="12"/>
                </a:lnTo>
                <a:lnTo>
                  <a:pt x="55" y="10"/>
                </a:lnTo>
                <a:lnTo>
                  <a:pt x="55" y="9"/>
                </a:lnTo>
                <a:lnTo>
                  <a:pt x="55" y="9"/>
                </a:lnTo>
                <a:lnTo>
                  <a:pt x="54" y="9"/>
                </a:lnTo>
                <a:lnTo>
                  <a:pt x="52" y="9"/>
                </a:lnTo>
                <a:lnTo>
                  <a:pt x="52" y="8"/>
                </a:lnTo>
                <a:lnTo>
                  <a:pt x="52" y="8"/>
                </a:lnTo>
                <a:lnTo>
                  <a:pt x="52" y="7"/>
                </a:lnTo>
                <a:lnTo>
                  <a:pt x="51" y="7"/>
                </a:lnTo>
                <a:lnTo>
                  <a:pt x="50" y="7"/>
                </a:lnTo>
                <a:lnTo>
                  <a:pt x="50" y="7"/>
                </a:lnTo>
                <a:lnTo>
                  <a:pt x="50" y="5"/>
                </a:lnTo>
                <a:lnTo>
                  <a:pt x="49" y="5"/>
                </a:lnTo>
                <a:lnTo>
                  <a:pt x="49" y="5"/>
                </a:lnTo>
                <a:lnTo>
                  <a:pt x="47" y="5"/>
                </a:lnTo>
                <a:lnTo>
                  <a:pt x="47" y="5"/>
                </a:lnTo>
                <a:lnTo>
                  <a:pt x="47" y="4"/>
                </a:lnTo>
                <a:lnTo>
                  <a:pt x="46" y="4"/>
                </a:lnTo>
                <a:lnTo>
                  <a:pt x="46" y="4"/>
                </a:lnTo>
                <a:lnTo>
                  <a:pt x="46" y="3"/>
                </a:lnTo>
                <a:lnTo>
                  <a:pt x="45" y="3"/>
                </a:lnTo>
                <a:lnTo>
                  <a:pt x="44" y="3"/>
                </a:lnTo>
                <a:lnTo>
                  <a:pt x="44" y="3"/>
                </a:lnTo>
                <a:lnTo>
                  <a:pt x="44" y="3"/>
                </a:lnTo>
                <a:lnTo>
                  <a:pt x="42" y="3"/>
                </a:lnTo>
                <a:lnTo>
                  <a:pt x="41" y="3"/>
                </a:lnTo>
                <a:lnTo>
                  <a:pt x="41" y="2"/>
                </a:lnTo>
                <a:lnTo>
                  <a:pt x="41" y="2"/>
                </a:lnTo>
                <a:lnTo>
                  <a:pt x="40" y="2"/>
                </a:lnTo>
                <a:lnTo>
                  <a:pt x="39" y="2"/>
                </a:lnTo>
                <a:lnTo>
                  <a:pt x="39" y="2"/>
                </a:lnTo>
                <a:lnTo>
                  <a:pt x="39" y="0"/>
                </a:lnTo>
                <a:lnTo>
                  <a:pt x="37" y="0"/>
                </a:lnTo>
                <a:lnTo>
                  <a:pt x="36" y="0"/>
                </a:lnTo>
                <a:lnTo>
                  <a:pt x="36" y="0"/>
                </a:lnTo>
                <a:lnTo>
                  <a:pt x="36" y="0"/>
                </a:lnTo>
                <a:lnTo>
                  <a:pt x="35" y="0"/>
                </a:lnTo>
                <a:lnTo>
                  <a:pt x="34" y="0"/>
                </a:lnTo>
                <a:lnTo>
                  <a:pt x="34" y="0"/>
                </a:lnTo>
                <a:lnTo>
                  <a:pt x="32" y="0"/>
                </a:lnTo>
                <a:lnTo>
                  <a:pt x="32" y="0"/>
                </a:lnTo>
                <a:lnTo>
                  <a:pt x="32" y="0"/>
                </a:lnTo>
                <a:lnTo>
                  <a:pt x="31" y="0"/>
                </a:lnTo>
                <a:lnTo>
                  <a:pt x="30" y="0"/>
                </a:lnTo>
                <a:lnTo>
                  <a:pt x="30" y="0"/>
                </a:lnTo>
                <a:lnTo>
                  <a:pt x="30" y="0"/>
                </a:lnTo>
                <a:lnTo>
                  <a:pt x="29" y="0"/>
                </a:lnTo>
                <a:lnTo>
                  <a:pt x="27" y="0"/>
                </a:lnTo>
                <a:lnTo>
                  <a:pt x="27" y="0"/>
                </a:lnTo>
                <a:lnTo>
                  <a:pt x="27" y="0"/>
                </a:lnTo>
                <a:lnTo>
                  <a:pt x="26" y="0"/>
                </a:lnTo>
                <a:lnTo>
                  <a:pt x="25" y="0"/>
                </a:lnTo>
                <a:lnTo>
                  <a:pt x="25" y="2"/>
                </a:lnTo>
                <a:lnTo>
                  <a:pt x="25" y="2"/>
                </a:lnTo>
                <a:lnTo>
                  <a:pt x="24" y="2"/>
                </a:lnTo>
                <a:lnTo>
                  <a:pt x="22" y="2"/>
                </a:lnTo>
                <a:lnTo>
                  <a:pt x="22" y="2"/>
                </a:lnTo>
                <a:lnTo>
                  <a:pt x="22" y="3"/>
                </a:lnTo>
                <a:lnTo>
                  <a:pt x="21" y="3"/>
                </a:lnTo>
                <a:lnTo>
                  <a:pt x="20" y="3"/>
                </a:lnTo>
                <a:lnTo>
                  <a:pt x="20" y="3"/>
                </a:lnTo>
                <a:lnTo>
                  <a:pt x="20" y="3"/>
                </a:lnTo>
                <a:lnTo>
                  <a:pt x="19" y="3"/>
                </a:lnTo>
                <a:lnTo>
                  <a:pt x="19" y="3"/>
                </a:lnTo>
                <a:lnTo>
                  <a:pt x="17" y="4"/>
                </a:lnTo>
                <a:lnTo>
                  <a:pt x="17" y="4"/>
                </a:lnTo>
                <a:lnTo>
                  <a:pt x="16" y="5"/>
                </a:lnTo>
                <a:lnTo>
                  <a:pt x="16" y="5"/>
                </a:lnTo>
                <a:lnTo>
                  <a:pt x="16" y="5"/>
                </a:lnTo>
                <a:lnTo>
                  <a:pt x="15" y="5"/>
                </a:lnTo>
                <a:lnTo>
                  <a:pt x="14" y="5"/>
                </a:lnTo>
                <a:lnTo>
                  <a:pt x="14" y="7"/>
                </a:lnTo>
                <a:lnTo>
                  <a:pt x="14" y="7"/>
                </a:lnTo>
                <a:lnTo>
                  <a:pt x="12" y="7"/>
                </a:lnTo>
                <a:lnTo>
                  <a:pt x="12" y="7"/>
                </a:lnTo>
                <a:lnTo>
                  <a:pt x="11" y="7"/>
                </a:lnTo>
                <a:lnTo>
                  <a:pt x="11" y="8"/>
                </a:lnTo>
                <a:lnTo>
                  <a:pt x="11" y="8"/>
                </a:lnTo>
                <a:lnTo>
                  <a:pt x="10" y="9"/>
                </a:lnTo>
                <a:lnTo>
                  <a:pt x="10" y="9"/>
                </a:lnTo>
                <a:lnTo>
                  <a:pt x="9" y="9"/>
                </a:lnTo>
                <a:lnTo>
                  <a:pt x="9" y="10"/>
                </a:lnTo>
                <a:lnTo>
                  <a:pt x="9" y="10"/>
                </a:lnTo>
                <a:lnTo>
                  <a:pt x="9" y="12"/>
                </a:lnTo>
                <a:lnTo>
                  <a:pt x="7" y="12"/>
                </a:lnTo>
                <a:lnTo>
                  <a:pt x="7" y="12"/>
                </a:lnTo>
                <a:lnTo>
                  <a:pt x="6" y="13"/>
                </a:lnTo>
                <a:lnTo>
                  <a:pt x="6" y="13"/>
                </a:lnTo>
                <a:lnTo>
                  <a:pt x="6" y="14"/>
                </a:lnTo>
                <a:lnTo>
                  <a:pt x="6" y="14"/>
                </a:lnTo>
                <a:lnTo>
                  <a:pt x="5" y="14"/>
                </a:lnTo>
                <a:lnTo>
                  <a:pt x="5" y="16"/>
                </a:lnTo>
                <a:lnTo>
                  <a:pt x="5" y="16"/>
                </a:lnTo>
                <a:lnTo>
                  <a:pt x="5" y="17"/>
                </a:lnTo>
                <a:lnTo>
                  <a:pt x="5" y="17"/>
                </a:lnTo>
                <a:lnTo>
                  <a:pt x="4" y="18"/>
                </a:lnTo>
                <a:lnTo>
                  <a:pt x="4" y="18"/>
                </a:lnTo>
                <a:lnTo>
                  <a:pt x="4" y="18"/>
                </a:lnTo>
                <a:lnTo>
                  <a:pt x="2" y="19"/>
                </a:lnTo>
                <a:lnTo>
                  <a:pt x="2" y="19"/>
                </a:lnTo>
                <a:lnTo>
                  <a:pt x="2" y="21"/>
                </a:lnTo>
                <a:lnTo>
                  <a:pt x="2" y="21"/>
                </a:lnTo>
                <a:lnTo>
                  <a:pt x="2" y="22"/>
                </a:lnTo>
                <a:lnTo>
                  <a:pt x="2" y="22"/>
                </a:lnTo>
                <a:lnTo>
                  <a:pt x="2" y="23"/>
                </a:lnTo>
                <a:lnTo>
                  <a:pt x="1" y="23"/>
                </a:lnTo>
                <a:lnTo>
                  <a:pt x="1" y="24"/>
                </a:lnTo>
                <a:lnTo>
                  <a:pt x="1" y="24"/>
                </a:lnTo>
                <a:lnTo>
                  <a:pt x="1" y="26"/>
                </a:lnTo>
                <a:lnTo>
                  <a:pt x="1" y="26"/>
                </a:lnTo>
                <a:lnTo>
                  <a:pt x="0" y="27"/>
                </a:lnTo>
                <a:lnTo>
                  <a:pt x="0" y="27"/>
                </a:lnTo>
                <a:lnTo>
                  <a:pt x="0" y="28"/>
                </a:lnTo>
                <a:lnTo>
                  <a:pt x="0" y="28"/>
                </a:lnTo>
                <a:lnTo>
                  <a:pt x="0" y="29"/>
                </a:lnTo>
                <a:lnTo>
                  <a:pt x="0" y="29"/>
                </a:lnTo>
                <a:lnTo>
                  <a:pt x="0" y="31"/>
                </a:lnTo>
                <a:lnTo>
                  <a:pt x="0" y="31"/>
                </a:lnTo>
                <a:lnTo>
                  <a:pt x="0" y="32"/>
                </a:lnTo>
                <a:lnTo>
                  <a:pt x="0" y="32"/>
                </a:lnTo>
                <a:lnTo>
                  <a:pt x="0" y="53"/>
                </a:lnTo>
                <a:lnTo>
                  <a:pt x="0" y="53"/>
                </a:lnTo>
                <a:lnTo>
                  <a:pt x="0" y="54"/>
                </a:lnTo>
                <a:lnTo>
                  <a:pt x="0" y="56"/>
                </a:lnTo>
                <a:lnTo>
                  <a:pt x="0" y="56"/>
                </a:lnTo>
                <a:lnTo>
                  <a:pt x="0" y="56"/>
                </a:lnTo>
                <a:lnTo>
                  <a:pt x="0" y="57"/>
                </a:lnTo>
                <a:lnTo>
                  <a:pt x="0" y="58"/>
                </a:lnTo>
                <a:lnTo>
                  <a:pt x="0" y="58"/>
                </a:lnTo>
                <a:lnTo>
                  <a:pt x="0" y="58"/>
                </a:lnTo>
                <a:lnTo>
                  <a:pt x="1" y="59"/>
                </a:lnTo>
                <a:lnTo>
                  <a:pt x="1" y="59"/>
                </a:lnTo>
                <a:lnTo>
                  <a:pt x="1" y="61"/>
                </a:lnTo>
                <a:lnTo>
                  <a:pt x="1" y="61"/>
                </a:lnTo>
                <a:lnTo>
                  <a:pt x="1" y="62"/>
                </a:lnTo>
                <a:lnTo>
                  <a:pt x="2" y="62"/>
                </a:lnTo>
                <a:lnTo>
                  <a:pt x="2" y="63"/>
                </a:lnTo>
                <a:lnTo>
                  <a:pt x="2" y="63"/>
                </a:lnTo>
                <a:lnTo>
                  <a:pt x="2" y="64"/>
                </a:lnTo>
                <a:lnTo>
                  <a:pt x="2" y="64"/>
                </a:lnTo>
                <a:lnTo>
                  <a:pt x="2" y="66"/>
                </a:lnTo>
                <a:lnTo>
                  <a:pt x="2" y="66"/>
                </a:lnTo>
                <a:lnTo>
                  <a:pt x="4" y="67"/>
                </a:lnTo>
                <a:lnTo>
                  <a:pt x="4" y="67"/>
                </a:lnTo>
                <a:lnTo>
                  <a:pt x="4" y="67"/>
                </a:lnTo>
                <a:lnTo>
                  <a:pt x="5" y="68"/>
                </a:lnTo>
                <a:lnTo>
                  <a:pt x="5" y="69"/>
                </a:lnTo>
                <a:lnTo>
                  <a:pt x="5" y="69"/>
                </a:lnTo>
                <a:lnTo>
                  <a:pt x="5" y="69"/>
                </a:lnTo>
                <a:lnTo>
                  <a:pt x="5" y="71"/>
                </a:lnTo>
                <a:lnTo>
                  <a:pt x="6" y="71"/>
                </a:lnTo>
                <a:lnTo>
                  <a:pt x="6" y="72"/>
                </a:lnTo>
                <a:lnTo>
                  <a:pt x="6" y="72"/>
                </a:lnTo>
                <a:lnTo>
                  <a:pt x="6" y="72"/>
                </a:lnTo>
                <a:lnTo>
                  <a:pt x="7" y="73"/>
                </a:lnTo>
                <a:lnTo>
                  <a:pt x="7" y="73"/>
                </a:lnTo>
                <a:lnTo>
                  <a:pt x="9" y="73"/>
                </a:lnTo>
                <a:lnTo>
                  <a:pt x="9" y="74"/>
                </a:lnTo>
                <a:lnTo>
                  <a:pt x="9" y="74"/>
                </a:lnTo>
                <a:lnTo>
                  <a:pt x="9" y="76"/>
                </a:lnTo>
                <a:lnTo>
                  <a:pt x="10" y="76"/>
                </a:lnTo>
                <a:lnTo>
                  <a:pt x="10" y="76"/>
                </a:lnTo>
                <a:lnTo>
                  <a:pt x="11" y="76"/>
                </a:lnTo>
                <a:lnTo>
                  <a:pt x="11" y="77"/>
                </a:lnTo>
                <a:lnTo>
                  <a:pt x="11" y="77"/>
                </a:lnTo>
                <a:lnTo>
                  <a:pt x="12" y="78"/>
                </a:lnTo>
                <a:lnTo>
                  <a:pt x="12" y="78"/>
                </a:lnTo>
                <a:lnTo>
                  <a:pt x="14" y="78"/>
                </a:lnTo>
                <a:lnTo>
                  <a:pt x="14" y="78"/>
                </a:lnTo>
                <a:lnTo>
                  <a:pt x="14" y="79"/>
                </a:lnTo>
                <a:lnTo>
                  <a:pt x="15" y="79"/>
                </a:lnTo>
                <a:lnTo>
                  <a:pt x="16" y="81"/>
                </a:lnTo>
                <a:lnTo>
                  <a:pt x="16" y="81"/>
                </a:lnTo>
                <a:lnTo>
                  <a:pt x="16" y="81"/>
                </a:lnTo>
                <a:lnTo>
                  <a:pt x="17" y="81"/>
                </a:lnTo>
                <a:lnTo>
                  <a:pt x="17" y="81"/>
                </a:lnTo>
                <a:lnTo>
                  <a:pt x="19" y="81"/>
                </a:lnTo>
                <a:lnTo>
                  <a:pt x="19" y="82"/>
                </a:lnTo>
                <a:lnTo>
                  <a:pt x="20" y="82"/>
                </a:lnTo>
                <a:lnTo>
                  <a:pt x="20" y="82"/>
                </a:lnTo>
                <a:lnTo>
                  <a:pt x="20" y="83"/>
                </a:lnTo>
                <a:lnTo>
                  <a:pt x="21" y="83"/>
                </a:lnTo>
                <a:lnTo>
                  <a:pt x="22" y="83"/>
                </a:lnTo>
                <a:lnTo>
                  <a:pt x="22" y="83"/>
                </a:lnTo>
                <a:lnTo>
                  <a:pt x="22" y="83"/>
                </a:lnTo>
                <a:lnTo>
                  <a:pt x="24" y="83"/>
                </a:lnTo>
                <a:lnTo>
                  <a:pt x="25" y="83"/>
                </a:lnTo>
                <a:lnTo>
                  <a:pt x="25" y="83"/>
                </a:lnTo>
                <a:lnTo>
                  <a:pt x="25" y="83"/>
                </a:lnTo>
                <a:lnTo>
                  <a:pt x="26" y="84"/>
                </a:lnTo>
                <a:lnTo>
                  <a:pt x="27" y="84"/>
                </a:lnTo>
                <a:lnTo>
                  <a:pt x="27" y="84"/>
                </a:lnTo>
                <a:lnTo>
                  <a:pt x="27" y="84"/>
                </a:lnTo>
                <a:lnTo>
                  <a:pt x="29" y="84"/>
                </a:lnTo>
                <a:lnTo>
                  <a:pt x="30" y="84"/>
                </a:lnTo>
                <a:lnTo>
                  <a:pt x="30" y="84"/>
                </a:lnTo>
                <a:lnTo>
                  <a:pt x="30" y="84"/>
                </a:lnTo>
                <a:lnTo>
                  <a:pt x="31" y="84"/>
                </a:lnTo>
                <a:lnTo>
                  <a:pt x="32" y="84"/>
                </a:lnTo>
                <a:lnTo>
                  <a:pt x="32" y="84"/>
                </a:lnTo>
                <a:lnTo>
                  <a:pt x="32" y="84"/>
                </a:lnTo>
                <a:lnTo>
                  <a:pt x="34" y="84"/>
                </a:lnTo>
                <a:lnTo>
                  <a:pt x="34" y="84"/>
                </a:lnTo>
                <a:lnTo>
                  <a:pt x="35" y="84"/>
                </a:lnTo>
                <a:lnTo>
                  <a:pt x="36" y="84"/>
                </a:lnTo>
                <a:lnTo>
                  <a:pt x="36" y="84"/>
                </a:lnTo>
                <a:lnTo>
                  <a:pt x="36" y="84"/>
                </a:lnTo>
                <a:lnTo>
                  <a:pt x="37" y="84"/>
                </a:lnTo>
                <a:lnTo>
                  <a:pt x="39" y="83"/>
                </a:lnTo>
                <a:lnTo>
                  <a:pt x="39" y="83"/>
                </a:lnTo>
                <a:lnTo>
                  <a:pt x="39" y="83"/>
                </a:lnTo>
                <a:lnTo>
                  <a:pt x="40" y="83"/>
                </a:lnTo>
                <a:lnTo>
                  <a:pt x="41" y="83"/>
                </a:lnTo>
                <a:lnTo>
                  <a:pt x="41" y="83"/>
                </a:lnTo>
                <a:lnTo>
                  <a:pt x="41" y="83"/>
                </a:lnTo>
                <a:lnTo>
                  <a:pt x="42" y="83"/>
                </a:lnTo>
                <a:lnTo>
                  <a:pt x="44" y="83"/>
                </a:lnTo>
                <a:lnTo>
                  <a:pt x="44" y="83"/>
                </a:lnTo>
                <a:lnTo>
                  <a:pt x="44" y="82"/>
                </a:lnTo>
                <a:lnTo>
                  <a:pt x="45" y="82"/>
                </a:lnTo>
                <a:lnTo>
                  <a:pt x="46" y="82"/>
                </a:lnTo>
                <a:lnTo>
                  <a:pt x="46" y="81"/>
                </a:lnTo>
                <a:lnTo>
                  <a:pt x="46" y="81"/>
                </a:lnTo>
                <a:lnTo>
                  <a:pt x="47" y="81"/>
                </a:lnTo>
                <a:lnTo>
                  <a:pt x="47" y="81"/>
                </a:lnTo>
                <a:lnTo>
                  <a:pt x="47" y="81"/>
                </a:lnTo>
                <a:lnTo>
                  <a:pt x="49" y="79"/>
                </a:lnTo>
                <a:lnTo>
                  <a:pt x="49" y="79"/>
                </a:lnTo>
                <a:lnTo>
                  <a:pt x="50" y="78"/>
                </a:lnTo>
                <a:lnTo>
                  <a:pt x="50" y="78"/>
                </a:lnTo>
                <a:lnTo>
                  <a:pt x="50" y="78"/>
                </a:lnTo>
                <a:lnTo>
                  <a:pt x="51" y="78"/>
                </a:lnTo>
                <a:lnTo>
                  <a:pt x="52" y="78"/>
                </a:lnTo>
                <a:lnTo>
                  <a:pt x="52" y="77"/>
                </a:lnTo>
                <a:lnTo>
                  <a:pt x="52" y="77"/>
                </a:lnTo>
                <a:lnTo>
                  <a:pt x="52" y="76"/>
                </a:lnTo>
                <a:lnTo>
                  <a:pt x="54" y="76"/>
                </a:lnTo>
                <a:lnTo>
                  <a:pt x="55" y="76"/>
                </a:lnTo>
                <a:lnTo>
                  <a:pt x="55" y="74"/>
                </a:lnTo>
                <a:lnTo>
                  <a:pt x="55" y="74"/>
                </a:lnTo>
                <a:lnTo>
                  <a:pt x="55" y="73"/>
                </a:lnTo>
                <a:lnTo>
                  <a:pt x="56" y="73"/>
                </a:lnTo>
                <a:lnTo>
                  <a:pt x="56" y="73"/>
                </a:lnTo>
                <a:lnTo>
                  <a:pt x="57" y="73"/>
                </a:lnTo>
                <a:lnTo>
                  <a:pt x="57" y="72"/>
                </a:lnTo>
                <a:lnTo>
                  <a:pt x="57" y="72"/>
                </a:lnTo>
                <a:lnTo>
                  <a:pt x="57" y="72"/>
                </a:lnTo>
                <a:lnTo>
                  <a:pt x="59" y="71"/>
                </a:lnTo>
                <a:lnTo>
                  <a:pt x="59" y="69"/>
                </a:lnTo>
                <a:lnTo>
                  <a:pt x="59" y="69"/>
                </a:lnTo>
                <a:lnTo>
                  <a:pt x="60" y="69"/>
                </a:lnTo>
                <a:lnTo>
                  <a:pt x="60" y="68"/>
                </a:lnTo>
                <a:lnTo>
                  <a:pt x="60" y="68"/>
                </a:lnTo>
                <a:lnTo>
                  <a:pt x="60" y="67"/>
                </a:lnTo>
                <a:lnTo>
                  <a:pt x="60" y="67"/>
                </a:lnTo>
                <a:lnTo>
                  <a:pt x="61" y="67"/>
                </a:lnTo>
                <a:lnTo>
                  <a:pt x="61" y="66"/>
                </a:lnTo>
                <a:lnTo>
                  <a:pt x="61" y="64"/>
                </a:lnTo>
                <a:lnTo>
                  <a:pt x="61" y="64"/>
                </a:lnTo>
                <a:lnTo>
                  <a:pt x="61" y="64"/>
                </a:lnTo>
                <a:lnTo>
                  <a:pt x="61" y="63"/>
                </a:lnTo>
                <a:lnTo>
                  <a:pt x="61" y="62"/>
                </a:lnTo>
                <a:lnTo>
                  <a:pt x="62" y="62"/>
                </a:lnTo>
                <a:lnTo>
                  <a:pt x="62" y="62"/>
                </a:lnTo>
                <a:lnTo>
                  <a:pt x="62" y="61"/>
                </a:lnTo>
                <a:lnTo>
                  <a:pt x="62" y="59"/>
                </a:lnTo>
                <a:lnTo>
                  <a:pt x="62" y="59"/>
                </a:lnTo>
                <a:lnTo>
                  <a:pt x="64" y="59"/>
                </a:lnTo>
                <a:lnTo>
                  <a:pt x="64" y="58"/>
                </a:lnTo>
                <a:lnTo>
                  <a:pt x="64" y="58"/>
                </a:lnTo>
                <a:lnTo>
                  <a:pt x="64" y="57"/>
                </a:lnTo>
                <a:lnTo>
                  <a:pt x="64" y="57"/>
                </a:lnTo>
                <a:lnTo>
                  <a:pt x="64" y="56"/>
                </a:lnTo>
                <a:lnTo>
                  <a:pt x="64" y="56"/>
                </a:lnTo>
                <a:lnTo>
                  <a:pt x="64" y="54"/>
                </a:lnTo>
                <a:lnTo>
                  <a:pt x="64" y="53"/>
                </a:lnTo>
                <a:lnTo>
                  <a:pt x="64" y="53"/>
                </a:lnTo>
                <a:lnTo>
                  <a:pt x="64" y="32"/>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04" name="Line 56"/>
          <p:cNvSpPr>
            <a:spLocks noChangeShapeType="1"/>
          </p:cNvSpPr>
          <p:nvPr/>
        </p:nvSpPr>
        <p:spPr bwMode="auto">
          <a:xfrm>
            <a:off x="2448986" y="2360613"/>
            <a:ext cx="2116" cy="0"/>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05" name="Freeform 57"/>
          <p:cNvSpPr>
            <a:spLocks/>
          </p:cNvSpPr>
          <p:nvPr/>
        </p:nvSpPr>
        <p:spPr bwMode="auto">
          <a:xfrm>
            <a:off x="2432051" y="2360616"/>
            <a:ext cx="52916" cy="20637"/>
          </a:xfrm>
          <a:custGeom>
            <a:avLst/>
            <a:gdLst>
              <a:gd name="T0" fmla="*/ 30 w 116"/>
              <a:gd name="T1" fmla="*/ 0 h 63"/>
              <a:gd name="T2" fmla="*/ 26 w 116"/>
              <a:gd name="T3" fmla="*/ 0 h 63"/>
              <a:gd name="T4" fmla="*/ 22 w 116"/>
              <a:gd name="T5" fmla="*/ 1 h 63"/>
              <a:gd name="T6" fmla="*/ 20 w 116"/>
              <a:gd name="T7" fmla="*/ 2 h 63"/>
              <a:gd name="T8" fmla="*/ 17 w 116"/>
              <a:gd name="T9" fmla="*/ 3 h 63"/>
              <a:gd name="T10" fmla="*/ 15 w 116"/>
              <a:gd name="T11" fmla="*/ 5 h 63"/>
              <a:gd name="T12" fmla="*/ 11 w 116"/>
              <a:gd name="T13" fmla="*/ 7 h 63"/>
              <a:gd name="T14" fmla="*/ 9 w 116"/>
              <a:gd name="T15" fmla="*/ 10 h 63"/>
              <a:gd name="T16" fmla="*/ 7 w 116"/>
              <a:gd name="T17" fmla="*/ 11 h 63"/>
              <a:gd name="T18" fmla="*/ 5 w 116"/>
              <a:gd name="T19" fmla="*/ 13 h 63"/>
              <a:gd name="T20" fmla="*/ 4 w 116"/>
              <a:gd name="T21" fmla="*/ 16 h 63"/>
              <a:gd name="T22" fmla="*/ 2 w 116"/>
              <a:gd name="T23" fmla="*/ 20 h 63"/>
              <a:gd name="T24" fmla="*/ 1 w 116"/>
              <a:gd name="T25" fmla="*/ 22 h 63"/>
              <a:gd name="T26" fmla="*/ 0 w 116"/>
              <a:gd name="T27" fmla="*/ 25 h 63"/>
              <a:gd name="T28" fmla="*/ 0 w 116"/>
              <a:gd name="T29" fmla="*/ 28 h 63"/>
              <a:gd name="T30" fmla="*/ 0 w 116"/>
              <a:gd name="T31" fmla="*/ 32 h 63"/>
              <a:gd name="T32" fmla="*/ 0 w 116"/>
              <a:gd name="T33" fmla="*/ 35 h 63"/>
              <a:gd name="T34" fmla="*/ 1 w 116"/>
              <a:gd name="T35" fmla="*/ 38 h 63"/>
              <a:gd name="T36" fmla="*/ 1 w 116"/>
              <a:gd name="T37" fmla="*/ 41 h 63"/>
              <a:gd name="T38" fmla="*/ 2 w 116"/>
              <a:gd name="T39" fmla="*/ 43 h 63"/>
              <a:gd name="T40" fmla="*/ 5 w 116"/>
              <a:gd name="T41" fmla="*/ 47 h 63"/>
              <a:gd name="T42" fmla="*/ 6 w 116"/>
              <a:gd name="T43" fmla="*/ 50 h 63"/>
              <a:gd name="T44" fmla="*/ 7 w 116"/>
              <a:gd name="T45" fmla="*/ 52 h 63"/>
              <a:gd name="T46" fmla="*/ 10 w 116"/>
              <a:gd name="T47" fmla="*/ 55 h 63"/>
              <a:gd name="T48" fmla="*/ 12 w 116"/>
              <a:gd name="T49" fmla="*/ 57 h 63"/>
              <a:gd name="T50" fmla="*/ 15 w 116"/>
              <a:gd name="T51" fmla="*/ 58 h 63"/>
              <a:gd name="T52" fmla="*/ 17 w 116"/>
              <a:gd name="T53" fmla="*/ 60 h 63"/>
              <a:gd name="T54" fmla="*/ 20 w 116"/>
              <a:gd name="T55" fmla="*/ 62 h 63"/>
              <a:gd name="T56" fmla="*/ 24 w 116"/>
              <a:gd name="T57" fmla="*/ 62 h 63"/>
              <a:gd name="T58" fmla="*/ 26 w 116"/>
              <a:gd name="T59" fmla="*/ 63 h 63"/>
              <a:gd name="T60" fmla="*/ 30 w 116"/>
              <a:gd name="T61" fmla="*/ 63 h 63"/>
              <a:gd name="T62" fmla="*/ 86 w 116"/>
              <a:gd name="T63" fmla="*/ 63 h 63"/>
              <a:gd name="T64" fmla="*/ 89 w 116"/>
              <a:gd name="T65" fmla="*/ 63 h 63"/>
              <a:gd name="T66" fmla="*/ 93 w 116"/>
              <a:gd name="T67" fmla="*/ 62 h 63"/>
              <a:gd name="T68" fmla="*/ 95 w 116"/>
              <a:gd name="T69" fmla="*/ 62 h 63"/>
              <a:gd name="T70" fmla="*/ 99 w 116"/>
              <a:gd name="T71" fmla="*/ 61 h 63"/>
              <a:gd name="T72" fmla="*/ 101 w 116"/>
              <a:gd name="T73" fmla="*/ 60 h 63"/>
              <a:gd name="T74" fmla="*/ 104 w 116"/>
              <a:gd name="T75" fmla="*/ 57 h 63"/>
              <a:gd name="T76" fmla="*/ 106 w 116"/>
              <a:gd name="T77" fmla="*/ 55 h 63"/>
              <a:gd name="T78" fmla="*/ 109 w 116"/>
              <a:gd name="T79" fmla="*/ 52 h 63"/>
              <a:gd name="T80" fmla="*/ 110 w 116"/>
              <a:gd name="T81" fmla="*/ 51 h 63"/>
              <a:gd name="T82" fmla="*/ 113 w 116"/>
              <a:gd name="T83" fmla="*/ 48 h 63"/>
              <a:gd name="T84" fmla="*/ 114 w 116"/>
              <a:gd name="T85" fmla="*/ 46 h 63"/>
              <a:gd name="T86" fmla="*/ 115 w 116"/>
              <a:gd name="T87" fmla="*/ 42 h 63"/>
              <a:gd name="T88" fmla="*/ 116 w 116"/>
              <a:gd name="T89" fmla="*/ 38 h 63"/>
              <a:gd name="T90" fmla="*/ 116 w 116"/>
              <a:gd name="T91" fmla="*/ 37 h 63"/>
              <a:gd name="T92" fmla="*/ 116 w 116"/>
              <a:gd name="T93" fmla="*/ 33 h 63"/>
              <a:gd name="T94" fmla="*/ 116 w 116"/>
              <a:gd name="T95" fmla="*/ 30 h 63"/>
              <a:gd name="T96" fmla="*/ 116 w 116"/>
              <a:gd name="T97" fmla="*/ 27 h 63"/>
              <a:gd name="T98" fmla="*/ 116 w 116"/>
              <a:gd name="T99" fmla="*/ 23 h 63"/>
              <a:gd name="T100" fmla="*/ 115 w 116"/>
              <a:gd name="T101" fmla="*/ 21 h 63"/>
              <a:gd name="T102" fmla="*/ 114 w 116"/>
              <a:gd name="T103" fmla="*/ 18 h 63"/>
              <a:gd name="T104" fmla="*/ 113 w 116"/>
              <a:gd name="T105" fmla="*/ 15 h 63"/>
              <a:gd name="T106" fmla="*/ 110 w 116"/>
              <a:gd name="T107" fmla="*/ 12 h 63"/>
              <a:gd name="T108" fmla="*/ 108 w 116"/>
              <a:gd name="T109" fmla="*/ 10 h 63"/>
              <a:gd name="T110" fmla="*/ 105 w 116"/>
              <a:gd name="T111" fmla="*/ 7 h 63"/>
              <a:gd name="T112" fmla="*/ 103 w 116"/>
              <a:gd name="T113" fmla="*/ 6 h 63"/>
              <a:gd name="T114" fmla="*/ 101 w 116"/>
              <a:gd name="T115" fmla="*/ 5 h 63"/>
              <a:gd name="T116" fmla="*/ 99 w 116"/>
              <a:gd name="T117" fmla="*/ 2 h 63"/>
              <a:gd name="T118" fmla="*/ 95 w 116"/>
              <a:gd name="T119" fmla="*/ 1 h 63"/>
              <a:gd name="T120" fmla="*/ 91 w 116"/>
              <a:gd name="T121" fmla="*/ 0 h 63"/>
              <a:gd name="T122" fmla="*/ 89 w 116"/>
              <a:gd name="T123" fmla="*/ 0 h 63"/>
              <a:gd name="T124" fmla="*/ 85 w 116"/>
              <a:gd name="T1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 h="63">
                <a:moveTo>
                  <a:pt x="32" y="0"/>
                </a:moveTo>
                <a:lnTo>
                  <a:pt x="31" y="0"/>
                </a:lnTo>
                <a:lnTo>
                  <a:pt x="30" y="0"/>
                </a:lnTo>
                <a:lnTo>
                  <a:pt x="30" y="0"/>
                </a:lnTo>
                <a:lnTo>
                  <a:pt x="30" y="0"/>
                </a:lnTo>
                <a:lnTo>
                  <a:pt x="29" y="0"/>
                </a:lnTo>
                <a:lnTo>
                  <a:pt x="27" y="0"/>
                </a:lnTo>
                <a:lnTo>
                  <a:pt x="27" y="0"/>
                </a:lnTo>
                <a:lnTo>
                  <a:pt x="27" y="0"/>
                </a:lnTo>
                <a:lnTo>
                  <a:pt x="26" y="0"/>
                </a:lnTo>
                <a:lnTo>
                  <a:pt x="25" y="0"/>
                </a:lnTo>
                <a:lnTo>
                  <a:pt x="25" y="0"/>
                </a:lnTo>
                <a:lnTo>
                  <a:pt x="25" y="1"/>
                </a:lnTo>
                <a:lnTo>
                  <a:pt x="24" y="1"/>
                </a:lnTo>
                <a:lnTo>
                  <a:pt x="22" y="1"/>
                </a:lnTo>
                <a:lnTo>
                  <a:pt x="22" y="1"/>
                </a:lnTo>
                <a:lnTo>
                  <a:pt x="22" y="1"/>
                </a:lnTo>
                <a:lnTo>
                  <a:pt x="21" y="2"/>
                </a:lnTo>
                <a:lnTo>
                  <a:pt x="20" y="2"/>
                </a:lnTo>
                <a:lnTo>
                  <a:pt x="20" y="2"/>
                </a:lnTo>
                <a:lnTo>
                  <a:pt x="20" y="2"/>
                </a:lnTo>
                <a:lnTo>
                  <a:pt x="19" y="2"/>
                </a:lnTo>
                <a:lnTo>
                  <a:pt x="19" y="2"/>
                </a:lnTo>
                <a:lnTo>
                  <a:pt x="19" y="3"/>
                </a:lnTo>
                <a:lnTo>
                  <a:pt x="17" y="3"/>
                </a:lnTo>
                <a:lnTo>
                  <a:pt x="16" y="3"/>
                </a:lnTo>
                <a:lnTo>
                  <a:pt x="16" y="5"/>
                </a:lnTo>
                <a:lnTo>
                  <a:pt x="16" y="5"/>
                </a:lnTo>
                <a:lnTo>
                  <a:pt x="15" y="5"/>
                </a:lnTo>
                <a:lnTo>
                  <a:pt x="15" y="5"/>
                </a:lnTo>
                <a:lnTo>
                  <a:pt x="14" y="5"/>
                </a:lnTo>
                <a:lnTo>
                  <a:pt x="14" y="6"/>
                </a:lnTo>
                <a:lnTo>
                  <a:pt x="14" y="6"/>
                </a:lnTo>
                <a:lnTo>
                  <a:pt x="12" y="7"/>
                </a:lnTo>
                <a:lnTo>
                  <a:pt x="11" y="7"/>
                </a:lnTo>
                <a:lnTo>
                  <a:pt x="11" y="7"/>
                </a:lnTo>
                <a:lnTo>
                  <a:pt x="11" y="7"/>
                </a:lnTo>
                <a:lnTo>
                  <a:pt x="11" y="8"/>
                </a:lnTo>
                <a:lnTo>
                  <a:pt x="10" y="8"/>
                </a:lnTo>
                <a:lnTo>
                  <a:pt x="9" y="10"/>
                </a:lnTo>
                <a:lnTo>
                  <a:pt x="9" y="10"/>
                </a:lnTo>
                <a:lnTo>
                  <a:pt x="9" y="10"/>
                </a:lnTo>
                <a:lnTo>
                  <a:pt x="9" y="11"/>
                </a:lnTo>
                <a:lnTo>
                  <a:pt x="7" y="11"/>
                </a:lnTo>
                <a:lnTo>
                  <a:pt x="7" y="11"/>
                </a:lnTo>
                <a:lnTo>
                  <a:pt x="6" y="11"/>
                </a:lnTo>
                <a:lnTo>
                  <a:pt x="6" y="12"/>
                </a:lnTo>
                <a:lnTo>
                  <a:pt x="6" y="13"/>
                </a:lnTo>
                <a:lnTo>
                  <a:pt x="6" y="13"/>
                </a:lnTo>
                <a:lnTo>
                  <a:pt x="5" y="13"/>
                </a:lnTo>
                <a:lnTo>
                  <a:pt x="5" y="15"/>
                </a:lnTo>
                <a:lnTo>
                  <a:pt x="5" y="15"/>
                </a:lnTo>
                <a:lnTo>
                  <a:pt x="5" y="16"/>
                </a:lnTo>
                <a:lnTo>
                  <a:pt x="5" y="16"/>
                </a:lnTo>
                <a:lnTo>
                  <a:pt x="4" y="16"/>
                </a:lnTo>
                <a:lnTo>
                  <a:pt x="4" y="17"/>
                </a:lnTo>
                <a:lnTo>
                  <a:pt x="4" y="18"/>
                </a:lnTo>
                <a:lnTo>
                  <a:pt x="2" y="18"/>
                </a:lnTo>
                <a:lnTo>
                  <a:pt x="2" y="18"/>
                </a:lnTo>
                <a:lnTo>
                  <a:pt x="2" y="20"/>
                </a:lnTo>
                <a:lnTo>
                  <a:pt x="2" y="20"/>
                </a:lnTo>
                <a:lnTo>
                  <a:pt x="2" y="21"/>
                </a:lnTo>
                <a:lnTo>
                  <a:pt x="2" y="21"/>
                </a:lnTo>
                <a:lnTo>
                  <a:pt x="2" y="22"/>
                </a:lnTo>
                <a:lnTo>
                  <a:pt x="1" y="22"/>
                </a:lnTo>
                <a:lnTo>
                  <a:pt x="1" y="23"/>
                </a:lnTo>
                <a:lnTo>
                  <a:pt x="1" y="23"/>
                </a:lnTo>
                <a:lnTo>
                  <a:pt x="1" y="25"/>
                </a:lnTo>
                <a:lnTo>
                  <a:pt x="1" y="25"/>
                </a:lnTo>
                <a:lnTo>
                  <a:pt x="0" y="25"/>
                </a:lnTo>
                <a:lnTo>
                  <a:pt x="0" y="26"/>
                </a:lnTo>
                <a:lnTo>
                  <a:pt x="0" y="27"/>
                </a:lnTo>
                <a:lnTo>
                  <a:pt x="0" y="27"/>
                </a:lnTo>
                <a:lnTo>
                  <a:pt x="0" y="27"/>
                </a:lnTo>
                <a:lnTo>
                  <a:pt x="0" y="28"/>
                </a:lnTo>
                <a:lnTo>
                  <a:pt x="0" y="30"/>
                </a:lnTo>
                <a:lnTo>
                  <a:pt x="0" y="30"/>
                </a:lnTo>
                <a:lnTo>
                  <a:pt x="0" y="31"/>
                </a:lnTo>
                <a:lnTo>
                  <a:pt x="0" y="31"/>
                </a:lnTo>
                <a:lnTo>
                  <a:pt x="0" y="32"/>
                </a:lnTo>
                <a:lnTo>
                  <a:pt x="0" y="32"/>
                </a:lnTo>
                <a:lnTo>
                  <a:pt x="0" y="33"/>
                </a:lnTo>
                <a:lnTo>
                  <a:pt x="0" y="33"/>
                </a:lnTo>
                <a:lnTo>
                  <a:pt x="0" y="35"/>
                </a:lnTo>
                <a:lnTo>
                  <a:pt x="0" y="35"/>
                </a:lnTo>
                <a:lnTo>
                  <a:pt x="0" y="36"/>
                </a:lnTo>
                <a:lnTo>
                  <a:pt x="0" y="37"/>
                </a:lnTo>
                <a:lnTo>
                  <a:pt x="0" y="37"/>
                </a:lnTo>
                <a:lnTo>
                  <a:pt x="0" y="37"/>
                </a:lnTo>
                <a:lnTo>
                  <a:pt x="1" y="38"/>
                </a:lnTo>
                <a:lnTo>
                  <a:pt x="1" y="38"/>
                </a:lnTo>
                <a:lnTo>
                  <a:pt x="1" y="38"/>
                </a:lnTo>
                <a:lnTo>
                  <a:pt x="1" y="40"/>
                </a:lnTo>
                <a:lnTo>
                  <a:pt x="1" y="41"/>
                </a:lnTo>
                <a:lnTo>
                  <a:pt x="1" y="41"/>
                </a:lnTo>
                <a:lnTo>
                  <a:pt x="2" y="41"/>
                </a:lnTo>
                <a:lnTo>
                  <a:pt x="2" y="42"/>
                </a:lnTo>
                <a:lnTo>
                  <a:pt x="2" y="43"/>
                </a:lnTo>
                <a:lnTo>
                  <a:pt x="2" y="43"/>
                </a:lnTo>
                <a:lnTo>
                  <a:pt x="2" y="43"/>
                </a:lnTo>
                <a:lnTo>
                  <a:pt x="2" y="45"/>
                </a:lnTo>
                <a:lnTo>
                  <a:pt x="2" y="46"/>
                </a:lnTo>
                <a:lnTo>
                  <a:pt x="4" y="46"/>
                </a:lnTo>
                <a:lnTo>
                  <a:pt x="4" y="46"/>
                </a:lnTo>
                <a:lnTo>
                  <a:pt x="5" y="47"/>
                </a:lnTo>
                <a:lnTo>
                  <a:pt x="5" y="48"/>
                </a:lnTo>
                <a:lnTo>
                  <a:pt x="5" y="48"/>
                </a:lnTo>
                <a:lnTo>
                  <a:pt x="5" y="48"/>
                </a:lnTo>
                <a:lnTo>
                  <a:pt x="5" y="50"/>
                </a:lnTo>
                <a:lnTo>
                  <a:pt x="6" y="50"/>
                </a:lnTo>
                <a:lnTo>
                  <a:pt x="6" y="51"/>
                </a:lnTo>
                <a:lnTo>
                  <a:pt x="6" y="51"/>
                </a:lnTo>
                <a:lnTo>
                  <a:pt x="6" y="51"/>
                </a:lnTo>
                <a:lnTo>
                  <a:pt x="7" y="52"/>
                </a:lnTo>
                <a:lnTo>
                  <a:pt x="7" y="52"/>
                </a:lnTo>
                <a:lnTo>
                  <a:pt x="9" y="52"/>
                </a:lnTo>
                <a:lnTo>
                  <a:pt x="9" y="53"/>
                </a:lnTo>
                <a:lnTo>
                  <a:pt x="9" y="53"/>
                </a:lnTo>
                <a:lnTo>
                  <a:pt x="9" y="55"/>
                </a:lnTo>
                <a:lnTo>
                  <a:pt x="10" y="55"/>
                </a:lnTo>
                <a:lnTo>
                  <a:pt x="10" y="55"/>
                </a:lnTo>
                <a:lnTo>
                  <a:pt x="11" y="55"/>
                </a:lnTo>
                <a:lnTo>
                  <a:pt x="11" y="56"/>
                </a:lnTo>
                <a:lnTo>
                  <a:pt x="11" y="56"/>
                </a:lnTo>
                <a:lnTo>
                  <a:pt x="12" y="57"/>
                </a:lnTo>
                <a:lnTo>
                  <a:pt x="12" y="57"/>
                </a:lnTo>
                <a:lnTo>
                  <a:pt x="14" y="57"/>
                </a:lnTo>
                <a:lnTo>
                  <a:pt x="14" y="57"/>
                </a:lnTo>
                <a:lnTo>
                  <a:pt x="14" y="58"/>
                </a:lnTo>
                <a:lnTo>
                  <a:pt x="15" y="58"/>
                </a:lnTo>
                <a:lnTo>
                  <a:pt x="16" y="58"/>
                </a:lnTo>
                <a:lnTo>
                  <a:pt x="16" y="60"/>
                </a:lnTo>
                <a:lnTo>
                  <a:pt x="16" y="60"/>
                </a:lnTo>
                <a:lnTo>
                  <a:pt x="17" y="60"/>
                </a:lnTo>
                <a:lnTo>
                  <a:pt x="17" y="60"/>
                </a:lnTo>
                <a:lnTo>
                  <a:pt x="19" y="60"/>
                </a:lnTo>
                <a:lnTo>
                  <a:pt x="19" y="61"/>
                </a:lnTo>
                <a:lnTo>
                  <a:pt x="19" y="61"/>
                </a:lnTo>
                <a:lnTo>
                  <a:pt x="20" y="61"/>
                </a:lnTo>
                <a:lnTo>
                  <a:pt x="20" y="62"/>
                </a:lnTo>
                <a:lnTo>
                  <a:pt x="21" y="62"/>
                </a:lnTo>
                <a:lnTo>
                  <a:pt x="21" y="62"/>
                </a:lnTo>
                <a:lnTo>
                  <a:pt x="22" y="62"/>
                </a:lnTo>
                <a:lnTo>
                  <a:pt x="22" y="62"/>
                </a:lnTo>
                <a:lnTo>
                  <a:pt x="24" y="62"/>
                </a:lnTo>
                <a:lnTo>
                  <a:pt x="24" y="62"/>
                </a:lnTo>
                <a:lnTo>
                  <a:pt x="25" y="62"/>
                </a:lnTo>
                <a:lnTo>
                  <a:pt x="25" y="62"/>
                </a:lnTo>
                <a:lnTo>
                  <a:pt x="26" y="63"/>
                </a:lnTo>
                <a:lnTo>
                  <a:pt x="26" y="63"/>
                </a:lnTo>
                <a:lnTo>
                  <a:pt x="27" y="63"/>
                </a:lnTo>
                <a:lnTo>
                  <a:pt x="27" y="63"/>
                </a:lnTo>
                <a:lnTo>
                  <a:pt x="29" y="63"/>
                </a:lnTo>
                <a:lnTo>
                  <a:pt x="30" y="63"/>
                </a:lnTo>
                <a:lnTo>
                  <a:pt x="30" y="63"/>
                </a:lnTo>
                <a:lnTo>
                  <a:pt x="30" y="63"/>
                </a:lnTo>
                <a:lnTo>
                  <a:pt x="31" y="63"/>
                </a:lnTo>
                <a:lnTo>
                  <a:pt x="32" y="63"/>
                </a:lnTo>
                <a:lnTo>
                  <a:pt x="85" y="63"/>
                </a:lnTo>
                <a:lnTo>
                  <a:pt x="86" y="63"/>
                </a:lnTo>
                <a:lnTo>
                  <a:pt x="88" y="63"/>
                </a:lnTo>
                <a:lnTo>
                  <a:pt x="88" y="63"/>
                </a:lnTo>
                <a:lnTo>
                  <a:pt x="88" y="63"/>
                </a:lnTo>
                <a:lnTo>
                  <a:pt x="89" y="63"/>
                </a:lnTo>
                <a:lnTo>
                  <a:pt x="89" y="63"/>
                </a:lnTo>
                <a:lnTo>
                  <a:pt x="89" y="63"/>
                </a:lnTo>
                <a:lnTo>
                  <a:pt x="90" y="63"/>
                </a:lnTo>
                <a:lnTo>
                  <a:pt x="91" y="63"/>
                </a:lnTo>
                <a:lnTo>
                  <a:pt x="91" y="62"/>
                </a:lnTo>
                <a:lnTo>
                  <a:pt x="93" y="62"/>
                </a:lnTo>
                <a:lnTo>
                  <a:pt x="93" y="62"/>
                </a:lnTo>
                <a:lnTo>
                  <a:pt x="94" y="62"/>
                </a:lnTo>
                <a:lnTo>
                  <a:pt x="94" y="62"/>
                </a:lnTo>
                <a:lnTo>
                  <a:pt x="95" y="62"/>
                </a:lnTo>
                <a:lnTo>
                  <a:pt x="95" y="62"/>
                </a:lnTo>
                <a:lnTo>
                  <a:pt x="96" y="62"/>
                </a:lnTo>
                <a:lnTo>
                  <a:pt x="96" y="62"/>
                </a:lnTo>
                <a:lnTo>
                  <a:pt x="96" y="61"/>
                </a:lnTo>
                <a:lnTo>
                  <a:pt x="98" y="61"/>
                </a:lnTo>
                <a:lnTo>
                  <a:pt x="99" y="61"/>
                </a:lnTo>
                <a:lnTo>
                  <a:pt x="99" y="60"/>
                </a:lnTo>
                <a:lnTo>
                  <a:pt x="99" y="60"/>
                </a:lnTo>
                <a:lnTo>
                  <a:pt x="100" y="60"/>
                </a:lnTo>
                <a:lnTo>
                  <a:pt x="101" y="60"/>
                </a:lnTo>
                <a:lnTo>
                  <a:pt x="101" y="60"/>
                </a:lnTo>
                <a:lnTo>
                  <a:pt x="101" y="58"/>
                </a:lnTo>
                <a:lnTo>
                  <a:pt x="103" y="58"/>
                </a:lnTo>
                <a:lnTo>
                  <a:pt x="103" y="58"/>
                </a:lnTo>
                <a:lnTo>
                  <a:pt x="103" y="57"/>
                </a:lnTo>
                <a:lnTo>
                  <a:pt x="104" y="57"/>
                </a:lnTo>
                <a:lnTo>
                  <a:pt x="104" y="57"/>
                </a:lnTo>
                <a:lnTo>
                  <a:pt x="105" y="57"/>
                </a:lnTo>
                <a:lnTo>
                  <a:pt x="105" y="56"/>
                </a:lnTo>
                <a:lnTo>
                  <a:pt x="105" y="56"/>
                </a:lnTo>
                <a:lnTo>
                  <a:pt x="106" y="55"/>
                </a:lnTo>
                <a:lnTo>
                  <a:pt x="106" y="55"/>
                </a:lnTo>
                <a:lnTo>
                  <a:pt x="108" y="55"/>
                </a:lnTo>
                <a:lnTo>
                  <a:pt x="108" y="55"/>
                </a:lnTo>
                <a:lnTo>
                  <a:pt x="108" y="53"/>
                </a:lnTo>
                <a:lnTo>
                  <a:pt x="109" y="52"/>
                </a:lnTo>
                <a:lnTo>
                  <a:pt x="109" y="52"/>
                </a:lnTo>
                <a:lnTo>
                  <a:pt x="110" y="52"/>
                </a:lnTo>
                <a:lnTo>
                  <a:pt x="110" y="52"/>
                </a:lnTo>
                <a:lnTo>
                  <a:pt x="110" y="51"/>
                </a:lnTo>
                <a:lnTo>
                  <a:pt x="110" y="51"/>
                </a:lnTo>
                <a:lnTo>
                  <a:pt x="111" y="51"/>
                </a:lnTo>
                <a:lnTo>
                  <a:pt x="111" y="50"/>
                </a:lnTo>
                <a:lnTo>
                  <a:pt x="111" y="50"/>
                </a:lnTo>
                <a:lnTo>
                  <a:pt x="113" y="48"/>
                </a:lnTo>
                <a:lnTo>
                  <a:pt x="113" y="48"/>
                </a:lnTo>
                <a:lnTo>
                  <a:pt x="113" y="48"/>
                </a:lnTo>
                <a:lnTo>
                  <a:pt x="113" y="47"/>
                </a:lnTo>
                <a:lnTo>
                  <a:pt x="113" y="46"/>
                </a:lnTo>
                <a:lnTo>
                  <a:pt x="114" y="46"/>
                </a:lnTo>
                <a:lnTo>
                  <a:pt x="114" y="46"/>
                </a:lnTo>
                <a:lnTo>
                  <a:pt x="114" y="45"/>
                </a:lnTo>
                <a:lnTo>
                  <a:pt x="115" y="43"/>
                </a:lnTo>
                <a:lnTo>
                  <a:pt x="115" y="43"/>
                </a:lnTo>
                <a:lnTo>
                  <a:pt x="115" y="43"/>
                </a:lnTo>
                <a:lnTo>
                  <a:pt x="115" y="42"/>
                </a:lnTo>
                <a:lnTo>
                  <a:pt x="115" y="41"/>
                </a:lnTo>
                <a:lnTo>
                  <a:pt x="115" y="41"/>
                </a:lnTo>
                <a:lnTo>
                  <a:pt x="115" y="41"/>
                </a:lnTo>
                <a:lnTo>
                  <a:pt x="116" y="40"/>
                </a:lnTo>
                <a:lnTo>
                  <a:pt x="116" y="38"/>
                </a:lnTo>
                <a:lnTo>
                  <a:pt x="116" y="38"/>
                </a:lnTo>
                <a:lnTo>
                  <a:pt x="116" y="38"/>
                </a:lnTo>
                <a:lnTo>
                  <a:pt x="116" y="37"/>
                </a:lnTo>
                <a:lnTo>
                  <a:pt x="116" y="37"/>
                </a:lnTo>
                <a:lnTo>
                  <a:pt x="116" y="37"/>
                </a:lnTo>
                <a:lnTo>
                  <a:pt x="116" y="36"/>
                </a:lnTo>
                <a:lnTo>
                  <a:pt x="116" y="35"/>
                </a:lnTo>
                <a:lnTo>
                  <a:pt x="116" y="35"/>
                </a:lnTo>
                <a:lnTo>
                  <a:pt x="116" y="33"/>
                </a:lnTo>
                <a:lnTo>
                  <a:pt x="116" y="33"/>
                </a:lnTo>
                <a:lnTo>
                  <a:pt x="116" y="32"/>
                </a:lnTo>
                <a:lnTo>
                  <a:pt x="116" y="32"/>
                </a:lnTo>
                <a:lnTo>
                  <a:pt x="116" y="31"/>
                </a:lnTo>
                <a:lnTo>
                  <a:pt x="116" y="30"/>
                </a:lnTo>
                <a:lnTo>
                  <a:pt x="116" y="30"/>
                </a:lnTo>
                <a:lnTo>
                  <a:pt x="116" y="30"/>
                </a:lnTo>
                <a:lnTo>
                  <a:pt x="116" y="28"/>
                </a:lnTo>
                <a:lnTo>
                  <a:pt x="116" y="27"/>
                </a:lnTo>
                <a:lnTo>
                  <a:pt x="116" y="27"/>
                </a:lnTo>
                <a:lnTo>
                  <a:pt x="116" y="27"/>
                </a:lnTo>
                <a:lnTo>
                  <a:pt x="116" y="26"/>
                </a:lnTo>
                <a:lnTo>
                  <a:pt x="116" y="25"/>
                </a:lnTo>
                <a:lnTo>
                  <a:pt x="116" y="25"/>
                </a:lnTo>
                <a:lnTo>
                  <a:pt x="116" y="25"/>
                </a:lnTo>
                <a:lnTo>
                  <a:pt x="116" y="23"/>
                </a:lnTo>
                <a:lnTo>
                  <a:pt x="115" y="23"/>
                </a:lnTo>
                <a:lnTo>
                  <a:pt x="115" y="22"/>
                </a:lnTo>
                <a:lnTo>
                  <a:pt x="115" y="22"/>
                </a:lnTo>
                <a:lnTo>
                  <a:pt x="115" y="21"/>
                </a:lnTo>
                <a:lnTo>
                  <a:pt x="115" y="21"/>
                </a:lnTo>
                <a:lnTo>
                  <a:pt x="115" y="20"/>
                </a:lnTo>
                <a:lnTo>
                  <a:pt x="115" y="20"/>
                </a:lnTo>
                <a:lnTo>
                  <a:pt x="115" y="18"/>
                </a:lnTo>
                <a:lnTo>
                  <a:pt x="114" y="18"/>
                </a:lnTo>
                <a:lnTo>
                  <a:pt x="114" y="18"/>
                </a:lnTo>
                <a:lnTo>
                  <a:pt x="114" y="17"/>
                </a:lnTo>
                <a:lnTo>
                  <a:pt x="113" y="16"/>
                </a:lnTo>
                <a:lnTo>
                  <a:pt x="113" y="16"/>
                </a:lnTo>
                <a:lnTo>
                  <a:pt x="113" y="16"/>
                </a:lnTo>
                <a:lnTo>
                  <a:pt x="113" y="15"/>
                </a:lnTo>
                <a:lnTo>
                  <a:pt x="113" y="13"/>
                </a:lnTo>
                <a:lnTo>
                  <a:pt x="111" y="13"/>
                </a:lnTo>
                <a:lnTo>
                  <a:pt x="111" y="13"/>
                </a:lnTo>
                <a:lnTo>
                  <a:pt x="110" y="13"/>
                </a:lnTo>
                <a:lnTo>
                  <a:pt x="110" y="12"/>
                </a:lnTo>
                <a:lnTo>
                  <a:pt x="110" y="11"/>
                </a:lnTo>
                <a:lnTo>
                  <a:pt x="110" y="11"/>
                </a:lnTo>
                <a:lnTo>
                  <a:pt x="109" y="11"/>
                </a:lnTo>
                <a:lnTo>
                  <a:pt x="109" y="11"/>
                </a:lnTo>
                <a:lnTo>
                  <a:pt x="108" y="10"/>
                </a:lnTo>
                <a:lnTo>
                  <a:pt x="108" y="10"/>
                </a:lnTo>
                <a:lnTo>
                  <a:pt x="108" y="10"/>
                </a:lnTo>
                <a:lnTo>
                  <a:pt x="108" y="8"/>
                </a:lnTo>
                <a:lnTo>
                  <a:pt x="106" y="8"/>
                </a:lnTo>
                <a:lnTo>
                  <a:pt x="105" y="7"/>
                </a:lnTo>
                <a:lnTo>
                  <a:pt x="105" y="7"/>
                </a:lnTo>
                <a:lnTo>
                  <a:pt x="105" y="7"/>
                </a:lnTo>
                <a:lnTo>
                  <a:pt x="105" y="7"/>
                </a:lnTo>
                <a:lnTo>
                  <a:pt x="104" y="6"/>
                </a:lnTo>
                <a:lnTo>
                  <a:pt x="103" y="6"/>
                </a:lnTo>
                <a:lnTo>
                  <a:pt x="103" y="5"/>
                </a:lnTo>
                <a:lnTo>
                  <a:pt x="103" y="5"/>
                </a:lnTo>
                <a:lnTo>
                  <a:pt x="101" y="5"/>
                </a:lnTo>
                <a:lnTo>
                  <a:pt x="101" y="5"/>
                </a:lnTo>
                <a:lnTo>
                  <a:pt x="101" y="5"/>
                </a:lnTo>
                <a:lnTo>
                  <a:pt x="100" y="3"/>
                </a:lnTo>
                <a:lnTo>
                  <a:pt x="100" y="3"/>
                </a:lnTo>
                <a:lnTo>
                  <a:pt x="99" y="3"/>
                </a:lnTo>
                <a:lnTo>
                  <a:pt x="99" y="2"/>
                </a:lnTo>
                <a:lnTo>
                  <a:pt x="99" y="2"/>
                </a:lnTo>
                <a:lnTo>
                  <a:pt x="98" y="2"/>
                </a:lnTo>
                <a:lnTo>
                  <a:pt x="96" y="2"/>
                </a:lnTo>
                <a:lnTo>
                  <a:pt x="96" y="2"/>
                </a:lnTo>
                <a:lnTo>
                  <a:pt x="96" y="2"/>
                </a:lnTo>
                <a:lnTo>
                  <a:pt x="95" y="1"/>
                </a:lnTo>
                <a:lnTo>
                  <a:pt x="94" y="1"/>
                </a:lnTo>
                <a:lnTo>
                  <a:pt x="94" y="1"/>
                </a:lnTo>
                <a:lnTo>
                  <a:pt x="94" y="1"/>
                </a:lnTo>
                <a:lnTo>
                  <a:pt x="93" y="1"/>
                </a:lnTo>
                <a:lnTo>
                  <a:pt x="91" y="0"/>
                </a:lnTo>
                <a:lnTo>
                  <a:pt x="91" y="0"/>
                </a:lnTo>
                <a:lnTo>
                  <a:pt x="91" y="0"/>
                </a:lnTo>
                <a:lnTo>
                  <a:pt x="90" y="0"/>
                </a:lnTo>
                <a:lnTo>
                  <a:pt x="89" y="0"/>
                </a:lnTo>
                <a:lnTo>
                  <a:pt x="89" y="0"/>
                </a:lnTo>
                <a:lnTo>
                  <a:pt x="88" y="0"/>
                </a:lnTo>
                <a:lnTo>
                  <a:pt x="88" y="0"/>
                </a:lnTo>
                <a:lnTo>
                  <a:pt x="88" y="0"/>
                </a:lnTo>
                <a:lnTo>
                  <a:pt x="86" y="0"/>
                </a:lnTo>
                <a:lnTo>
                  <a:pt x="85" y="0"/>
                </a:lnTo>
                <a:lnTo>
                  <a:pt x="32" y="0"/>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06" name="Line 58"/>
          <p:cNvSpPr>
            <a:spLocks noChangeShapeType="1"/>
          </p:cNvSpPr>
          <p:nvPr/>
        </p:nvSpPr>
        <p:spPr bwMode="auto">
          <a:xfrm>
            <a:off x="2484968" y="2370141"/>
            <a:ext cx="2117" cy="1587"/>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07" name="Freeform 59"/>
          <p:cNvSpPr>
            <a:spLocks/>
          </p:cNvSpPr>
          <p:nvPr/>
        </p:nvSpPr>
        <p:spPr bwMode="auto">
          <a:xfrm>
            <a:off x="2457451" y="2360616"/>
            <a:ext cx="27516" cy="26987"/>
          </a:xfrm>
          <a:custGeom>
            <a:avLst/>
            <a:gdLst>
              <a:gd name="T0" fmla="*/ 64 w 64"/>
              <a:gd name="T1" fmla="*/ 30 h 84"/>
              <a:gd name="T2" fmla="*/ 64 w 64"/>
              <a:gd name="T3" fmla="*/ 26 h 84"/>
              <a:gd name="T4" fmla="*/ 63 w 64"/>
              <a:gd name="T5" fmla="*/ 23 h 84"/>
              <a:gd name="T6" fmla="*/ 63 w 64"/>
              <a:gd name="T7" fmla="*/ 20 h 84"/>
              <a:gd name="T8" fmla="*/ 61 w 64"/>
              <a:gd name="T9" fmla="*/ 17 h 84"/>
              <a:gd name="T10" fmla="*/ 61 w 64"/>
              <a:gd name="T11" fmla="*/ 13 h 84"/>
              <a:gd name="T12" fmla="*/ 58 w 64"/>
              <a:gd name="T13" fmla="*/ 11 h 84"/>
              <a:gd name="T14" fmla="*/ 56 w 64"/>
              <a:gd name="T15" fmla="*/ 10 h 84"/>
              <a:gd name="T16" fmla="*/ 53 w 64"/>
              <a:gd name="T17" fmla="*/ 7 h 84"/>
              <a:gd name="T18" fmla="*/ 51 w 64"/>
              <a:gd name="T19" fmla="*/ 5 h 84"/>
              <a:gd name="T20" fmla="*/ 48 w 64"/>
              <a:gd name="T21" fmla="*/ 3 h 84"/>
              <a:gd name="T22" fmla="*/ 46 w 64"/>
              <a:gd name="T23" fmla="*/ 2 h 84"/>
              <a:gd name="T24" fmla="*/ 42 w 64"/>
              <a:gd name="T25" fmla="*/ 1 h 84"/>
              <a:gd name="T26" fmla="*/ 39 w 64"/>
              <a:gd name="T27" fmla="*/ 0 h 84"/>
              <a:gd name="T28" fmla="*/ 36 w 64"/>
              <a:gd name="T29" fmla="*/ 0 h 84"/>
              <a:gd name="T30" fmla="*/ 33 w 64"/>
              <a:gd name="T31" fmla="*/ 0 h 84"/>
              <a:gd name="T32" fmla="*/ 29 w 64"/>
              <a:gd name="T33" fmla="*/ 0 h 84"/>
              <a:gd name="T34" fmla="*/ 27 w 64"/>
              <a:gd name="T35" fmla="*/ 0 h 84"/>
              <a:gd name="T36" fmla="*/ 23 w 64"/>
              <a:gd name="T37" fmla="*/ 1 h 84"/>
              <a:gd name="T38" fmla="*/ 20 w 64"/>
              <a:gd name="T39" fmla="*/ 2 h 84"/>
              <a:gd name="T40" fmla="*/ 18 w 64"/>
              <a:gd name="T41" fmla="*/ 3 h 84"/>
              <a:gd name="T42" fmla="*/ 14 w 64"/>
              <a:gd name="T43" fmla="*/ 5 h 84"/>
              <a:gd name="T44" fmla="*/ 12 w 64"/>
              <a:gd name="T45" fmla="*/ 7 h 84"/>
              <a:gd name="T46" fmla="*/ 9 w 64"/>
              <a:gd name="T47" fmla="*/ 10 h 84"/>
              <a:gd name="T48" fmla="*/ 8 w 64"/>
              <a:gd name="T49" fmla="*/ 11 h 84"/>
              <a:gd name="T50" fmla="*/ 5 w 64"/>
              <a:gd name="T51" fmla="*/ 15 h 84"/>
              <a:gd name="T52" fmla="*/ 4 w 64"/>
              <a:gd name="T53" fmla="*/ 17 h 84"/>
              <a:gd name="T54" fmla="*/ 3 w 64"/>
              <a:gd name="T55" fmla="*/ 21 h 84"/>
              <a:gd name="T56" fmla="*/ 3 w 64"/>
              <a:gd name="T57" fmla="*/ 23 h 84"/>
              <a:gd name="T58" fmla="*/ 2 w 64"/>
              <a:gd name="T59" fmla="*/ 26 h 84"/>
              <a:gd name="T60" fmla="*/ 0 w 64"/>
              <a:gd name="T61" fmla="*/ 30 h 84"/>
              <a:gd name="T62" fmla="*/ 0 w 64"/>
              <a:gd name="T63" fmla="*/ 52 h 84"/>
              <a:gd name="T64" fmla="*/ 2 w 64"/>
              <a:gd name="T65" fmla="*/ 56 h 84"/>
              <a:gd name="T66" fmla="*/ 2 w 64"/>
              <a:gd name="T67" fmla="*/ 60 h 84"/>
              <a:gd name="T68" fmla="*/ 3 w 64"/>
              <a:gd name="T69" fmla="*/ 62 h 84"/>
              <a:gd name="T70" fmla="*/ 4 w 64"/>
              <a:gd name="T71" fmla="*/ 65 h 84"/>
              <a:gd name="T72" fmla="*/ 5 w 64"/>
              <a:gd name="T73" fmla="*/ 69 h 84"/>
              <a:gd name="T74" fmla="*/ 8 w 64"/>
              <a:gd name="T75" fmla="*/ 71 h 84"/>
              <a:gd name="T76" fmla="*/ 9 w 64"/>
              <a:gd name="T77" fmla="*/ 74 h 84"/>
              <a:gd name="T78" fmla="*/ 12 w 64"/>
              <a:gd name="T79" fmla="*/ 76 h 84"/>
              <a:gd name="T80" fmla="*/ 14 w 64"/>
              <a:gd name="T81" fmla="*/ 77 h 84"/>
              <a:gd name="T82" fmla="*/ 17 w 64"/>
              <a:gd name="T83" fmla="*/ 79 h 84"/>
              <a:gd name="T84" fmla="*/ 19 w 64"/>
              <a:gd name="T85" fmla="*/ 80 h 84"/>
              <a:gd name="T86" fmla="*/ 22 w 64"/>
              <a:gd name="T87" fmla="*/ 82 h 84"/>
              <a:gd name="T88" fmla="*/ 26 w 64"/>
              <a:gd name="T89" fmla="*/ 82 h 84"/>
              <a:gd name="T90" fmla="*/ 28 w 64"/>
              <a:gd name="T91" fmla="*/ 84 h 84"/>
              <a:gd name="T92" fmla="*/ 32 w 64"/>
              <a:gd name="T93" fmla="*/ 84 h 84"/>
              <a:gd name="T94" fmla="*/ 36 w 64"/>
              <a:gd name="T95" fmla="*/ 84 h 84"/>
              <a:gd name="T96" fmla="*/ 38 w 64"/>
              <a:gd name="T97" fmla="*/ 84 h 84"/>
              <a:gd name="T98" fmla="*/ 41 w 64"/>
              <a:gd name="T99" fmla="*/ 82 h 84"/>
              <a:gd name="T100" fmla="*/ 44 w 64"/>
              <a:gd name="T101" fmla="*/ 82 h 84"/>
              <a:gd name="T102" fmla="*/ 47 w 64"/>
              <a:gd name="T103" fmla="*/ 80 h 84"/>
              <a:gd name="T104" fmla="*/ 49 w 64"/>
              <a:gd name="T105" fmla="*/ 79 h 84"/>
              <a:gd name="T106" fmla="*/ 52 w 64"/>
              <a:gd name="T107" fmla="*/ 77 h 84"/>
              <a:gd name="T108" fmla="*/ 54 w 64"/>
              <a:gd name="T109" fmla="*/ 75 h 84"/>
              <a:gd name="T110" fmla="*/ 57 w 64"/>
              <a:gd name="T111" fmla="*/ 74 h 84"/>
              <a:gd name="T112" fmla="*/ 59 w 64"/>
              <a:gd name="T113" fmla="*/ 71 h 84"/>
              <a:gd name="T114" fmla="*/ 61 w 64"/>
              <a:gd name="T115" fmla="*/ 67 h 84"/>
              <a:gd name="T116" fmla="*/ 63 w 64"/>
              <a:gd name="T117" fmla="*/ 65 h 84"/>
              <a:gd name="T118" fmla="*/ 63 w 64"/>
              <a:gd name="T119" fmla="*/ 62 h 84"/>
              <a:gd name="T120" fmla="*/ 64 w 64"/>
              <a:gd name="T121" fmla="*/ 58 h 84"/>
              <a:gd name="T122" fmla="*/ 64 w 64"/>
              <a:gd name="T123" fmla="*/ 55 h 84"/>
              <a:gd name="T124" fmla="*/ 64 w 64"/>
              <a:gd name="T125" fmla="*/ 5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 h="84">
                <a:moveTo>
                  <a:pt x="64" y="32"/>
                </a:moveTo>
                <a:lnTo>
                  <a:pt x="64" y="31"/>
                </a:lnTo>
                <a:lnTo>
                  <a:pt x="64" y="30"/>
                </a:lnTo>
                <a:lnTo>
                  <a:pt x="64" y="30"/>
                </a:lnTo>
                <a:lnTo>
                  <a:pt x="64" y="30"/>
                </a:lnTo>
                <a:lnTo>
                  <a:pt x="64" y="28"/>
                </a:lnTo>
                <a:lnTo>
                  <a:pt x="64" y="27"/>
                </a:lnTo>
                <a:lnTo>
                  <a:pt x="64" y="27"/>
                </a:lnTo>
                <a:lnTo>
                  <a:pt x="64" y="27"/>
                </a:lnTo>
                <a:lnTo>
                  <a:pt x="64" y="26"/>
                </a:lnTo>
                <a:lnTo>
                  <a:pt x="64" y="25"/>
                </a:lnTo>
                <a:lnTo>
                  <a:pt x="64" y="25"/>
                </a:lnTo>
                <a:lnTo>
                  <a:pt x="64" y="25"/>
                </a:lnTo>
                <a:lnTo>
                  <a:pt x="64" y="23"/>
                </a:lnTo>
                <a:lnTo>
                  <a:pt x="63" y="23"/>
                </a:lnTo>
                <a:lnTo>
                  <a:pt x="63" y="22"/>
                </a:lnTo>
                <a:lnTo>
                  <a:pt x="63" y="22"/>
                </a:lnTo>
                <a:lnTo>
                  <a:pt x="63" y="21"/>
                </a:lnTo>
                <a:lnTo>
                  <a:pt x="63" y="21"/>
                </a:lnTo>
                <a:lnTo>
                  <a:pt x="63" y="20"/>
                </a:lnTo>
                <a:lnTo>
                  <a:pt x="63" y="20"/>
                </a:lnTo>
                <a:lnTo>
                  <a:pt x="63" y="18"/>
                </a:lnTo>
                <a:lnTo>
                  <a:pt x="62" y="18"/>
                </a:lnTo>
                <a:lnTo>
                  <a:pt x="62" y="17"/>
                </a:lnTo>
                <a:lnTo>
                  <a:pt x="61" y="17"/>
                </a:lnTo>
                <a:lnTo>
                  <a:pt x="61" y="16"/>
                </a:lnTo>
                <a:lnTo>
                  <a:pt x="61" y="16"/>
                </a:lnTo>
                <a:lnTo>
                  <a:pt x="61" y="16"/>
                </a:lnTo>
                <a:lnTo>
                  <a:pt x="61" y="15"/>
                </a:lnTo>
                <a:lnTo>
                  <a:pt x="61" y="13"/>
                </a:lnTo>
                <a:lnTo>
                  <a:pt x="59" y="13"/>
                </a:lnTo>
                <a:lnTo>
                  <a:pt x="59" y="13"/>
                </a:lnTo>
                <a:lnTo>
                  <a:pt x="58" y="12"/>
                </a:lnTo>
                <a:lnTo>
                  <a:pt x="58" y="12"/>
                </a:lnTo>
                <a:lnTo>
                  <a:pt x="58" y="11"/>
                </a:lnTo>
                <a:lnTo>
                  <a:pt x="58" y="11"/>
                </a:lnTo>
                <a:lnTo>
                  <a:pt x="57" y="11"/>
                </a:lnTo>
                <a:lnTo>
                  <a:pt x="57" y="10"/>
                </a:lnTo>
                <a:lnTo>
                  <a:pt x="56" y="10"/>
                </a:lnTo>
                <a:lnTo>
                  <a:pt x="56" y="10"/>
                </a:lnTo>
                <a:lnTo>
                  <a:pt x="56" y="10"/>
                </a:lnTo>
                <a:lnTo>
                  <a:pt x="54" y="8"/>
                </a:lnTo>
                <a:lnTo>
                  <a:pt x="54" y="8"/>
                </a:lnTo>
                <a:lnTo>
                  <a:pt x="53" y="7"/>
                </a:lnTo>
                <a:lnTo>
                  <a:pt x="53" y="7"/>
                </a:lnTo>
                <a:lnTo>
                  <a:pt x="53" y="7"/>
                </a:lnTo>
                <a:lnTo>
                  <a:pt x="52" y="7"/>
                </a:lnTo>
                <a:lnTo>
                  <a:pt x="52" y="6"/>
                </a:lnTo>
                <a:lnTo>
                  <a:pt x="51" y="6"/>
                </a:lnTo>
                <a:lnTo>
                  <a:pt x="51" y="5"/>
                </a:lnTo>
                <a:lnTo>
                  <a:pt x="51" y="5"/>
                </a:lnTo>
                <a:lnTo>
                  <a:pt x="49" y="5"/>
                </a:lnTo>
                <a:lnTo>
                  <a:pt x="49" y="5"/>
                </a:lnTo>
                <a:lnTo>
                  <a:pt x="49" y="5"/>
                </a:lnTo>
                <a:lnTo>
                  <a:pt x="48" y="3"/>
                </a:lnTo>
                <a:lnTo>
                  <a:pt x="48" y="3"/>
                </a:lnTo>
                <a:lnTo>
                  <a:pt x="47" y="2"/>
                </a:lnTo>
                <a:lnTo>
                  <a:pt x="47" y="2"/>
                </a:lnTo>
                <a:lnTo>
                  <a:pt x="46" y="2"/>
                </a:lnTo>
                <a:lnTo>
                  <a:pt x="46" y="2"/>
                </a:lnTo>
                <a:lnTo>
                  <a:pt x="44" y="2"/>
                </a:lnTo>
                <a:lnTo>
                  <a:pt x="44" y="2"/>
                </a:lnTo>
                <a:lnTo>
                  <a:pt x="43" y="2"/>
                </a:lnTo>
                <a:lnTo>
                  <a:pt x="43" y="1"/>
                </a:lnTo>
                <a:lnTo>
                  <a:pt x="42" y="1"/>
                </a:lnTo>
                <a:lnTo>
                  <a:pt x="42" y="1"/>
                </a:lnTo>
                <a:lnTo>
                  <a:pt x="41" y="1"/>
                </a:lnTo>
                <a:lnTo>
                  <a:pt x="41" y="1"/>
                </a:lnTo>
                <a:lnTo>
                  <a:pt x="39" y="0"/>
                </a:lnTo>
                <a:lnTo>
                  <a:pt x="39" y="0"/>
                </a:lnTo>
                <a:lnTo>
                  <a:pt x="38" y="0"/>
                </a:lnTo>
                <a:lnTo>
                  <a:pt x="38" y="0"/>
                </a:lnTo>
                <a:lnTo>
                  <a:pt x="37" y="0"/>
                </a:lnTo>
                <a:lnTo>
                  <a:pt x="37" y="0"/>
                </a:lnTo>
                <a:lnTo>
                  <a:pt x="36" y="0"/>
                </a:lnTo>
                <a:lnTo>
                  <a:pt x="36" y="0"/>
                </a:lnTo>
                <a:lnTo>
                  <a:pt x="36" y="0"/>
                </a:lnTo>
                <a:lnTo>
                  <a:pt x="34" y="0"/>
                </a:lnTo>
                <a:lnTo>
                  <a:pt x="33" y="0"/>
                </a:lnTo>
                <a:lnTo>
                  <a:pt x="33" y="0"/>
                </a:lnTo>
                <a:lnTo>
                  <a:pt x="33" y="0"/>
                </a:lnTo>
                <a:lnTo>
                  <a:pt x="32" y="0"/>
                </a:lnTo>
                <a:lnTo>
                  <a:pt x="31" y="0"/>
                </a:lnTo>
                <a:lnTo>
                  <a:pt x="31" y="0"/>
                </a:lnTo>
                <a:lnTo>
                  <a:pt x="29" y="0"/>
                </a:lnTo>
                <a:lnTo>
                  <a:pt x="29" y="0"/>
                </a:lnTo>
                <a:lnTo>
                  <a:pt x="28" y="0"/>
                </a:lnTo>
                <a:lnTo>
                  <a:pt x="28" y="0"/>
                </a:lnTo>
                <a:lnTo>
                  <a:pt x="27" y="0"/>
                </a:lnTo>
                <a:lnTo>
                  <a:pt x="27" y="0"/>
                </a:lnTo>
                <a:lnTo>
                  <a:pt x="26" y="0"/>
                </a:lnTo>
                <a:lnTo>
                  <a:pt x="26" y="1"/>
                </a:lnTo>
                <a:lnTo>
                  <a:pt x="24" y="1"/>
                </a:lnTo>
                <a:lnTo>
                  <a:pt x="23" y="1"/>
                </a:lnTo>
                <a:lnTo>
                  <a:pt x="23" y="1"/>
                </a:lnTo>
                <a:lnTo>
                  <a:pt x="23" y="2"/>
                </a:lnTo>
                <a:lnTo>
                  <a:pt x="22" y="2"/>
                </a:lnTo>
                <a:lnTo>
                  <a:pt x="22" y="2"/>
                </a:lnTo>
                <a:lnTo>
                  <a:pt x="22" y="2"/>
                </a:lnTo>
                <a:lnTo>
                  <a:pt x="20" y="2"/>
                </a:lnTo>
                <a:lnTo>
                  <a:pt x="19" y="2"/>
                </a:lnTo>
                <a:lnTo>
                  <a:pt x="19" y="2"/>
                </a:lnTo>
                <a:lnTo>
                  <a:pt x="19" y="3"/>
                </a:lnTo>
                <a:lnTo>
                  <a:pt x="18" y="3"/>
                </a:lnTo>
                <a:lnTo>
                  <a:pt x="18" y="3"/>
                </a:lnTo>
                <a:lnTo>
                  <a:pt x="17" y="5"/>
                </a:lnTo>
                <a:lnTo>
                  <a:pt x="17" y="5"/>
                </a:lnTo>
                <a:lnTo>
                  <a:pt x="17" y="5"/>
                </a:lnTo>
                <a:lnTo>
                  <a:pt x="15" y="5"/>
                </a:lnTo>
                <a:lnTo>
                  <a:pt x="14" y="5"/>
                </a:lnTo>
                <a:lnTo>
                  <a:pt x="14" y="6"/>
                </a:lnTo>
                <a:lnTo>
                  <a:pt x="14" y="6"/>
                </a:lnTo>
                <a:lnTo>
                  <a:pt x="13" y="7"/>
                </a:lnTo>
                <a:lnTo>
                  <a:pt x="13" y="7"/>
                </a:lnTo>
                <a:lnTo>
                  <a:pt x="12" y="7"/>
                </a:lnTo>
                <a:lnTo>
                  <a:pt x="12" y="7"/>
                </a:lnTo>
                <a:lnTo>
                  <a:pt x="12" y="8"/>
                </a:lnTo>
                <a:lnTo>
                  <a:pt x="10" y="8"/>
                </a:lnTo>
                <a:lnTo>
                  <a:pt x="10" y="10"/>
                </a:lnTo>
                <a:lnTo>
                  <a:pt x="9" y="10"/>
                </a:lnTo>
                <a:lnTo>
                  <a:pt x="9" y="10"/>
                </a:lnTo>
                <a:lnTo>
                  <a:pt x="9" y="11"/>
                </a:lnTo>
                <a:lnTo>
                  <a:pt x="9" y="11"/>
                </a:lnTo>
                <a:lnTo>
                  <a:pt x="8" y="11"/>
                </a:lnTo>
                <a:lnTo>
                  <a:pt x="8" y="11"/>
                </a:lnTo>
                <a:lnTo>
                  <a:pt x="8" y="12"/>
                </a:lnTo>
                <a:lnTo>
                  <a:pt x="8" y="13"/>
                </a:lnTo>
                <a:lnTo>
                  <a:pt x="7" y="13"/>
                </a:lnTo>
                <a:lnTo>
                  <a:pt x="7" y="13"/>
                </a:lnTo>
                <a:lnTo>
                  <a:pt x="5" y="15"/>
                </a:lnTo>
                <a:lnTo>
                  <a:pt x="5" y="15"/>
                </a:lnTo>
                <a:lnTo>
                  <a:pt x="5" y="16"/>
                </a:lnTo>
                <a:lnTo>
                  <a:pt x="5" y="16"/>
                </a:lnTo>
                <a:lnTo>
                  <a:pt x="5" y="16"/>
                </a:lnTo>
                <a:lnTo>
                  <a:pt x="4" y="17"/>
                </a:lnTo>
                <a:lnTo>
                  <a:pt x="4" y="18"/>
                </a:lnTo>
                <a:lnTo>
                  <a:pt x="4" y="18"/>
                </a:lnTo>
                <a:lnTo>
                  <a:pt x="3" y="18"/>
                </a:lnTo>
                <a:lnTo>
                  <a:pt x="3" y="20"/>
                </a:lnTo>
                <a:lnTo>
                  <a:pt x="3" y="21"/>
                </a:lnTo>
                <a:lnTo>
                  <a:pt x="3" y="21"/>
                </a:lnTo>
                <a:lnTo>
                  <a:pt x="3" y="21"/>
                </a:lnTo>
                <a:lnTo>
                  <a:pt x="3" y="22"/>
                </a:lnTo>
                <a:lnTo>
                  <a:pt x="3" y="23"/>
                </a:lnTo>
                <a:lnTo>
                  <a:pt x="3" y="23"/>
                </a:lnTo>
                <a:lnTo>
                  <a:pt x="2" y="23"/>
                </a:lnTo>
                <a:lnTo>
                  <a:pt x="2" y="25"/>
                </a:lnTo>
                <a:lnTo>
                  <a:pt x="2" y="25"/>
                </a:lnTo>
                <a:lnTo>
                  <a:pt x="2" y="25"/>
                </a:lnTo>
                <a:lnTo>
                  <a:pt x="2" y="26"/>
                </a:lnTo>
                <a:lnTo>
                  <a:pt x="2" y="27"/>
                </a:lnTo>
                <a:lnTo>
                  <a:pt x="2" y="27"/>
                </a:lnTo>
                <a:lnTo>
                  <a:pt x="0" y="28"/>
                </a:lnTo>
                <a:lnTo>
                  <a:pt x="0" y="28"/>
                </a:lnTo>
                <a:lnTo>
                  <a:pt x="0" y="30"/>
                </a:lnTo>
                <a:lnTo>
                  <a:pt x="0" y="30"/>
                </a:lnTo>
                <a:lnTo>
                  <a:pt x="0" y="31"/>
                </a:lnTo>
                <a:lnTo>
                  <a:pt x="0" y="31"/>
                </a:lnTo>
                <a:lnTo>
                  <a:pt x="0" y="51"/>
                </a:lnTo>
                <a:lnTo>
                  <a:pt x="0" y="52"/>
                </a:lnTo>
                <a:lnTo>
                  <a:pt x="0" y="53"/>
                </a:lnTo>
                <a:lnTo>
                  <a:pt x="0" y="53"/>
                </a:lnTo>
                <a:lnTo>
                  <a:pt x="0" y="55"/>
                </a:lnTo>
                <a:lnTo>
                  <a:pt x="0" y="55"/>
                </a:lnTo>
                <a:lnTo>
                  <a:pt x="2" y="56"/>
                </a:lnTo>
                <a:lnTo>
                  <a:pt x="2" y="57"/>
                </a:lnTo>
                <a:lnTo>
                  <a:pt x="2" y="57"/>
                </a:lnTo>
                <a:lnTo>
                  <a:pt x="2" y="57"/>
                </a:lnTo>
                <a:lnTo>
                  <a:pt x="2" y="58"/>
                </a:lnTo>
                <a:lnTo>
                  <a:pt x="2" y="60"/>
                </a:lnTo>
                <a:lnTo>
                  <a:pt x="2" y="60"/>
                </a:lnTo>
                <a:lnTo>
                  <a:pt x="3" y="60"/>
                </a:lnTo>
                <a:lnTo>
                  <a:pt x="3" y="61"/>
                </a:lnTo>
                <a:lnTo>
                  <a:pt x="3" y="62"/>
                </a:lnTo>
                <a:lnTo>
                  <a:pt x="3" y="62"/>
                </a:lnTo>
                <a:lnTo>
                  <a:pt x="3" y="62"/>
                </a:lnTo>
                <a:lnTo>
                  <a:pt x="3" y="63"/>
                </a:lnTo>
                <a:lnTo>
                  <a:pt x="3" y="65"/>
                </a:lnTo>
                <a:lnTo>
                  <a:pt x="3" y="65"/>
                </a:lnTo>
                <a:lnTo>
                  <a:pt x="4" y="65"/>
                </a:lnTo>
                <a:lnTo>
                  <a:pt x="4" y="66"/>
                </a:lnTo>
                <a:lnTo>
                  <a:pt x="4" y="66"/>
                </a:lnTo>
                <a:lnTo>
                  <a:pt x="5" y="66"/>
                </a:lnTo>
                <a:lnTo>
                  <a:pt x="5" y="67"/>
                </a:lnTo>
                <a:lnTo>
                  <a:pt x="5" y="69"/>
                </a:lnTo>
                <a:lnTo>
                  <a:pt x="5" y="69"/>
                </a:lnTo>
                <a:lnTo>
                  <a:pt x="5" y="69"/>
                </a:lnTo>
                <a:lnTo>
                  <a:pt x="7" y="70"/>
                </a:lnTo>
                <a:lnTo>
                  <a:pt x="7" y="70"/>
                </a:lnTo>
                <a:lnTo>
                  <a:pt x="8" y="71"/>
                </a:lnTo>
                <a:lnTo>
                  <a:pt x="8" y="71"/>
                </a:lnTo>
                <a:lnTo>
                  <a:pt x="8" y="71"/>
                </a:lnTo>
                <a:lnTo>
                  <a:pt x="8" y="72"/>
                </a:lnTo>
                <a:lnTo>
                  <a:pt x="9" y="72"/>
                </a:lnTo>
                <a:lnTo>
                  <a:pt x="9" y="74"/>
                </a:lnTo>
                <a:lnTo>
                  <a:pt x="9" y="74"/>
                </a:lnTo>
                <a:lnTo>
                  <a:pt x="9" y="74"/>
                </a:lnTo>
                <a:lnTo>
                  <a:pt x="10" y="75"/>
                </a:lnTo>
                <a:lnTo>
                  <a:pt x="10" y="75"/>
                </a:lnTo>
                <a:lnTo>
                  <a:pt x="12" y="76"/>
                </a:lnTo>
                <a:lnTo>
                  <a:pt x="12" y="76"/>
                </a:lnTo>
                <a:lnTo>
                  <a:pt x="12" y="76"/>
                </a:lnTo>
                <a:lnTo>
                  <a:pt x="13" y="76"/>
                </a:lnTo>
                <a:lnTo>
                  <a:pt x="13" y="77"/>
                </a:lnTo>
                <a:lnTo>
                  <a:pt x="14" y="77"/>
                </a:lnTo>
                <a:lnTo>
                  <a:pt x="14" y="79"/>
                </a:lnTo>
                <a:lnTo>
                  <a:pt x="14" y="79"/>
                </a:lnTo>
                <a:lnTo>
                  <a:pt x="15" y="79"/>
                </a:lnTo>
                <a:lnTo>
                  <a:pt x="17" y="79"/>
                </a:lnTo>
                <a:lnTo>
                  <a:pt x="17" y="79"/>
                </a:lnTo>
                <a:lnTo>
                  <a:pt x="17" y="80"/>
                </a:lnTo>
                <a:lnTo>
                  <a:pt x="18" y="80"/>
                </a:lnTo>
                <a:lnTo>
                  <a:pt x="18" y="80"/>
                </a:lnTo>
                <a:lnTo>
                  <a:pt x="19" y="80"/>
                </a:lnTo>
                <a:lnTo>
                  <a:pt x="19" y="80"/>
                </a:lnTo>
                <a:lnTo>
                  <a:pt x="19" y="81"/>
                </a:lnTo>
                <a:lnTo>
                  <a:pt x="20" y="81"/>
                </a:lnTo>
                <a:lnTo>
                  <a:pt x="22" y="81"/>
                </a:lnTo>
                <a:lnTo>
                  <a:pt x="22" y="82"/>
                </a:lnTo>
                <a:lnTo>
                  <a:pt x="22" y="82"/>
                </a:lnTo>
                <a:lnTo>
                  <a:pt x="23" y="82"/>
                </a:lnTo>
                <a:lnTo>
                  <a:pt x="23" y="82"/>
                </a:lnTo>
                <a:lnTo>
                  <a:pt x="24" y="82"/>
                </a:lnTo>
                <a:lnTo>
                  <a:pt x="24" y="82"/>
                </a:lnTo>
                <a:lnTo>
                  <a:pt x="26" y="82"/>
                </a:lnTo>
                <a:lnTo>
                  <a:pt x="26" y="82"/>
                </a:lnTo>
                <a:lnTo>
                  <a:pt x="27" y="82"/>
                </a:lnTo>
                <a:lnTo>
                  <a:pt x="27" y="82"/>
                </a:lnTo>
                <a:lnTo>
                  <a:pt x="28" y="84"/>
                </a:lnTo>
                <a:lnTo>
                  <a:pt x="28" y="84"/>
                </a:lnTo>
                <a:lnTo>
                  <a:pt x="29" y="84"/>
                </a:lnTo>
                <a:lnTo>
                  <a:pt x="29" y="84"/>
                </a:lnTo>
                <a:lnTo>
                  <a:pt x="31" y="84"/>
                </a:lnTo>
                <a:lnTo>
                  <a:pt x="31" y="84"/>
                </a:lnTo>
                <a:lnTo>
                  <a:pt x="32" y="84"/>
                </a:lnTo>
                <a:lnTo>
                  <a:pt x="33" y="84"/>
                </a:lnTo>
                <a:lnTo>
                  <a:pt x="33" y="84"/>
                </a:lnTo>
                <a:lnTo>
                  <a:pt x="33" y="84"/>
                </a:lnTo>
                <a:lnTo>
                  <a:pt x="34" y="84"/>
                </a:lnTo>
                <a:lnTo>
                  <a:pt x="36" y="84"/>
                </a:lnTo>
                <a:lnTo>
                  <a:pt x="36" y="84"/>
                </a:lnTo>
                <a:lnTo>
                  <a:pt x="36" y="84"/>
                </a:lnTo>
                <a:lnTo>
                  <a:pt x="37" y="84"/>
                </a:lnTo>
                <a:lnTo>
                  <a:pt x="37" y="84"/>
                </a:lnTo>
                <a:lnTo>
                  <a:pt x="38" y="84"/>
                </a:lnTo>
                <a:lnTo>
                  <a:pt x="38" y="84"/>
                </a:lnTo>
                <a:lnTo>
                  <a:pt x="39" y="82"/>
                </a:lnTo>
                <a:lnTo>
                  <a:pt x="39" y="82"/>
                </a:lnTo>
                <a:lnTo>
                  <a:pt x="41" y="82"/>
                </a:lnTo>
                <a:lnTo>
                  <a:pt x="41" y="82"/>
                </a:lnTo>
                <a:lnTo>
                  <a:pt x="42" y="82"/>
                </a:lnTo>
                <a:lnTo>
                  <a:pt x="42" y="82"/>
                </a:lnTo>
                <a:lnTo>
                  <a:pt x="43" y="82"/>
                </a:lnTo>
                <a:lnTo>
                  <a:pt x="43" y="82"/>
                </a:lnTo>
                <a:lnTo>
                  <a:pt x="44" y="82"/>
                </a:lnTo>
                <a:lnTo>
                  <a:pt x="44" y="81"/>
                </a:lnTo>
                <a:lnTo>
                  <a:pt x="46" y="81"/>
                </a:lnTo>
                <a:lnTo>
                  <a:pt x="46" y="81"/>
                </a:lnTo>
                <a:lnTo>
                  <a:pt x="47" y="80"/>
                </a:lnTo>
                <a:lnTo>
                  <a:pt x="47" y="80"/>
                </a:lnTo>
                <a:lnTo>
                  <a:pt x="48" y="80"/>
                </a:lnTo>
                <a:lnTo>
                  <a:pt x="48" y="80"/>
                </a:lnTo>
                <a:lnTo>
                  <a:pt x="49" y="80"/>
                </a:lnTo>
                <a:lnTo>
                  <a:pt x="49" y="80"/>
                </a:lnTo>
                <a:lnTo>
                  <a:pt x="49" y="79"/>
                </a:lnTo>
                <a:lnTo>
                  <a:pt x="51" y="79"/>
                </a:lnTo>
                <a:lnTo>
                  <a:pt x="51" y="79"/>
                </a:lnTo>
                <a:lnTo>
                  <a:pt x="51" y="79"/>
                </a:lnTo>
                <a:lnTo>
                  <a:pt x="52" y="77"/>
                </a:lnTo>
                <a:lnTo>
                  <a:pt x="52" y="77"/>
                </a:lnTo>
                <a:lnTo>
                  <a:pt x="53" y="77"/>
                </a:lnTo>
                <a:lnTo>
                  <a:pt x="53" y="76"/>
                </a:lnTo>
                <a:lnTo>
                  <a:pt x="53" y="76"/>
                </a:lnTo>
                <a:lnTo>
                  <a:pt x="54" y="76"/>
                </a:lnTo>
                <a:lnTo>
                  <a:pt x="54" y="75"/>
                </a:lnTo>
                <a:lnTo>
                  <a:pt x="56" y="75"/>
                </a:lnTo>
                <a:lnTo>
                  <a:pt x="56" y="74"/>
                </a:lnTo>
                <a:lnTo>
                  <a:pt x="56" y="74"/>
                </a:lnTo>
                <a:lnTo>
                  <a:pt x="57" y="74"/>
                </a:lnTo>
                <a:lnTo>
                  <a:pt x="57" y="74"/>
                </a:lnTo>
                <a:lnTo>
                  <a:pt x="58" y="72"/>
                </a:lnTo>
                <a:lnTo>
                  <a:pt x="58" y="71"/>
                </a:lnTo>
                <a:lnTo>
                  <a:pt x="58" y="71"/>
                </a:lnTo>
                <a:lnTo>
                  <a:pt x="58" y="71"/>
                </a:lnTo>
                <a:lnTo>
                  <a:pt x="59" y="71"/>
                </a:lnTo>
                <a:lnTo>
                  <a:pt x="59" y="70"/>
                </a:lnTo>
                <a:lnTo>
                  <a:pt x="61" y="69"/>
                </a:lnTo>
                <a:lnTo>
                  <a:pt x="61" y="69"/>
                </a:lnTo>
                <a:lnTo>
                  <a:pt x="61" y="69"/>
                </a:lnTo>
                <a:lnTo>
                  <a:pt x="61" y="67"/>
                </a:lnTo>
                <a:lnTo>
                  <a:pt x="61" y="67"/>
                </a:lnTo>
                <a:lnTo>
                  <a:pt x="62" y="66"/>
                </a:lnTo>
                <a:lnTo>
                  <a:pt x="62" y="66"/>
                </a:lnTo>
                <a:lnTo>
                  <a:pt x="62" y="65"/>
                </a:lnTo>
                <a:lnTo>
                  <a:pt x="63" y="65"/>
                </a:lnTo>
                <a:lnTo>
                  <a:pt x="63" y="65"/>
                </a:lnTo>
                <a:lnTo>
                  <a:pt x="63" y="63"/>
                </a:lnTo>
                <a:lnTo>
                  <a:pt x="63" y="63"/>
                </a:lnTo>
                <a:lnTo>
                  <a:pt x="63" y="62"/>
                </a:lnTo>
                <a:lnTo>
                  <a:pt x="63" y="62"/>
                </a:lnTo>
                <a:lnTo>
                  <a:pt x="63" y="61"/>
                </a:lnTo>
                <a:lnTo>
                  <a:pt x="63" y="61"/>
                </a:lnTo>
                <a:lnTo>
                  <a:pt x="64" y="60"/>
                </a:lnTo>
                <a:lnTo>
                  <a:pt x="64" y="60"/>
                </a:lnTo>
                <a:lnTo>
                  <a:pt x="64" y="58"/>
                </a:lnTo>
                <a:lnTo>
                  <a:pt x="64" y="58"/>
                </a:lnTo>
                <a:lnTo>
                  <a:pt x="64" y="57"/>
                </a:lnTo>
                <a:lnTo>
                  <a:pt x="64" y="57"/>
                </a:lnTo>
                <a:lnTo>
                  <a:pt x="64" y="56"/>
                </a:lnTo>
                <a:lnTo>
                  <a:pt x="64" y="55"/>
                </a:lnTo>
                <a:lnTo>
                  <a:pt x="64" y="55"/>
                </a:lnTo>
                <a:lnTo>
                  <a:pt x="64" y="55"/>
                </a:lnTo>
                <a:lnTo>
                  <a:pt x="64" y="53"/>
                </a:lnTo>
                <a:lnTo>
                  <a:pt x="64" y="52"/>
                </a:lnTo>
                <a:lnTo>
                  <a:pt x="64" y="52"/>
                </a:lnTo>
                <a:lnTo>
                  <a:pt x="64" y="32"/>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08" name="Line 60"/>
          <p:cNvSpPr>
            <a:spLocks noChangeShapeType="1"/>
          </p:cNvSpPr>
          <p:nvPr/>
        </p:nvSpPr>
        <p:spPr bwMode="auto">
          <a:xfrm>
            <a:off x="2472268" y="2366966"/>
            <a:ext cx="2117" cy="1587"/>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09" name="Freeform 61"/>
          <p:cNvSpPr>
            <a:spLocks/>
          </p:cNvSpPr>
          <p:nvPr/>
        </p:nvSpPr>
        <p:spPr bwMode="auto">
          <a:xfrm>
            <a:off x="2457452" y="2366966"/>
            <a:ext cx="59267" cy="20637"/>
          </a:xfrm>
          <a:custGeom>
            <a:avLst/>
            <a:gdLst>
              <a:gd name="T0" fmla="*/ 31 w 132"/>
              <a:gd name="T1" fmla="*/ 0 h 64"/>
              <a:gd name="T2" fmla="*/ 28 w 132"/>
              <a:gd name="T3" fmla="*/ 1 h 64"/>
              <a:gd name="T4" fmla="*/ 24 w 132"/>
              <a:gd name="T5" fmla="*/ 1 h 64"/>
              <a:gd name="T6" fmla="*/ 22 w 132"/>
              <a:gd name="T7" fmla="*/ 2 h 64"/>
              <a:gd name="T8" fmla="*/ 18 w 132"/>
              <a:gd name="T9" fmla="*/ 3 h 64"/>
              <a:gd name="T10" fmla="*/ 15 w 132"/>
              <a:gd name="T11" fmla="*/ 5 h 64"/>
              <a:gd name="T12" fmla="*/ 13 w 132"/>
              <a:gd name="T13" fmla="*/ 7 h 64"/>
              <a:gd name="T14" fmla="*/ 10 w 132"/>
              <a:gd name="T15" fmla="*/ 10 h 64"/>
              <a:gd name="T16" fmla="*/ 8 w 132"/>
              <a:gd name="T17" fmla="*/ 12 h 64"/>
              <a:gd name="T18" fmla="*/ 7 w 132"/>
              <a:gd name="T19" fmla="*/ 15 h 64"/>
              <a:gd name="T20" fmla="*/ 5 w 132"/>
              <a:gd name="T21" fmla="*/ 17 h 64"/>
              <a:gd name="T22" fmla="*/ 3 w 132"/>
              <a:gd name="T23" fmla="*/ 20 h 64"/>
              <a:gd name="T24" fmla="*/ 3 w 132"/>
              <a:gd name="T25" fmla="*/ 22 h 64"/>
              <a:gd name="T26" fmla="*/ 2 w 132"/>
              <a:gd name="T27" fmla="*/ 26 h 64"/>
              <a:gd name="T28" fmla="*/ 0 w 132"/>
              <a:gd name="T29" fmla="*/ 28 h 64"/>
              <a:gd name="T30" fmla="*/ 0 w 132"/>
              <a:gd name="T31" fmla="*/ 32 h 64"/>
              <a:gd name="T32" fmla="*/ 0 w 132"/>
              <a:gd name="T33" fmla="*/ 35 h 64"/>
              <a:gd name="T34" fmla="*/ 2 w 132"/>
              <a:gd name="T35" fmla="*/ 38 h 64"/>
              <a:gd name="T36" fmla="*/ 3 w 132"/>
              <a:gd name="T37" fmla="*/ 42 h 64"/>
              <a:gd name="T38" fmla="*/ 3 w 132"/>
              <a:gd name="T39" fmla="*/ 45 h 64"/>
              <a:gd name="T40" fmla="*/ 5 w 132"/>
              <a:gd name="T41" fmla="*/ 47 h 64"/>
              <a:gd name="T42" fmla="*/ 7 w 132"/>
              <a:gd name="T43" fmla="*/ 50 h 64"/>
              <a:gd name="T44" fmla="*/ 9 w 132"/>
              <a:gd name="T45" fmla="*/ 52 h 64"/>
              <a:gd name="T46" fmla="*/ 10 w 132"/>
              <a:gd name="T47" fmla="*/ 55 h 64"/>
              <a:gd name="T48" fmla="*/ 13 w 132"/>
              <a:gd name="T49" fmla="*/ 57 h 64"/>
              <a:gd name="T50" fmla="*/ 15 w 132"/>
              <a:gd name="T51" fmla="*/ 59 h 64"/>
              <a:gd name="T52" fmla="*/ 19 w 132"/>
              <a:gd name="T53" fmla="*/ 60 h 64"/>
              <a:gd name="T54" fmla="*/ 22 w 132"/>
              <a:gd name="T55" fmla="*/ 61 h 64"/>
              <a:gd name="T56" fmla="*/ 24 w 132"/>
              <a:gd name="T57" fmla="*/ 62 h 64"/>
              <a:gd name="T58" fmla="*/ 28 w 132"/>
              <a:gd name="T59" fmla="*/ 64 h 64"/>
              <a:gd name="T60" fmla="*/ 31 w 132"/>
              <a:gd name="T61" fmla="*/ 64 h 64"/>
              <a:gd name="T62" fmla="*/ 101 w 132"/>
              <a:gd name="T63" fmla="*/ 64 h 64"/>
              <a:gd name="T64" fmla="*/ 105 w 132"/>
              <a:gd name="T65" fmla="*/ 64 h 64"/>
              <a:gd name="T66" fmla="*/ 106 w 132"/>
              <a:gd name="T67" fmla="*/ 62 h 64"/>
              <a:gd name="T68" fmla="*/ 110 w 132"/>
              <a:gd name="T69" fmla="*/ 62 h 64"/>
              <a:gd name="T70" fmla="*/ 113 w 132"/>
              <a:gd name="T71" fmla="*/ 61 h 64"/>
              <a:gd name="T72" fmla="*/ 116 w 132"/>
              <a:gd name="T73" fmla="*/ 60 h 64"/>
              <a:gd name="T74" fmla="*/ 118 w 132"/>
              <a:gd name="T75" fmla="*/ 59 h 64"/>
              <a:gd name="T76" fmla="*/ 121 w 132"/>
              <a:gd name="T77" fmla="*/ 56 h 64"/>
              <a:gd name="T78" fmla="*/ 122 w 132"/>
              <a:gd name="T79" fmla="*/ 54 h 64"/>
              <a:gd name="T80" fmla="*/ 125 w 132"/>
              <a:gd name="T81" fmla="*/ 51 h 64"/>
              <a:gd name="T82" fmla="*/ 127 w 132"/>
              <a:gd name="T83" fmla="*/ 49 h 64"/>
              <a:gd name="T84" fmla="*/ 128 w 132"/>
              <a:gd name="T85" fmla="*/ 46 h 64"/>
              <a:gd name="T86" fmla="*/ 130 w 132"/>
              <a:gd name="T87" fmla="*/ 42 h 64"/>
              <a:gd name="T88" fmla="*/ 131 w 132"/>
              <a:gd name="T89" fmla="*/ 40 h 64"/>
              <a:gd name="T90" fmla="*/ 131 w 132"/>
              <a:gd name="T91" fmla="*/ 36 h 64"/>
              <a:gd name="T92" fmla="*/ 132 w 132"/>
              <a:gd name="T93" fmla="*/ 32 h 64"/>
              <a:gd name="T94" fmla="*/ 132 w 132"/>
              <a:gd name="T95" fmla="*/ 31 h 64"/>
              <a:gd name="T96" fmla="*/ 131 w 132"/>
              <a:gd name="T97" fmla="*/ 27 h 64"/>
              <a:gd name="T98" fmla="*/ 131 w 132"/>
              <a:gd name="T99" fmla="*/ 23 h 64"/>
              <a:gd name="T100" fmla="*/ 130 w 132"/>
              <a:gd name="T101" fmla="*/ 21 h 64"/>
              <a:gd name="T102" fmla="*/ 128 w 132"/>
              <a:gd name="T103" fmla="*/ 17 h 64"/>
              <a:gd name="T104" fmla="*/ 127 w 132"/>
              <a:gd name="T105" fmla="*/ 15 h 64"/>
              <a:gd name="T106" fmla="*/ 125 w 132"/>
              <a:gd name="T107" fmla="*/ 12 h 64"/>
              <a:gd name="T108" fmla="*/ 122 w 132"/>
              <a:gd name="T109" fmla="*/ 10 h 64"/>
              <a:gd name="T110" fmla="*/ 120 w 132"/>
              <a:gd name="T111" fmla="*/ 7 h 64"/>
              <a:gd name="T112" fmla="*/ 118 w 132"/>
              <a:gd name="T113" fmla="*/ 6 h 64"/>
              <a:gd name="T114" fmla="*/ 116 w 132"/>
              <a:gd name="T115" fmla="*/ 5 h 64"/>
              <a:gd name="T116" fmla="*/ 112 w 132"/>
              <a:gd name="T117" fmla="*/ 3 h 64"/>
              <a:gd name="T118" fmla="*/ 110 w 132"/>
              <a:gd name="T119" fmla="*/ 1 h 64"/>
              <a:gd name="T120" fmla="*/ 106 w 132"/>
              <a:gd name="T121" fmla="*/ 1 h 64"/>
              <a:gd name="T122" fmla="*/ 103 w 132"/>
              <a:gd name="T123" fmla="*/ 1 h 64"/>
              <a:gd name="T124" fmla="*/ 99 w 132"/>
              <a:gd name="T1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 h="64">
                <a:moveTo>
                  <a:pt x="33" y="0"/>
                </a:moveTo>
                <a:lnTo>
                  <a:pt x="33" y="0"/>
                </a:lnTo>
                <a:lnTo>
                  <a:pt x="32" y="0"/>
                </a:lnTo>
                <a:lnTo>
                  <a:pt x="31" y="0"/>
                </a:lnTo>
                <a:lnTo>
                  <a:pt x="31" y="0"/>
                </a:lnTo>
                <a:lnTo>
                  <a:pt x="31" y="1"/>
                </a:lnTo>
                <a:lnTo>
                  <a:pt x="29" y="1"/>
                </a:lnTo>
                <a:lnTo>
                  <a:pt x="28" y="1"/>
                </a:lnTo>
                <a:lnTo>
                  <a:pt x="28" y="1"/>
                </a:lnTo>
                <a:lnTo>
                  <a:pt x="28" y="1"/>
                </a:lnTo>
                <a:lnTo>
                  <a:pt x="27" y="1"/>
                </a:lnTo>
                <a:lnTo>
                  <a:pt x="26" y="1"/>
                </a:lnTo>
                <a:lnTo>
                  <a:pt x="26" y="1"/>
                </a:lnTo>
                <a:lnTo>
                  <a:pt x="24" y="1"/>
                </a:lnTo>
                <a:lnTo>
                  <a:pt x="24" y="1"/>
                </a:lnTo>
                <a:lnTo>
                  <a:pt x="23" y="1"/>
                </a:lnTo>
                <a:lnTo>
                  <a:pt x="23" y="1"/>
                </a:lnTo>
                <a:lnTo>
                  <a:pt x="22" y="2"/>
                </a:lnTo>
                <a:lnTo>
                  <a:pt x="22" y="2"/>
                </a:lnTo>
                <a:lnTo>
                  <a:pt x="22" y="2"/>
                </a:lnTo>
                <a:lnTo>
                  <a:pt x="20" y="2"/>
                </a:lnTo>
                <a:lnTo>
                  <a:pt x="20" y="3"/>
                </a:lnTo>
                <a:lnTo>
                  <a:pt x="19" y="3"/>
                </a:lnTo>
                <a:lnTo>
                  <a:pt x="19" y="3"/>
                </a:lnTo>
                <a:lnTo>
                  <a:pt x="18" y="3"/>
                </a:lnTo>
                <a:lnTo>
                  <a:pt x="18" y="3"/>
                </a:lnTo>
                <a:lnTo>
                  <a:pt x="17" y="5"/>
                </a:lnTo>
                <a:lnTo>
                  <a:pt x="17" y="5"/>
                </a:lnTo>
                <a:lnTo>
                  <a:pt x="17" y="5"/>
                </a:lnTo>
                <a:lnTo>
                  <a:pt x="15" y="5"/>
                </a:lnTo>
                <a:lnTo>
                  <a:pt x="14" y="5"/>
                </a:lnTo>
                <a:lnTo>
                  <a:pt x="14" y="6"/>
                </a:lnTo>
                <a:lnTo>
                  <a:pt x="14" y="6"/>
                </a:lnTo>
                <a:lnTo>
                  <a:pt x="13" y="7"/>
                </a:lnTo>
                <a:lnTo>
                  <a:pt x="13" y="7"/>
                </a:lnTo>
                <a:lnTo>
                  <a:pt x="12" y="7"/>
                </a:lnTo>
                <a:lnTo>
                  <a:pt x="12" y="7"/>
                </a:lnTo>
                <a:lnTo>
                  <a:pt x="12" y="8"/>
                </a:lnTo>
                <a:lnTo>
                  <a:pt x="10" y="8"/>
                </a:lnTo>
                <a:lnTo>
                  <a:pt x="10" y="10"/>
                </a:lnTo>
                <a:lnTo>
                  <a:pt x="9" y="10"/>
                </a:lnTo>
                <a:lnTo>
                  <a:pt x="9" y="10"/>
                </a:lnTo>
                <a:lnTo>
                  <a:pt x="9" y="10"/>
                </a:lnTo>
                <a:lnTo>
                  <a:pt x="9" y="11"/>
                </a:lnTo>
                <a:lnTo>
                  <a:pt x="8" y="12"/>
                </a:lnTo>
                <a:lnTo>
                  <a:pt x="8" y="12"/>
                </a:lnTo>
                <a:lnTo>
                  <a:pt x="8" y="12"/>
                </a:lnTo>
                <a:lnTo>
                  <a:pt x="8" y="12"/>
                </a:lnTo>
                <a:lnTo>
                  <a:pt x="7" y="13"/>
                </a:lnTo>
                <a:lnTo>
                  <a:pt x="7" y="15"/>
                </a:lnTo>
                <a:lnTo>
                  <a:pt x="5" y="15"/>
                </a:lnTo>
                <a:lnTo>
                  <a:pt x="5" y="15"/>
                </a:lnTo>
                <a:lnTo>
                  <a:pt x="5" y="16"/>
                </a:lnTo>
                <a:lnTo>
                  <a:pt x="5" y="16"/>
                </a:lnTo>
                <a:lnTo>
                  <a:pt x="5" y="17"/>
                </a:lnTo>
                <a:lnTo>
                  <a:pt x="5" y="17"/>
                </a:lnTo>
                <a:lnTo>
                  <a:pt x="4" y="17"/>
                </a:lnTo>
                <a:lnTo>
                  <a:pt x="4" y="18"/>
                </a:lnTo>
                <a:lnTo>
                  <a:pt x="3" y="18"/>
                </a:lnTo>
                <a:lnTo>
                  <a:pt x="3" y="20"/>
                </a:lnTo>
                <a:lnTo>
                  <a:pt x="3" y="20"/>
                </a:lnTo>
                <a:lnTo>
                  <a:pt x="3" y="21"/>
                </a:lnTo>
                <a:lnTo>
                  <a:pt x="3" y="21"/>
                </a:lnTo>
                <a:lnTo>
                  <a:pt x="3" y="22"/>
                </a:lnTo>
                <a:lnTo>
                  <a:pt x="3" y="22"/>
                </a:lnTo>
                <a:lnTo>
                  <a:pt x="3" y="23"/>
                </a:lnTo>
                <a:lnTo>
                  <a:pt x="2" y="23"/>
                </a:lnTo>
                <a:lnTo>
                  <a:pt x="2" y="25"/>
                </a:lnTo>
                <a:lnTo>
                  <a:pt x="2" y="25"/>
                </a:lnTo>
                <a:lnTo>
                  <a:pt x="2" y="26"/>
                </a:lnTo>
                <a:lnTo>
                  <a:pt x="2" y="26"/>
                </a:lnTo>
                <a:lnTo>
                  <a:pt x="2" y="27"/>
                </a:lnTo>
                <a:lnTo>
                  <a:pt x="2" y="27"/>
                </a:lnTo>
                <a:lnTo>
                  <a:pt x="0" y="28"/>
                </a:lnTo>
                <a:lnTo>
                  <a:pt x="0" y="28"/>
                </a:lnTo>
                <a:lnTo>
                  <a:pt x="0" y="30"/>
                </a:lnTo>
                <a:lnTo>
                  <a:pt x="0" y="31"/>
                </a:lnTo>
                <a:lnTo>
                  <a:pt x="0" y="31"/>
                </a:lnTo>
                <a:lnTo>
                  <a:pt x="0" y="31"/>
                </a:lnTo>
                <a:lnTo>
                  <a:pt x="0" y="32"/>
                </a:lnTo>
                <a:lnTo>
                  <a:pt x="0" y="32"/>
                </a:lnTo>
                <a:lnTo>
                  <a:pt x="0" y="33"/>
                </a:lnTo>
                <a:lnTo>
                  <a:pt x="0" y="33"/>
                </a:lnTo>
                <a:lnTo>
                  <a:pt x="0" y="35"/>
                </a:lnTo>
                <a:lnTo>
                  <a:pt x="0" y="35"/>
                </a:lnTo>
                <a:lnTo>
                  <a:pt x="0" y="36"/>
                </a:lnTo>
                <a:lnTo>
                  <a:pt x="2" y="36"/>
                </a:lnTo>
                <a:lnTo>
                  <a:pt x="2" y="37"/>
                </a:lnTo>
                <a:lnTo>
                  <a:pt x="2" y="37"/>
                </a:lnTo>
                <a:lnTo>
                  <a:pt x="2" y="38"/>
                </a:lnTo>
                <a:lnTo>
                  <a:pt x="2" y="40"/>
                </a:lnTo>
                <a:lnTo>
                  <a:pt x="2" y="40"/>
                </a:lnTo>
                <a:lnTo>
                  <a:pt x="3" y="40"/>
                </a:lnTo>
                <a:lnTo>
                  <a:pt x="3" y="41"/>
                </a:lnTo>
                <a:lnTo>
                  <a:pt x="3" y="42"/>
                </a:lnTo>
                <a:lnTo>
                  <a:pt x="3" y="42"/>
                </a:lnTo>
                <a:lnTo>
                  <a:pt x="3" y="42"/>
                </a:lnTo>
                <a:lnTo>
                  <a:pt x="3" y="43"/>
                </a:lnTo>
                <a:lnTo>
                  <a:pt x="3" y="43"/>
                </a:lnTo>
                <a:lnTo>
                  <a:pt x="3" y="45"/>
                </a:lnTo>
                <a:lnTo>
                  <a:pt x="4" y="45"/>
                </a:lnTo>
                <a:lnTo>
                  <a:pt x="4" y="46"/>
                </a:lnTo>
                <a:lnTo>
                  <a:pt x="4" y="46"/>
                </a:lnTo>
                <a:lnTo>
                  <a:pt x="5" y="46"/>
                </a:lnTo>
                <a:lnTo>
                  <a:pt x="5" y="47"/>
                </a:lnTo>
                <a:lnTo>
                  <a:pt x="5" y="47"/>
                </a:lnTo>
                <a:lnTo>
                  <a:pt x="5" y="49"/>
                </a:lnTo>
                <a:lnTo>
                  <a:pt x="5" y="49"/>
                </a:lnTo>
                <a:lnTo>
                  <a:pt x="7" y="49"/>
                </a:lnTo>
                <a:lnTo>
                  <a:pt x="7" y="50"/>
                </a:lnTo>
                <a:lnTo>
                  <a:pt x="8" y="51"/>
                </a:lnTo>
                <a:lnTo>
                  <a:pt x="8" y="51"/>
                </a:lnTo>
                <a:lnTo>
                  <a:pt x="8" y="51"/>
                </a:lnTo>
                <a:lnTo>
                  <a:pt x="8" y="52"/>
                </a:lnTo>
                <a:lnTo>
                  <a:pt x="9" y="52"/>
                </a:lnTo>
                <a:lnTo>
                  <a:pt x="9" y="54"/>
                </a:lnTo>
                <a:lnTo>
                  <a:pt x="9" y="54"/>
                </a:lnTo>
                <a:lnTo>
                  <a:pt x="9" y="54"/>
                </a:lnTo>
                <a:lnTo>
                  <a:pt x="10" y="55"/>
                </a:lnTo>
                <a:lnTo>
                  <a:pt x="10" y="55"/>
                </a:lnTo>
                <a:lnTo>
                  <a:pt x="12" y="56"/>
                </a:lnTo>
                <a:lnTo>
                  <a:pt x="12" y="56"/>
                </a:lnTo>
                <a:lnTo>
                  <a:pt x="12" y="56"/>
                </a:lnTo>
                <a:lnTo>
                  <a:pt x="13" y="56"/>
                </a:lnTo>
                <a:lnTo>
                  <a:pt x="13" y="57"/>
                </a:lnTo>
                <a:lnTo>
                  <a:pt x="14" y="57"/>
                </a:lnTo>
                <a:lnTo>
                  <a:pt x="14" y="59"/>
                </a:lnTo>
                <a:lnTo>
                  <a:pt x="14" y="59"/>
                </a:lnTo>
                <a:lnTo>
                  <a:pt x="15" y="59"/>
                </a:lnTo>
                <a:lnTo>
                  <a:pt x="15" y="59"/>
                </a:lnTo>
                <a:lnTo>
                  <a:pt x="17" y="59"/>
                </a:lnTo>
                <a:lnTo>
                  <a:pt x="17" y="60"/>
                </a:lnTo>
                <a:lnTo>
                  <a:pt x="17" y="60"/>
                </a:lnTo>
                <a:lnTo>
                  <a:pt x="18" y="60"/>
                </a:lnTo>
                <a:lnTo>
                  <a:pt x="19" y="60"/>
                </a:lnTo>
                <a:lnTo>
                  <a:pt x="19" y="60"/>
                </a:lnTo>
                <a:lnTo>
                  <a:pt x="19" y="61"/>
                </a:lnTo>
                <a:lnTo>
                  <a:pt x="20" y="61"/>
                </a:lnTo>
                <a:lnTo>
                  <a:pt x="22" y="61"/>
                </a:lnTo>
                <a:lnTo>
                  <a:pt x="22" y="61"/>
                </a:lnTo>
                <a:lnTo>
                  <a:pt x="22" y="62"/>
                </a:lnTo>
                <a:lnTo>
                  <a:pt x="23" y="62"/>
                </a:lnTo>
                <a:lnTo>
                  <a:pt x="23" y="62"/>
                </a:lnTo>
                <a:lnTo>
                  <a:pt x="23" y="62"/>
                </a:lnTo>
                <a:lnTo>
                  <a:pt x="24" y="62"/>
                </a:lnTo>
                <a:lnTo>
                  <a:pt x="26" y="62"/>
                </a:lnTo>
                <a:lnTo>
                  <a:pt x="26" y="62"/>
                </a:lnTo>
                <a:lnTo>
                  <a:pt x="26" y="62"/>
                </a:lnTo>
                <a:lnTo>
                  <a:pt x="27" y="62"/>
                </a:lnTo>
                <a:lnTo>
                  <a:pt x="28" y="64"/>
                </a:lnTo>
                <a:lnTo>
                  <a:pt x="28" y="64"/>
                </a:lnTo>
                <a:lnTo>
                  <a:pt x="28" y="64"/>
                </a:lnTo>
                <a:lnTo>
                  <a:pt x="29" y="64"/>
                </a:lnTo>
                <a:lnTo>
                  <a:pt x="31" y="64"/>
                </a:lnTo>
                <a:lnTo>
                  <a:pt x="31" y="64"/>
                </a:lnTo>
                <a:lnTo>
                  <a:pt x="32" y="64"/>
                </a:lnTo>
                <a:lnTo>
                  <a:pt x="32" y="64"/>
                </a:lnTo>
                <a:lnTo>
                  <a:pt x="33" y="64"/>
                </a:lnTo>
                <a:lnTo>
                  <a:pt x="98" y="64"/>
                </a:lnTo>
                <a:lnTo>
                  <a:pt x="101" y="64"/>
                </a:lnTo>
                <a:lnTo>
                  <a:pt x="101" y="64"/>
                </a:lnTo>
                <a:lnTo>
                  <a:pt x="102" y="64"/>
                </a:lnTo>
                <a:lnTo>
                  <a:pt x="102" y="64"/>
                </a:lnTo>
                <a:lnTo>
                  <a:pt x="103" y="64"/>
                </a:lnTo>
                <a:lnTo>
                  <a:pt x="105" y="64"/>
                </a:lnTo>
                <a:lnTo>
                  <a:pt x="105" y="64"/>
                </a:lnTo>
                <a:lnTo>
                  <a:pt x="105" y="64"/>
                </a:lnTo>
                <a:lnTo>
                  <a:pt x="106" y="62"/>
                </a:lnTo>
                <a:lnTo>
                  <a:pt x="106" y="62"/>
                </a:lnTo>
                <a:lnTo>
                  <a:pt x="106" y="62"/>
                </a:lnTo>
                <a:lnTo>
                  <a:pt x="107" y="62"/>
                </a:lnTo>
                <a:lnTo>
                  <a:pt x="108" y="62"/>
                </a:lnTo>
                <a:lnTo>
                  <a:pt x="108" y="62"/>
                </a:lnTo>
                <a:lnTo>
                  <a:pt x="108" y="62"/>
                </a:lnTo>
                <a:lnTo>
                  <a:pt x="110" y="62"/>
                </a:lnTo>
                <a:lnTo>
                  <a:pt x="111" y="62"/>
                </a:lnTo>
                <a:lnTo>
                  <a:pt x="111" y="61"/>
                </a:lnTo>
                <a:lnTo>
                  <a:pt x="111" y="61"/>
                </a:lnTo>
                <a:lnTo>
                  <a:pt x="112" y="61"/>
                </a:lnTo>
                <a:lnTo>
                  <a:pt x="113" y="61"/>
                </a:lnTo>
                <a:lnTo>
                  <a:pt x="113" y="60"/>
                </a:lnTo>
                <a:lnTo>
                  <a:pt x="113" y="60"/>
                </a:lnTo>
                <a:lnTo>
                  <a:pt x="115" y="60"/>
                </a:lnTo>
                <a:lnTo>
                  <a:pt x="116" y="60"/>
                </a:lnTo>
                <a:lnTo>
                  <a:pt x="116" y="60"/>
                </a:lnTo>
                <a:lnTo>
                  <a:pt x="116" y="59"/>
                </a:lnTo>
                <a:lnTo>
                  <a:pt x="117" y="59"/>
                </a:lnTo>
                <a:lnTo>
                  <a:pt x="117" y="59"/>
                </a:lnTo>
                <a:lnTo>
                  <a:pt x="118" y="59"/>
                </a:lnTo>
                <a:lnTo>
                  <a:pt x="118" y="59"/>
                </a:lnTo>
                <a:lnTo>
                  <a:pt x="118" y="57"/>
                </a:lnTo>
                <a:lnTo>
                  <a:pt x="120" y="57"/>
                </a:lnTo>
                <a:lnTo>
                  <a:pt x="120" y="56"/>
                </a:lnTo>
                <a:lnTo>
                  <a:pt x="120" y="56"/>
                </a:lnTo>
                <a:lnTo>
                  <a:pt x="121" y="56"/>
                </a:lnTo>
                <a:lnTo>
                  <a:pt x="121" y="56"/>
                </a:lnTo>
                <a:lnTo>
                  <a:pt x="122" y="55"/>
                </a:lnTo>
                <a:lnTo>
                  <a:pt x="122" y="54"/>
                </a:lnTo>
                <a:lnTo>
                  <a:pt x="122" y="54"/>
                </a:lnTo>
                <a:lnTo>
                  <a:pt x="122" y="54"/>
                </a:lnTo>
                <a:lnTo>
                  <a:pt x="123" y="54"/>
                </a:lnTo>
                <a:lnTo>
                  <a:pt x="123" y="52"/>
                </a:lnTo>
                <a:lnTo>
                  <a:pt x="125" y="52"/>
                </a:lnTo>
                <a:lnTo>
                  <a:pt x="125" y="51"/>
                </a:lnTo>
                <a:lnTo>
                  <a:pt x="125" y="51"/>
                </a:lnTo>
                <a:lnTo>
                  <a:pt x="125" y="51"/>
                </a:lnTo>
                <a:lnTo>
                  <a:pt x="126" y="50"/>
                </a:lnTo>
                <a:lnTo>
                  <a:pt x="126" y="49"/>
                </a:lnTo>
                <a:lnTo>
                  <a:pt x="127" y="49"/>
                </a:lnTo>
                <a:lnTo>
                  <a:pt x="127" y="49"/>
                </a:lnTo>
                <a:lnTo>
                  <a:pt x="127" y="47"/>
                </a:lnTo>
                <a:lnTo>
                  <a:pt x="127" y="47"/>
                </a:lnTo>
                <a:lnTo>
                  <a:pt x="127" y="46"/>
                </a:lnTo>
                <a:lnTo>
                  <a:pt x="128" y="46"/>
                </a:lnTo>
                <a:lnTo>
                  <a:pt x="128" y="46"/>
                </a:lnTo>
                <a:lnTo>
                  <a:pt x="128" y="45"/>
                </a:lnTo>
                <a:lnTo>
                  <a:pt x="130" y="45"/>
                </a:lnTo>
                <a:lnTo>
                  <a:pt x="130" y="43"/>
                </a:lnTo>
                <a:lnTo>
                  <a:pt x="130" y="43"/>
                </a:lnTo>
                <a:lnTo>
                  <a:pt x="130" y="42"/>
                </a:lnTo>
                <a:lnTo>
                  <a:pt x="130" y="42"/>
                </a:lnTo>
                <a:lnTo>
                  <a:pt x="130" y="42"/>
                </a:lnTo>
                <a:lnTo>
                  <a:pt x="130" y="41"/>
                </a:lnTo>
                <a:lnTo>
                  <a:pt x="130" y="40"/>
                </a:lnTo>
                <a:lnTo>
                  <a:pt x="131" y="40"/>
                </a:lnTo>
                <a:lnTo>
                  <a:pt x="131" y="38"/>
                </a:lnTo>
                <a:lnTo>
                  <a:pt x="131" y="38"/>
                </a:lnTo>
                <a:lnTo>
                  <a:pt x="131" y="37"/>
                </a:lnTo>
                <a:lnTo>
                  <a:pt x="131" y="37"/>
                </a:lnTo>
                <a:lnTo>
                  <a:pt x="131" y="36"/>
                </a:lnTo>
                <a:lnTo>
                  <a:pt x="131" y="36"/>
                </a:lnTo>
                <a:lnTo>
                  <a:pt x="132" y="35"/>
                </a:lnTo>
                <a:lnTo>
                  <a:pt x="132" y="35"/>
                </a:lnTo>
                <a:lnTo>
                  <a:pt x="132" y="33"/>
                </a:lnTo>
                <a:lnTo>
                  <a:pt x="132" y="32"/>
                </a:lnTo>
                <a:lnTo>
                  <a:pt x="132" y="32"/>
                </a:lnTo>
                <a:lnTo>
                  <a:pt x="132" y="32"/>
                </a:lnTo>
                <a:lnTo>
                  <a:pt x="132" y="31"/>
                </a:lnTo>
                <a:lnTo>
                  <a:pt x="132" y="31"/>
                </a:lnTo>
                <a:lnTo>
                  <a:pt x="132" y="31"/>
                </a:lnTo>
                <a:lnTo>
                  <a:pt x="132" y="30"/>
                </a:lnTo>
                <a:lnTo>
                  <a:pt x="132" y="28"/>
                </a:lnTo>
                <a:lnTo>
                  <a:pt x="132" y="28"/>
                </a:lnTo>
                <a:lnTo>
                  <a:pt x="131" y="27"/>
                </a:lnTo>
                <a:lnTo>
                  <a:pt x="131" y="27"/>
                </a:lnTo>
                <a:lnTo>
                  <a:pt x="131" y="26"/>
                </a:lnTo>
                <a:lnTo>
                  <a:pt x="131" y="26"/>
                </a:lnTo>
                <a:lnTo>
                  <a:pt x="131" y="25"/>
                </a:lnTo>
                <a:lnTo>
                  <a:pt x="131" y="25"/>
                </a:lnTo>
                <a:lnTo>
                  <a:pt x="131" y="23"/>
                </a:lnTo>
                <a:lnTo>
                  <a:pt x="130" y="23"/>
                </a:lnTo>
                <a:lnTo>
                  <a:pt x="130" y="22"/>
                </a:lnTo>
                <a:lnTo>
                  <a:pt x="130" y="22"/>
                </a:lnTo>
                <a:lnTo>
                  <a:pt x="130" y="21"/>
                </a:lnTo>
                <a:lnTo>
                  <a:pt x="130" y="21"/>
                </a:lnTo>
                <a:lnTo>
                  <a:pt x="130" y="20"/>
                </a:lnTo>
                <a:lnTo>
                  <a:pt x="130" y="20"/>
                </a:lnTo>
                <a:lnTo>
                  <a:pt x="128" y="18"/>
                </a:lnTo>
                <a:lnTo>
                  <a:pt x="128" y="18"/>
                </a:lnTo>
                <a:lnTo>
                  <a:pt x="128" y="17"/>
                </a:lnTo>
                <a:lnTo>
                  <a:pt x="127" y="17"/>
                </a:lnTo>
                <a:lnTo>
                  <a:pt x="127" y="17"/>
                </a:lnTo>
                <a:lnTo>
                  <a:pt x="127" y="16"/>
                </a:lnTo>
                <a:lnTo>
                  <a:pt x="127" y="16"/>
                </a:lnTo>
                <a:lnTo>
                  <a:pt x="127" y="15"/>
                </a:lnTo>
                <a:lnTo>
                  <a:pt x="126" y="15"/>
                </a:lnTo>
                <a:lnTo>
                  <a:pt x="126" y="15"/>
                </a:lnTo>
                <a:lnTo>
                  <a:pt x="126" y="13"/>
                </a:lnTo>
                <a:lnTo>
                  <a:pt x="125" y="12"/>
                </a:lnTo>
                <a:lnTo>
                  <a:pt x="125" y="12"/>
                </a:lnTo>
                <a:lnTo>
                  <a:pt x="125" y="12"/>
                </a:lnTo>
                <a:lnTo>
                  <a:pt x="125" y="12"/>
                </a:lnTo>
                <a:lnTo>
                  <a:pt x="123" y="11"/>
                </a:lnTo>
                <a:lnTo>
                  <a:pt x="123" y="10"/>
                </a:lnTo>
                <a:lnTo>
                  <a:pt x="122" y="10"/>
                </a:lnTo>
                <a:lnTo>
                  <a:pt x="122" y="10"/>
                </a:lnTo>
                <a:lnTo>
                  <a:pt x="122" y="10"/>
                </a:lnTo>
                <a:lnTo>
                  <a:pt x="121" y="8"/>
                </a:lnTo>
                <a:lnTo>
                  <a:pt x="121" y="8"/>
                </a:lnTo>
                <a:lnTo>
                  <a:pt x="120" y="7"/>
                </a:lnTo>
                <a:lnTo>
                  <a:pt x="120" y="7"/>
                </a:lnTo>
                <a:lnTo>
                  <a:pt x="120" y="7"/>
                </a:lnTo>
                <a:lnTo>
                  <a:pt x="118" y="7"/>
                </a:lnTo>
                <a:lnTo>
                  <a:pt x="118" y="6"/>
                </a:lnTo>
                <a:lnTo>
                  <a:pt x="118" y="6"/>
                </a:lnTo>
                <a:lnTo>
                  <a:pt x="118" y="5"/>
                </a:lnTo>
                <a:lnTo>
                  <a:pt x="117" y="5"/>
                </a:lnTo>
                <a:lnTo>
                  <a:pt x="116" y="5"/>
                </a:lnTo>
                <a:lnTo>
                  <a:pt x="116" y="5"/>
                </a:lnTo>
                <a:lnTo>
                  <a:pt x="116" y="5"/>
                </a:lnTo>
                <a:lnTo>
                  <a:pt x="115" y="3"/>
                </a:lnTo>
                <a:lnTo>
                  <a:pt x="115" y="3"/>
                </a:lnTo>
                <a:lnTo>
                  <a:pt x="113" y="3"/>
                </a:lnTo>
                <a:lnTo>
                  <a:pt x="113" y="3"/>
                </a:lnTo>
                <a:lnTo>
                  <a:pt x="112" y="3"/>
                </a:lnTo>
                <a:lnTo>
                  <a:pt x="112" y="2"/>
                </a:lnTo>
                <a:lnTo>
                  <a:pt x="111" y="2"/>
                </a:lnTo>
                <a:lnTo>
                  <a:pt x="111" y="2"/>
                </a:lnTo>
                <a:lnTo>
                  <a:pt x="110" y="2"/>
                </a:lnTo>
                <a:lnTo>
                  <a:pt x="110" y="1"/>
                </a:lnTo>
                <a:lnTo>
                  <a:pt x="108" y="1"/>
                </a:lnTo>
                <a:lnTo>
                  <a:pt x="108" y="1"/>
                </a:lnTo>
                <a:lnTo>
                  <a:pt x="107" y="1"/>
                </a:lnTo>
                <a:lnTo>
                  <a:pt x="107" y="1"/>
                </a:lnTo>
                <a:lnTo>
                  <a:pt x="106" y="1"/>
                </a:lnTo>
                <a:lnTo>
                  <a:pt x="106" y="1"/>
                </a:lnTo>
                <a:lnTo>
                  <a:pt x="105" y="1"/>
                </a:lnTo>
                <a:lnTo>
                  <a:pt x="105" y="1"/>
                </a:lnTo>
                <a:lnTo>
                  <a:pt x="105" y="1"/>
                </a:lnTo>
                <a:lnTo>
                  <a:pt x="103" y="1"/>
                </a:lnTo>
                <a:lnTo>
                  <a:pt x="102" y="1"/>
                </a:lnTo>
                <a:lnTo>
                  <a:pt x="102" y="0"/>
                </a:lnTo>
                <a:lnTo>
                  <a:pt x="102" y="0"/>
                </a:lnTo>
                <a:lnTo>
                  <a:pt x="101" y="0"/>
                </a:lnTo>
                <a:lnTo>
                  <a:pt x="99" y="0"/>
                </a:lnTo>
                <a:lnTo>
                  <a:pt x="33" y="0"/>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10" name="Line 62"/>
          <p:cNvSpPr>
            <a:spLocks noChangeShapeType="1"/>
          </p:cNvSpPr>
          <p:nvPr/>
        </p:nvSpPr>
        <p:spPr bwMode="auto">
          <a:xfrm>
            <a:off x="2516717" y="2376491"/>
            <a:ext cx="0" cy="1587"/>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11" name="Freeform 63"/>
          <p:cNvSpPr>
            <a:spLocks/>
          </p:cNvSpPr>
          <p:nvPr/>
        </p:nvSpPr>
        <p:spPr bwMode="auto">
          <a:xfrm>
            <a:off x="2484969" y="2366966"/>
            <a:ext cx="31751" cy="26987"/>
          </a:xfrm>
          <a:custGeom>
            <a:avLst/>
            <a:gdLst>
              <a:gd name="T0" fmla="*/ 65 w 65"/>
              <a:gd name="T1" fmla="*/ 30 h 84"/>
              <a:gd name="T2" fmla="*/ 64 w 65"/>
              <a:gd name="T3" fmla="*/ 26 h 84"/>
              <a:gd name="T4" fmla="*/ 63 w 65"/>
              <a:gd name="T5" fmla="*/ 23 h 84"/>
              <a:gd name="T6" fmla="*/ 63 w 65"/>
              <a:gd name="T7" fmla="*/ 20 h 84"/>
              <a:gd name="T8" fmla="*/ 60 w 65"/>
              <a:gd name="T9" fmla="*/ 17 h 84"/>
              <a:gd name="T10" fmla="*/ 59 w 65"/>
              <a:gd name="T11" fmla="*/ 15 h 84"/>
              <a:gd name="T12" fmla="*/ 58 w 65"/>
              <a:gd name="T13" fmla="*/ 12 h 84"/>
              <a:gd name="T14" fmla="*/ 55 w 65"/>
              <a:gd name="T15" fmla="*/ 10 h 84"/>
              <a:gd name="T16" fmla="*/ 53 w 65"/>
              <a:gd name="T17" fmla="*/ 7 h 84"/>
              <a:gd name="T18" fmla="*/ 50 w 65"/>
              <a:gd name="T19" fmla="*/ 5 h 84"/>
              <a:gd name="T20" fmla="*/ 48 w 65"/>
              <a:gd name="T21" fmla="*/ 3 h 84"/>
              <a:gd name="T22" fmla="*/ 45 w 65"/>
              <a:gd name="T23" fmla="*/ 2 h 84"/>
              <a:gd name="T24" fmla="*/ 41 w 65"/>
              <a:gd name="T25" fmla="*/ 1 h 84"/>
              <a:gd name="T26" fmla="*/ 39 w 65"/>
              <a:gd name="T27" fmla="*/ 1 h 84"/>
              <a:gd name="T28" fmla="*/ 35 w 65"/>
              <a:gd name="T29" fmla="*/ 1 h 84"/>
              <a:gd name="T30" fmla="*/ 32 w 65"/>
              <a:gd name="T31" fmla="*/ 0 h 84"/>
              <a:gd name="T32" fmla="*/ 29 w 65"/>
              <a:gd name="T33" fmla="*/ 1 h 84"/>
              <a:gd name="T34" fmla="*/ 25 w 65"/>
              <a:gd name="T35" fmla="*/ 1 h 84"/>
              <a:gd name="T36" fmla="*/ 24 w 65"/>
              <a:gd name="T37" fmla="*/ 1 h 84"/>
              <a:gd name="T38" fmla="*/ 20 w 65"/>
              <a:gd name="T39" fmla="*/ 3 h 84"/>
              <a:gd name="T40" fmla="*/ 16 w 65"/>
              <a:gd name="T41" fmla="*/ 3 h 84"/>
              <a:gd name="T42" fmla="*/ 14 w 65"/>
              <a:gd name="T43" fmla="*/ 5 h 84"/>
              <a:gd name="T44" fmla="*/ 11 w 65"/>
              <a:gd name="T45" fmla="*/ 7 h 84"/>
              <a:gd name="T46" fmla="*/ 10 w 65"/>
              <a:gd name="T47" fmla="*/ 10 h 84"/>
              <a:gd name="T48" fmla="*/ 7 w 65"/>
              <a:gd name="T49" fmla="*/ 12 h 84"/>
              <a:gd name="T50" fmla="*/ 5 w 65"/>
              <a:gd name="T51" fmla="*/ 15 h 84"/>
              <a:gd name="T52" fmla="*/ 4 w 65"/>
              <a:gd name="T53" fmla="*/ 17 h 84"/>
              <a:gd name="T54" fmla="*/ 2 w 65"/>
              <a:gd name="T55" fmla="*/ 21 h 84"/>
              <a:gd name="T56" fmla="*/ 1 w 65"/>
              <a:gd name="T57" fmla="*/ 23 h 84"/>
              <a:gd name="T58" fmla="*/ 1 w 65"/>
              <a:gd name="T59" fmla="*/ 26 h 84"/>
              <a:gd name="T60" fmla="*/ 0 w 65"/>
              <a:gd name="T61" fmla="*/ 30 h 84"/>
              <a:gd name="T62" fmla="*/ 0 w 65"/>
              <a:gd name="T63" fmla="*/ 54 h 84"/>
              <a:gd name="T64" fmla="*/ 0 w 65"/>
              <a:gd name="T65" fmla="*/ 56 h 84"/>
              <a:gd name="T66" fmla="*/ 1 w 65"/>
              <a:gd name="T67" fmla="*/ 60 h 84"/>
              <a:gd name="T68" fmla="*/ 2 w 65"/>
              <a:gd name="T69" fmla="*/ 62 h 84"/>
              <a:gd name="T70" fmla="*/ 4 w 65"/>
              <a:gd name="T71" fmla="*/ 65 h 84"/>
              <a:gd name="T72" fmla="*/ 5 w 65"/>
              <a:gd name="T73" fmla="*/ 67 h 84"/>
              <a:gd name="T74" fmla="*/ 7 w 65"/>
              <a:gd name="T75" fmla="*/ 71 h 84"/>
              <a:gd name="T76" fmla="*/ 9 w 65"/>
              <a:gd name="T77" fmla="*/ 74 h 84"/>
              <a:gd name="T78" fmla="*/ 11 w 65"/>
              <a:gd name="T79" fmla="*/ 76 h 84"/>
              <a:gd name="T80" fmla="*/ 14 w 65"/>
              <a:gd name="T81" fmla="*/ 77 h 84"/>
              <a:gd name="T82" fmla="*/ 16 w 65"/>
              <a:gd name="T83" fmla="*/ 79 h 84"/>
              <a:gd name="T84" fmla="*/ 19 w 65"/>
              <a:gd name="T85" fmla="*/ 81 h 84"/>
              <a:gd name="T86" fmla="*/ 21 w 65"/>
              <a:gd name="T87" fmla="*/ 82 h 84"/>
              <a:gd name="T88" fmla="*/ 25 w 65"/>
              <a:gd name="T89" fmla="*/ 84 h 84"/>
              <a:gd name="T90" fmla="*/ 27 w 65"/>
              <a:gd name="T91" fmla="*/ 84 h 84"/>
              <a:gd name="T92" fmla="*/ 31 w 65"/>
              <a:gd name="T93" fmla="*/ 84 h 84"/>
              <a:gd name="T94" fmla="*/ 35 w 65"/>
              <a:gd name="T95" fmla="*/ 84 h 84"/>
              <a:gd name="T96" fmla="*/ 38 w 65"/>
              <a:gd name="T97" fmla="*/ 84 h 84"/>
              <a:gd name="T98" fmla="*/ 40 w 65"/>
              <a:gd name="T99" fmla="*/ 84 h 84"/>
              <a:gd name="T100" fmla="*/ 44 w 65"/>
              <a:gd name="T101" fmla="*/ 82 h 84"/>
              <a:gd name="T102" fmla="*/ 46 w 65"/>
              <a:gd name="T103" fmla="*/ 81 h 84"/>
              <a:gd name="T104" fmla="*/ 49 w 65"/>
              <a:gd name="T105" fmla="*/ 79 h 84"/>
              <a:gd name="T106" fmla="*/ 51 w 65"/>
              <a:gd name="T107" fmla="*/ 77 h 84"/>
              <a:gd name="T108" fmla="*/ 54 w 65"/>
              <a:gd name="T109" fmla="*/ 75 h 84"/>
              <a:gd name="T110" fmla="*/ 56 w 65"/>
              <a:gd name="T111" fmla="*/ 72 h 84"/>
              <a:gd name="T112" fmla="*/ 59 w 65"/>
              <a:gd name="T113" fmla="*/ 70 h 84"/>
              <a:gd name="T114" fmla="*/ 60 w 65"/>
              <a:gd name="T115" fmla="*/ 67 h 84"/>
              <a:gd name="T116" fmla="*/ 61 w 65"/>
              <a:gd name="T117" fmla="*/ 65 h 84"/>
              <a:gd name="T118" fmla="*/ 63 w 65"/>
              <a:gd name="T119" fmla="*/ 62 h 84"/>
              <a:gd name="T120" fmla="*/ 64 w 65"/>
              <a:gd name="T121" fmla="*/ 59 h 84"/>
              <a:gd name="T122" fmla="*/ 65 w 65"/>
              <a:gd name="T123" fmla="*/ 56 h 84"/>
              <a:gd name="T124" fmla="*/ 65 w 65"/>
              <a:gd name="T125" fmla="*/ 5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 h="84">
                <a:moveTo>
                  <a:pt x="65" y="32"/>
                </a:moveTo>
                <a:lnTo>
                  <a:pt x="65" y="31"/>
                </a:lnTo>
                <a:lnTo>
                  <a:pt x="65" y="31"/>
                </a:lnTo>
                <a:lnTo>
                  <a:pt x="65" y="30"/>
                </a:lnTo>
                <a:lnTo>
                  <a:pt x="65" y="30"/>
                </a:lnTo>
                <a:lnTo>
                  <a:pt x="65" y="28"/>
                </a:lnTo>
                <a:lnTo>
                  <a:pt x="65" y="28"/>
                </a:lnTo>
                <a:lnTo>
                  <a:pt x="64" y="27"/>
                </a:lnTo>
                <a:lnTo>
                  <a:pt x="64" y="26"/>
                </a:lnTo>
                <a:lnTo>
                  <a:pt x="64" y="26"/>
                </a:lnTo>
                <a:lnTo>
                  <a:pt x="64" y="26"/>
                </a:lnTo>
                <a:lnTo>
                  <a:pt x="64" y="25"/>
                </a:lnTo>
                <a:lnTo>
                  <a:pt x="64" y="23"/>
                </a:lnTo>
                <a:lnTo>
                  <a:pt x="63" y="23"/>
                </a:lnTo>
                <a:lnTo>
                  <a:pt x="63" y="23"/>
                </a:lnTo>
                <a:lnTo>
                  <a:pt x="63" y="22"/>
                </a:lnTo>
                <a:lnTo>
                  <a:pt x="63" y="21"/>
                </a:lnTo>
                <a:lnTo>
                  <a:pt x="63" y="21"/>
                </a:lnTo>
                <a:lnTo>
                  <a:pt x="63" y="21"/>
                </a:lnTo>
                <a:lnTo>
                  <a:pt x="63" y="20"/>
                </a:lnTo>
                <a:lnTo>
                  <a:pt x="63" y="18"/>
                </a:lnTo>
                <a:lnTo>
                  <a:pt x="61" y="18"/>
                </a:lnTo>
                <a:lnTo>
                  <a:pt x="61" y="18"/>
                </a:lnTo>
                <a:lnTo>
                  <a:pt x="61" y="17"/>
                </a:lnTo>
                <a:lnTo>
                  <a:pt x="60" y="17"/>
                </a:lnTo>
                <a:lnTo>
                  <a:pt x="60" y="17"/>
                </a:lnTo>
                <a:lnTo>
                  <a:pt x="60" y="16"/>
                </a:lnTo>
                <a:lnTo>
                  <a:pt x="60" y="16"/>
                </a:lnTo>
                <a:lnTo>
                  <a:pt x="60" y="15"/>
                </a:lnTo>
                <a:lnTo>
                  <a:pt x="59" y="15"/>
                </a:lnTo>
                <a:lnTo>
                  <a:pt x="59" y="15"/>
                </a:lnTo>
                <a:lnTo>
                  <a:pt x="58" y="13"/>
                </a:lnTo>
                <a:lnTo>
                  <a:pt x="58" y="12"/>
                </a:lnTo>
                <a:lnTo>
                  <a:pt x="58" y="12"/>
                </a:lnTo>
                <a:lnTo>
                  <a:pt x="58" y="12"/>
                </a:lnTo>
                <a:lnTo>
                  <a:pt x="58" y="11"/>
                </a:lnTo>
                <a:lnTo>
                  <a:pt x="56" y="11"/>
                </a:lnTo>
                <a:lnTo>
                  <a:pt x="56" y="10"/>
                </a:lnTo>
                <a:lnTo>
                  <a:pt x="55" y="10"/>
                </a:lnTo>
                <a:lnTo>
                  <a:pt x="55" y="10"/>
                </a:lnTo>
                <a:lnTo>
                  <a:pt x="55" y="10"/>
                </a:lnTo>
                <a:lnTo>
                  <a:pt x="54" y="8"/>
                </a:lnTo>
                <a:lnTo>
                  <a:pt x="54" y="7"/>
                </a:lnTo>
                <a:lnTo>
                  <a:pt x="53" y="7"/>
                </a:lnTo>
                <a:lnTo>
                  <a:pt x="53" y="7"/>
                </a:lnTo>
                <a:lnTo>
                  <a:pt x="53" y="7"/>
                </a:lnTo>
                <a:lnTo>
                  <a:pt x="51" y="6"/>
                </a:lnTo>
                <a:lnTo>
                  <a:pt x="51" y="6"/>
                </a:lnTo>
                <a:lnTo>
                  <a:pt x="51" y="6"/>
                </a:lnTo>
                <a:lnTo>
                  <a:pt x="50" y="5"/>
                </a:lnTo>
                <a:lnTo>
                  <a:pt x="50" y="5"/>
                </a:lnTo>
                <a:lnTo>
                  <a:pt x="49" y="5"/>
                </a:lnTo>
                <a:lnTo>
                  <a:pt x="49" y="5"/>
                </a:lnTo>
                <a:lnTo>
                  <a:pt x="49" y="3"/>
                </a:lnTo>
                <a:lnTo>
                  <a:pt x="48" y="3"/>
                </a:lnTo>
                <a:lnTo>
                  <a:pt x="46" y="3"/>
                </a:lnTo>
                <a:lnTo>
                  <a:pt x="46" y="3"/>
                </a:lnTo>
                <a:lnTo>
                  <a:pt x="46" y="3"/>
                </a:lnTo>
                <a:lnTo>
                  <a:pt x="45" y="3"/>
                </a:lnTo>
                <a:lnTo>
                  <a:pt x="45" y="2"/>
                </a:lnTo>
                <a:lnTo>
                  <a:pt x="44" y="2"/>
                </a:lnTo>
                <a:lnTo>
                  <a:pt x="44" y="2"/>
                </a:lnTo>
                <a:lnTo>
                  <a:pt x="43" y="2"/>
                </a:lnTo>
                <a:lnTo>
                  <a:pt x="43" y="1"/>
                </a:lnTo>
                <a:lnTo>
                  <a:pt x="41" y="1"/>
                </a:lnTo>
                <a:lnTo>
                  <a:pt x="41" y="1"/>
                </a:lnTo>
                <a:lnTo>
                  <a:pt x="40" y="1"/>
                </a:lnTo>
                <a:lnTo>
                  <a:pt x="40" y="1"/>
                </a:lnTo>
                <a:lnTo>
                  <a:pt x="39" y="1"/>
                </a:lnTo>
                <a:lnTo>
                  <a:pt x="39" y="1"/>
                </a:lnTo>
                <a:lnTo>
                  <a:pt x="38" y="1"/>
                </a:lnTo>
                <a:lnTo>
                  <a:pt x="38" y="1"/>
                </a:lnTo>
                <a:lnTo>
                  <a:pt x="38" y="1"/>
                </a:lnTo>
                <a:lnTo>
                  <a:pt x="36" y="1"/>
                </a:lnTo>
                <a:lnTo>
                  <a:pt x="35" y="1"/>
                </a:lnTo>
                <a:lnTo>
                  <a:pt x="35" y="0"/>
                </a:lnTo>
                <a:lnTo>
                  <a:pt x="35" y="0"/>
                </a:lnTo>
                <a:lnTo>
                  <a:pt x="34" y="0"/>
                </a:lnTo>
                <a:lnTo>
                  <a:pt x="32" y="0"/>
                </a:lnTo>
                <a:lnTo>
                  <a:pt x="32" y="0"/>
                </a:lnTo>
                <a:lnTo>
                  <a:pt x="31" y="0"/>
                </a:lnTo>
                <a:lnTo>
                  <a:pt x="31" y="0"/>
                </a:lnTo>
                <a:lnTo>
                  <a:pt x="30" y="0"/>
                </a:lnTo>
                <a:lnTo>
                  <a:pt x="30" y="1"/>
                </a:lnTo>
                <a:lnTo>
                  <a:pt x="29" y="1"/>
                </a:lnTo>
                <a:lnTo>
                  <a:pt x="29" y="1"/>
                </a:lnTo>
                <a:lnTo>
                  <a:pt x="27" y="1"/>
                </a:lnTo>
                <a:lnTo>
                  <a:pt x="27" y="1"/>
                </a:lnTo>
                <a:lnTo>
                  <a:pt x="26" y="1"/>
                </a:lnTo>
                <a:lnTo>
                  <a:pt x="25" y="1"/>
                </a:lnTo>
                <a:lnTo>
                  <a:pt x="25" y="1"/>
                </a:lnTo>
                <a:lnTo>
                  <a:pt x="25" y="1"/>
                </a:lnTo>
                <a:lnTo>
                  <a:pt x="24" y="1"/>
                </a:lnTo>
                <a:lnTo>
                  <a:pt x="24" y="1"/>
                </a:lnTo>
                <a:lnTo>
                  <a:pt x="24" y="1"/>
                </a:lnTo>
                <a:lnTo>
                  <a:pt x="22" y="1"/>
                </a:lnTo>
                <a:lnTo>
                  <a:pt x="21" y="2"/>
                </a:lnTo>
                <a:lnTo>
                  <a:pt x="21" y="2"/>
                </a:lnTo>
                <a:lnTo>
                  <a:pt x="21" y="2"/>
                </a:lnTo>
                <a:lnTo>
                  <a:pt x="20" y="3"/>
                </a:lnTo>
                <a:lnTo>
                  <a:pt x="19" y="3"/>
                </a:lnTo>
                <a:lnTo>
                  <a:pt x="19" y="3"/>
                </a:lnTo>
                <a:lnTo>
                  <a:pt x="19" y="3"/>
                </a:lnTo>
                <a:lnTo>
                  <a:pt x="17" y="3"/>
                </a:lnTo>
                <a:lnTo>
                  <a:pt x="16" y="3"/>
                </a:lnTo>
                <a:lnTo>
                  <a:pt x="16" y="5"/>
                </a:lnTo>
                <a:lnTo>
                  <a:pt x="16" y="5"/>
                </a:lnTo>
                <a:lnTo>
                  <a:pt x="15" y="5"/>
                </a:lnTo>
                <a:lnTo>
                  <a:pt x="15" y="5"/>
                </a:lnTo>
                <a:lnTo>
                  <a:pt x="14" y="5"/>
                </a:lnTo>
                <a:lnTo>
                  <a:pt x="14" y="6"/>
                </a:lnTo>
                <a:lnTo>
                  <a:pt x="14" y="6"/>
                </a:lnTo>
                <a:lnTo>
                  <a:pt x="12" y="7"/>
                </a:lnTo>
                <a:lnTo>
                  <a:pt x="12" y="7"/>
                </a:lnTo>
                <a:lnTo>
                  <a:pt x="11" y="7"/>
                </a:lnTo>
                <a:lnTo>
                  <a:pt x="11" y="7"/>
                </a:lnTo>
                <a:lnTo>
                  <a:pt x="11" y="8"/>
                </a:lnTo>
                <a:lnTo>
                  <a:pt x="10" y="8"/>
                </a:lnTo>
                <a:lnTo>
                  <a:pt x="10" y="10"/>
                </a:lnTo>
                <a:lnTo>
                  <a:pt x="10" y="10"/>
                </a:lnTo>
                <a:lnTo>
                  <a:pt x="10" y="10"/>
                </a:lnTo>
                <a:lnTo>
                  <a:pt x="9" y="11"/>
                </a:lnTo>
                <a:lnTo>
                  <a:pt x="9" y="11"/>
                </a:lnTo>
                <a:lnTo>
                  <a:pt x="7" y="12"/>
                </a:lnTo>
                <a:lnTo>
                  <a:pt x="7" y="12"/>
                </a:lnTo>
                <a:lnTo>
                  <a:pt x="7" y="12"/>
                </a:lnTo>
                <a:lnTo>
                  <a:pt x="7" y="13"/>
                </a:lnTo>
                <a:lnTo>
                  <a:pt x="6" y="13"/>
                </a:lnTo>
                <a:lnTo>
                  <a:pt x="6" y="15"/>
                </a:lnTo>
                <a:lnTo>
                  <a:pt x="5" y="15"/>
                </a:lnTo>
                <a:lnTo>
                  <a:pt x="5" y="15"/>
                </a:lnTo>
                <a:lnTo>
                  <a:pt x="5" y="16"/>
                </a:lnTo>
                <a:lnTo>
                  <a:pt x="5" y="17"/>
                </a:lnTo>
                <a:lnTo>
                  <a:pt x="5" y="17"/>
                </a:lnTo>
                <a:lnTo>
                  <a:pt x="4" y="17"/>
                </a:lnTo>
                <a:lnTo>
                  <a:pt x="4" y="18"/>
                </a:lnTo>
                <a:lnTo>
                  <a:pt x="4" y="18"/>
                </a:lnTo>
                <a:lnTo>
                  <a:pt x="2" y="18"/>
                </a:lnTo>
                <a:lnTo>
                  <a:pt x="2" y="20"/>
                </a:lnTo>
                <a:lnTo>
                  <a:pt x="2" y="21"/>
                </a:lnTo>
                <a:lnTo>
                  <a:pt x="2" y="21"/>
                </a:lnTo>
                <a:lnTo>
                  <a:pt x="2" y="21"/>
                </a:lnTo>
                <a:lnTo>
                  <a:pt x="2" y="22"/>
                </a:lnTo>
                <a:lnTo>
                  <a:pt x="2" y="23"/>
                </a:lnTo>
                <a:lnTo>
                  <a:pt x="1" y="23"/>
                </a:lnTo>
                <a:lnTo>
                  <a:pt x="1" y="23"/>
                </a:lnTo>
                <a:lnTo>
                  <a:pt x="1" y="25"/>
                </a:lnTo>
                <a:lnTo>
                  <a:pt x="1" y="26"/>
                </a:lnTo>
                <a:lnTo>
                  <a:pt x="1" y="26"/>
                </a:lnTo>
                <a:lnTo>
                  <a:pt x="1" y="26"/>
                </a:lnTo>
                <a:lnTo>
                  <a:pt x="0" y="27"/>
                </a:lnTo>
                <a:lnTo>
                  <a:pt x="0" y="28"/>
                </a:lnTo>
                <a:lnTo>
                  <a:pt x="0" y="28"/>
                </a:lnTo>
                <a:lnTo>
                  <a:pt x="0" y="28"/>
                </a:lnTo>
                <a:lnTo>
                  <a:pt x="0" y="30"/>
                </a:lnTo>
                <a:lnTo>
                  <a:pt x="0" y="31"/>
                </a:lnTo>
                <a:lnTo>
                  <a:pt x="0" y="31"/>
                </a:lnTo>
                <a:lnTo>
                  <a:pt x="0" y="31"/>
                </a:lnTo>
                <a:lnTo>
                  <a:pt x="0" y="51"/>
                </a:lnTo>
                <a:lnTo>
                  <a:pt x="0" y="54"/>
                </a:lnTo>
                <a:lnTo>
                  <a:pt x="0" y="54"/>
                </a:lnTo>
                <a:lnTo>
                  <a:pt x="0" y="54"/>
                </a:lnTo>
                <a:lnTo>
                  <a:pt x="0" y="55"/>
                </a:lnTo>
                <a:lnTo>
                  <a:pt x="0" y="56"/>
                </a:lnTo>
                <a:lnTo>
                  <a:pt x="0" y="56"/>
                </a:lnTo>
                <a:lnTo>
                  <a:pt x="0" y="56"/>
                </a:lnTo>
                <a:lnTo>
                  <a:pt x="1" y="57"/>
                </a:lnTo>
                <a:lnTo>
                  <a:pt x="1" y="59"/>
                </a:lnTo>
                <a:lnTo>
                  <a:pt x="1" y="59"/>
                </a:lnTo>
                <a:lnTo>
                  <a:pt x="1" y="60"/>
                </a:lnTo>
                <a:lnTo>
                  <a:pt x="1" y="60"/>
                </a:lnTo>
                <a:lnTo>
                  <a:pt x="1" y="60"/>
                </a:lnTo>
                <a:lnTo>
                  <a:pt x="2" y="61"/>
                </a:lnTo>
                <a:lnTo>
                  <a:pt x="2" y="62"/>
                </a:lnTo>
                <a:lnTo>
                  <a:pt x="2" y="62"/>
                </a:lnTo>
                <a:lnTo>
                  <a:pt x="2" y="62"/>
                </a:lnTo>
                <a:lnTo>
                  <a:pt x="2" y="64"/>
                </a:lnTo>
                <a:lnTo>
                  <a:pt x="2" y="65"/>
                </a:lnTo>
                <a:lnTo>
                  <a:pt x="2" y="65"/>
                </a:lnTo>
                <a:lnTo>
                  <a:pt x="4" y="65"/>
                </a:lnTo>
                <a:lnTo>
                  <a:pt x="4" y="66"/>
                </a:lnTo>
                <a:lnTo>
                  <a:pt x="4" y="66"/>
                </a:lnTo>
                <a:lnTo>
                  <a:pt x="5" y="67"/>
                </a:lnTo>
                <a:lnTo>
                  <a:pt x="5" y="67"/>
                </a:lnTo>
                <a:lnTo>
                  <a:pt x="5" y="67"/>
                </a:lnTo>
                <a:lnTo>
                  <a:pt x="5" y="69"/>
                </a:lnTo>
                <a:lnTo>
                  <a:pt x="5" y="70"/>
                </a:lnTo>
                <a:lnTo>
                  <a:pt x="6" y="70"/>
                </a:lnTo>
                <a:lnTo>
                  <a:pt x="6" y="70"/>
                </a:lnTo>
                <a:lnTo>
                  <a:pt x="7" y="71"/>
                </a:lnTo>
                <a:lnTo>
                  <a:pt x="7" y="71"/>
                </a:lnTo>
                <a:lnTo>
                  <a:pt x="7" y="72"/>
                </a:lnTo>
                <a:lnTo>
                  <a:pt x="7" y="72"/>
                </a:lnTo>
                <a:lnTo>
                  <a:pt x="9" y="72"/>
                </a:lnTo>
                <a:lnTo>
                  <a:pt x="9" y="74"/>
                </a:lnTo>
                <a:lnTo>
                  <a:pt x="10" y="74"/>
                </a:lnTo>
                <a:lnTo>
                  <a:pt x="10" y="74"/>
                </a:lnTo>
                <a:lnTo>
                  <a:pt x="10" y="75"/>
                </a:lnTo>
                <a:lnTo>
                  <a:pt x="10" y="75"/>
                </a:lnTo>
                <a:lnTo>
                  <a:pt x="11" y="76"/>
                </a:lnTo>
                <a:lnTo>
                  <a:pt x="11" y="76"/>
                </a:lnTo>
                <a:lnTo>
                  <a:pt x="11" y="76"/>
                </a:lnTo>
                <a:lnTo>
                  <a:pt x="12" y="76"/>
                </a:lnTo>
                <a:lnTo>
                  <a:pt x="12" y="77"/>
                </a:lnTo>
                <a:lnTo>
                  <a:pt x="14" y="77"/>
                </a:lnTo>
                <a:lnTo>
                  <a:pt x="14" y="79"/>
                </a:lnTo>
                <a:lnTo>
                  <a:pt x="14" y="79"/>
                </a:lnTo>
                <a:lnTo>
                  <a:pt x="15" y="79"/>
                </a:lnTo>
                <a:lnTo>
                  <a:pt x="15" y="79"/>
                </a:lnTo>
                <a:lnTo>
                  <a:pt x="16" y="79"/>
                </a:lnTo>
                <a:lnTo>
                  <a:pt x="16" y="80"/>
                </a:lnTo>
                <a:lnTo>
                  <a:pt x="16" y="80"/>
                </a:lnTo>
                <a:lnTo>
                  <a:pt x="17" y="80"/>
                </a:lnTo>
                <a:lnTo>
                  <a:pt x="19" y="81"/>
                </a:lnTo>
                <a:lnTo>
                  <a:pt x="19" y="81"/>
                </a:lnTo>
                <a:lnTo>
                  <a:pt x="19" y="81"/>
                </a:lnTo>
                <a:lnTo>
                  <a:pt x="20" y="81"/>
                </a:lnTo>
                <a:lnTo>
                  <a:pt x="21" y="81"/>
                </a:lnTo>
                <a:lnTo>
                  <a:pt x="21" y="81"/>
                </a:lnTo>
                <a:lnTo>
                  <a:pt x="21" y="82"/>
                </a:lnTo>
                <a:lnTo>
                  <a:pt x="22" y="82"/>
                </a:lnTo>
                <a:lnTo>
                  <a:pt x="24" y="82"/>
                </a:lnTo>
                <a:lnTo>
                  <a:pt x="24" y="82"/>
                </a:lnTo>
                <a:lnTo>
                  <a:pt x="24" y="84"/>
                </a:lnTo>
                <a:lnTo>
                  <a:pt x="25" y="84"/>
                </a:lnTo>
                <a:lnTo>
                  <a:pt x="25" y="84"/>
                </a:lnTo>
                <a:lnTo>
                  <a:pt x="25" y="84"/>
                </a:lnTo>
                <a:lnTo>
                  <a:pt x="26" y="84"/>
                </a:lnTo>
                <a:lnTo>
                  <a:pt x="27" y="84"/>
                </a:lnTo>
                <a:lnTo>
                  <a:pt x="27" y="84"/>
                </a:lnTo>
                <a:lnTo>
                  <a:pt x="29" y="84"/>
                </a:lnTo>
                <a:lnTo>
                  <a:pt x="29" y="84"/>
                </a:lnTo>
                <a:lnTo>
                  <a:pt x="30" y="84"/>
                </a:lnTo>
                <a:lnTo>
                  <a:pt x="30" y="84"/>
                </a:lnTo>
                <a:lnTo>
                  <a:pt x="31" y="84"/>
                </a:lnTo>
                <a:lnTo>
                  <a:pt x="31" y="84"/>
                </a:lnTo>
                <a:lnTo>
                  <a:pt x="32" y="84"/>
                </a:lnTo>
                <a:lnTo>
                  <a:pt x="32" y="84"/>
                </a:lnTo>
                <a:lnTo>
                  <a:pt x="34" y="84"/>
                </a:lnTo>
                <a:lnTo>
                  <a:pt x="35" y="84"/>
                </a:lnTo>
                <a:lnTo>
                  <a:pt x="35" y="84"/>
                </a:lnTo>
                <a:lnTo>
                  <a:pt x="35" y="84"/>
                </a:lnTo>
                <a:lnTo>
                  <a:pt x="36" y="84"/>
                </a:lnTo>
                <a:lnTo>
                  <a:pt x="38" y="84"/>
                </a:lnTo>
                <a:lnTo>
                  <a:pt x="38" y="84"/>
                </a:lnTo>
                <a:lnTo>
                  <a:pt x="38" y="84"/>
                </a:lnTo>
                <a:lnTo>
                  <a:pt x="39" y="84"/>
                </a:lnTo>
                <a:lnTo>
                  <a:pt x="39" y="84"/>
                </a:lnTo>
                <a:lnTo>
                  <a:pt x="40" y="84"/>
                </a:lnTo>
                <a:lnTo>
                  <a:pt x="40" y="84"/>
                </a:lnTo>
                <a:lnTo>
                  <a:pt x="41" y="82"/>
                </a:lnTo>
                <a:lnTo>
                  <a:pt x="41" y="82"/>
                </a:lnTo>
                <a:lnTo>
                  <a:pt x="43" y="82"/>
                </a:lnTo>
                <a:lnTo>
                  <a:pt x="43" y="82"/>
                </a:lnTo>
                <a:lnTo>
                  <a:pt x="44" y="82"/>
                </a:lnTo>
                <a:lnTo>
                  <a:pt x="44" y="81"/>
                </a:lnTo>
                <a:lnTo>
                  <a:pt x="45" y="81"/>
                </a:lnTo>
                <a:lnTo>
                  <a:pt x="45" y="81"/>
                </a:lnTo>
                <a:lnTo>
                  <a:pt x="46" y="81"/>
                </a:lnTo>
                <a:lnTo>
                  <a:pt x="46" y="81"/>
                </a:lnTo>
                <a:lnTo>
                  <a:pt x="46" y="81"/>
                </a:lnTo>
                <a:lnTo>
                  <a:pt x="48" y="80"/>
                </a:lnTo>
                <a:lnTo>
                  <a:pt x="49" y="80"/>
                </a:lnTo>
                <a:lnTo>
                  <a:pt x="49" y="79"/>
                </a:lnTo>
                <a:lnTo>
                  <a:pt x="49" y="79"/>
                </a:lnTo>
                <a:lnTo>
                  <a:pt x="50" y="79"/>
                </a:lnTo>
                <a:lnTo>
                  <a:pt x="50" y="79"/>
                </a:lnTo>
                <a:lnTo>
                  <a:pt x="51" y="79"/>
                </a:lnTo>
                <a:lnTo>
                  <a:pt x="51" y="77"/>
                </a:lnTo>
                <a:lnTo>
                  <a:pt x="51" y="77"/>
                </a:lnTo>
                <a:lnTo>
                  <a:pt x="53" y="76"/>
                </a:lnTo>
                <a:lnTo>
                  <a:pt x="53" y="76"/>
                </a:lnTo>
                <a:lnTo>
                  <a:pt x="53" y="76"/>
                </a:lnTo>
                <a:lnTo>
                  <a:pt x="54" y="76"/>
                </a:lnTo>
                <a:lnTo>
                  <a:pt x="54" y="75"/>
                </a:lnTo>
                <a:lnTo>
                  <a:pt x="55" y="75"/>
                </a:lnTo>
                <a:lnTo>
                  <a:pt x="55" y="74"/>
                </a:lnTo>
                <a:lnTo>
                  <a:pt x="55" y="74"/>
                </a:lnTo>
                <a:lnTo>
                  <a:pt x="56" y="74"/>
                </a:lnTo>
                <a:lnTo>
                  <a:pt x="56" y="72"/>
                </a:lnTo>
                <a:lnTo>
                  <a:pt x="58" y="72"/>
                </a:lnTo>
                <a:lnTo>
                  <a:pt x="58" y="72"/>
                </a:lnTo>
                <a:lnTo>
                  <a:pt x="58" y="72"/>
                </a:lnTo>
                <a:lnTo>
                  <a:pt x="58" y="71"/>
                </a:lnTo>
                <a:lnTo>
                  <a:pt x="59" y="70"/>
                </a:lnTo>
                <a:lnTo>
                  <a:pt x="59" y="70"/>
                </a:lnTo>
                <a:lnTo>
                  <a:pt x="59" y="70"/>
                </a:lnTo>
                <a:lnTo>
                  <a:pt x="60" y="69"/>
                </a:lnTo>
                <a:lnTo>
                  <a:pt x="60" y="69"/>
                </a:lnTo>
                <a:lnTo>
                  <a:pt x="60" y="67"/>
                </a:lnTo>
                <a:lnTo>
                  <a:pt x="60" y="67"/>
                </a:lnTo>
                <a:lnTo>
                  <a:pt x="60" y="67"/>
                </a:lnTo>
                <a:lnTo>
                  <a:pt x="61" y="66"/>
                </a:lnTo>
                <a:lnTo>
                  <a:pt x="61" y="65"/>
                </a:lnTo>
                <a:lnTo>
                  <a:pt x="61" y="65"/>
                </a:lnTo>
                <a:lnTo>
                  <a:pt x="63" y="65"/>
                </a:lnTo>
                <a:lnTo>
                  <a:pt x="63" y="64"/>
                </a:lnTo>
                <a:lnTo>
                  <a:pt x="63" y="62"/>
                </a:lnTo>
                <a:lnTo>
                  <a:pt x="63" y="62"/>
                </a:lnTo>
                <a:lnTo>
                  <a:pt x="63" y="62"/>
                </a:lnTo>
                <a:lnTo>
                  <a:pt x="63" y="61"/>
                </a:lnTo>
                <a:lnTo>
                  <a:pt x="63" y="60"/>
                </a:lnTo>
                <a:lnTo>
                  <a:pt x="63" y="60"/>
                </a:lnTo>
                <a:lnTo>
                  <a:pt x="64" y="60"/>
                </a:lnTo>
                <a:lnTo>
                  <a:pt x="64" y="59"/>
                </a:lnTo>
                <a:lnTo>
                  <a:pt x="64" y="59"/>
                </a:lnTo>
                <a:lnTo>
                  <a:pt x="64" y="59"/>
                </a:lnTo>
                <a:lnTo>
                  <a:pt x="64" y="57"/>
                </a:lnTo>
                <a:lnTo>
                  <a:pt x="64" y="56"/>
                </a:lnTo>
                <a:lnTo>
                  <a:pt x="65" y="56"/>
                </a:lnTo>
                <a:lnTo>
                  <a:pt x="65" y="55"/>
                </a:lnTo>
                <a:lnTo>
                  <a:pt x="65" y="55"/>
                </a:lnTo>
                <a:lnTo>
                  <a:pt x="65" y="54"/>
                </a:lnTo>
                <a:lnTo>
                  <a:pt x="65" y="54"/>
                </a:lnTo>
                <a:lnTo>
                  <a:pt x="65" y="52"/>
                </a:lnTo>
                <a:lnTo>
                  <a:pt x="65" y="32"/>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12" name="Line 64"/>
          <p:cNvSpPr>
            <a:spLocks noChangeShapeType="1"/>
          </p:cNvSpPr>
          <p:nvPr/>
        </p:nvSpPr>
        <p:spPr bwMode="auto">
          <a:xfrm>
            <a:off x="2499786" y="2373316"/>
            <a:ext cx="2116" cy="1587"/>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13" name="Freeform 65"/>
          <p:cNvSpPr>
            <a:spLocks/>
          </p:cNvSpPr>
          <p:nvPr/>
        </p:nvSpPr>
        <p:spPr bwMode="auto">
          <a:xfrm>
            <a:off x="2484969" y="2373316"/>
            <a:ext cx="31751" cy="20637"/>
          </a:xfrm>
          <a:custGeom>
            <a:avLst/>
            <a:gdLst>
              <a:gd name="T0" fmla="*/ 30 w 69"/>
              <a:gd name="T1" fmla="*/ 0 h 64"/>
              <a:gd name="T2" fmla="*/ 26 w 69"/>
              <a:gd name="T3" fmla="*/ 1 h 64"/>
              <a:gd name="T4" fmla="*/ 24 w 69"/>
              <a:gd name="T5" fmla="*/ 1 h 64"/>
              <a:gd name="T6" fmla="*/ 21 w 69"/>
              <a:gd name="T7" fmla="*/ 2 h 64"/>
              <a:gd name="T8" fmla="*/ 17 w 69"/>
              <a:gd name="T9" fmla="*/ 3 h 64"/>
              <a:gd name="T10" fmla="*/ 15 w 69"/>
              <a:gd name="T11" fmla="*/ 6 h 64"/>
              <a:gd name="T12" fmla="*/ 12 w 69"/>
              <a:gd name="T13" fmla="*/ 7 h 64"/>
              <a:gd name="T14" fmla="*/ 10 w 69"/>
              <a:gd name="T15" fmla="*/ 10 h 64"/>
              <a:gd name="T16" fmla="*/ 7 w 69"/>
              <a:gd name="T17" fmla="*/ 11 h 64"/>
              <a:gd name="T18" fmla="*/ 6 w 69"/>
              <a:gd name="T19" fmla="*/ 15 h 64"/>
              <a:gd name="T20" fmla="*/ 5 w 69"/>
              <a:gd name="T21" fmla="*/ 17 h 64"/>
              <a:gd name="T22" fmla="*/ 2 w 69"/>
              <a:gd name="T23" fmla="*/ 20 h 64"/>
              <a:gd name="T24" fmla="*/ 2 w 69"/>
              <a:gd name="T25" fmla="*/ 22 h 64"/>
              <a:gd name="T26" fmla="*/ 1 w 69"/>
              <a:gd name="T27" fmla="*/ 26 h 64"/>
              <a:gd name="T28" fmla="*/ 0 w 69"/>
              <a:gd name="T29" fmla="*/ 29 h 64"/>
              <a:gd name="T30" fmla="*/ 0 w 69"/>
              <a:gd name="T31" fmla="*/ 32 h 64"/>
              <a:gd name="T32" fmla="*/ 0 w 69"/>
              <a:gd name="T33" fmla="*/ 36 h 64"/>
              <a:gd name="T34" fmla="*/ 1 w 69"/>
              <a:gd name="T35" fmla="*/ 39 h 64"/>
              <a:gd name="T36" fmla="*/ 2 w 69"/>
              <a:gd name="T37" fmla="*/ 41 h 64"/>
              <a:gd name="T38" fmla="*/ 2 w 69"/>
              <a:gd name="T39" fmla="*/ 45 h 64"/>
              <a:gd name="T40" fmla="*/ 5 w 69"/>
              <a:gd name="T41" fmla="*/ 47 h 64"/>
              <a:gd name="T42" fmla="*/ 6 w 69"/>
              <a:gd name="T43" fmla="*/ 50 h 64"/>
              <a:gd name="T44" fmla="*/ 7 w 69"/>
              <a:gd name="T45" fmla="*/ 52 h 64"/>
              <a:gd name="T46" fmla="*/ 10 w 69"/>
              <a:gd name="T47" fmla="*/ 55 h 64"/>
              <a:gd name="T48" fmla="*/ 12 w 69"/>
              <a:gd name="T49" fmla="*/ 57 h 64"/>
              <a:gd name="T50" fmla="*/ 15 w 69"/>
              <a:gd name="T51" fmla="*/ 59 h 64"/>
              <a:gd name="T52" fmla="*/ 19 w 69"/>
              <a:gd name="T53" fmla="*/ 61 h 64"/>
              <a:gd name="T54" fmla="*/ 21 w 69"/>
              <a:gd name="T55" fmla="*/ 61 h 64"/>
              <a:gd name="T56" fmla="*/ 24 w 69"/>
              <a:gd name="T57" fmla="*/ 64 h 64"/>
              <a:gd name="T58" fmla="*/ 27 w 69"/>
              <a:gd name="T59" fmla="*/ 64 h 64"/>
              <a:gd name="T60" fmla="*/ 30 w 69"/>
              <a:gd name="T61" fmla="*/ 64 h 64"/>
              <a:gd name="T62" fmla="*/ 38 w 69"/>
              <a:gd name="T63" fmla="*/ 64 h 64"/>
              <a:gd name="T64" fmla="*/ 41 w 69"/>
              <a:gd name="T65" fmla="*/ 64 h 64"/>
              <a:gd name="T66" fmla="*/ 44 w 69"/>
              <a:gd name="T67" fmla="*/ 64 h 64"/>
              <a:gd name="T68" fmla="*/ 48 w 69"/>
              <a:gd name="T69" fmla="*/ 62 h 64"/>
              <a:gd name="T70" fmla="*/ 50 w 69"/>
              <a:gd name="T71" fmla="*/ 61 h 64"/>
              <a:gd name="T72" fmla="*/ 53 w 69"/>
              <a:gd name="T73" fmla="*/ 60 h 64"/>
              <a:gd name="T74" fmla="*/ 55 w 69"/>
              <a:gd name="T75" fmla="*/ 57 h 64"/>
              <a:gd name="T76" fmla="*/ 58 w 69"/>
              <a:gd name="T77" fmla="*/ 56 h 64"/>
              <a:gd name="T78" fmla="*/ 60 w 69"/>
              <a:gd name="T79" fmla="*/ 54 h 64"/>
              <a:gd name="T80" fmla="*/ 63 w 69"/>
              <a:gd name="T81" fmla="*/ 51 h 64"/>
              <a:gd name="T82" fmla="*/ 65 w 69"/>
              <a:gd name="T83" fmla="*/ 49 h 64"/>
              <a:gd name="T84" fmla="*/ 65 w 69"/>
              <a:gd name="T85" fmla="*/ 45 h 64"/>
              <a:gd name="T86" fmla="*/ 66 w 69"/>
              <a:gd name="T87" fmla="*/ 42 h 64"/>
              <a:gd name="T88" fmla="*/ 68 w 69"/>
              <a:gd name="T89" fmla="*/ 40 h 64"/>
              <a:gd name="T90" fmla="*/ 69 w 69"/>
              <a:gd name="T91" fmla="*/ 36 h 64"/>
              <a:gd name="T92" fmla="*/ 69 w 69"/>
              <a:gd name="T93" fmla="*/ 34 h 64"/>
              <a:gd name="T94" fmla="*/ 69 w 69"/>
              <a:gd name="T95" fmla="*/ 30 h 64"/>
              <a:gd name="T96" fmla="*/ 69 w 69"/>
              <a:gd name="T97" fmla="*/ 27 h 64"/>
              <a:gd name="T98" fmla="*/ 68 w 69"/>
              <a:gd name="T99" fmla="*/ 25 h 64"/>
              <a:gd name="T100" fmla="*/ 66 w 69"/>
              <a:gd name="T101" fmla="*/ 21 h 64"/>
              <a:gd name="T102" fmla="*/ 65 w 69"/>
              <a:gd name="T103" fmla="*/ 17 h 64"/>
              <a:gd name="T104" fmla="*/ 64 w 69"/>
              <a:gd name="T105" fmla="*/ 15 h 64"/>
              <a:gd name="T106" fmla="*/ 63 w 69"/>
              <a:gd name="T107" fmla="*/ 12 h 64"/>
              <a:gd name="T108" fmla="*/ 60 w 69"/>
              <a:gd name="T109" fmla="*/ 11 h 64"/>
              <a:gd name="T110" fmla="*/ 58 w 69"/>
              <a:gd name="T111" fmla="*/ 8 h 64"/>
              <a:gd name="T112" fmla="*/ 55 w 69"/>
              <a:gd name="T113" fmla="*/ 6 h 64"/>
              <a:gd name="T114" fmla="*/ 53 w 69"/>
              <a:gd name="T115" fmla="*/ 3 h 64"/>
              <a:gd name="T116" fmla="*/ 50 w 69"/>
              <a:gd name="T117" fmla="*/ 3 h 64"/>
              <a:gd name="T118" fmla="*/ 46 w 69"/>
              <a:gd name="T119" fmla="*/ 1 h 64"/>
              <a:gd name="T120" fmla="*/ 44 w 69"/>
              <a:gd name="T121" fmla="*/ 1 h 64"/>
              <a:gd name="T122" fmla="*/ 41 w 69"/>
              <a:gd name="T123" fmla="*/ 1 h 64"/>
              <a:gd name="T124" fmla="*/ 36 w 69"/>
              <a:gd name="T1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 h="64">
                <a:moveTo>
                  <a:pt x="32" y="0"/>
                </a:moveTo>
                <a:lnTo>
                  <a:pt x="32" y="0"/>
                </a:lnTo>
                <a:lnTo>
                  <a:pt x="31" y="0"/>
                </a:lnTo>
                <a:lnTo>
                  <a:pt x="30" y="0"/>
                </a:lnTo>
                <a:lnTo>
                  <a:pt x="30" y="0"/>
                </a:lnTo>
                <a:lnTo>
                  <a:pt x="30" y="0"/>
                </a:lnTo>
                <a:lnTo>
                  <a:pt x="29" y="1"/>
                </a:lnTo>
                <a:lnTo>
                  <a:pt x="27" y="1"/>
                </a:lnTo>
                <a:lnTo>
                  <a:pt x="27" y="1"/>
                </a:lnTo>
                <a:lnTo>
                  <a:pt x="26" y="1"/>
                </a:lnTo>
                <a:lnTo>
                  <a:pt x="26" y="1"/>
                </a:lnTo>
                <a:lnTo>
                  <a:pt x="25" y="1"/>
                </a:lnTo>
                <a:lnTo>
                  <a:pt x="25" y="1"/>
                </a:lnTo>
                <a:lnTo>
                  <a:pt x="24" y="1"/>
                </a:lnTo>
                <a:lnTo>
                  <a:pt x="24" y="1"/>
                </a:lnTo>
                <a:lnTo>
                  <a:pt x="24" y="1"/>
                </a:lnTo>
                <a:lnTo>
                  <a:pt x="22" y="1"/>
                </a:lnTo>
                <a:lnTo>
                  <a:pt x="21" y="1"/>
                </a:lnTo>
                <a:lnTo>
                  <a:pt x="21" y="2"/>
                </a:lnTo>
                <a:lnTo>
                  <a:pt x="21" y="2"/>
                </a:lnTo>
                <a:lnTo>
                  <a:pt x="20" y="2"/>
                </a:lnTo>
                <a:lnTo>
                  <a:pt x="19" y="3"/>
                </a:lnTo>
                <a:lnTo>
                  <a:pt x="19" y="3"/>
                </a:lnTo>
                <a:lnTo>
                  <a:pt x="19" y="3"/>
                </a:lnTo>
                <a:lnTo>
                  <a:pt x="17" y="3"/>
                </a:lnTo>
                <a:lnTo>
                  <a:pt x="17" y="3"/>
                </a:lnTo>
                <a:lnTo>
                  <a:pt x="16" y="3"/>
                </a:lnTo>
                <a:lnTo>
                  <a:pt x="16" y="5"/>
                </a:lnTo>
                <a:lnTo>
                  <a:pt x="16" y="5"/>
                </a:lnTo>
                <a:lnTo>
                  <a:pt x="15" y="6"/>
                </a:lnTo>
                <a:lnTo>
                  <a:pt x="14" y="6"/>
                </a:lnTo>
                <a:lnTo>
                  <a:pt x="14" y="6"/>
                </a:lnTo>
                <a:lnTo>
                  <a:pt x="14" y="6"/>
                </a:lnTo>
                <a:lnTo>
                  <a:pt x="12" y="6"/>
                </a:lnTo>
                <a:lnTo>
                  <a:pt x="12" y="7"/>
                </a:lnTo>
                <a:lnTo>
                  <a:pt x="11" y="7"/>
                </a:lnTo>
                <a:lnTo>
                  <a:pt x="11" y="8"/>
                </a:lnTo>
                <a:lnTo>
                  <a:pt x="11" y="8"/>
                </a:lnTo>
                <a:lnTo>
                  <a:pt x="10" y="8"/>
                </a:lnTo>
                <a:lnTo>
                  <a:pt x="10" y="10"/>
                </a:lnTo>
                <a:lnTo>
                  <a:pt x="10" y="10"/>
                </a:lnTo>
                <a:lnTo>
                  <a:pt x="10" y="11"/>
                </a:lnTo>
                <a:lnTo>
                  <a:pt x="9" y="11"/>
                </a:lnTo>
                <a:lnTo>
                  <a:pt x="9" y="11"/>
                </a:lnTo>
                <a:lnTo>
                  <a:pt x="7" y="11"/>
                </a:lnTo>
                <a:lnTo>
                  <a:pt x="7" y="12"/>
                </a:lnTo>
                <a:lnTo>
                  <a:pt x="7" y="12"/>
                </a:lnTo>
                <a:lnTo>
                  <a:pt x="7" y="12"/>
                </a:lnTo>
                <a:lnTo>
                  <a:pt x="6" y="13"/>
                </a:lnTo>
                <a:lnTo>
                  <a:pt x="6" y="15"/>
                </a:lnTo>
                <a:lnTo>
                  <a:pt x="5" y="15"/>
                </a:lnTo>
                <a:lnTo>
                  <a:pt x="5" y="15"/>
                </a:lnTo>
                <a:lnTo>
                  <a:pt x="5" y="16"/>
                </a:lnTo>
                <a:lnTo>
                  <a:pt x="5" y="16"/>
                </a:lnTo>
                <a:lnTo>
                  <a:pt x="5" y="17"/>
                </a:lnTo>
                <a:lnTo>
                  <a:pt x="4" y="17"/>
                </a:lnTo>
                <a:lnTo>
                  <a:pt x="4" y="17"/>
                </a:lnTo>
                <a:lnTo>
                  <a:pt x="4" y="18"/>
                </a:lnTo>
                <a:lnTo>
                  <a:pt x="2" y="20"/>
                </a:lnTo>
                <a:lnTo>
                  <a:pt x="2" y="20"/>
                </a:lnTo>
                <a:lnTo>
                  <a:pt x="2" y="20"/>
                </a:lnTo>
                <a:lnTo>
                  <a:pt x="2" y="21"/>
                </a:lnTo>
                <a:lnTo>
                  <a:pt x="2" y="22"/>
                </a:lnTo>
                <a:lnTo>
                  <a:pt x="2" y="22"/>
                </a:lnTo>
                <a:lnTo>
                  <a:pt x="2" y="22"/>
                </a:lnTo>
                <a:lnTo>
                  <a:pt x="2" y="23"/>
                </a:lnTo>
                <a:lnTo>
                  <a:pt x="1" y="25"/>
                </a:lnTo>
                <a:lnTo>
                  <a:pt x="1" y="25"/>
                </a:lnTo>
                <a:lnTo>
                  <a:pt x="1" y="25"/>
                </a:lnTo>
                <a:lnTo>
                  <a:pt x="1" y="26"/>
                </a:lnTo>
                <a:lnTo>
                  <a:pt x="1" y="26"/>
                </a:lnTo>
                <a:lnTo>
                  <a:pt x="1" y="27"/>
                </a:lnTo>
                <a:lnTo>
                  <a:pt x="0" y="27"/>
                </a:lnTo>
                <a:lnTo>
                  <a:pt x="0" y="29"/>
                </a:lnTo>
                <a:lnTo>
                  <a:pt x="0" y="29"/>
                </a:lnTo>
                <a:lnTo>
                  <a:pt x="0" y="30"/>
                </a:lnTo>
                <a:lnTo>
                  <a:pt x="0" y="30"/>
                </a:lnTo>
                <a:lnTo>
                  <a:pt x="0" y="31"/>
                </a:lnTo>
                <a:lnTo>
                  <a:pt x="0" y="31"/>
                </a:lnTo>
                <a:lnTo>
                  <a:pt x="0" y="32"/>
                </a:lnTo>
                <a:lnTo>
                  <a:pt x="0" y="34"/>
                </a:lnTo>
                <a:lnTo>
                  <a:pt x="0" y="34"/>
                </a:lnTo>
                <a:lnTo>
                  <a:pt x="0" y="34"/>
                </a:lnTo>
                <a:lnTo>
                  <a:pt x="0" y="35"/>
                </a:lnTo>
                <a:lnTo>
                  <a:pt x="0" y="36"/>
                </a:lnTo>
                <a:lnTo>
                  <a:pt x="0" y="36"/>
                </a:lnTo>
                <a:lnTo>
                  <a:pt x="0" y="36"/>
                </a:lnTo>
                <a:lnTo>
                  <a:pt x="1" y="37"/>
                </a:lnTo>
                <a:lnTo>
                  <a:pt x="1" y="39"/>
                </a:lnTo>
                <a:lnTo>
                  <a:pt x="1" y="39"/>
                </a:lnTo>
                <a:lnTo>
                  <a:pt x="1" y="39"/>
                </a:lnTo>
                <a:lnTo>
                  <a:pt x="1" y="40"/>
                </a:lnTo>
                <a:lnTo>
                  <a:pt x="1" y="40"/>
                </a:lnTo>
                <a:lnTo>
                  <a:pt x="2" y="41"/>
                </a:lnTo>
                <a:lnTo>
                  <a:pt x="2" y="41"/>
                </a:lnTo>
                <a:lnTo>
                  <a:pt x="2" y="42"/>
                </a:lnTo>
                <a:lnTo>
                  <a:pt x="2" y="42"/>
                </a:lnTo>
                <a:lnTo>
                  <a:pt x="2" y="44"/>
                </a:lnTo>
                <a:lnTo>
                  <a:pt x="2" y="44"/>
                </a:lnTo>
                <a:lnTo>
                  <a:pt x="2" y="45"/>
                </a:lnTo>
                <a:lnTo>
                  <a:pt x="4" y="45"/>
                </a:lnTo>
                <a:lnTo>
                  <a:pt x="4" y="46"/>
                </a:lnTo>
                <a:lnTo>
                  <a:pt x="4" y="46"/>
                </a:lnTo>
                <a:lnTo>
                  <a:pt x="5" y="47"/>
                </a:lnTo>
                <a:lnTo>
                  <a:pt x="5" y="47"/>
                </a:lnTo>
                <a:lnTo>
                  <a:pt x="5" y="47"/>
                </a:lnTo>
                <a:lnTo>
                  <a:pt x="5" y="49"/>
                </a:lnTo>
                <a:lnTo>
                  <a:pt x="5" y="50"/>
                </a:lnTo>
                <a:lnTo>
                  <a:pt x="6" y="50"/>
                </a:lnTo>
                <a:lnTo>
                  <a:pt x="6" y="50"/>
                </a:lnTo>
                <a:lnTo>
                  <a:pt x="6" y="51"/>
                </a:lnTo>
                <a:lnTo>
                  <a:pt x="7" y="51"/>
                </a:lnTo>
                <a:lnTo>
                  <a:pt x="7" y="52"/>
                </a:lnTo>
                <a:lnTo>
                  <a:pt x="7" y="52"/>
                </a:lnTo>
                <a:lnTo>
                  <a:pt x="7" y="52"/>
                </a:lnTo>
                <a:lnTo>
                  <a:pt x="9" y="54"/>
                </a:lnTo>
                <a:lnTo>
                  <a:pt x="9" y="54"/>
                </a:lnTo>
                <a:lnTo>
                  <a:pt x="10" y="54"/>
                </a:lnTo>
                <a:lnTo>
                  <a:pt x="10" y="54"/>
                </a:lnTo>
                <a:lnTo>
                  <a:pt x="10" y="55"/>
                </a:lnTo>
                <a:lnTo>
                  <a:pt x="11" y="55"/>
                </a:lnTo>
                <a:lnTo>
                  <a:pt x="11" y="56"/>
                </a:lnTo>
                <a:lnTo>
                  <a:pt x="11" y="56"/>
                </a:lnTo>
                <a:lnTo>
                  <a:pt x="11" y="56"/>
                </a:lnTo>
                <a:lnTo>
                  <a:pt x="12" y="57"/>
                </a:lnTo>
                <a:lnTo>
                  <a:pt x="14" y="57"/>
                </a:lnTo>
                <a:lnTo>
                  <a:pt x="14" y="57"/>
                </a:lnTo>
                <a:lnTo>
                  <a:pt x="14" y="59"/>
                </a:lnTo>
                <a:lnTo>
                  <a:pt x="15" y="59"/>
                </a:lnTo>
                <a:lnTo>
                  <a:pt x="15" y="59"/>
                </a:lnTo>
                <a:lnTo>
                  <a:pt x="16" y="59"/>
                </a:lnTo>
                <a:lnTo>
                  <a:pt x="16" y="60"/>
                </a:lnTo>
                <a:lnTo>
                  <a:pt x="16" y="60"/>
                </a:lnTo>
                <a:lnTo>
                  <a:pt x="17" y="60"/>
                </a:lnTo>
                <a:lnTo>
                  <a:pt x="19" y="61"/>
                </a:lnTo>
                <a:lnTo>
                  <a:pt x="19" y="61"/>
                </a:lnTo>
                <a:lnTo>
                  <a:pt x="19" y="61"/>
                </a:lnTo>
                <a:lnTo>
                  <a:pt x="20" y="61"/>
                </a:lnTo>
                <a:lnTo>
                  <a:pt x="21" y="61"/>
                </a:lnTo>
                <a:lnTo>
                  <a:pt x="21" y="61"/>
                </a:lnTo>
                <a:lnTo>
                  <a:pt x="21" y="62"/>
                </a:lnTo>
                <a:lnTo>
                  <a:pt x="22" y="62"/>
                </a:lnTo>
                <a:lnTo>
                  <a:pt x="22" y="62"/>
                </a:lnTo>
                <a:lnTo>
                  <a:pt x="24" y="62"/>
                </a:lnTo>
                <a:lnTo>
                  <a:pt x="24" y="64"/>
                </a:lnTo>
                <a:lnTo>
                  <a:pt x="25" y="64"/>
                </a:lnTo>
                <a:lnTo>
                  <a:pt x="25" y="64"/>
                </a:lnTo>
                <a:lnTo>
                  <a:pt x="25" y="64"/>
                </a:lnTo>
                <a:lnTo>
                  <a:pt x="26" y="64"/>
                </a:lnTo>
                <a:lnTo>
                  <a:pt x="27" y="64"/>
                </a:lnTo>
                <a:lnTo>
                  <a:pt x="27" y="64"/>
                </a:lnTo>
                <a:lnTo>
                  <a:pt x="27" y="64"/>
                </a:lnTo>
                <a:lnTo>
                  <a:pt x="29" y="64"/>
                </a:lnTo>
                <a:lnTo>
                  <a:pt x="30" y="64"/>
                </a:lnTo>
                <a:lnTo>
                  <a:pt x="30" y="64"/>
                </a:lnTo>
                <a:lnTo>
                  <a:pt x="30" y="64"/>
                </a:lnTo>
                <a:lnTo>
                  <a:pt x="31" y="64"/>
                </a:lnTo>
                <a:lnTo>
                  <a:pt x="32" y="64"/>
                </a:lnTo>
                <a:lnTo>
                  <a:pt x="36" y="64"/>
                </a:lnTo>
                <a:lnTo>
                  <a:pt x="38" y="64"/>
                </a:lnTo>
                <a:lnTo>
                  <a:pt x="39" y="64"/>
                </a:lnTo>
                <a:lnTo>
                  <a:pt x="39" y="64"/>
                </a:lnTo>
                <a:lnTo>
                  <a:pt x="39" y="64"/>
                </a:lnTo>
                <a:lnTo>
                  <a:pt x="40" y="64"/>
                </a:lnTo>
                <a:lnTo>
                  <a:pt x="41" y="64"/>
                </a:lnTo>
                <a:lnTo>
                  <a:pt x="41" y="64"/>
                </a:lnTo>
                <a:lnTo>
                  <a:pt x="43" y="64"/>
                </a:lnTo>
                <a:lnTo>
                  <a:pt x="43" y="64"/>
                </a:lnTo>
                <a:lnTo>
                  <a:pt x="44" y="64"/>
                </a:lnTo>
                <a:lnTo>
                  <a:pt x="44" y="64"/>
                </a:lnTo>
                <a:lnTo>
                  <a:pt x="45" y="64"/>
                </a:lnTo>
                <a:lnTo>
                  <a:pt x="45" y="64"/>
                </a:lnTo>
                <a:lnTo>
                  <a:pt x="46" y="62"/>
                </a:lnTo>
                <a:lnTo>
                  <a:pt x="46" y="62"/>
                </a:lnTo>
                <a:lnTo>
                  <a:pt x="48" y="62"/>
                </a:lnTo>
                <a:lnTo>
                  <a:pt x="48" y="62"/>
                </a:lnTo>
                <a:lnTo>
                  <a:pt x="49" y="61"/>
                </a:lnTo>
                <a:lnTo>
                  <a:pt x="49" y="61"/>
                </a:lnTo>
                <a:lnTo>
                  <a:pt x="50" y="61"/>
                </a:lnTo>
                <a:lnTo>
                  <a:pt x="50" y="61"/>
                </a:lnTo>
                <a:lnTo>
                  <a:pt x="51" y="61"/>
                </a:lnTo>
                <a:lnTo>
                  <a:pt x="51" y="61"/>
                </a:lnTo>
                <a:lnTo>
                  <a:pt x="51" y="60"/>
                </a:lnTo>
                <a:lnTo>
                  <a:pt x="53" y="60"/>
                </a:lnTo>
                <a:lnTo>
                  <a:pt x="53" y="60"/>
                </a:lnTo>
                <a:lnTo>
                  <a:pt x="53" y="59"/>
                </a:lnTo>
                <a:lnTo>
                  <a:pt x="54" y="59"/>
                </a:lnTo>
                <a:lnTo>
                  <a:pt x="55" y="59"/>
                </a:lnTo>
                <a:lnTo>
                  <a:pt x="55" y="59"/>
                </a:lnTo>
                <a:lnTo>
                  <a:pt x="55" y="57"/>
                </a:lnTo>
                <a:lnTo>
                  <a:pt x="56" y="57"/>
                </a:lnTo>
                <a:lnTo>
                  <a:pt x="56" y="56"/>
                </a:lnTo>
                <a:lnTo>
                  <a:pt x="58" y="56"/>
                </a:lnTo>
                <a:lnTo>
                  <a:pt x="58" y="56"/>
                </a:lnTo>
                <a:lnTo>
                  <a:pt x="58" y="56"/>
                </a:lnTo>
                <a:lnTo>
                  <a:pt x="59" y="55"/>
                </a:lnTo>
                <a:lnTo>
                  <a:pt x="59" y="55"/>
                </a:lnTo>
                <a:lnTo>
                  <a:pt x="60" y="54"/>
                </a:lnTo>
                <a:lnTo>
                  <a:pt x="60" y="54"/>
                </a:lnTo>
                <a:lnTo>
                  <a:pt x="60" y="54"/>
                </a:lnTo>
                <a:lnTo>
                  <a:pt x="60" y="54"/>
                </a:lnTo>
                <a:lnTo>
                  <a:pt x="61" y="52"/>
                </a:lnTo>
                <a:lnTo>
                  <a:pt x="61" y="52"/>
                </a:lnTo>
                <a:lnTo>
                  <a:pt x="63" y="52"/>
                </a:lnTo>
                <a:lnTo>
                  <a:pt x="63" y="51"/>
                </a:lnTo>
                <a:lnTo>
                  <a:pt x="63" y="51"/>
                </a:lnTo>
                <a:lnTo>
                  <a:pt x="63" y="50"/>
                </a:lnTo>
                <a:lnTo>
                  <a:pt x="64" y="50"/>
                </a:lnTo>
                <a:lnTo>
                  <a:pt x="64" y="50"/>
                </a:lnTo>
                <a:lnTo>
                  <a:pt x="65" y="49"/>
                </a:lnTo>
                <a:lnTo>
                  <a:pt x="65" y="47"/>
                </a:lnTo>
                <a:lnTo>
                  <a:pt x="65" y="47"/>
                </a:lnTo>
                <a:lnTo>
                  <a:pt x="65" y="47"/>
                </a:lnTo>
                <a:lnTo>
                  <a:pt x="65" y="46"/>
                </a:lnTo>
                <a:lnTo>
                  <a:pt x="65" y="45"/>
                </a:lnTo>
                <a:lnTo>
                  <a:pt x="66" y="45"/>
                </a:lnTo>
                <a:lnTo>
                  <a:pt x="66" y="45"/>
                </a:lnTo>
                <a:lnTo>
                  <a:pt x="66" y="44"/>
                </a:lnTo>
                <a:lnTo>
                  <a:pt x="66" y="44"/>
                </a:lnTo>
                <a:lnTo>
                  <a:pt x="66" y="42"/>
                </a:lnTo>
                <a:lnTo>
                  <a:pt x="66" y="42"/>
                </a:lnTo>
                <a:lnTo>
                  <a:pt x="66" y="41"/>
                </a:lnTo>
                <a:lnTo>
                  <a:pt x="68" y="41"/>
                </a:lnTo>
                <a:lnTo>
                  <a:pt x="68" y="40"/>
                </a:lnTo>
                <a:lnTo>
                  <a:pt x="68" y="40"/>
                </a:lnTo>
                <a:lnTo>
                  <a:pt x="68" y="39"/>
                </a:lnTo>
                <a:lnTo>
                  <a:pt x="68" y="39"/>
                </a:lnTo>
                <a:lnTo>
                  <a:pt x="69" y="39"/>
                </a:lnTo>
                <a:lnTo>
                  <a:pt x="69" y="37"/>
                </a:lnTo>
                <a:lnTo>
                  <a:pt x="69" y="36"/>
                </a:lnTo>
                <a:lnTo>
                  <a:pt x="69" y="36"/>
                </a:lnTo>
                <a:lnTo>
                  <a:pt x="69" y="36"/>
                </a:lnTo>
                <a:lnTo>
                  <a:pt x="69" y="35"/>
                </a:lnTo>
                <a:lnTo>
                  <a:pt x="69" y="34"/>
                </a:lnTo>
                <a:lnTo>
                  <a:pt x="69" y="34"/>
                </a:lnTo>
                <a:lnTo>
                  <a:pt x="69" y="34"/>
                </a:lnTo>
                <a:lnTo>
                  <a:pt x="69" y="32"/>
                </a:lnTo>
                <a:lnTo>
                  <a:pt x="69" y="31"/>
                </a:lnTo>
                <a:lnTo>
                  <a:pt x="69" y="31"/>
                </a:lnTo>
                <a:lnTo>
                  <a:pt x="69" y="30"/>
                </a:lnTo>
                <a:lnTo>
                  <a:pt x="69" y="30"/>
                </a:lnTo>
                <a:lnTo>
                  <a:pt x="69" y="29"/>
                </a:lnTo>
                <a:lnTo>
                  <a:pt x="69" y="29"/>
                </a:lnTo>
                <a:lnTo>
                  <a:pt x="69" y="27"/>
                </a:lnTo>
                <a:lnTo>
                  <a:pt x="69" y="27"/>
                </a:lnTo>
                <a:lnTo>
                  <a:pt x="69" y="26"/>
                </a:lnTo>
                <a:lnTo>
                  <a:pt x="69" y="26"/>
                </a:lnTo>
                <a:lnTo>
                  <a:pt x="68" y="25"/>
                </a:lnTo>
                <a:lnTo>
                  <a:pt x="68" y="25"/>
                </a:lnTo>
                <a:lnTo>
                  <a:pt x="68" y="25"/>
                </a:lnTo>
                <a:lnTo>
                  <a:pt x="68" y="23"/>
                </a:lnTo>
                <a:lnTo>
                  <a:pt x="68" y="22"/>
                </a:lnTo>
                <a:lnTo>
                  <a:pt x="66" y="22"/>
                </a:lnTo>
                <a:lnTo>
                  <a:pt x="66" y="22"/>
                </a:lnTo>
                <a:lnTo>
                  <a:pt x="66" y="21"/>
                </a:lnTo>
                <a:lnTo>
                  <a:pt x="66" y="20"/>
                </a:lnTo>
                <a:lnTo>
                  <a:pt x="66" y="20"/>
                </a:lnTo>
                <a:lnTo>
                  <a:pt x="66" y="20"/>
                </a:lnTo>
                <a:lnTo>
                  <a:pt x="66" y="18"/>
                </a:lnTo>
                <a:lnTo>
                  <a:pt x="65" y="17"/>
                </a:lnTo>
                <a:lnTo>
                  <a:pt x="65" y="17"/>
                </a:lnTo>
                <a:lnTo>
                  <a:pt x="65" y="17"/>
                </a:lnTo>
                <a:lnTo>
                  <a:pt x="65" y="16"/>
                </a:lnTo>
                <a:lnTo>
                  <a:pt x="65" y="16"/>
                </a:lnTo>
                <a:lnTo>
                  <a:pt x="64" y="15"/>
                </a:lnTo>
                <a:lnTo>
                  <a:pt x="64" y="15"/>
                </a:lnTo>
                <a:lnTo>
                  <a:pt x="64" y="15"/>
                </a:lnTo>
                <a:lnTo>
                  <a:pt x="63" y="13"/>
                </a:lnTo>
                <a:lnTo>
                  <a:pt x="63" y="12"/>
                </a:lnTo>
                <a:lnTo>
                  <a:pt x="63" y="12"/>
                </a:lnTo>
                <a:lnTo>
                  <a:pt x="63" y="12"/>
                </a:lnTo>
                <a:lnTo>
                  <a:pt x="61" y="11"/>
                </a:lnTo>
                <a:lnTo>
                  <a:pt x="61" y="11"/>
                </a:lnTo>
                <a:lnTo>
                  <a:pt x="60" y="11"/>
                </a:lnTo>
                <a:lnTo>
                  <a:pt x="60" y="11"/>
                </a:lnTo>
                <a:lnTo>
                  <a:pt x="60" y="10"/>
                </a:lnTo>
                <a:lnTo>
                  <a:pt x="59" y="10"/>
                </a:lnTo>
                <a:lnTo>
                  <a:pt x="59" y="8"/>
                </a:lnTo>
                <a:lnTo>
                  <a:pt x="58" y="8"/>
                </a:lnTo>
                <a:lnTo>
                  <a:pt x="58" y="8"/>
                </a:lnTo>
                <a:lnTo>
                  <a:pt x="58" y="7"/>
                </a:lnTo>
                <a:lnTo>
                  <a:pt x="58" y="7"/>
                </a:lnTo>
                <a:lnTo>
                  <a:pt x="56" y="6"/>
                </a:lnTo>
                <a:lnTo>
                  <a:pt x="55" y="6"/>
                </a:lnTo>
                <a:lnTo>
                  <a:pt x="55" y="6"/>
                </a:lnTo>
                <a:lnTo>
                  <a:pt x="55" y="6"/>
                </a:lnTo>
                <a:lnTo>
                  <a:pt x="54" y="6"/>
                </a:lnTo>
                <a:lnTo>
                  <a:pt x="54" y="5"/>
                </a:lnTo>
                <a:lnTo>
                  <a:pt x="53" y="5"/>
                </a:lnTo>
                <a:lnTo>
                  <a:pt x="53" y="3"/>
                </a:lnTo>
                <a:lnTo>
                  <a:pt x="53" y="3"/>
                </a:lnTo>
                <a:lnTo>
                  <a:pt x="51" y="3"/>
                </a:lnTo>
                <a:lnTo>
                  <a:pt x="51" y="3"/>
                </a:lnTo>
                <a:lnTo>
                  <a:pt x="51" y="3"/>
                </a:lnTo>
                <a:lnTo>
                  <a:pt x="50" y="3"/>
                </a:lnTo>
                <a:lnTo>
                  <a:pt x="49" y="2"/>
                </a:lnTo>
                <a:lnTo>
                  <a:pt x="49" y="2"/>
                </a:lnTo>
                <a:lnTo>
                  <a:pt x="49" y="2"/>
                </a:lnTo>
                <a:lnTo>
                  <a:pt x="48" y="1"/>
                </a:lnTo>
                <a:lnTo>
                  <a:pt x="46" y="1"/>
                </a:lnTo>
                <a:lnTo>
                  <a:pt x="46" y="1"/>
                </a:lnTo>
                <a:lnTo>
                  <a:pt x="46" y="1"/>
                </a:lnTo>
                <a:lnTo>
                  <a:pt x="45" y="1"/>
                </a:lnTo>
                <a:lnTo>
                  <a:pt x="44" y="1"/>
                </a:lnTo>
                <a:lnTo>
                  <a:pt x="44" y="1"/>
                </a:lnTo>
                <a:lnTo>
                  <a:pt x="44" y="1"/>
                </a:lnTo>
                <a:lnTo>
                  <a:pt x="43" y="1"/>
                </a:lnTo>
                <a:lnTo>
                  <a:pt x="41" y="1"/>
                </a:lnTo>
                <a:lnTo>
                  <a:pt x="41" y="1"/>
                </a:lnTo>
                <a:lnTo>
                  <a:pt x="41" y="1"/>
                </a:lnTo>
                <a:lnTo>
                  <a:pt x="40" y="0"/>
                </a:lnTo>
                <a:lnTo>
                  <a:pt x="39" y="0"/>
                </a:lnTo>
                <a:lnTo>
                  <a:pt x="39" y="0"/>
                </a:lnTo>
                <a:lnTo>
                  <a:pt x="38" y="0"/>
                </a:lnTo>
                <a:lnTo>
                  <a:pt x="36" y="0"/>
                </a:lnTo>
                <a:lnTo>
                  <a:pt x="32" y="0"/>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14" name="Line 66"/>
          <p:cNvSpPr>
            <a:spLocks noChangeShapeType="1"/>
          </p:cNvSpPr>
          <p:nvPr/>
        </p:nvSpPr>
        <p:spPr bwMode="auto">
          <a:xfrm>
            <a:off x="2516717" y="2384425"/>
            <a:ext cx="0" cy="0"/>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15" name="Freeform 67"/>
          <p:cNvSpPr>
            <a:spLocks/>
          </p:cNvSpPr>
          <p:nvPr/>
        </p:nvSpPr>
        <p:spPr bwMode="auto">
          <a:xfrm>
            <a:off x="2487086" y="2373316"/>
            <a:ext cx="29633" cy="34925"/>
          </a:xfrm>
          <a:custGeom>
            <a:avLst/>
            <a:gdLst>
              <a:gd name="T0" fmla="*/ 64 w 64"/>
              <a:gd name="T1" fmla="*/ 29 h 105"/>
              <a:gd name="T2" fmla="*/ 64 w 64"/>
              <a:gd name="T3" fmla="*/ 26 h 105"/>
              <a:gd name="T4" fmla="*/ 63 w 64"/>
              <a:gd name="T5" fmla="*/ 23 h 105"/>
              <a:gd name="T6" fmla="*/ 61 w 64"/>
              <a:gd name="T7" fmla="*/ 20 h 105"/>
              <a:gd name="T8" fmla="*/ 60 w 64"/>
              <a:gd name="T9" fmla="*/ 17 h 105"/>
              <a:gd name="T10" fmla="*/ 59 w 64"/>
              <a:gd name="T11" fmla="*/ 15 h 105"/>
              <a:gd name="T12" fmla="*/ 58 w 64"/>
              <a:gd name="T13" fmla="*/ 12 h 105"/>
              <a:gd name="T14" fmla="*/ 55 w 64"/>
              <a:gd name="T15" fmla="*/ 10 h 105"/>
              <a:gd name="T16" fmla="*/ 53 w 64"/>
              <a:gd name="T17" fmla="*/ 7 h 105"/>
              <a:gd name="T18" fmla="*/ 50 w 64"/>
              <a:gd name="T19" fmla="*/ 6 h 105"/>
              <a:gd name="T20" fmla="*/ 48 w 64"/>
              <a:gd name="T21" fmla="*/ 3 h 105"/>
              <a:gd name="T22" fmla="*/ 44 w 64"/>
              <a:gd name="T23" fmla="*/ 2 h 105"/>
              <a:gd name="T24" fmla="*/ 41 w 64"/>
              <a:gd name="T25" fmla="*/ 1 h 105"/>
              <a:gd name="T26" fmla="*/ 38 w 64"/>
              <a:gd name="T27" fmla="*/ 1 h 105"/>
              <a:gd name="T28" fmla="*/ 35 w 64"/>
              <a:gd name="T29" fmla="*/ 0 h 105"/>
              <a:gd name="T30" fmla="*/ 33 w 64"/>
              <a:gd name="T31" fmla="*/ 0 h 105"/>
              <a:gd name="T32" fmla="*/ 29 w 64"/>
              <a:gd name="T33" fmla="*/ 0 h 105"/>
              <a:gd name="T34" fmla="*/ 25 w 64"/>
              <a:gd name="T35" fmla="*/ 1 h 105"/>
              <a:gd name="T36" fmla="*/ 22 w 64"/>
              <a:gd name="T37" fmla="*/ 1 h 105"/>
              <a:gd name="T38" fmla="*/ 19 w 64"/>
              <a:gd name="T39" fmla="*/ 2 h 105"/>
              <a:gd name="T40" fmla="*/ 16 w 64"/>
              <a:gd name="T41" fmla="*/ 3 h 105"/>
              <a:gd name="T42" fmla="*/ 14 w 64"/>
              <a:gd name="T43" fmla="*/ 6 h 105"/>
              <a:gd name="T44" fmla="*/ 11 w 64"/>
              <a:gd name="T45" fmla="*/ 8 h 105"/>
              <a:gd name="T46" fmla="*/ 9 w 64"/>
              <a:gd name="T47" fmla="*/ 10 h 105"/>
              <a:gd name="T48" fmla="*/ 6 w 64"/>
              <a:gd name="T49" fmla="*/ 12 h 105"/>
              <a:gd name="T50" fmla="*/ 5 w 64"/>
              <a:gd name="T51" fmla="*/ 15 h 105"/>
              <a:gd name="T52" fmla="*/ 4 w 64"/>
              <a:gd name="T53" fmla="*/ 17 h 105"/>
              <a:gd name="T54" fmla="*/ 2 w 64"/>
              <a:gd name="T55" fmla="*/ 20 h 105"/>
              <a:gd name="T56" fmla="*/ 1 w 64"/>
              <a:gd name="T57" fmla="*/ 23 h 105"/>
              <a:gd name="T58" fmla="*/ 0 w 64"/>
              <a:gd name="T59" fmla="*/ 26 h 105"/>
              <a:gd name="T60" fmla="*/ 0 w 64"/>
              <a:gd name="T61" fmla="*/ 30 h 105"/>
              <a:gd name="T62" fmla="*/ 0 w 64"/>
              <a:gd name="T63" fmla="*/ 74 h 105"/>
              <a:gd name="T64" fmla="*/ 0 w 64"/>
              <a:gd name="T65" fmla="*/ 76 h 105"/>
              <a:gd name="T66" fmla="*/ 1 w 64"/>
              <a:gd name="T67" fmla="*/ 80 h 105"/>
              <a:gd name="T68" fmla="*/ 2 w 64"/>
              <a:gd name="T69" fmla="*/ 82 h 105"/>
              <a:gd name="T70" fmla="*/ 2 w 64"/>
              <a:gd name="T71" fmla="*/ 86 h 105"/>
              <a:gd name="T72" fmla="*/ 5 w 64"/>
              <a:gd name="T73" fmla="*/ 89 h 105"/>
              <a:gd name="T74" fmla="*/ 6 w 64"/>
              <a:gd name="T75" fmla="*/ 91 h 105"/>
              <a:gd name="T76" fmla="*/ 9 w 64"/>
              <a:gd name="T77" fmla="*/ 94 h 105"/>
              <a:gd name="T78" fmla="*/ 10 w 64"/>
              <a:gd name="T79" fmla="*/ 95 h 105"/>
              <a:gd name="T80" fmla="*/ 12 w 64"/>
              <a:gd name="T81" fmla="*/ 97 h 105"/>
              <a:gd name="T82" fmla="*/ 16 w 64"/>
              <a:gd name="T83" fmla="*/ 100 h 105"/>
              <a:gd name="T84" fmla="*/ 19 w 64"/>
              <a:gd name="T85" fmla="*/ 101 h 105"/>
              <a:gd name="T86" fmla="*/ 21 w 64"/>
              <a:gd name="T87" fmla="*/ 103 h 105"/>
              <a:gd name="T88" fmla="*/ 24 w 64"/>
              <a:gd name="T89" fmla="*/ 104 h 105"/>
              <a:gd name="T90" fmla="*/ 27 w 64"/>
              <a:gd name="T91" fmla="*/ 104 h 105"/>
              <a:gd name="T92" fmla="*/ 30 w 64"/>
              <a:gd name="T93" fmla="*/ 105 h 105"/>
              <a:gd name="T94" fmla="*/ 34 w 64"/>
              <a:gd name="T95" fmla="*/ 105 h 105"/>
              <a:gd name="T96" fmla="*/ 36 w 64"/>
              <a:gd name="T97" fmla="*/ 104 h 105"/>
              <a:gd name="T98" fmla="*/ 40 w 64"/>
              <a:gd name="T99" fmla="*/ 103 h 105"/>
              <a:gd name="T100" fmla="*/ 44 w 64"/>
              <a:gd name="T101" fmla="*/ 103 h 105"/>
              <a:gd name="T102" fmla="*/ 46 w 64"/>
              <a:gd name="T103" fmla="*/ 101 h 105"/>
              <a:gd name="T104" fmla="*/ 49 w 64"/>
              <a:gd name="T105" fmla="*/ 100 h 105"/>
              <a:gd name="T106" fmla="*/ 51 w 64"/>
              <a:gd name="T107" fmla="*/ 97 h 105"/>
              <a:gd name="T108" fmla="*/ 54 w 64"/>
              <a:gd name="T109" fmla="*/ 95 h 105"/>
              <a:gd name="T110" fmla="*/ 56 w 64"/>
              <a:gd name="T111" fmla="*/ 94 h 105"/>
              <a:gd name="T112" fmla="*/ 58 w 64"/>
              <a:gd name="T113" fmla="*/ 91 h 105"/>
              <a:gd name="T114" fmla="*/ 60 w 64"/>
              <a:gd name="T115" fmla="*/ 89 h 105"/>
              <a:gd name="T116" fmla="*/ 61 w 64"/>
              <a:gd name="T117" fmla="*/ 85 h 105"/>
              <a:gd name="T118" fmla="*/ 61 w 64"/>
              <a:gd name="T119" fmla="*/ 82 h 105"/>
              <a:gd name="T120" fmla="*/ 63 w 64"/>
              <a:gd name="T121" fmla="*/ 80 h 105"/>
              <a:gd name="T122" fmla="*/ 64 w 64"/>
              <a:gd name="T123" fmla="*/ 76 h 105"/>
              <a:gd name="T124" fmla="*/ 64 w 64"/>
              <a:gd name="T125" fmla="*/ 7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 h="105">
                <a:moveTo>
                  <a:pt x="64" y="32"/>
                </a:moveTo>
                <a:lnTo>
                  <a:pt x="64" y="31"/>
                </a:lnTo>
                <a:lnTo>
                  <a:pt x="64" y="31"/>
                </a:lnTo>
                <a:lnTo>
                  <a:pt x="64" y="30"/>
                </a:lnTo>
                <a:lnTo>
                  <a:pt x="64" y="29"/>
                </a:lnTo>
                <a:lnTo>
                  <a:pt x="64" y="29"/>
                </a:lnTo>
                <a:lnTo>
                  <a:pt x="64" y="29"/>
                </a:lnTo>
                <a:lnTo>
                  <a:pt x="64" y="27"/>
                </a:lnTo>
                <a:lnTo>
                  <a:pt x="64" y="26"/>
                </a:lnTo>
                <a:lnTo>
                  <a:pt x="64" y="26"/>
                </a:lnTo>
                <a:lnTo>
                  <a:pt x="63" y="26"/>
                </a:lnTo>
                <a:lnTo>
                  <a:pt x="63" y="25"/>
                </a:lnTo>
                <a:lnTo>
                  <a:pt x="63" y="25"/>
                </a:lnTo>
                <a:lnTo>
                  <a:pt x="63" y="25"/>
                </a:lnTo>
                <a:lnTo>
                  <a:pt x="63" y="23"/>
                </a:lnTo>
                <a:lnTo>
                  <a:pt x="61" y="22"/>
                </a:lnTo>
                <a:lnTo>
                  <a:pt x="61" y="22"/>
                </a:lnTo>
                <a:lnTo>
                  <a:pt x="61" y="22"/>
                </a:lnTo>
                <a:lnTo>
                  <a:pt x="61" y="21"/>
                </a:lnTo>
                <a:lnTo>
                  <a:pt x="61" y="20"/>
                </a:lnTo>
                <a:lnTo>
                  <a:pt x="61" y="20"/>
                </a:lnTo>
                <a:lnTo>
                  <a:pt x="61" y="20"/>
                </a:lnTo>
                <a:lnTo>
                  <a:pt x="61" y="18"/>
                </a:lnTo>
                <a:lnTo>
                  <a:pt x="60" y="17"/>
                </a:lnTo>
                <a:lnTo>
                  <a:pt x="60" y="17"/>
                </a:lnTo>
                <a:lnTo>
                  <a:pt x="60" y="17"/>
                </a:lnTo>
                <a:lnTo>
                  <a:pt x="60" y="16"/>
                </a:lnTo>
                <a:lnTo>
                  <a:pt x="60" y="15"/>
                </a:lnTo>
                <a:lnTo>
                  <a:pt x="59" y="15"/>
                </a:lnTo>
                <a:lnTo>
                  <a:pt x="59" y="15"/>
                </a:lnTo>
                <a:lnTo>
                  <a:pt x="58" y="13"/>
                </a:lnTo>
                <a:lnTo>
                  <a:pt x="58" y="13"/>
                </a:lnTo>
                <a:lnTo>
                  <a:pt x="58" y="12"/>
                </a:lnTo>
                <a:lnTo>
                  <a:pt x="58" y="12"/>
                </a:lnTo>
                <a:lnTo>
                  <a:pt x="58" y="12"/>
                </a:lnTo>
                <a:lnTo>
                  <a:pt x="56" y="11"/>
                </a:lnTo>
                <a:lnTo>
                  <a:pt x="56" y="11"/>
                </a:lnTo>
                <a:lnTo>
                  <a:pt x="55" y="11"/>
                </a:lnTo>
                <a:lnTo>
                  <a:pt x="55" y="11"/>
                </a:lnTo>
                <a:lnTo>
                  <a:pt x="55" y="10"/>
                </a:lnTo>
                <a:lnTo>
                  <a:pt x="54" y="8"/>
                </a:lnTo>
                <a:lnTo>
                  <a:pt x="54" y="8"/>
                </a:lnTo>
                <a:lnTo>
                  <a:pt x="53" y="8"/>
                </a:lnTo>
                <a:lnTo>
                  <a:pt x="53" y="8"/>
                </a:lnTo>
                <a:lnTo>
                  <a:pt x="53" y="7"/>
                </a:lnTo>
                <a:lnTo>
                  <a:pt x="51" y="7"/>
                </a:lnTo>
                <a:lnTo>
                  <a:pt x="51" y="6"/>
                </a:lnTo>
                <a:lnTo>
                  <a:pt x="50" y="6"/>
                </a:lnTo>
                <a:lnTo>
                  <a:pt x="50" y="6"/>
                </a:lnTo>
                <a:lnTo>
                  <a:pt x="50" y="6"/>
                </a:lnTo>
                <a:lnTo>
                  <a:pt x="49" y="6"/>
                </a:lnTo>
                <a:lnTo>
                  <a:pt x="49" y="5"/>
                </a:lnTo>
                <a:lnTo>
                  <a:pt x="48" y="5"/>
                </a:lnTo>
                <a:lnTo>
                  <a:pt x="48" y="3"/>
                </a:lnTo>
                <a:lnTo>
                  <a:pt x="48" y="3"/>
                </a:lnTo>
                <a:lnTo>
                  <a:pt x="46" y="3"/>
                </a:lnTo>
                <a:lnTo>
                  <a:pt x="46" y="3"/>
                </a:lnTo>
                <a:lnTo>
                  <a:pt x="45" y="3"/>
                </a:lnTo>
                <a:lnTo>
                  <a:pt x="45" y="3"/>
                </a:lnTo>
                <a:lnTo>
                  <a:pt x="44" y="2"/>
                </a:lnTo>
                <a:lnTo>
                  <a:pt x="44" y="2"/>
                </a:lnTo>
                <a:lnTo>
                  <a:pt x="44" y="2"/>
                </a:lnTo>
                <a:lnTo>
                  <a:pt x="43" y="1"/>
                </a:lnTo>
                <a:lnTo>
                  <a:pt x="41" y="1"/>
                </a:lnTo>
                <a:lnTo>
                  <a:pt x="41" y="1"/>
                </a:lnTo>
                <a:lnTo>
                  <a:pt x="41" y="1"/>
                </a:lnTo>
                <a:lnTo>
                  <a:pt x="40" y="1"/>
                </a:lnTo>
                <a:lnTo>
                  <a:pt x="39" y="1"/>
                </a:lnTo>
                <a:lnTo>
                  <a:pt x="39" y="1"/>
                </a:lnTo>
                <a:lnTo>
                  <a:pt x="38" y="1"/>
                </a:lnTo>
                <a:lnTo>
                  <a:pt x="38" y="1"/>
                </a:lnTo>
                <a:lnTo>
                  <a:pt x="36" y="1"/>
                </a:lnTo>
                <a:lnTo>
                  <a:pt x="36" y="1"/>
                </a:lnTo>
                <a:lnTo>
                  <a:pt x="35" y="0"/>
                </a:lnTo>
                <a:lnTo>
                  <a:pt x="35" y="0"/>
                </a:lnTo>
                <a:lnTo>
                  <a:pt x="34" y="0"/>
                </a:lnTo>
                <a:lnTo>
                  <a:pt x="34" y="0"/>
                </a:lnTo>
                <a:lnTo>
                  <a:pt x="33" y="0"/>
                </a:lnTo>
                <a:lnTo>
                  <a:pt x="33" y="0"/>
                </a:lnTo>
                <a:lnTo>
                  <a:pt x="33" y="0"/>
                </a:lnTo>
                <a:lnTo>
                  <a:pt x="31" y="0"/>
                </a:lnTo>
                <a:lnTo>
                  <a:pt x="30" y="0"/>
                </a:lnTo>
                <a:lnTo>
                  <a:pt x="30" y="0"/>
                </a:lnTo>
                <a:lnTo>
                  <a:pt x="30" y="0"/>
                </a:lnTo>
                <a:lnTo>
                  <a:pt x="29" y="0"/>
                </a:lnTo>
                <a:lnTo>
                  <a:pt x="27" y="1"/>
                </a:lnTo>
                <a:lnTo>
                  <a:pt x="27" y="1"/>
                </a:lnTo>
                <a:lnTo>
                  <a:pt x="26" y="1"/>
                </a:lnTo>
                <a:lnTo>
                  <a:pt x="26" y="1"/>
                </a:lnTo>
                <a:lnTo>
                  <a:pt x="25" y="1"/>
                </a:lnTo>
                <a:lnTo>
                  <a:pt x="25" y="1"/>
                </a:lnTo>
                <a:lnTo>
                  <a:pt x="24" y="1"/>
                </a:lnTo>
                <a:lnTo>
                  <a:pt x="24" y="1"/>
                </a:lnTo>
                <a:lnTo>
                  <a:pt x="22" y="1"/>
                </a:lnTo>
                <a:lnTo>
                  <a:pt x="22" y="1"/>
                </a:lnTo>
                <a:lnTo>
                  <a:pt x="21" y="1"/>
                </a:lnTo>
                <a:lnTo>
                  <a:pt x="21" y="2"/>
                </a:lnTo>
                <a:lnTo>
                  <a:pt x="20" y="2"/>
                </a:lnTo>
                <a:lnTo>
                  <a:pt x="20" y="2"/>
                </a:lnTo>
                <a:lnTo>
                  <a:pt x="19" y="2"/>
                </a:lnTo>
                <a:lnTo>
                  <a:pt x="19" y="3"/>
                </a:lnTo>
                <a:lnTo>
                  <a:pt x="19" y="3"/>
                </a:lnTo>
                <a:lnTo>
                  <a:pt x="17" y="3"/>
                </a:lnTo>
                <a:lnTo>
                  <a:pt x="17" y="3"/>
                </a:lnTo>
                <a:lnTo>
                  <a:pt x="16" y="3"/>
                </a:lnTo>
                <a:lnTo>
                  <a:pt x="16" y="5"/>
                </a:lnTo>
                <a:lnTo>
                  <a:pt x="16" y="5"/>
                </a:lnTo>
                <a:lnTo>
                  <a:pt x="15" y="5"/>
                </a:lnTo>
                <a:lnTo>
                  <a:pt x="14" y="6"/>
                </a:lnTo>
                <a:lnTo>
                  <a:pt x="14" y="6"/>
                </a:lnTo>
                <a:lnTo>
                  <a:pt x="14" y="6"/>
                </a:lnTo>
                <a:lnTo>
                  <a:pt x="12" y="6"/>
                </a:lnTo>
                <a:lnTo>
                  <a:pt x="12" y="7"/>
                </a:lnTo>
                <a:lnTo>
                  <a:pt x="11" y="7"/>
                </a:lnTo>
                <a:lnTo>
                  <a:pt x="11" y="8"/>
                </a:lnTo>
                <a:lnTo>
                  <a:pt x="11" y="8"/>
                </a:lnTo>
                <a:lnTo>
                  <a:pt x="10" y="8"/>
                </a:lnTo>
                <a:lnTo>
                  <a:pt x="10" y="8"/>
                </a:lnTo>
                <a:lnTo>
                  <a:pt x="9" y="10"/>
                </a:lnTo>
                <a:lnTo>
                  <a:pt x="9" y="10"/>
                </a:lnTo>
                <a:lnTo>
                  <a:pt x="9" y="11"/>
                </a:lnTo>
                <a:lnTo>
                  <a:pt x="7" y="11"/>
                </a:lnTo>
                <a:lnTo>
                  <a:pt x="7" y="11"/>
                </a:lnTo>
                <a:lnTo>
                  <a:pt x="6" y="12"/>
                </a:lnTo>
                <a:lnTo>
                  <a:pt x="6" y="12"/>
                </a:lnTo>
                <a:lnTo>
                  <a:pt x="6" y="12"/>
                </a:lnTo>
                <a:lnTo>
                  <a:pt x="6" y="12"/>
                </a:lnTo>
                <a:lnTo>
                  <a:pt x="6" y="13"/>
                </a:lnTo>
                <a:lnTo>
                  <a:pt x="5" y="15"/>
                </a:lnTo>
                <a:lnTo>
                  <a:pt x="5" y="15"/>
                </a:lnTo>
                <a:lnTo>
                  <a:pt x="5" y="15"/>
                </a:lnTo>
                <a:lnTo>
                  <a:pt x="5" y="16"/>
                </a:lnTo>
                <a:lnTo>
                  <a:pt x="4" y="16"/>
                </a:lnTo>
                <a:lnTo>
                  <a:pt x="4" y="17"/>
                </a:lnTo>
                <a:lnTo>
                  <a:pt x="4" y="17"/>
                </a:lnTo>
                <a:lnTo>
                  <a:pt x="2" y="18"/>
                </a:lnTo>
                <a:lnTo>
                  <a:pt x="2" y="18"/>
                </a:lnTo>
                <a:lnTo>
                  <a:pt x="2" y="20"/>
                </a:lnTo>
                <a:lnTo>
                  <a:pt x="2" y="20"/>
                </a:lnTo>
                <a:lnTo>
                  <a:pt x="2" y="20"/>
                </a:lnTo>
                <a:lnTo>
                  <a:pt x="2" y="21"/>
                </a:lnTo>
                <a:lnTo>
                  <a:pt x="2" y="22"/>
                </a:lnTo>
                <a:lnTo>
                  <a:pt x="1" y="22"/>
                </a:lnTo>
                <a:lnTo>
                  <a:pt x="1" y="22"/>
                </a:lnTo>
                <a:lnTo>
                  <a:pt x="1" y="23"/>
                </a:lnTo>
                <a:lnTo>
                  <a:pt x="1" y="25"/>
                </a:lnTo>
                <a:lnTo>
                  <a:pt x="1" y="25"/>
                </a:lnTo>
                <a:lnTo>
                  <a:pt x="0" y="25"/>
                </a:lnTo>
                <a:lnTo>
                  <a:pt x="0" y="26"/>
                </a:lnTo>
                <a:lnTo>
                  <a:pt x="0" y="26"/>
                </a:lnTo>
                <a:lnTo>
                  <a:pt x="0" y="27"/>
                </a:lnTo>
                <a:lnTo>
                  <a:pt x="0" y="29"/>
                </a:lnTo>
                <a:lnTo>
                  <a:pt x="0" y="29"/>
                </a:lnTo>
                <a:lnTo>
                  <a:pt x="0" y="29"/>
                </a:lnTo>
                <a:lnTo>
                  <a:pt x="0" y="30"/>
                </a:lnTo>
                <a:lnTo>
                  <a:pt x="0" y="31"/>
                </a:lnTo>
                <a:lnTo>
                  <a:pt x="0" y="31"/>
                </a:lnTo>
                <a:lnTo>
                  <a:pt x="0" y="31"/>
                </a:lnTo>
                <a:lnTo>
                  <a:pt x="0" y="72"/>
                </a:lnTo>
                <a:lnTo>
                  <a:pt x="0" y="74"/>
                </a:lnTo>
                <a:lnTo>
                  <a:pt x="0" y="74"/>
                </a:lnTo>
                <a:lnTo>
                  <a:pt x="0" y="75"/>
                </a:lnTo>
                <a:lnTo>
                  <a:pt x="0" y="75"/>
                </a:lnTo>
                <a:lnTo>
                  <a:pt x="0" y="76"/>
                </a:lnTo>
                <a:lnTo>
                  <a:pt x="0" y="76"/>
                </a:lnTo>
                <a:lnTo>
                  <a:pt x="0" y="77"/>
                </a:lnTo>
                <a:lnTo>
                  <a:pt x="0" y="77"/>
                </a:lnTo>
                <a:lnTo>
                  <a:pt x="0" y="79"/>
                </a:lnTo>
                <a:lnTo>
                  <a:pt x="0" y="80"/>
                </a:lnTo>
                <a:lnTo>
                  <a:pt x="1" y="80"/>
                </a:lnTo>
                <a:lnTo>
                  <a:pt x="1" y="80"/>
                </a:lnTo>
                <a:lnTo>
                  <a:pt x="1" y="81"/>
                </a:lnTo>
                <a:lnTo>
                  <a:pt x="1" y="81"/>
                </a:lnTo>
                <a:lnTo>
                  <a:pt x="1" y="81"/>
                </a:lnTo>
                <a:lnTo>
                  <a:pt x="2" y="82"/>
                </a:lnTo>
                <a:lnTo>
                  <a:pt x="2" y="84"/>
                </a:lnTo>
                <a:lnTo>
                  <a:pt x="2" y="84"/>
                </a:lnTo>
                <a:lnTo>
                  <a:pt x="2" y="84"/>
                </a:lnTo>
                <a:lnTo>
                  <a:pt x="2" y="85"/>
                </a:lnTo>
                <a:lnTo>
                  <a:pt x="2" y="86"/>
                </a:lnTo>
                <a:lnTo>
                  <a:pt x="2" y="86"/>
                </a:lnTo>
                <a:lnTo>
                  <a:pt x="4" y="86"/>
                </a:lnTo>
                <a:lnTo>
                  <a:pt x="4" y="87"/>
                </a:lnTo>
                <a:lnTo>
                  <a:pt x="5" y="89"/>
                </a:lnTo>
                <a:lnTo>
                  <a:pt x="5" y="89"/>
                </a:lnTo>
                <a:lnTo>
                  <a:pt x="5" y="89"/>
                </a:lnTo>
                <a:lnTo>
                  <a:pt x="5" y="90"/>
                </a:lnTo>
                <a:lnTo>
                  <a:pt x="5" y="90"/>
                </a:lnTo>
                <a:lnTo>
                  <a:pt x="6" y="91"/>
                </a:lnTo>
                <a:lnTo>
                  <a:pt x="6" y="91"/>
                </a:lnTo>
                <a:lnTo>
                  <a:pt x="6" y="91"/>
                </a:lnTo>
                <a:lnTo>
                  <a:pt x="6" y="92"/>
                </a:lnTo>
                <a:lnTo>
                  <a:pt x="6" y="92"/>
                </a:lnTo>
                <a:lnTo>
                  <a:pt x="7" y="94"/>
                </a:lnTo>
                <a:lnTo>
                  <a:pt x="9" y="94"/>
                </a:lnTo>
                <a:lnTo>
                  <a:pt x="9" y="94"/>
                </a:lnTo>
                <a:lnTo>
                  <a:pt x="9" y="95"/>
                </a:lnTo>
                <a:lnTo>
                  <a:pt x="9" y="95"/>
                </a:lnTo>
                <a:lnTo>
                  <a:pt x="10" y="95"/>
                </a:lnTo>
                <a:lnTo>
                  <a:pt x="10" y="95"/>
                </a:lnTo>
                <a:lnTo>
                  <a:pt x="11" y="96"/>
                </a:lnTo>
                <a:lnTo>
                  <a:pt x="11" y="96"/>
                </a:lnTo>
                <a:lnTo>
                  <a:pt x="11" y="97"/>
                </a:lnTo>
                <a:lnTo>
                  <a:pt x="12" y="97"/>
                </a:lnTo>
                <a:lnTo>
                  <a:pt x="12" y="97"/>
                </a:lnTo>
                <a:lnTo>
                  <a:pt x="14" y="97"/>
                </a:lnTo>
                <a:lnTo>
                  <a:pt x="14" y="99"/>
                </a:lnTo>
                <a:lnTo>
                  <a:pt x="14" y="99"/>
                </a:lnTo>
                <a:lnTo>
                  <a:pt x="15" y="100"/>
                </a:lnTo>
                <a:lnTo>
                  <a:pt x="16" y="100"/>
                </a:lnTo>
                <a:lnTo>
                  <a:pt x="16" y="100"/>
                </a:lnTo>
                <a:lnTo>
                  <a:pt x="16" y="100"/>
                </a:lnTo>
                <a:lnTo>
                  <a:pt x="17" y="100"/>
                </a:lnTo>
                <a:lnTo>
                  <a:pt x="17" y="101"/>
                </a:lnTo>
                <a:lnTo>
                  <a:pt x="19" y="101"/>
                </a:lnTo>
                <a:lnTo>
                  <a:pt x="19" y="101"/>
                </a:lnTo>
                <a:lnTo>
                  <a:pt x="19" y="103"/>
                </a:lnTo>
                <a:lnTo>
                  <a:pt x="20" y="103"/>
                </a:lnTo>
                <a:lnTo>
                  <a:pt x="20" y="103"/>
                </a:lnTo>
                <a:lnTo>
                  <a:pt x="21" y="103"/>
                </a:lnTo>
                <a:lnTo>
                  <a:pt x="21" y="103"/>
                </a:lnTo>
                <a:lnTo>
                  <a:pt x="22" y="103"/>
                </a:lnTo>
                <a:lnTo>
                  <a:pt x="22" y="103"/>
                </a:lnTo>
                <a:lnTo>
                  <a:pt x="24" y="103"/>
                </a:lnTo>
                <a:lnTo>
                  <a:pt x="24" y="104"/>
                </a:lnTo>
                <a:lnTo>
                  <a:pt x="25" y="104"/>
                </a:lnTo>
                <a:lnTo>
                  <a:pt x="25" y="104"/>
                </a:lnTo>
                <a:lnTo>
                  <a:pt x="26" y="104"/>
                </a:lnTo>
                <a:lnTo>
                  <a:pt x="26" y="104"/>
                </a:lnTo>
                <a:lnTo>
                  <a:pt x="27" y="104"/>
                </a:lnTo>
                <a:lnTo>
                  <a:pt x="27" y="104"/>
                </a:lnTo>
                <a:lnTo>
                  <a:pt x="29" y="105"/>
                </a:lnTo>
                <a:lnTo>
                  <a:pt x="30" y="105"/>
                </a:lnTo>
                <a:lnTo>
                  <a:pt x="30" y="105"/>
                </a:lnTo>
                <a:lnTo>
                  <a:pt x="30" y="105"/>
                </a:lnTo>
                <a:lnTo>
                  <a:pt x="31" y="105"/>
                </a:lnTo>
                <a:lnTo>
                  <a:pt x="33" y="105"/>
                </a:lnTo>
                <a:lnTo>
                  <a:pt x="33" y="105"/>
                </a:lnTo>
                <a:lnTo>
                  <a:pt x="33" y="105"/>
                </a:lnTo>
                <a:lnTo>
                  <a:pt x="34" y="105"/>
                </a:lnTo>
                <a:lnTo>
                  <a:pt x="34" y="105"/>
                </a:lnTo>
                <a:lnTo>
                  <a:pt x="35" y="105"/>
                </a:lnTo>
                <a:lnTo>
                  <a:pt x="35" y="104"/>
                </a:lnTo>
                <a:lnTo>
                  <a:pt x="36" y="104"/>
                </a:lnTo>
                <a:lnTo>
                  <a:pt x="36" y="104"/>
                </a:lnTo>
                <a:lnTo>
                  <a:pt x="38" y="104"/>
                </a:lnTo>
                <a:lnTo>
                  <a:pt x="39" y="104"/>
                </a:lnTo>
                <a:lnTo>
                  <a:pt x="39" y="104"/>
                </a:lnTo>
                <a:lnTo>
                  <a:pt x="39" y="104"/>
                </a:lnTo>
                <a:lnTo>
                  <a:pt x="40" y="103"/>
                </a:lnTo>
                <a:lnTo>
                  <a:pt x="41" y="103"/>
                </a:lnTo>
                <a:lnTo>
                  <a:pt x="41" y="103"/>
                </a:lnTo>
                <a:lnTo>
                  <a:pt x="41" y="103"/>
                </a:lnTo>
                <a:lnTo>
                  <a:pt x="43" y="103"/>
                </a:lnTo>
                <a:lnTo>
                  <a:pt x="44" y="103"/>
                </a:lnTo>
                <a:lnTo>
                  <a:pt x="44" y="103"/>
                </a:lnTo>
                <a:lnTo>
                  <a:pt x="44" y="103"/>
                </a:lnTo>
                <a:lnTo>
                  <a:pt x="45" y="101"/>
                </a:lnTo>
                <a:lnTo>
                  <a:pt x="45" y="101"/>
                </a:lnTo>
                <a:lnTo>
                  <a:pt x="46" y="101"/>
                </a:lnTo>
                <a:lnTo>
                  <a:pt x="46" y="100"/>
                </a:lnTo>
                <a:lnTo>
                  <a:pt x="48" y="100"/>
                </a:lnTo>
                <a:lnTo>
                  <a:pt x="48" y="100"/>
                </a:lnTo>
                <a:lnTo>
                  <a:pt x="48" y="100"/>
                </a:lnTo>
                <a:lnTo>
                  <a:pt x="49" y="100"/>
                </a:lnTo>
                <a:lnTo>
                  <a:pt x="49" y="99"/>
                </a:lnTo>
                <a:lnTo>
                  <a:pt x="50" y="99"/>
                </a:lnTo>
                <a:lnTo>
                  <a:pt x="50" y="99"/>
                </a:lnTo>
                <a:lnTo>
                  <a:pt x="50" y="97"/>
                </a:lnTo>
                <a:lnTo>
                  <a:pt x="51" y="97"/>
                </a:lnTo>
                <a:lnTo>
                  <a:pt x="51" y="97"/>
                </a:lnTo>
                <a:lnTo>
                  <a:pt x="53" y="97"/>
                </a:lnTo>
                <a:lnTo>
                  <a:pt x="53" y="96"/>
                </a:lnTo>
                <a:lnTo>
                  <a:pt x="53" y="96"/>
                </a:lnTo>
                <a:lnTo>
                  <a:pt x="54" y="95"/>
                </a:lnTo>
                <a:lnTo>
                  <a:pt x="54" y="95"/>
                </a:lnTo>
                <a:lnTo>
                  <a:pt x="55" y="95"/>
                </a:lnTo>
                <a:lnTo>
                  <a:pt x="55" y="94"/>
                </a:lnTo>
                <a:lnTo>
                  <a:pt x="55" y="94"/>
                </a:lnTo>
                <a:lnTo>
                  <a:pt x="56" y="94"/>
                </a:lnTo>
                <a:lnTo>
                  <a:pt x="56" y="94"/>
                </a:lnTo>
                <a:lnTo>
                  <a:pt x="58" y="92"/>
                </a:lnTo>
                <a:lnTo>
                  <a:pt x="58" y="91"/>
                </a:lnTo>
                <a:lnTo>
                  <a:pt x="58" y="91"/>
                </a:lnTo>
                <a:lnTo>
                  <a:pt x="58" y="91"/>
                </a:lnTo>
                <a:lnTo>
                  <a:pt x="58" y="91"/>
                </a:lnTo>
                <a:lnTo>
                  <a:pt x="59" y="90"/>
                </a:lnTo>
                <a:lnTo>
                  <a:pt x="59" y="89"/>
                </a:lnTo>
                <a:lnTo>
                  <a:pt x="60" y="89"/>
                </a:lnTo>
                <a:lnTo>
                  <a:pt x="60" y="89"/>
                </a:lnTo>
                <a:lnTo>
                  <a:pt x="60" y="87"/>
                </a:lnTo>
                <a:lnTo>
                  <a:pt x="60" y="86"/>
                </a:lnTo>
                <a:lnTo>
                  <a:pt x="60" y="86"/>
                </a:lnTo>
                <a:lnTo>
                  <a:pt x="61" y="86"/>
                </a:lnTo>
                <a:lnTo>
                  <a:pt x="61" y="85"/>
                </a:lnTo>
                <a:lnTo>
                  <a:pt x="61" y="85"/>
                </a:lnTo>
                <a:lnTo>
                  <a:pt x="61" y="84"/>
                </a:lnTo>
                <a:lnTo>
                  <a:pt x="61" y="84"/>
                </a:lnTo>
                <a:lnTo>
                  <a:pt x="61" y="82"/>
                </a:lnTo>
                <a:lnTo>
                  <a:pt x="61" y="82"/>
                </a:lnTo>
                <a:lnTo>
                  <a:pt x="63" y="81"/>
                </a:lnTo>
                <a:lnTo>
                  <a:pt x="63" y="81"/>
                </a:lnTo>
                <a:lnTo>
                  <a:pt x="63" y="80"/>
                </a:lnTo>
                <a:lnTo>
                  <a:pt x="63" y="80"/>
                </a:lnTo>
                <a:lnTo>
                  <a:pt x="63" y="80"/>
                </a:lnTo>
                <a:lnTo>
                  <a:pt x="63" y="79"/>
                </a:lnTo>
                <a:lnTo>
                  <a:pt x="64" y="77"/>
                </a:lnTo>
                <a:lnTo>
                  <a:pt x="64" y="77"/>
                </a:lnTo>
                <a:lnTo>
                  <a:pt x="64" y="77"/>
                </a:lnTo>
                <a:lnTo>
                  <a:pt x="64" y="76"/>
                </a:lnTo>
                <a:lnTo>
                  <a:pt x="64" y="75"/>
                </a:lnTo>
                <a:lnTo>
                  <a:pt x="64" y="75"/>
                </a:lnTo>
                <a:lnTo>
                  <a:pt x="64" y="75"/>
                </a:lnTo>
                <a:lnTo>
                  <a:pt x="64" y="74"/>
                </a:lnTo>
                <a:lnTo>
                  <a:pt x="64" y="72"/>
                </a:lnTo>
                <a:lnTo>
                  <a:pt x="64" y="32"/>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16" name="Line 68"/>
          <p:cNvSpPr>
            <a:spLocks noChangeShapeType="1"/>
          </p:cNvSpPr>
          <p:nvPr/>
        </p:nvSpPr>
        <p:spPr bwMode="auto">
          <a:xfrm>
            <a:off x="2504019" y="2386016"/>
            <a:ext cx="2116" cy="1587"/>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17" name="Freeform 69"/>
          <p:cNvSpPr>
            <a:spLocks/>
          </p:cNvSpPr>
          <p:nvPr/>
        </p:nvSpPr>
        <p:spPr bwMode="auto">
          <a:xfrm>
            <a:off x="2487086" y="2386016"/>
            <a:ext cx="38100" cy="22225"/>
          </a:xfrm>
          <a:custGeom>
            <a:avLst/>
            <a:gdLst>
              <a:gd name="T0" fmla="*/ 30 w 81"/>
              <a:gd name="T1" fmla="*/ 0 h 65"/>
              <a:gd name="T2" fmla="*/ 26 w 81"/>
              <a:gd name="T3" fmla="*/ 1 h 65"/>
              <a:gd name="T4" fmla="*/ 22 w 81"/>
              <a:gd name="T5" fmla="*/ 2 h 65"/>
              <a:gd name="T6" fmla="*/ 20 w 81"/>
              <a:gd name="T7" fmla="*/ 2 h 65"/>
              <a:gd name="T8" fmla="*/ 17 w 81"/>
              <a:gd name="T9" fmla="*/ 4 h 65"/>
              <a:gd name="T10" fmla="*/ 14 w 81"/>
              <a:gd name="T11" fmla="*/ 5 h 65"/>
              <a:gd name="T12" fmla="*/ 11 w 81"/>
              <a:gd name="T13" fmla="*/ 7 h 65"/>
              <a:gd name="T14" fmla="*/ 9 w 81"/>
              <a:gd name="T15" fmla="*/ 10 h 65"/>
              <a:gd name="T16" fmla="*/ 7 w 81"/>
              <a:gd name="T17" fmla="*/ 12 h 65"/>
              <a:gd name="T18" fmla="*/ 5 w 81"/>
              <a:gd name="T19" fmla="*/ 14 h 65"/>
              <a:gd name="T20" fmla="*/ 4 w 81"/>
              <a:gd name="T21" fmla="*/ 17 h 65"/>
              <a:gd name="T22" fmla="*/ 2 w 81"/>
              <a:gd name="T23" fmla="*/ 20 h 65"/>
              <a:gd name="T24" fmla="*/ 1 w 81"/>
              <a:gd name="T25" fmla="*/ 24 h 65"/>
              <a:gd name="T26" fmla="*/ 0 w 81"/>
              <a:gd name="T27" fmla="*/ 26 h 65"/>
              <a:gd name="T28" fmla="*/ 0 w 81"/>
              <a:gd name="T29" fmla="*/ 30 h 65"/>
              <a:gd name="T30" fmla="*/ 0 w 81"/>
              <a:gd name="T31" fmla="*/ 32 h 65"/>
              <a:gd name="T32" fmla="*/ 0 w 81"/>
              <a:gd name="T33" fmla="*/ 35 h 65"/>
              <a:gd name="T34" fmla="*/ 0 w 81"/>
              <a:gd name="T35" fmla="*/ 39 h 65"/>
              <a:gd name="T36" fmla="*/ 1 w 81"/>
              <a:gd name="T37" fmla="*/ 41 h 65"/>
              <a:gd name="T38" fmla="*/ 2 w 81"/>
              <a:gd name="T39" fmla="*/ 45 h 65"/>
              <a:gd name="T40" fmla="*/ 4 w 81"/>
              <a:gd name="T41" fmla="*/ 47 h 65"/>
              <a:gd name="T42" fmla="*/ 5 w 81"/>
              <a:gd name="T43" fmla="*/ 51 h 65"/>
              <a:gd name="T44" fmla="*/ 7 w 81"/>
              <a:gd name="T45" fmla="*/ 54 h 65"/>
              <a:gd name="T46" fmla="*/ 10 w 81"/>
              <a:gd name="T47" fmla="*/ 55 h 65"/>
              <a:gd name="T48" fmla="*/ 11 w 81"/>
              <a:gd name="T49" fmla="*/ 57 h 65"/>
              <a:gd name="T50" fmla="*/ 15 w 81"/>
              <a:gd name="T51" fmla="*/ 60 h 65"/>
              <a:gd name="T52" fmla="*/ 17 w 81"/>
              <a:gd name="T53" fmla="*/ 60 h 65"/>
              <a:gd name="T54" fmla="*/ 20 w 81"/>
              <a:gd name="T55" fmla="*/ 63 h 65"/>
              <a:gd name="T56" fmla="*/ 22 w 81"/>
              <a:gd name="T57" fmla="*/ 63 h 65"/>
              <a:gd name="T58" fmla="*/ 26 w 81"/>
              <a:gd name="T59" fmla="*/ 64 h 65"/>
              <a:gd name="T60" fmla="*/ 30 w 81"/>
              <a:gd name="T61" fmla="*/ 65 h 65"/>
              <a:gd name="T62" fmla="*/ 50 w 81"/>
              <a:gd name="T63" fmla="*/ 65 h 65"/>
              <a:gd name="T64" fmla="*/ 54 w 81"/>
              <a:gd name="T65" fmla="*/ 64 h 65"/>
              <a:gd name="T66" fmla="*/ 58 w 81"/>
              <a:gd name="T67" fmla="*/ 64 h 65"/>
              <a:gd name="T68" fmla="*/ 60 w 81"/>
              <a:gd name="T69" fmla="*/ 63 h 65"/>
              <a:gd name="T70" fmla="*/ 63 w 81"/>
              <a:gd name="T71" fmla="*/ 61 h 65"/>
              <a:gd name="T72" fmla="*/ 66 w 81"/>
              <a:gd name="T73" fmla="*/ 60 h 65"/>
              <a:gd name="T74" fmla="*/ 69 w 81"/>
              <a:gd name="T75" fmla="*/ 57 h 65"/>
              <a:gd name="T76" fmla="*/ 71 w 81"/>
              <a:gd name="T77" fmla="*/ 56 h 65"/>
              <a:gd name="T78" fmla="*/ 74 w 81"/>
              <a:gd name="T79" fmla="*/ 54 h 65"/>
              <a:gd name="T80" fmla="*/ 75 w 81"/>
              <a:gd name="T81" fmla="*/ 51 h 65"/>
              <a:gd name="T82" fmla="*/ 76 w 81"/>
              <a:gd name="T83" fmla="*/ 49 h 65"/>
              <a:gd name="T84" fmla="*/ 78 w 81"/>
              <a:gd name="T85" fmla="*/ 46 h 65"/>
              <a:gd name="T86" fmla="*/ 80 w 81"/>
              <a:gd name="T87" fmla="*/ 44 h 65"/>
              <a:gd name="T88" fmla="*/ 80 w 81"/>
              <a:gd name="T89" fmla="*/ 40 h 65"/>
              <a:gd name="T90" fmla="*/ 81 w 81"/>
              <a:gd name="T91" fmla="*/ 37 h 65"/>
              <a:gd name="T92" fmla="*/ 81 w 81"/>
              <a:gd name="T93" fmla="*/ 34 h 65"/>
              <a:gd name="T94" fmla="*/ 81 w 81"/>
              <a:gd name="T95" fmla="*/ 30 h 65"/>
              <a:gd name="T96" fmla="*/ 81 w 81"/>
              <a:gd name="T97" fmla="*/ 27 h 65"/>
              <a:gd name="T98" fmla="*/ 80 w 81"/>
              <a:gd name="T99" fmla="*/ 24 h 65"/>
              <a:gd name="T100" fmla="*/ 80 w 81"/>
              <a:gd name="T101" fmla="*/ 21 h 65"/>
              <a:gd name="T102" fmla="*/ 78 w 81"/>
              <a:gd name="T103" fmla="*/ 19 h 65"/>
              <a:gd name="T104" fmla="*/ 76 w 81"/>
              <a:gd name="T105" fmla="*/ 16 h 65"/>
              <a:gd name="T106" fmla="*/ 75 w 81"/>
              <a:gd name="T107" fmla="*/ 12 h 65"/>
              <a:gd name="T108" fmla="*/ 73 w 81"/>
              <a:gd name="T109" fmla="*/ 10 h 65"/>
              <a:gd name="T110" fmla="*/ 71 w 81"/>
              <a:gd name="T111" fmla="*/ 9 h 65"/>
              <a:gd name="T112" fmla="*/ 69 w 81"/>
              <a:gd name="T113" fmla="*/ 6 h 65"/>
              <a:gd name="T114" fmla="*/ 65 w 81"/>
              <a:gd name="T115" fmla="*/ 5 h 65"/>
              <a:gd name="T116" fmla="*/ 63 w 81"/>
              <a:gd name="T117" fmla="*/ 2 h 65"/>
              <a:gd name="T118" fmla="*/ 60 w 81"/>
              <a:gd name="T119" fmla="*/ 2 h 65"/>
              <a:gd name="T120" fmla="*/ 56 w 81"/>
              <a:gd name="T121" fmla="*/ 1 h 65"/>
              <a:gd name="T122" fmla="*/ 53 w 81"/>
              <a:gd name="T123" fmla="*/ 0 h 65"/>
              <a:gd name="T124" fmla="*/ 49 w 81"/>
              <a:gd name="T12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65">
                <a:moveTo>
                  <a:pt x="33" y="0"/>
                </a:moveTo>
                <a:lnTo>
                  <a:pt x="31" y="0"/>
                </a:lnTo>
                <a:lnTo>
                  <a:pt x="30" y="0"/>
                </a:lnTo>
                <a:lnTo>
                  <a:pt x="30" y="0"/>
                </a:lnTo>
                <a:lnTo>
                  <a:pt x="30" y="0"/>
                </a:lnTo>
                <a:lnTo>
                  <a:pt x="29" y="0"/>
                </a:lnTo>
                <a:lnTo>
                  <a:pt x="27" y="0"/>
                </a:lnTo>
                <a:lnTo>
                  <a:pt x="27" y="0"/>
                </a:lnTo>
                <a:lnTo>
                  <a:pt x="27" y="0"/>
                </a:lnTo>
                <a:lnTo>
                  <a:pt x="26" y="1"/>
                </a:lnTo>
                <a:lnTo>
                  <a:pt x="25" y="1"/>
                </a:lnTo>
                <a:lnTo>
                  <a:pt x="25" y="1"/>
                </a:lnTo>
                <a:lnTo>
                  <a:pt x="25" y="1"/>
                </a:lnTo>
                <a:lnTo>
                  <a:pt x="24" y="1"/>
                </a:lnTo>
                <a:lnTo>
                  <a:pt x="22" y="2"/>
                </a:lnTo>
                <a:lnTo>
                  <a:pt x="22" y="2"/>
                </a:lnTo>
                <a:lnTo>
                  <a:pt x="22" y="2"/>
                </a:lnTo>
                <a:lnTo>
                  <a:pt x="21" y="2"/>
                </a:lnTo>
                <a:lnTo>
                  <a:pt x="20" y="2"/>
                </a:lnTo>
                <a:lnTo>
                  <a:pt x="20" y="2"/>
                </a:lnTo>
                <a:lnTo>
                  <a:pt x="20" y="2"/>
                </a:lnTo>
                <a:lnTo>
                  <a:pt x="19" y="2"/>
                </a:lnTo>
                <a:lnTo>
                  <a:pt x="19" y="4"/>
                </a:lnTo>
                <a:lnTo>
                  <a:pt x="17" y="4"/>
                </a:lnTo>
                <a:lnTo>
                  <a:pt x="17" y="4"/>
                </a:lnTo>
                <a:lnTo>
                  <a:pt x="16" y="5"/>
                </a:lnTo>
                <a:lnTo>
                  <a:pt x="16" y="5"/>
                </a:lnTo>
                <a:lnTo>
                  <a:pt x="16" y="5"/>
                </a:lnTo>
                <a:lnTo>
                  <a:pt x="15" y="5"/>
                </a:lnTo>
                <a:lnTo>
                  <a:pt x="14" y="5"/>
                </a:lnTo>
                <a:lnTo>
                  <a:pt x="14" y="6"/>
                </a:lnTo>
                <a:lnTo>
                  <a:pt x="14" y="6"/>
                </a:lnTo>
                <a:lnTo>
                  <a:pt x="12" y="7"/>
                </a:lnTo>
                <a:lnTo>
                  <a:pt x="12" y="7"/>
                </a:lnTo>
                <a:lnTo>
                  <a:pt x="11" y="7"/>
                </a:lnTo>
                <a:lnTo>
                  <a:pt x="11" y="7"/>
                </a:lnTo>
                <a:lnTo>
                  <a:pt x="11" y="9"/>
                </a:lnTo>
                <a:lnTo>
                  <a:pt x="10" y="9"/>
                </a:lnTo>
                <a:lnTo>
                  <a:pt x="10" y="10"/>
                </a:lnTo>
                <a:lnTo>
                  <a:pt x="9" y="10"/>
                </a:lnTo>
                <a:lnTo>
                  <a:pt x="9" y="10"/>
                </a:lnTo>
                <a:lnTo>
                  <a:pt x="9" y="10"/>
                </a:lnTo>
                <a:lnTo>
                  <a:pt x="9" y="11"/>
                </a:lnTo>
                <a:lnTo>
                  <a:pt x="7" y="12"/>
                </a:lnTo>
                <a:lnTo>
                  <a:pt x="7" y="12"/>
                </a:lnTo>
                <a:lnTo>
                  <a:pt x="6" y="12"/>
                </a:lnTo>
                <a:lnTo>
                  <a:pt x="6" y="12"/>
                </a:lnTo>
                <a:lnTo>
                  <a:pt x="6" y="14"/>
                </a:lnTo>
                <a:lnTo>
                  <a:pt x="6" y="14"/>
                </a:lnTo>
                <a:lnTo>
                  <a:pt x="5" y="14"/>
                </a:lnTo>
                <a:lnTo>
                  <a:pt x="5" y="15"/>
                </a:lnTo>
                <a:lnTo>
                  <a:pt x="5" y="16"/>
                </a:lnTo>
                <a:lnTo>
                  <a:pt x="5" y="16"/>
                </a:lnTo>
                <a:lnTo>
                  <a:pt x="5" y="16"/>
                </a:lnTo>
                <a:lnTo>
                  <a:pt x="4" y="17"/>
                </a:lnTo>
                <a:lnTo>
                  <a:pt x="4" y="17"/>
                </a:lnTo>
                <a:lnTo>
                  <a:pt x="2" y="19"/>
                </a:lnTo>
                <a:lnTo>
                  <a:pt x="2" y="19"/>
                </a:lnTo>
                <a:lnTo>
                  <a:pt x="2" y="20"/>
                </a:lnTo>
                <a:lnTo>
                  <a:pt x="2" y="20"/>
                </a:lnTo>
                <a:lnTo>
                  <a:pt x="2" y="21"/>
                </a:lnTo>
                <a:lnTo>
                  <a:pt x="2" y="21"/>
                </a:lnTo>
                <a:lnTo>
                  <a:pt x="2" y="21"/>
                </a:lnTo>
                <a:lnTo>
                  <a:pt x="1" y="22"/>
                </a:lnTo>
                <a:lnTo>
                  <a:pt x="1" y="24"/>
                </a:lnTo>
                <a:lnTo>
                  <a:pt x="1" y="24"/>
                </a:lnTo>
                <a:lnTo>
                  <a:pt x="1" y="24"/>
                </a:lnTo>
                <a:lnTo>
                  <a:pt x="1" y="25"/>
                </a:lnTo>
                <a:lnTo>
                  <a:pt x="0" y="26"/>
                </a:lnTo>
                <a:lnTo>
                  <a:pt x="0" y="26"/>
                </a:lnTo>
                <a:lnTo>
                  <a:pt x="0" y="27"/>
                </a:lnTo>
                <a:lnTo>
                  <a:pt x="0" y="27"/>
                </a:lnTo>
                <a:lnTo>
                  <a:pt x="0" y="27"/>
                </a:lnTo>
                <a:lnTo>
                  <a:pt x="0" y="29"/>
                </a:lnTo>
                <a:lnTo>
                  <a:pt x="0" y="30"/>
                </a:lnTo>
                <a:lnTo>
                  <a:pt x="0" y="30"/>
                </a:lnTo>
                <a:lnTo>
                  <a:pt x="0" y="30"/>
                </a:lnTo>
                <a:lnTo>
                  <a:pt x="0" y="31"/>
                </a:lnTo>
                <a:lnTo>
                  <a:pt x="0" y="32"/>
                </a:lnTo>
                <a:lnTo>
                  <a:pt x="0" y="32"/>
                </a:lnTo>
                <a:lnTo>
                  <a:pt x="0" y="32"/>
                </a:lnTo>
                <a:lnTo>
                  <a:pt x="0" y="34"/>
                </a:lnTo>
                <a:lnTo>
                  <a:pt x="0" y="35"/>
                </a:lnTo>
                <a:lnTo>
                  <a:pt x="0" y="35"/>
                </a:lnTo>
                <a:lnTo>
                  <a:pt x="0" y="35"/>
                </a:lnTo>
                <a:lnTo>
                  <a:pt x="0" y="36"/>
                </a:lnTo>
                <a:lnTo>
                  <a:pt x="0" y="37"/>
                </a:lnTo>
                <a:lnTo>
                  <a:pt x="0" y="37"/>
                </a:lnTo>
                <a:lnTo>
                  <a:pt x="0" y="39"/>
                </a:lnTo>
                <a:lnTo>
                  <a:pt x="0" y="39"/>
                </a:lnTo>
                <a:lnTo>
                  <a:pt x="0" y="40"/>
                </a:lnTo>
                <a:lnTo>
                  <a:pt x="1" y="40"/>
                </a:lnTo>
                <a:lnTo>
                  <a:pt x="1" y="41"/>
                </a:lnTo>
                <a:lnTo>
                  <a:pt x="1" y="41"/>
                </a:lnTo>
                <a:lnTo>
                  <a:pt x="1" y="41"/>
                </a:lnTo>
                <a:lnTo>
                  <a:pt x="2" y="42"/>
                </a:lnTo>
                <a:lnTo>
                  <a:pt x="2" y="44"/>
                </a:lnTo>
                <a:lnTo>
                  <a:pt x="2" y="44"/>
                </a:lnTo>
                <a:lnTo>
                  <a:pt x="2" y="44"/>
                </a:lnTo>
                <a:lnTo>
                  <a:pt x="2" y="45"/>
                </a:lnTo>
                <a:lnTo>
                  <a:pt x="2" y="46"/>
                </a:lnTo>
                <a:lnTo>
                  <a:pt x="2" y="46"/>
                </a:lnTo>
                <a:lnTo>
                  <a:pt x="4" y="46"/>
                </a:lnTo>
                <a:lnTo>
                  <a:pt x="4" y="47"/>
                </a:lnTo>
                <a:lnTo>
                  <a:pt x="4" y="47"/>
                </a:lnTo>
                <a:lnTo>
                  <a:pt x="5" y="49"/>
                </a:lnTo>
                <a:lnTo>
                  <a:pt x="5" y="49"/>
                </a:lnTo>
                <a:lnTo>
                  <a:pt x="5" y="49"/>
                </a:lnTo>
                <a:lnTo>
                  <a:pt x="5" y="50"/>
                </a:lnTo>
                <a:lnTo>
                  <a:pt x="5" y="51"/>
                </a:lnTo>
                <a:lnTo>
                  <a:pt x="6" y="51"/>
                </a:lnTo>
                <a:lnTo>
                  <a:pt x="6" y="51"/>
                </a:lnTo>
                <a:lnTo>
                  <a:pt x="6" y="52"/>
                </a:lnTo>
                <a:lnTo>
                  <a:pt x="6" y="52"/>
                </a:lnTo>
                <a:lnTo>
                  <a:pt x="7" y="54"/>
                </a:lnTo>
                <a:lnTo>
                  <a:pt x="7" y="54"/>
                </a:lnTo>
                <a:lnTo>
                  <a:pt x="9" y="54"/>
                </a:lnTo>
                <a:lnTo>
                  <a:pt x="9" y="55"/>
                </a:lnTo>
                <a:lnTo>
                  <a:pt x="9" y="55"/>
                </a:lnTo>
                <a:lnTo>
                  <a:pt x="10" y="55"/>
                </a:lnTo>
                <a:lnTo>
                  <a:pt x="10" y="55"/>
                </a:lnTo>
                <a:lnTo>
                  <a:pt x="11" y="56"/>
                </a:lnTo>
                <a:lnTo>
                  <a:pt x="11" y="56"/>
                </a:lnTo>
                <a:lnTo>
                  <a:pt x="11" y="57"/>
                </a:lnTo>
                <a:lnTo>
                  <a:pt x="11" y="57"/>
                </a:lnTo>
                <a:lnTo>
                  <a:pt x="12" y="57"/>
                </a:lnTo>
                <a:lnTo>
                  <a:pt x="14" y="57"/>
                </a:lnTo>
                <a:lnTo>
                  <a:pt x="14" y="59"/>
                </a:lnTo>
                <a:lnTo>
                  <a:pt x="14" y="59"/>
                </a:lnTo>
                <a:lnTo>
                  <a:pt x="15" y="60"/>
                </a:lnTo>
                <a:lnTo>
                  <a:pt x="15" y="60"/>
                </a:lnTo>
                <a:lnTo>
                  <a:pt x="16" y="60"/>
                </a:lnTo>
                <a:lnTo>
                  <a:pt x="16" y="60"/>
                </a:lnTo>
                <a:lnTo>
                  <a:pt x="16" y="60"/>
                </a:lnTo>
                <a:lnTo>
                  <a:pt x="17" y="60"/>
                </a:lnTo>
                <a:lnTo>
                  <a:pt x="19" y="61"/>
                </a:lnTo>
                <a:lnTo>
                  <a:pt x="19" y="61"/>
                </a:lnTo>
                <a:lnTo>
                  <a:pt x="19" y="61"/>
                </a:lnTo>
                <a:lnTo>
                  <a:pt x="20" y="63"/>
                </a:lnTo>
                <a:lnTo>
                  <a:pt x="20" y="63"/>
                </a:lnTo>
                <a:lnTo>
                  <a:pt x="20" y="63"/>
                </a:lnTo>
                <a:lnTo>
                  <a:pt x="21" y="63"/>
                </a:lnTo>
                <a:lnTo>
                  <a:pt x="22" y="63"/>
                </a:lnTo>
                <a:lnTo>
                  <a:pt x="22" y="63"/>
                </a:lnTo>
                <a:lnTo>
                  <a:pt x="22" y="63"/>
                </a:lnTo>
                <a:lnTo>
                  <a:pt x="24" y="64"/>
                </a:lnTo>
                <a:lnTo>
                  <a:pt x="25" y="64"/>
                </a:lnTo>
                <a:lnTo>
                  <a:pt x="25" y="64"/>
                </a:lnTo>
                <a:lnTo>
                  <a:pt x="25" y="64"/>
                </a:lnTo>
                <a:lnTo>
                  <a:pt x="26" y="64"/>
                </a:lnTo>
                <a:lnTo>
                  <a:pt x="27" y="64"/>
                </a:lnTo>
                <a:lnTo>
                  <a:pt x="27" y="64"/>
                </a:lnTo>
                <a:lnTo>
                  <a:pt x="29" y="64"/>
                </a:lnTo>
                <a:lnTo>
                  <a:pt x="29" y="65"/>
                </a:lnTo>
                <a:lnTo>
                  <a:pt x="30" y="65"/>
                </a:lnTo>
                <a:lnTo>
                  <a:pt x="30" y="65"/>
                </a:lnTo>
                <a:lnTo>
                  <a:pt x="31" y="65"/>
                </a:lnTo>
                <a:lnTo>
                  <a:pt x="33" y="65"/>
                </a:lnTo>
                <a:lnTo>
                  <a:pt x="49" y="65"/>
                </a:lnTo>
                <a:lnTo>
                  <a:pt x="50" y="65"/>
                </a:lnTo>
                <a:lnTo>
                  <a:pt x="51" y="65"/>
                </a:lnTo>
                <a:lnTo>
                  <a:pt x="51" y="65"/>
                </a:lnTo>
                <a:lnTo>
                  <a:pt x="53" y="65"/>
                </a:lnTo>
                <a:lnTo>
                  <a:pt x="53" y="64"/>
                </a:lnTo>
                <a:lnTo>
                  <a:pt x="54" y="64"/>
                </a:lnTo>
                <a:lnTo>
                  <a:pt x="55" y="64"/>
                </a:lnTo>
                <a:lnTo>
                  <a:pt x="55" y="64"/>
                </a:lnTo>
                <a:lnTo>
                  <a:pt x="55" y="64"/>
                </a:lnTo>
                <a:lnTo>
                  <a:pt x="56" y="64"/>
                </a:lnTo>
                <a:lnTo>
                  <a:pt x="58" y="64"/>
                </a:lnTo>
                <a:lnTo>
                  <a:pt x="58" y="63"/>
                </a:lnTo>
                <a:lnTo>
                  <a:pt x="58" y="63"/>
                </a:lnTo>
                <a:lnTo>
                  <a:pt x="59" y="63"/>
                </a:lnTo>
                <a:lnTo>
                  <a:pt x="60" y="63"/>
                </a:lnTo>
                <a:lnTo>
                  <a:pt x="60" y="63"/>
                </a:lnTo>
                <a:lnTo>
                  <a:pt x="60" y="63"/>
                </a:lnTo>
                <a:lnTo>
                  <a:pt x="61" y="63"/>
                </a:lnTo>
                <a:lnTo>
                  <a:pt x="61" y="63"/>
                </a:lnTo>
                <a:lnTo>
                  <a:pt x="61" y="61"/>
                </a:lnTo>
                <a:lnTo>
                  <a:pt x="63" y="61"/>
                </a:lnTo>
                <a:lnTo>
                  <a:pt x="64" y="61"/>
                </a:lnTo>
                <a:lnTo>
                  <a:pt x="64" y="60"/>
                </a:lnTo>
                <a:lnTo>
                  <a:pt x="64" y="60"/>
                </a:lnTo>
                <a:lnTo>
                  <a:pt x="65" y="60"/>
                </a:lnTo>
                <a:lnTo>
                  <a:pt x="66" y="60"/>
                </a:lnTo>
                <a:lnTo>
                  <a:pt x="66" y="60"/>
                </a:lnTo>
                <a:lnTo>
                  <a:pt x="66" y="60"/>
                </a:lnTo>
                <a:lnTo>
                  <a:pt x="68" y="59"/>
                </a:lnTo>
                <a:lnTo>
                  <a:pt x="68" y="59"/>
                </a:lnTo>
                <a:lnTo>
                  <a:pt x="69" y="57"/>
                </a:lnTo>
                <a:lnTo>
                  <a:pt x="69" y="57"/>
                </a:lnTo>
                <a:lnTo>
                  <a:pt x="69" y="57"/>
                </a:lnTo>
                <a:lnTo>
                  <a:pt x="70" y="57"/>
                </a:lnTo>
                <a:lnTo>
                  <a:pt x="70" y="56"/>
                </a:lnTo>
                <a:lnTo>
                  <a:pt x="71" y="56"/>
                </a:lnTo>
                <a:lnTo>
                  <a:pt x="71" y="55"/>
                </a:lnTo>
                <a:lnTo>
                  <a:pt x="71" y="55"/>
                </a:lnTo>
                <a:lnTo>
                  <a:pt x="73" y="55"/>
                </a:lnTo>
                <a:lnTo>
                  <a:pt x="73" y="55"/>
                </a:lnTo>
                <a:lnTo>
                  <a:pt x="74" y="54"/>
                </a:lnTo>
                <a:lnTo>
                  <a:pt x="74" y="54"/>
                </a:lnTo>
                <a:lnTo>
                  <a:pt x="74" y="54"/>
                </a:lnTo>
                <a:lnTo>
                  <a:pt x="74" y="52"/>
                </a:lnTo>
                <a:lnTo>
                  <a:pt x="75" y="52"/>
                </a:lnTo>
                <a:lnTo>
                  <a:pt x="75" y="51"/>
                </a:lnTo>
                <a:lnTo>
                  <a:pt x="75" y="51"/>
                </a:lnTo>
                <a:lnTo>
                  <a:pt x="75" y="51"/>
                </a:lnTo>
                <a:lnTo>
                  <a:pt x="76" y="50"/>
                </a:lnTo>
                <a:lnTo>
                  <a:pt x="76" y="49"/>
                </a:lnTo>
                <a:lnTo>
                  <a:pt x="76" y="49"/>
                </a:lnTo>
                <a:lnTo>
                  <a:pt x="78" y="49"/>
                </a:lnTo>
                <a:lnTo>
                  <a:pt x="78" y="47"/>
                </a:lnTo>
                <a:lnTo>
                  <a:pt x="78" y="47"/>
                </a:lnTo>
                <a:lnTo>
                  <a:pt x="78" y="46"/>
                </a:lnTo>
                <a:lnTo>
                  <a:pt x="78" y="46"/>
                </a:lnTo>
                <a:lnTo>
                  <a:pt x="79" y="46"/>
                </a:lnTo>
                <a:lnTo>
                  <a:pt x="79" y="45"/>
                </a:lnTo>
                <a:lnTo>
                  <a:pt x="79" y="44"/>
                </a:lnTo>
                <a:lnTo>
                  <a:pt x="80" y="44"/>
                </a:lnTo>
                <a:lnTo>
                  <a:pt x="80" y="44"/>
                </a:lnTo>
                <a:lnTo>
                  <a:pt x="80" y="42"/>
                </a:lnTo>
                <a:lnTo>
                  <a:pt x="80" y="41"/>
                </a:lnTo>
                <a:lnTo>
                  <a:pt x="80" y="41"/>
                </a:lnTo>
                <a:lnTo>
                  <a:pt x="80" y="41"/>
                </a:lnTo>
                <a:lnTo>
                  <a:pt x="80" y="40"/>
                </a:lnTo>
                <a:lnTo>
                  <a:pt x="80" y="40"/>
                </a:lnTo>
                <a:lnTo>
                  <a:pt x="80" y="39"/>
                </a:lnTo>
                <a:lnTo>
                  <a:pt x="80" y="39"/>
                </a:lnTo>
                <a:lnTo>
                  <a:pt x="81" y="37"/>
                </a:lnTo>
                <a:lnTo>
                  <a:pt x="81" y="37"/>
                </a:lnTo>
                <a:lnTo>
                  <a:pt x="81" y="36"/>
                </a:lnTo>
                <a:lnTo>
                  <a:pt x="81" y="35"/>
                </a:lnTo>
                <a:lnTo>
                  <a:pt x="81" y="35"/>
                </a:lnTo>
                <a:lnTo>
                  <a:pt x="81" y="35"/>
                </a:lnTo>
                <a:lnTo>
                  <a:pt x="81" y="34"/>
                </a:lnTo>
                <a:lnTo>
                  <a:pt x="81" y="32"/>
                </a:lnTo>
                <a:lnTo>
                  <a:pt x="81" y="32"/>
                </a:lnTo>
                <a:lnTo>
                  <a:pt x="81" y="32"/>
                </a:lnTo>
                <a:lnTo>
                  <a:pt x="81" y="31"/>
                </a:lnTo>
                <a:lnTo>
                  <a:pt x="81" y="30"/>
                </a:lnTo>
                <a:lnTo>
                  <a:pt x="81" y="30"/>
                </a:lnTo>
                <a:lnTo>
                  <a:pt x="81" y="30"/>
                </a:lnTo>
                <a:lnTo>
                  <a:pt x="81" y="29"/>
                </a:lnTo>
                <a:lnTo>
                  <a:pt x="81" y="27"/>
                </a:lnTo>
                <a:lnTo>
                  <a:pt x="81" y="27"/>
                </a:lnTo>
                <a:lnTo>
                  <a:pt x="80" y="26"/>
                </a:lnTo>
                <a:lnTo>
                  <a:pt x="80" y="26"/>
                </a:lnTo>
                <a:lnTo>
                  <a:pt x="80" y="26"/>
                </a:lnTo>
                <a:lnTo>
                  <a:pt x="80" y="25"/>
                </a:lnTo>
                <a:lnTo>
                  <a:pt x="80" y="24"/>
                </a:lnTo>
                <a:lnTo>
                  <a:pt x="80" y="24"/>
                </a:lnTo>
                <a:lnTo>
                  <a:pt x="80" y="24"/>
                </a:lnTo>
                <a:lnTo>
                  <a:pt x="80" y="22"/>
                </a:lnTo>
                <a:lnTo>
                  <a:pt x="80" y="21"/>
                </a:lnTo>
                <a:lnTo>
                  <a:pt x="80" y="21"/>
                </a:lnTo>
                <a:lnTo>
                  <a:pt x="79" y="21"/>
                </a:lnTo>
                <a:lnTo>
                  <a:pt x="79" y="20"/>
                </a:lnTo>
                <a:lnTo>
                  <a:pt x="79" y="19"/>
                </a:lnTo>
                <a:lnTo>
                  <a:pt x="78" y="19"/>
                </a:lnTo>
                <a:lnTo>
                  <a:pt x="78" y="19"/>
                </a:lnTo>
                <a:lnTo>
                  <a:pt x="78" y="17"/>
                </a:lnTo>
                <a:lnTo>
                  <a:pt x="78" y="17"/>
                </a:lnTo>
                <a:lnTo>
                  <a:pt x="78" y="16"/>
                </a:lnTo>
                <a:lnTo>
                  <a:pt x="78" y="16"/>
                </a:lnTo>
                <a:lnTo>
                  <a:pt x="76" y="16"/>
                </a:lnTo>
                <a:lnTo>
                  <a:pt x="76" y="15"/>
                </a:lnTo>
                <a:lnTo>
                  <a:pt x="75" y="14"/>
                </a:lnTo>
                <a:lnTo>
                  <a:pt x="75" y="14"/>
                </a:lnTo>
                <a:lnTo>
                  <a:pt x="75" y="14"/>
                </a:lnTo>
                <a:lnTo>
                  <a:pt x="75" y="12"/>
                </a:lnTo>
                <a:lnTo>
                  <a:pt x="74" y="12"/>
                </a:lnTo>
                <a:lnTo>
                  <a:pt x="74" y="12"/>
                </a:lnTo>
                <a:lnTo>
                  <a:pt x="74" y="12"/>
                </a:lnTo>
                <a:lnTo>
                  <a:pt x="74" y="11"/>
                </a:lnTo>
                <a:lnTo>
                  <a:pt x="73" y="10"/>
                </a:lnTo>
                <a:lnTo>
                  <a:pt x="73" y="10"/>
                </a:lnTo>
                <a:lnTo>
                  <a:pt x="71" y="10"/>
                </a:lnTo>
                <a:lnTo>
                  <a:pt x="71" y="10"/>
                </a:lnTo>
                <a:lnTo>
                  <a:pt x="71" y="9"/>
                </a:lnTo>
                <a:lnTo>
                  <a:pt x="71" y="9"/>
                </a:lnTo>
                <a:lnTo>
                  <a:pt x="70" y="7"/>
                </a:lnTo>
                <a:lnTo>
                  <a:pt x="69" y="7"/>
                </a:lnTo>
                <a:lnTo>
                  <a:pt x="69" y="7"/>
                </a:lnTo>
                <a:lnTo>
                  <a:pt x="69" y="7"/>
                </a:lnTo>
                <a:lnTo>
                  <a:pt x="69" y="6"/>
                </a:lnTo>
                <a:lnTo>
                  <a:pt x="68" y="6"/>
                </a:lnTo>
                <a:lnTo>
                  <a:pt x="66" y="5"/>
                </a:lnTo>
                <a:lnTo>
                  <a:pt x="66" y="5"/>
                </a:lnTo>
                <a:lnTo>
                  <a:pt x="66" y="5"/>
                </a:lnTo>
                <a:lnTo>
                  <a:pt x="65" y="5"/>
                </a:lnTo>
                <a:lnTo>
                  <a:pt x="65" y="5"/>
                </a:lnTo>
                <a:lnTo>
                  <a:pt x="64" y="4"/>
                </a:lnTo>
                <a:lnTo>
                  <a:pt x="64" y="4"/>
                </a:lnTo>
                <a:lnTo>
                  <a:pt x="63" y="4"/>
                </a:lnTo>
                <a:lnTo>
                  <a:pt x="63" y="2"/>
                </a:lnTo>
                <a:lnTo>
                  <a:pt x="61" y="2"/>
                </a:lnTo>
                <a:lnTo>
                  <a:pt x="61" y="2"/>
                </a:lnTo>
                <a:lnTo>
                  <a:pt x="61" y="2"/>
                </a:lnTo>
                <a:lnTo>
                  <a:pt x="60" y="2"/>
                </a:lnTo>
                <a:lnTo>
                  <a:pt x="60" y="2"/>
                </a:lnTo>
                <a:lnTo>
                  <a:pt x="59" y="2"/>
                </a:lnTo>
                <a:lnTo>
                  <a:pt x="59" y="1"/>
                </a:lnTo>
                <a:lnTo>
                  <a:pt x="58" y="1"/>
                </a:lnTo>
                <a:lnTo>
                  <a:pt x="58" y="1"/>
                </a:lnTo>
                <a:lnTo>
                  <a:pt x="56" y="1"/>
                </a:lnTo>
                <a:lnTo>
                  <a:pt x="55" y="1"/>
                </a:lnTo>
                <a:lnTo>
                  <a:pt x="55" y="1"/>
                </a:lnTo>
                <a:lnTo>
                  <a:pt x="55" y="0"/>
                </a:lnTo>
                <a:lnTo>
                  <a:pt x="54" y="0"/>
                </a:lnTo>
                <a:lnTo>
                  <a:pt x="53" y="0"/>
                </a:lnTo>
                <a:lnTo>
                  <a:pt x="53" y="0"/>
                </a:lnTo>
                <a:lnTo>
                  <a:pt x="53" y="0"/>
                </a:lnTo>
                <a:lnTo>
                  <a:pt x="51" y="0"/>
                </a:lnTo>
                <a:lnTo>
                  <a:pt x="50" y="0"/>
                </a:lnTo>
                <a:lnTo>
                  <a:pt x="49" y="0"/>
                </a:lnTo>
                <a:lnTo>
                  <a:pt x="33" y="0"/>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18" name="Line 70"/>
          <p:cNvSpPr>
            <a:spLocks noChangeShapeType="1"/>
          </p:cNvSpPr>
          <p:nvPr/>
        </p:nvSpPr>
        <p:spPr bwMode="auto">
          <a:xfrm>
            <a:off x="2525186" y="2397125"/>
            <a:ext cx="2116" cy="1588"/>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19" name="Freeform 71"/>
          <p:cNvSpPr>
            <a:spLocks/>
          </p:cNvSpPr>
          <p:nvPr/>
        </p:nvSpPr>
        <p:spPr bwMode="auto">
          <a:xfrm>
            <a:off x="2495553" y="2386016"/>
            <a:ext cx="29633" cy="28575"/>
          </a:xfrm>
          <a:custGeom>
            <a:avLst/>
            <a:gdLst>
              <a:gd name="T0" fmla="*/ 64 w 64"/>
              <a:gd name="T1" fmla="*/ 30 h 85"/>
              <a:gd name="T2" fmla="*/ 63 w 64"/>
              <a:gd name="T3" fmla="*/ 26 h 85"/>
              <a:gd name="T4" fmla="*/ 63 w 64"/>
              <a:gd name="T5" fmla="*/ 24 h 85"/>
              <a:gd name="T6" fmla="*/ 62 w 64"/>
              <a:gd name="T7" fmla="*/ 21 h 85"/>
              <a:gd name="T8" fmla="*/ 61 w 64"/>
              <a:gd name="T9" fmla="*/ 17 h 85"/>
              <a:gd name="T10" fmla="*/ 59 w 64"/>
              <a:gd name="T11" fmla="*/ 15 h 85"/>
              <a:gd name="T12" fmla="*/ 57 w 64"/>
              <a:gd name="T13" fmla="*/ 12 h 85"/>
              <a:gd name="T14" fmla="*/ 56 w 64"/>
              <a:gd name="T15" fmla="*/ 10 h 85"/>
              <a:gd name="T16" fmla="*/ 53 w 64"/>
              <a:gd name="T17" fmla="*/ 7 h 85"/>
              <a:gd name="T18" fmla="*/ 51 w 64"/>
              <a:gd name="T19" fmla="*/ 6 h 85"/>
              <a:gd name="T20" fmla="*/ 47 w 64"/>
              <a:gd name="T21" fmla="*/ 5 h 85"/>
              <a:gd name="T22" fmla="*/ 44 w 64"/>
              <a:gd name="T23" fmla="*/ 2 h 85"/>
              <a:gd name="T24" fmla="*/ 42 w 64"/>
              <a:gd name="T25" fmla="*/ 2 h 85"/>
              <a:gd name="T26" fmla="*/ 38 w 64"/>
              <a:gd name="T27" fmla="*/ 1 h 85"/>
              <a:gd name="T28" fmla="*/ 36 w 64"/>
              <a:gd name="T29" fmla="*/ 0 h 85"/>
              <a:gd name="T30" fmla="*/ 33 w 64"/>
              <a:gd name="T31" fmla="*/ 0 h 85"/>
              <a:gd name="T32" fmla="*/ 29 w 64"/>
              <a:gd name="T33" fmla="*/ 0 h 85"/>
              <a:gd name="T34" fmla="*/ 27 w 64"/>
              <a:gd name="T35" fmla="*/ 1 h 85"/>
              <a:gd name="T36" fmla="*/ 23 w 64"/>
              <a:gd name="T37" fmla="*/ 2 h 85"/>
              <a:gd name="T38" fmla="*/ 19 w 64"/>
              <a:gd name="T39" fmla="*/ 2 h 85"/>
              <a:gd name="T40" fmla="*/ 17 w 64"/>
              <a:gd name="T41" fmla="*/ 5 h 85"/>
              <a:gd name="T42" fmla="*/ 14 w 64"/>
              <a:gd name="T43" fmla="*/ 6 h 85"/>
              <a:gd name="T44" fmla="*/ 12 w 64"/>
              <a:gd name="T45" fmla="*/ 7 h 85"/>
              <a:gd name="T46" fmla="*/ 9 w 64"/>
              <a:gd name="T47" fmla="*/ 10 h 85"/>
              <a:gd name="T48" fmla="*/ 8 w 64"/>
              <a:gd name="T49" fmla="*/ 12 h 85"/>
              <a:gd name="T50" fmla="*/ 5 w 64"/>
              <a:gd name="T51" fmla="*/ 15 h 85"/>
              <a:gd name="T52" fmla="*/ 4 w 64"/>
              <a:gd name="T53" fmla="*/ 19 h 85"/>
              <a:gd name="T54" fmla="*/ 3 w 64"/>
              <a:gd name="T55" fmla="*/ 21 h 85"/>
              <a:gd name="T56" fmla="*/ 2 w 64"/>
              <a:gd name="T57" fmla="*/ 24 h 85"/>
              <a:gd name="T58" fmla="*/ 2 w 64"/>
              <a:gd name="T59" fmla="*/ 27 h 85"/>
              <a:gd name="T60" fmla="*/ 0 w 64"/>
              <a:gd name="T61" fmla="*/ 30 h 85"/>
              <a:gd name="T62" fmla="*/ 0 w 64"/>
              <a:gd name="T63" fmla="*/ 54 h 85"/>
              <a:gd name="T64" fmla="*/ 2 w 64"/>
              <a:gd name="T65" fmla="*/ 56 h 85"/>
              <a:gd name="T66" fmla="*/ 2 w 64"/>
              <a:gd name="T67" fmla="*/ 60 h 85"/>
              <a:gd name="T68" fmla="*/ 2 w 64"/>
              <a:gd name="T69" fmla="*/ 63 h 85"/>
              <a:gd name="T70" fmla="*/ 3 w 64"/>
              <a:gd name="T71" fmla="*/ 66 h 85"/>
              <a:gd name="T72" fmla="*/ 5 w 64"/>
              <a:gd name="T73" fmla="*/ 69 h 85"/>
              <a:gd name="T74" fmla="*/ 7 w 64"/>
              <a:gd name="T75" fmla="*/ 71 h 85"/>
              <a:gd name="T76" fmla="*/ 8 w 64"/>
              <a:gd name="T77" fmla="*/ 74 h 85"/>
              <a:gd name="T78" fmla="*/ 10 w 64"/>
              <a:gd name="T79" fmla="*/ 76 h 85"/>
              <a:gd name="T80" fmla="*/ 13 w 64"/>
              <a:gd name="T81" fmla="*/ 79 h 85"/>
              <a:gd name="T82" fmla="*/ 16 w 64"/>
              <a:gd name="T83" fmla="*/ 80 h 85"/>
              <a:gd name="T84" fmla="*/ 19 w 64"/>
              <a:gd name="T85" fmla="*/ 81 h 85"/>
              <a:gd name="T86" fmla="*/ 22 w 64"/>
              <a:gd name="T87" fmla="*/ 83 h 85"/>
              <a:gd name="T88" fmla="*/ 24 w 64"/>
              <a:gd name="T89" fmla="*/ 83 h 85"/>
              <a:gd name="T90" fmla="*/ 28 w 64"/>
              <a:gd name="T91" fmla="*/ 84 h 85"/>
              <a:gd name="T92" fmla="*/ 31 w 64"/>
              <a:gd name="T93" fmla="*/ 85 h 85"/>
              <a:gd name="T94" fmla="*/ 34 w 64"/>
              <a:gd name="T95" fmla="*/ 85 h 85"/>
              <a:gd name="T96" fmla="*/ 38 w 64"/>
              <a:gd name="T97" fmla="*/ 84 h 85"/>
              <a:gd name="T98" fmla="*/ 41 w 64"/>
              <a:gd name="T99" fmla="*/ 83 h 85"/>
              <a:gd name="T100" fmla="*/ 43 w 64"/>
              <a:gd name="T101" fmla="*/ 83 h 85"/>
              <a:gd name="T102" fmla="*/ 47 w 64"/>
              <a:gd name="T103" fmla="*/ 81 h 85"/>
              <a:gd name="T104" fmla="*/ 49 w 64"/>
              <a:gd name="T105" fmla="*/ 80 h 85"/>
              <a:gd name="T106" fmla="*/ 52 w 64"/>
              <a:gd name="T107" fmla="*/ 78 h 85"/>
              <a:gd name="T108" fmla="*/ 54 w 64"/>
              <a:gd name="T109" fmla="*/ 76 h 85"/>
              <a:gd name="T110" fmla="*/ 57 w 64"/>
              <a:gd name="T111" fmla="*/ 74 h 85"/>
              <a:gd name="T112" fmla="*/ 58 w 64"/>
              <a:gd name="T113" fmla="*/ 71 h 85"/>
              <a:gd name="T114" fmla="*/ 61 w 64"/>
              <a:gd name="T115" fmla="*/ 69 h 85"/>
              <a:gd name="T116" fmla="*/ 62 w 64"/>
              <a:gd name="T117" fmla="*/ 65 h 85"/>
              <a:gd name="T118" fmla="*/ 63 w 64"/>
              <a:gd name="T119" fmla="*/ 63 h 85"/>
              <a:gd name="T120" fmla="*/ 63 w 64"/>
              <a:gd name="T121" fmla="*/ 60 h 85"/>
              <a:gd name="T122" fmla="*/ 64 w 64"/>
              <a:gd name="T123" fmla="*/ 56 h 85"/>
              <a:gd name="T124" fmla="*/ 64 w 64"/>
              <a:gd name="T125"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 h="85">
                <a:moveTo>
                  <a:pt x="64" y="32"/>
                </a:moveTo>
                <a:lnTo>
                  <a:pt x="64" y="32"/>
                </a:lnTo>
                <a:lnTo>
                  <a:pt x="64" y="31"/>
                </a:lnTo>
                <a:lnTo>
                  <a:pt x="64" y="30"/>
                </a:lnTo>
                <a:lnTo>
                  <a:pt x="64" y="30"/>
                </a:lnTo>
                <a:lnTo>
                  <a:pt x="64" y="29"/>
                </a:lnTo>
                <a:lnTo>
                  <a:pt x="64" y="29"/>
                </a:lnTo>
                <a:lnTo>
                  <a:pt x="64" y="27"/>
                </a:lnTo>
                <a:lnTo>
                  <a:pt x="64" y="27"/>
                </a:lnTo>
                <a:lnTo>
                  <a:pt x="63" y="26"/>
                </a:lnTo>
                <a:lnTo>
                  <a:pt x="63" y="26"/>
                </a:lnTo>
                <a:lnTo>
                  <a:pt x="63" y="26"/>
                </a:lnTo>
                <a:lnTo>
                  <a:pt x="63" y="25"/>
                </a:lnTo>
                <a:lnTo>
                  <a:pt x="63" y="24"/>
                </a:lnTo>
                <a:lnTo>
                  <a:pt x="63" y="24"/>
                </a:lnTo>
                <a:lnTo>
                  <a:pt x="63" y="24"/>
                </a:lnTo>
                <a:lnTo>
                  <a:pt x="63" y="22"/>
                </a:lnTo>
                <a:lnTo>
                  <a:pt x="63" y="21"/>
                </a:lnTo>
                <a:lnTo>
                  <a:pt x="63" y="21"/>
                </a:lnTo>
                <a:lnTo>
                  <a:pt x="62" y="21"/>
                </a:lnTo>
                <a:lnTo>
                  <a:pt x="62" y="20"/>
                </a:lnTo>
                <a:lnTo>
                  <a:pt x="62" y="19"/>
                </a:lnTo>
                <a:lnTo>
                  <a:pt x="61" y="19"/>
                </a:lnTo>
                <a:lnTo>
                  <a:pt x="61" y="19"/>
                </a:lnTo>
                <a:lnTo>
                  <a:pt x="61" y="17"/>
                </a:lnTo>
                <a:lnTo>
                  <a:pt x="61" y="17"/>
                </a:lnTo>
                <a:lnTo>
                  <a:pt x="61" y="16"/>
                </a:lnTo>
                <a:lnTo>
                  <a:pt x="61" y="16"/>
                </a:lnTo>
                <a:lnTo>
                  <a:pt x="59" y="15"/>
                </a:lnTo>
                <a:lnTo>
                  <a:pt x="59" y="15"/>
                </a:lnTo>
                <a:lnTo>
                  <a:pt x="58" y="14"/>
                </a:lnTo>
                <a:lnTo>
                  <a:pt x="58" y="14"/>
                </a:lnTo>
                <a:lnTo>
                  <a:pt x="58" y="14"/>
                </a:lnTo>
                <a:lnTo>
                  <a:pt x="58" y="12"/>
                </a:lnTo>
                <a:lnTo>
                  <a:pt x="57" y="12"/>
                </a:lnTo>
                <a:lnTo>
                  <a:pt x="57" y="12"/>
                </a:lnTo>
                <a:lnTo>
                  <a:pt x="57" y="11"/>
                </a:lnTo>
                <a:lnTo>
                  <a:pt x="57" y="11"/>
                </a:lnTo>
                <a:lnTo>
                  <a:pt x="56" y="10"/>
                </a:lnTo>
                <a:lnTo>
                  <a:pt x="56" y="10"/>
                </a:lnTo>
                <a:lnTo>
                  <a:pt x="54" y="10"/>
                </a:lnTo>
                <a:lnTo>
                  <a:pt x="54" y="10"/>
                </a:lnTo>
                <a:lnTo>
                  <a:pt x="54" y="9"/>
                </a:lnTo>
                <a:lnTo>
                  <a:pt x="53" y="9"/>
                </a:lnTo>
                <a:lnTo>
                  <a:pt x="53" y="7"/>
                </a:lnTo>
                <a:lnTo>
                  <a:pt x="52" y="7"/>
                </a:lnTo>
                <a:lnTo>
                  <a:pt x="52" y="7"/>
                </a:lnTo>
                <a:lnTo>
                  <a:pt x="52" y="7"/>
                </a:lnTo>
                <a:lnTo>
                  <a:pt x="51" y="6"/>
                </a:lnTo>
                <a:lnTo>
                  <a:pt x="51" y="6"/>
                </a:lnTo>
                <a:lnTo>
                  <a:pt x="49" y="5"/>
                </a:lnTo>
                <a:lnTo>
                  <a:pt x="49" y="5"/>
                </a:lnTo>
                <a:lnTo>
                  <a:pt x="49" y="5"/>
                </a:lnTo>
                <a:lnTo>
                  <a:pt x="48" y="5"/>
                </a:lnTo>
                <a:lnTo>
                  <a:pt x="47" y="5"/>
                </a:lnTo>
                <a:lnTo>
                  <a:pt x="47" y="4"/>
                </a:lnTo>
                <a:lnTo>
                  <a:pt x="47" y="4"/>
                </a:lnTo>
                <a:lnTo>
                  <a:pt x="46" y="4"/>
                </a:lnTo>
                <a:lnTo>
                  <a:pt x="46" y="2"/>
                </a:lnTo>
                <a:lnTo>
                  <a:pt x="44" y="2"/>
                </a:lnTo>
                <a:lnTo>
                  <a:pt x="44" y="2"/>
                </a:lnTo>
                <a:lnTo>
                  <a:pt x="43" y="2"/>
                </a:lnTo>
                <a:lnTo>
                  <a:pt x="43" y="2"/>
                </a:lnTo>
                <a:lnTo>
                  <a:pt x="43" y="2"/>
                </a:lnTo>
                <a:lnTo>
                  <a:pt x="42" y="2"/>
                </a:lnTo>
                <a:lnTo>
                  <a:pt x="41" y="1"/>
                </a:lnTo>
                <a:lnTo>
                  <a:pt x="41" y="1"/>
                </a:lnTo>
                <a:lnTo>
                  <a:pt x="41" y="1"/>
                </a:lnTo>
                <a:lnTo>
                  <a:pt x="39" y="1"/>
                </a:lnTo>
                <a:lnTo>
                  <a:pt x="38" y="1"/>
                </a:lnTo>
                <a:lnTo>
                  <a:pt x="38" y="1"/>
                </a:lnTo>
                <a:lnTo>
                  <a:pt x="38" y="0"/>
                </a:lnTo>
                <a:lnTo>
                  <a:pt x="37" y="0"/>
                </a:lnTo>
                <a:lnTo>
                  <a:pt x="36" y="0"/>
                </a:lnTo>
                <a:lnTo>
                  <a:pt x="36" y="0"/>
                </a:lnTo>
                <a:lnTo>
                  <a:pt x="36" y="0"/>
                </a:lnTo>
                <a:lnTo>
                  <a:pt x="34" y="0"/>
                </a:lnTo>
                <a:lnTo>
                  <a:pt x="33" y="0"/>
                </a:lnTo>
                <a:lnTo>
                  <a:pt x="33" y="0"/>
                </a:lnTo>
                <a:lnTo>
                  <a:pt x="33" y="0"/>
                </a:lnTo>
                <a:lnTo>
                  <a:pt x="32" y="0"/>
                </a:lnTo>
                <a:lnTo>
                  <a:pt x="31" y="0"/>
                </a:lnTo>
                <a:lnTo>
                  <a:pt x="31" y="0"/>
                </a:lnTo>
                <a:lnTo>
                  <a:pt x="29" y="0"/>
                </a:lnTo>
                <a:lnTo>
                  <a:pt x="29" y="0"/>
                </a:lnTo>
                <a:lnTo>
                  <a:pt x="29" y="0"/>
                </a:lnTo>
                <a:lnTo>
                  <a:pt x="28" y="0"/>
                </a:lnTo>
                <a:lnTo>
                  <a:pt x="27" y="1"/>
                </a:lnTo>
                <a:lnTo>
                  <a:pt x="27" y="1"/>
                </a:lnTo>
                <a:lnTo>
                  <a:pt x="27" y="1"/>
                </a:lnTo>
                <a:lnTo>
                  <a:pt x="26" y="1"/>
                </a:lnTo>
                <a:lnTo>
                  <a:pt x="24" y="1"/>
                </a:lnTo>
                <a:lnTo>
                  <a:pt x="24" y="1"/>
                </a:lnTo>
                <a:lnTo>
                  <a:pt x="24" y="2"/>
                </a:lnTo>
                <a:lnTo>
                  <a:pt x="23" y="2"/>
                </a:lnTo>
                <a:lnTo>
                  <a:pt x="22" y="2"/>
                </a:lnTo>
                <a:lnTo>
                  <a:pt x="22" y="2"/>
                </a:lnTo>
                <a:lnTo>
                  <a:pt x="22" y="2"/>
                </a:lnTo>
                <a:lnTo>
                  <a:pt x="21" y="2"/>
                </a:lnTo>
                <a:lnTo>
                  <a:pt x="19" y="2"/>
                </a:lnTo>
                <a:lnTo>
                  <a:pt x="19" y="2"/>
                </a:lnTo>
                <a:lnTo>
                  <a:pt x="19" y="4"/>
                </a:lnTo>
                <a:lnTo>
                  <a:pt x="18" y="4"/>
                </a:lnTo>
                <a:lnTo>
                  <a:pt x="17" y="4"/>
                </a:lnTo>
                <a:lnTo>
                  <a:pt x="17" y="5"/>
                </a:lnTo>
                <a:lnTo>
                  <a:pt x="17" y="5"/>
                </a:lnTo>
                <a:lnTo>
                  <a:pt x="16" y="5"/>
                </a:lnTo>
                <a:lnTo>
                  <a:pt x="16" y="5"/>
                </a:lnTo>
                <a:lnTo>
                  <a:pt x="16" y="5"/>
                </a:lnTo>
                <a:lnTo>
                  <a:pt x="14" y="6"/>
                </a:lnTo>
                <a:lnTo>
                  <a:pt x="14" y="6"/>
                </a:lnTo>
                <a:lnTo>
                  <a:pt x="13" y="7"/>
                </a:lnTo>
                <a:lnTo>
                  <a:pt x="13" y="7"/>
                </a:lnTo>
                <a:lnTo>
                  <a:pt x="13" y="7"/>
                </a:lnTo>
                <a:lnTo>
                  <a:pt x="12" y="7"/>
                </a:lnTo>
                <a:lnTo>
                  <a:pt x="12" y="9"/>
                </a:lnTo>
                <a:lnTo>
                  <a:pt x="10" y="9"/>
                </a:lnTo>
                <a:lnTo>
                  <a:pt x="10" y="10"/>
                </a:lnTo>
                <a:lnTo>
                  <a:pt x="10" y="10"/>
                </a:lnTo>
                <a:lnTo>
                  <a:pt x="9" y="10"/>
                </a:lnTo>
                <a:lnTo>
                  <a:pt x="9" y="11"/>
                </a:lnTo>
                <a:lnTo>
                  <a:pt x="8" y="11"/>
                </a:lnTo>
                <a:lnTo>
                  <a:pt x="8" y="12"/>
                </a:lnTo>
                <a:lnTo>
                  <a:pt x="8" y="12"/>
                </a:lnTo>
                <a:lnTo>
                  <a:pt x="8" y="12"/>
                </a:lnTo>
                <a:lnTo>
                  <a:pt x="7" y="14"/>
                </a:lnTo>
                <a:lnTo>
                  <a:pt x="7" y="14"/>
                </a:lnTo>
                <a:lnTo>
                  <a:pt x="5" y="14"/>
                </a:lnTo>
                <a:lnTo>
                  <a:pt x="5" y="15"/>
                </a:lnTo>
                <a:lnTo>
                  <a:pt x="5" y="15"/>
                </a:lnTo>
                <a:lnTo>
                  <a:pt x="5" y="16"/>
                </a:lnTo>
                <a:lnTo>
                  <a:pt x="5" y="16"/>
                </a:lnTo>
                <a:lnTo>
                  <a:pt x="4" y="16"/>
                </a:lnTo>
                <a:lnTo>
                  <a:pt x="4" y="17"/>
                </a:lnTo>
                <a:lnTo>
                  <a:pt x="4" y="19"/>
                </a:lnTo>
                <a:lnTo>
                  <a:pt x="3" y="19"/>
                </a:lnTo>
                <a:lnTo>
                  <a:pt x="3" y="19"/>
                </a:lnTo>
                <a:lnTo>
                  <a:pt x="3" y="20"/>
                </a:lnTo>
                <a:lnTo>
                  <a:pt x="3" y="20"/>
                </a:lnTo>
                <a:lnTo>
                  <a:pt x="3" y="21"/>
                </a:lnTo>
                <a:lnTo>
                  <a:pt x="3" y="21"/>
                </a:lnTo>
                <a:lnTo>
                  <a:pt x="2" y="22"/>
                </a:lnTo>
                <a:lnTo>
                  <a:pt x="2" y="22"/>
                </a:lnTo>
                <a:lnTo>
                  <a:pt x="2" y="24"/>
                </a:lnTo>
                <a:lnTo>
                  <a:pt x="2" y="24"/>
                </a:lnTo>
                <a:lnTo>
                  <a:pt x="2" y="25"/>
                </a:lnTo>
                <a:lnTo>
                  <a:pt x="2" y="25"/>
                </a:lnTo>
                <a:lnTo>
                  <a:pt x="2" y="26"/>
                </a:lnTo>
                <a:lnTo>
                  <a:pt x="2" y="26"/>
                </a:lnTo>
                <a:lnTo>
                  <a:pt x="2" y="27"/>
                </a:lnTo>
                <a:lnTo>
                  <a:pt x="2" y="27"/>
                </a:lnTo>
                <a:lnTo>
                  <a:pt x="2" y="27"/>
                </a:lnTo>
                <a:lnTo>
                  <a:pt x="2" y="29"/>
                </a:lnTo>
                <a:lnTo>
                  <a:pt x="0" y="30"/>
                </a:lnTo>
                <a:lnTo>
                  <a:pt x="0" y="30"/>
                </a:lnTo>
                <a:lnTo>
                  <a:pt x="0" y="30"/>
                </a:lnTo>
                <a:lnTo>
                  <a:pt x="0" y="31"/>
                </a:lnTo>
                <a:lnTo>
                  <a:pt x="0" y="32"/>
                </a:lnTo>
                <a:lnTo>
                  <a:pt x="0" y="52"/>
                </a:lnTo>
                <a:lnTo>
                  <a:pt x="0" y="54"/>
                </a:lnTo>
                <a:lnTo>
                  <a:pt x="0" y="54"/>
                </a:lnTo>
                <a:lnTo>
                  <a:pt x="0" y="55"/>
                </a:lnTo>
                <a:lnTo>
                  <a:pt x="2" y="55"/>
                </a:lnTo>
                <a:lnTo>
                  <a:pt x="2" y="56"/>
                </a:lnTo>
                <a:lnTo>
                  <a:pt x="2" y="56"/>
                </a:lnTo>
                <a:lnTo>
                  <a:pt x="2" y="57"/>
                </a:lnTo>
                <a:lnTo>
                  <a:pt x="2" y="57"/>
                </a:lnTo>
                <a:lnTo>
                  <a:pt x="2" y="59"/>
                </a:lnTo>
                <a:lnTo>
                  <a:pt x="2" y="59"/>
                </a:lnTo>
                <a:lnTo>
                  <a:pt x="2" y="60"/>
                </a:lnTo>
                <a:lnTo>
                  <a:pt x="2" y="60"/>
                </a:lnTo>
                <a:lnTo>
                  <a:pt x="2" y="61"/>
                </a:lnTo>
                <a:lnTo>
                  <a:pt x="2" y="61"/>
                </a:lnTo>
                <a:lnTo>
                  <a:pt x="2" y="63"/>
                </a:lnTo>
                <a:lnTo>
                  <a:pt x="2" y="63"/>
                </a:lnTo>
                <a:lnTo>
                  <a:pt x="3" y="64"/>
                </a:lnTo>
                <a:lnTo>
                  <a:pt x="3" y="64"/>
                </a:lnTo>
                <a:lnTo>
                  <a:pt x="3" y="65"/>
                </a:lnTo>
                <a:lnTo>
                  <a:pt x="3" y="65"/>
                </a:lnTo>
                <a:lnTo>
                  <a:pt x="3" y="66"/>
                </a:lnTo>
                <a:lnTo>
                  <a:pt x="3" y="66"/>
                </a:lnTo>
                <a:lnTo>
                  <a:pt x="4" y="68"/>
                </a:lnTo>
                <a:lnTo>
                  <a:pt x="4" y="68"/>
                </a:lnTo>
                <a:lnTo>
                  <a:pt x="4" y="68"/>
                </a:lnTo>
                <a:lnTo>
                  <a:pt x="5" y="69"/>
                </a:lnTo>
                <a:lnTo>
                  <a:pt x="5" y="69"/>
                </a:lnTo>
                <a:lnTo>
                  <a:pt x="5" y="69"/>
                </a:lnTo>
                <a:lnTo>
                  <a:pt x="5" y="70"/>
                </a:lnTo>
                <a:lnTo>
                  <a:pt x="5" y="71"/>
                </a:lnTo>
                <a:lnTo>
                  <a:pt x="7" y="71"/>
                </a:lnTo>
                <a:lnTo>
                  <a:pt x="7" y="71"/>
                </a:lnTo>
                <a:lnTo>
                  <a:pt x="8" y="73"/>
                </a:lnTo>
                <a:lnTo>
                  <a:pt x="8" y="73"/>
                </a:lnTo>
                <a:lnTo>
                  <a:pt x="8" y="74"/>
                </a:lnTo>
                <a:lnTo>
                  <a:pt x="8" y="74"/>
                </a:lnTo>
                <a:lnTo>
                  <a:pt x="9" y="74"/>
                </a:lnTo>
                <a:lnTo>
                  <a:pt x="9" y="75"/>
                </a:lnTo>
                <a:lnTo>
                  <a:pt x="10" y="75"/>
                </a:lnTo>
                <a:lnTo>
                  <a:pt x="10" y="76"/>
                </a:lnTo>
                <a:lnTo>
                  <a:pt x="10" y="76"/>
                </a:lnTo>
                <a:lnTo>
                  <a:pt x="12" y="76"/>
                </a:lnTo>
                <a:lnTo>
                  <a:pt x="12" y="76"/>
                </a:lnTo>
                <a:lnTo>
                  <a:pt x="13" y="78"/>
                </a:lnTo>
                <a:lnTo>
                  <a:pt x="13" y="78"/>
                </a:lnTo>
                <a:lnTo>
                  <a:pt x="13" y="79"/>
                </a:lnTo>
                <a:lnTo>
                  <a:pt x="14" y="79"/>
                </a:lnTo>
                <a:lnTo>
                  <a:pt x="14" y="79"/>
                </a:lnTo>
                <a:lnTo>
                  <a:pt x="16" y="79"/>
                </a:lnTo>
                <a:lnTo>
                  <a:pt x="16" y="80"/>
                </a:lnTo>
                <a:lnTo>
                  <a:pt x="16" y="80"/>
                </a:lnTo>
                <a:lnTo>
                  <a:pt x="17" y="80"/>
                </a:lnTo>
                <a:lnTo>
                  <a:pt x="17" y="81"/>
                </a:lnTo>
                <a:lnTo>
                  <a:pt x="17" y="81"/>
                </a:lnTo>
                <a:lnTo>
                  <a:pt x="18" y="81"/>
                </a:lnTo>
                <a:lnTo>
                  <a:pt x="19" y="81"/>
                </a:lnTo>
                <a:lnTo>
                  <a:pt x="19" y="81"/>
                </a:lnTo>
                <a:lnTo>
                  <a:pt x="19" y="81"/>
                </a:lnTo>
                <a:lnTo>
                  <a:pt x="21" y="83"/>
                </a:lnTo>
                <a:lnTo>
                  <a:pt x="22" y="83"/>
                </a:lnTo>
                <a:lnTo>
                  <a:pt x="22" y="83"/>
                </a:lnTo>
                <a:lnTo>
                  <a:pt x="22" y="83"/>
                </a:lnTo>
                <a:lnTo>
                  <a:pt x="23" y="83"/>
                </a:lnTo>
                <a:lnTo>
                  <a:pt x="24" y="83"/>
                </a:lnTo>
                <a:lnTo>
                  <a:pt x="24" y="83"/>
                </a:lnTo>
                <a:lnTo>
                  <a:pt x="24" y="83"/>
                </a:lnTo>
                <a:lnTo>
                  <a:pt x="26" y="84"/>
                </a:lnTo>
                <a:lnTo>
                  <a:pt x="27" y="84"/>
                </a:lnTo>
                <a:lnTo>
                  <a:pt x="27" y="84"/>
                </a:lnTo>
                <a:lnTo>
                  <a:pt x="27" y="84"/>
                </a:lnTo>
                <a:lnTo>
                  <a:pt x="28" y="84"/>
                </a:lnTo>
                <a:lnTo>
                  <a:pt x="29" y="84"/>
                </a:lnTo>
                <a:lnTo>
                  <a:pt x="29" y="84"/>
                </a:lnTo>
                <a:lnTo>
                  <a:pt x="29" y="84"/>
                </a:lnTo>
                <a:lnTo>
                  <a:pt x="31" y="85"/>
                </a:lnTo>
                <a:lnTo>
                  <a:pt x="31" y="85"/>
                </a:lnTo>
                <a:lnTo>
                  <a:pt x="32" y="85"/>
                </a:lnTo>
                <a:lnTo>
                  <a:pt x="33" y="85"/>
                </a:lnTo>
                <a:lnTo>
                  <a:pt x="33" y="85"/>
                </a:lnTo>
                <a:lnTo>
                  <a:pt x="33" y="85"/>
                </a:lnTo>
                <a:lnTo>
                  <a:pt x="34" y="85"/>
                </a:lnTo>
                <a:lnTo>
                  <a:pt x="36" y="84"/>
                </a:lnTo>
                <a:lnTo>
                  <a:pt x="36" y="84"/>
                </a:lnTo>
                <a:lnTo>
                  <a:pt x="36" y="84"/>
                </a:lnTo>
                <a:lnTo>
                  <a:pt x="37" y="84"/>
                </a:lnTo>
                <a:lnTo>
                  <a:pt x="38" y="84"/>
                </a:lnTo>
                <a:lnTo>
                  <a:pt x="38" y="84"/>
                </a:lnTo>
                <a:lnTo>
                  <a:pt x="38" y="84"/>
                </a:lnTo>
                <a:lnTo>
                  <a:pt x="39" y="84"/>
                </a:lnTo>
                <a:lnTo>
                  <a:pt x="41" y="84"/>
                </a:lnTo>
                <a:lnTo>
                  <a:pt x="41" y="83"/>
                </a:lnTo>
                <a:lnTo>
                  <a:pt x="41" y="83"/>
                </a:lnTo>
                <a:lnTo>
                  <a:pt x="42" y="83"/>
                </a:lnTo>
                <a:lnTo>
                  <a:pt x="43" y="83"/>
                </a:lnTo>
                <a:lnTo>
                  <a:pt x="43" y="83"/>
                </a:lnTo>
                <a:lnTo>
                  <a:pt x="43" y="83"/>
                </a:lnTo>
                <a:lnTo>
                  <a:pt x="44" y="83"/>
                </a:lnTo>
                <a:lnTo>
                  <a:pt x="44" y="83"/>
                </a:lnTo>
                <a:lnTo>
                  <a:pt x="46" y="81"/>
                </a:lnTo>
                <a:lnTo>
                  <a:pt x="46" y="81"/>
                </a:lnTo>
                <a:lnTo>
                  <a:pt x="47" y="81"/>
                </a:lnTo>
                <a:lnTo>
                  <a:pt x="47" y="81"/>
                </a:lnTo>
                <a:lnTo>
                  <a:pt x="47" y="81"/>
                </a:lnTo>
                <a:lnTo>
                  <a:pt x="48" y="80"/>
                </a:lnTo>
                <a:lnTo>
                  <a:pt x="49" y="80"/>
                </a:lnTo>
                <a:lnTo>
                  <a:pt x="49" y="80"/>
                </a:lnTo>
                <a:lnTo>
                  <a:pt x="49" y="79"/>
                </a:lnTo>
                <a:lnTo>
                  <a:pt x="51" y="79"/>
                </a:lnTo>
                <a:lnTo>
                  <a:pt x="51" y="79"/>
                </a:lnTo>
                <a:lnTo>
                  <a:pt x="52" y="79"/>
                </a:lnTo>
                <a:lnTo>
                  <a:pt x="52" y="78"/>
                </a:lnTo>
                <a:lnTo>
                  <a:pt x="52" y="78"/>
                </a:lnTo>
                <a:lnTo>
                  <a:pt x="53" y="76"/>
                </a:lnTo>
                <a:lnTo>
                  <a:pt x="53" y="76"/>
                </a:lnTo>
                <a:lnTo>
                  <a:pt x="54" y="76"/>
                </a:lnTo>
                <a:lnTo>
                  <a:pt x="54" y="76"/>
                </a:lnTo>
                <a:lnTo>
                  <a:pt x="54" y="75"/>
                </a:lnTo>
                <a:lnTo>
                  <a:pt x="56" y="75"/>
                </a:lnTo>
                <a:lnTo>
                  <a:pt x="56" y="74"/>
                </a:lnTo>
                <a:lnTo>
                  <a:pt x="57" y="74"/>
                </a:lnTo>
                <a:lnTo>
                  <a:pt x="57" y="74"/>
                </a:lnTo>
                <a:lnTo>
                  <a:pt x="57" y="74"/>
                </a:lnTo>
                <a:lnTo>
                  <a:pt x="57" y="73"/>
                </a:lnTo>
                <a:lnTo>
                  <a:pt x="58" y="71"/>
                </a:lnTo>
                <a:lnTo>
                  <a:pt x="58" y="71"/>
                </a:lnTo>
                <a:lnTo>
                  <a:pt x="58" y="71"/>
                </a:lnTo>
                <a:lnTo>
                  <a:pt x="58" y="70"/>
                </a:lnTo>
                <a:lnTo>
                  <a:pt x="59" y="70"/>
                </a:lnTo>
                <a:lnTo>
                  <a:pt x="59" y="69"/>
                </a:lnTo>
                <a:lnTo>
                  <a:pt x="61" y="69"/>
                </a:lnTo>
                <a:lnTo>
                  <a:pt x="61" y="69"/>
                </a:lnTo>
                <a:lnTo>
                  <a:pt x="61" y="68"/>
                </a:lnTo>
                <a:lnTo>
                  <a:pt x="61" y="68"/>
                </a:lnTo>
                <a:lnTo>
                  <a:pt x="61" y="68"/>
                </a:lnTo>
                <a:lnTo>
                  <a:pt x="61" y="66"/>
                </a:lnTo>
                <a:lnTo>
                  <a:pt x="62" y="65"/>
                </a:lnTo>
                <a:lnTo>
                  <a:pt x="62" y="65"/>
                </a:lnTo>
                <a:lnTo>
                  <a:pt x="62" y="65"/>
                </a:lnTo>
                <a:lnTo>
                  <a:pt x="63" y="64"/>
                </a:lnTo>
                <a:lnTo>
                  <a:pt x="63" y="63"/>
                </a:lnTo>
                <a:lnTo>
                  <a:pt x="63" y="63"/>
                </a:lnTo>
                <a:lnTo>
                  <a:pt x="63" y="63"/>
                </a:lnTo>
                <a:lnTo>
                  <a:pt x="63" y="61"/>
                </a:lnTo>
                <a:lnTo>
                  <a:pt x="63" y="60"/>
                </a:lnTo>
                <a:lnTo>
                  <a:pt x="63" y="60"/>
                </a:lnTo>
                <a:lnTo>
                  <a:pt x="63" y="60"/>
                </a:lnTo>
                <a:lnTo>
                  <a:pt x="63" y="59"/>
                </a:lnTo>
                <a:lnTo>
                  <a:pt x="63" y="57"/>
                </a:lnTo>
                <a:lnTo>
                  <a:pt x="64" y="57"/>
                </a:lnTo>
                <a:lnTo>
                  <a:pt x="64" y="57"/>
                </a:lnTo>
                <a:lnTo>
                  <a:pt x="64" y="56"/>
                </a:lnTo>
                <a:lnTo>
                  <a:pt x="64" y="55"/>
                </a:lnTo>
                <a:lnTo>
                  <a:pt x="64" y="55"/>
                </a:lnTo>
                <a:lnTo>
                  <a:pt x="64" y="55"/>
                </a:lnTo>
                <a:lnTo>
                  <a:pt x="64" y="54"/>
                </a:lnTo>
                <a:lnTo>
                  <a:pt x="64" y="52"/>
                </a:lnTo>
                <a:lnTo>
                  <a:pt x="64" y="32"/>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20" name="Line 72"/>
          <p:cNvSpPr>
            <a:spLocks noChangeShapeType="1"/>
          </p:cNvSpPr>
          <p:nvPr/>
        </p:nvSpPr>
        <p:spPr bwMode="auto">
          <a:xfrm>
            <a:off x="2510368" y="2392366"/>
            <a:ext cx="2117" cy="1587"/>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21" name="Freeform 73"/>
          <p:cNvSpPr>
            <a:spLocks/>
          </p:cNvSpPr>
          <p:nvPr/>
        </p:nvSpPr>
        <p:spPr bwMode="auto">
          <a:xfrm>
            <a:off x="2495552" y="2392366"/>
            <a:ext cx="42333" cy="22225"/>
          </a:xfrm>
          <a:custGeom>
            <a:avLst/>
            <a:gdLst>
              <a:gd name="T0" fmla="*/ 31 w 96"/>
              <a:gd name="T1" fmla="*/ 0 h 64"/>
              <a:gd name="T2" fmla="*/ 27 w 96"/>
              <a:gd name="T3" fmla="*/ 0 h 64"/>
              <a:gd name="T4" fmla="*/ 24 w 96"/>
              <a:gd name="T5" fmla="*/ 0 h 64"/>
              <a:gd name="T6" fmla="*/ 21 w 96"/>
              <a:gd name="T7" fmla="*/ 3 h 64"/>
              <a:gd name="T8" fmla="*/ 18 w 96"/>
              <a:gd name="T9" fmla="*/ 3 h 64"/>
              <a:gd name="T10" fmla="*/ 16 w 96"/>
              <a:gd name="T11" fmla="*/ 5 h 64"/>
              <a:gd name="T12" fmla="*/ 13 w 96"/>
              <a:gd name="T13" fmla="*/ 6 h 64"/>
              <a:gd name="T14" fmla="*/ 10 w 96"/>
              <a:gd name="T15" fmla="*/ 9 h 64"/>
              <a:gd name="T16" fmla="*/ 8 w 96"/>
              <a:gd name="T17" fmla="*/ 11 h 64"/>
              <a:gd name="T18" fmla="*/ 5 w 96"/>
              <a:gd name="T19" fmla="*/ 14 h 64"/>
              <a:gd name="T20" fmla="*/ 4 w 96"/>
              <a:gd name="T21" fmla="*/ 16 h 64"/>
              <a:gd name="T22" fmla="*/ 3 w 96"/>
              <a:gd name="T23" fmla="*/ 19 h 64"/>
              <a:gd name="T24" fmla="*/ 2 w 96"/>
              <a:gd name="T25" fmla="*/ 23 h 64"/>
              <a:gd name="T26" fmla="*/ 2 w 96"/>
              <a:gd name="T27" fmla="*/ 25 h 64"/>
              <a:gd name="T28" fmla="*/ 2 w 96"/>
              <a:gd name="T29" fmla="*/ 28 h 64"/>
              <a:gd name="T30" fmla="*/ 0 w 96"/>
              <a:gd name="T31" fmla="*/ 31 h 64"/>
              <a:gd name="T32" fmla="*/ 2 w 96"/>
              <a:gd name="T33" fmla="*/ 34 h 64"/>
              <a:gd name="T34" fmla="*/ 2 w 96"/>
              <a:gd name="T35" fmla="*/ 38 h 64"/>
              <a:gd name="T36" fmla="*/ 2 w 96"/>
              <a:gd name="T37" fmla="*/ 42 h 64"/>
              <a:gd name="T38" fmla="*/ 3 w 96"/>
              <a:gd name="T39" fmla="*/ 44 h 64"/>
              <a:gd name="T40" fmla="*/ 4 w 96"/>
              <a:gd name="T41" fmla="*/ 47 h 64"/>
              <a:gd name="T42" fmla="*/ 5 w 96"/>
              <a:gd name="T43" fmla="*/ 50 h 64"/>
              <a:gd name="T44" fmla="*/ 8 w 96"/>
              <a:gd name="T45" fmla="*/ 53 h 64"/>
              <a:gd name="T46" fmla="*/ 10 w 96"/>
              <a:gd name="T47" fmla="*/ 55 h 64"/>
              <a:gd name="T48" fmla="*/ 13 w 96"/>
              <a:gd name="T49" fmla="*/ 57 h 64"/>
              <a:gd name="T50" fmla="*/ 16 w 96"/>
              <a:gd name="T51" fmla="*/ 58 h 64"/>
              <a:gd name="T52" fmla="*/ 18 w 96"/>
              <a:gd name="T53" fmla="*/ 60 h 64"/>
              <a:gd name="T54" fmla="*/ 22 w 96"/>
              <a:gd name="T55" fmla="*/ 62 h 64"/>
              <a:gd name="T56" fmla="*/ 24 w 96"/>
              <a:gd name="T57" fmla="*/ 62 h 64"/>
              <a:gd name="T58" fmla="*/ 27 w 96"/>
              <a:gd name="T59" fmla="*/ 63 h 64"/>
              <a:gd name="T60" fmla="*/ 31 w 96"/>
              <a:gd name="T61" fmla="*/ 63 h 64"/>
              <a:gd name="T62" fmla="*/ 64 w 96"/>
              <a:gd name="T63" fmla="*/ 64 h 64"/>
              <a:gd name="T64" fmla="*/ 68 w 96"/>
              <a:gd name="T65" fmla="*/ 63 h 64"/>
              <a:gd name="T66" fmla="*/ 71 w 96"/>
              <a:gd name="T67" fmla="*/ 63 h 64"/>
              <a:gd name="T68" fmla="*/ 74 w 96"/>
              <a:gd name="T69" fmla="*/ 62 h 64"/>
              <a:gd name="T70" fmla="*/ 77 w 96"/>
              <a:gd name="T71" fmla="*/ 60 h 64"/>
              <a:gd name="T72" fmla="*/ 79 w 96"/>
              <a:gd name="T73" fmla="*/ 59 h 64"/>
              <a:gd name="T74" fmla="*/ 82 w 96"/>
              <a:gd name="T75" fmla="*/ 58 h 64"/>
              <a:gd name="T76" fmla="*/ 84 w 96"/>
              <a:gd name="T77" fmla="*/ 55 h 64"/>
              <a:gd name="T78" fmla="*/ 87 w 96"/>
              <a:gd name="T79" fmla="*/ 53 h 64"/>
              <a:gd name="T80" fmla="*/ 88 w 96"/>
              <a:gd name="T81" fmla="*/ 50 h 64"/>
              <a:gd name="T82" fmla="*/ 91 w 96"/>
              <a:gd name="T83" fmla="*/ 48 h 64"/>
              <a:gd name="T84" fmla="*/ 92 w 96"/>
              <a:gd name="T85" fmla="*/ 45 h 64"/>
              <a:gd name="T86" fmla="*/ 93 w 96"/>
              <a:gd name="T87" fmla="*/ 42 h 64"/>
              <a:gd name="T88" fmla="*/ 95 w 96"/>
              <a:gd name="T89" fmla="*/ 39 h 64"/>
              <a:gd name="T90" fmla="*/ 96 w 96"/>
              <a:gd name="T91" fmla="*/ 36 h 64"/>
              <a:gd name="T92" fmla="*/ 96 w 96"/>
              <a:gd name="T93" fmla="*/ 33 h 64"/>
              <a:gd name="T94" fmla="*/ 96 w 96"/>
              <a:gd name="T95" fmla="*/ 30 h 64"/>
              <a:gd name="T96" fmla="*/ 96 w 96"/>
              <a:gd name="T97" fmla="*/ 26 h 64"/>
              <a:gd name="T98" fmla="*/ 95 w 96"/>
              <a:gd name="T99" fmla="*/ 23 h 64"/>
              <a:gd name="T100" fmla="*/ 93 w 96"/>
              <a:gd name="T101" fmla="*/ 20 h 64"/>
              <a:gd name="T102" fmla="*/ 92 w 96"/>
              <a:gd name="T103" fmla="*/ 18 h 64"/>
              <a:gd name="T104" fmla="*/ 91 w 96"/>
              <a:gd name="T105" fmla="*/ 14 h 64"/>
              <a:gd name="T106" fmla="*/ 88 w 96"/>
              <a:gd name="T107" fmla="*/ 11 h 64"/>
              <a:gd name="T108" fmla="*/ 87 w 96"/>
              <a:gd name="T109" fmla="*/ 9 h 64"/>
              <a:gd name="T110" fmla="*/ 84 w 96"/>
              <a:gd name="T111" fmla="*/ 8 h 64"/>
              <a:gd name="T112" fmla="*/ 82 w 96"/>
              <a:gd name="T113" fmla="*/ 5 h 64"/>
              <a:gd name="T114" fmla="*/ 79 w 96"/>
              <a:gd name="T115" fmla="*/ 4 h 64"/>
              <a:gd name="T116" fmla="*/ 77 w 96"/>
              <a:gd name="T117" fmla="*/ 3 h 64"/>
              <a:gd name="T118" fmla="*/ 73 w 96"/>
              <a:gd name="T119" fmla="*/ 1 h 64"/>
              <a:gd name="T120" fmla="*/ 71 w 96"/>
              <a:gd name="T121" fmla="*/ 0 h 64"/>
              <a:gd name="T122" fmla="*/ 68 w 96"/>
              <a:gd name="T123" fmla="*/ 0 h 64"/>
              <a:gd name="T124" fmla="*/ 63 w 96"/>
              <a:gd name="T1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 h="64">
                <a:moveTo>
                  <a:pt x="33" y="0"/>
                </a:moveTo>
                <a:lnTo>
                  <a:pt x="32" y="0"/>
                </a:lnTo>
                <a:lnTo>
                  <a:pt x="31" y="0"/>
                </a:lnTo>
                <a:lnTo>
                  <a:pt x="31" y="0"/>
                </a:lnTo>
                <a:lnTo>
                  <a:pt x="31" y="0"/>
                </a:lnTo>
                <a:lnTo>
                  <a:pt x="29" y="0"/>
                </a:lnTo>
                <a:lnTo>
                  <a:pt x="29" y="0"/>
                </a:lnTo>
                <a:lnTo>
                  <a:pt x="28" y="0"/>
                </a:lnTo>
                <a:lnTo>
                  <a:pt x="27" y="0"/>
                </a:lnTo>
                <a:lnTo>
                  <a:pt x="27" y="0"/>
                </a:lnTo>
                <a:lnTo>
                  <a:pt x="27" y="0"/>
                </a:lnTo>
                <a:lnTo>
                  <a:pt x="26" y="0"/>
                </a:lnTo>
                <a:lnTo>
                  <a:pt x="24" y="0"/>
                </a:lnTo>
                <a:lnTo>
                  <a:pt x="24" y="0"/>
                </a:lnTo>
                <a:lnTo>
                  <a:pt x="24" y="0"/>
                </a:lnTo>
                <a:lnTo>
                  <a:pt x="23" y="1"/>
                </a:lnTo>
                <a:lnTo>
                  <a:pt x="22" y="1"/>
                </a:lnTo>
                <a:lnTo>
                  <a:pt x="22" y="1"/>
                </a:lnTo>
                <a:lnTo>
                  <a:pt x="22" y="1"/>
                </a:lnTo>
                <a:lnTo>
                  <a:pt x="21" y="3"/>
                </a:lnTo>
                <a:lnTo>
                  <a:pt x="19" y="3"/>
                </a:lnTo>
                <a:lnTo>
                  <a:pt x="19" y="3"/>
                </a:lnTo>
                <a:lnTo>
                  <a:pt x="19" y="3"/>
                </a:lnTo>
                <a:lnTo>
                  <a:pt x="18" y="3"/>
                </a:lnTo>
                <a:lnTo>
                  <a:pt x="18" y="3"/>
                </a:lnTo>
                <a:lnTo>
                  <a:pt x="17" y="4"/>
                </a:lnTo>
                <a:lnTo>
                  <a:pt x="17" y="4"/>
                </a:lnTo>
                <a:lnTo>
                  <a:pt x="17" y="4"/>
                </a:lnTo>
                <a:lnTo>
                  <a:pt x="16" y="5"/>
                </a:lnTo>
                <a:lnTo>
                  <a:pt x="16" y="5"/>
                </a:lnTo>
                <a:lnTo>
                  <a:pt x="16" y="5"/>
                </a:lnTo>
                <a:lnTo>
                  <a:pt x="14" y="5"/>
                </a:lnTo>
                <a:lnTo>
                  <a:pt x="13" y="6"/>
                </a:lnTo>
                <a:lnTo>
                  <a:pt x="13" y="6"/>
                </a:lnTo>
                <a:lnTo>
                  <a:pt x="13" y="6"/>
                </a:lnTo>
                <a:lnTo>
                  <a:pt x="12" y="6"/>
                </a:lnTo>
                <a:lnTo>
                  <a:pt x="12" y="8"/>
                </a:lnTo>
                <a:lnTo>
                  <a:pt x="10" y="8"/>
                </a:lnTo>
                <a:lnTo>
                  <a:pt x="10" y="9"/>
                </a:lnTo>
                <a:lnTo>
                  <a:pt x="10" y="9"/>
                </a:lnTo>
                <a:lnTo>
                  <a:pt x="10" y="9"/>
                </a:lnTo>
                <a:lnTo>
                  <a:pt x="9" y="9"/>
                </a:lnTo>
                <a:lnTo>
                  <a:pt x="8" y="10"/>
                </a:lnTo>
                <a:lnTo>
                  <a:pt x="8" y="10"/>
                </a:lnTo>
                <a:lnTo>
                  <a:pt x="8" y="11"/>
                </a:lnTo>
                <a:lnTo>
                  <a:pt x="8" y="11"/>
                </a:lnTo>
                <a:lnTo>
                  <a:pt x="7" y="11"/>
                </a:lnTo>
                <a:lnTo>
                  <a:pt x="7" y="13"/>
                </a:lnTo>
                <a:lnTo>
                  <a:pt x="7" y="14"/>
                </a:lnTo>
                <a:lnTo>
                  <a:pt x="5" y="14"/>
                </a:lnTo>
                <a:lnTo>
                  <a:pt x="5" y="14"/>
                </a:lnTo>
                <a:lnTo>
                  <a:pt x="5" y="15"/>
                </a:lnTo>
                <a:lnTo>
                  <a:pt x="5" y="15"/>
                </a:lnTo>
                <a:lnTo>
                  <a:pt x="4" y="16"/>
                </a:lnTo>
                <a:lnTo>
                  <a:pt x="4" y="16"/>
                </a:lnTo>
                <a:lnTo>
                  <a:pt x="4" y="16"/>
                </a:lnTo>
                <a:lnTo>
                  <a:pt x="3" y="18"/>
                </a:lnTo>
                <a:lnTo>
                  <a:pt x="3" y="19"/>
                </a:lnTo>
                <a:lnTo>
                  <a:pt x="3" y="19"/>
                </a:lnTo>
                <a:lnTo>
                  <a:pt x="3" y="19"/>
                </a:lnTo>
                <a:lnTo>
                  <a:pt x="3" y="20"/>
                </a:lnTo>
                <a:lnTo>
                  <a:pt x="3" y="20"/>
                </a:lnTo>
                <a:lnTo>
                  <a:pt x="3" y="20"/>
                </a:lnTo>
                <a:lnTo>
                  <a:pt x="2" y="21"/>
                </a:lnTo>
                <a:lnTo>
                  <a:pt x="2" y="23"/>
                </a:lnTo>
                <a:lnTo>
                  <a:pt x="2" y="23"/>
                </a:lnTo>
                <a:lnTo>
                  <a:pt x="2" y="23"/>
                </a:lnTo>
                <a:lnTo>
                  <a:pt x="2" y="24"/>
                </a:lnTo>
                <a:lnTo>
                  <a:pt x="2" y="25"/>
                </a:lnTo>
                <a:lnTo>
                  <a:pt x="2" y="25"/>
                </a:lnTo>
                <a:lnTo>
                  <a:pt x="2" y="25"/>
                </a:lnTo>
                <a:lnTo>
                  <a:pt x="2" y="26"/>
                </a:lnTo>
                <a:lnTo>
                  <a:pt x="2" y="28"/>
                </a:lnTo>
                <a:lnTo>
                  <a:pt x="2" y="28"/>
                </a:lnTo>
                <a:lnTo>
                  <a:pt x="2" y="28"/>
                </a:lnTo>
                <a:lnTo>
                  <a:pt x="0" y="29"/>
                </a:lnTo>
                <a:lnTo>
                  <a:pt x="0" y="30"/>
                </a:lnTo>
                <a:lnTo>
                  <a:pt x="0" y="30"/>
                </a:lnTo>
                <a:lnTo>
                  <a:pt x="0" y="31"/>
                </a:lnTo>
                <a:lnTo>
                  <a:pt x="0" y="31"/>
                </a:lnTo>
                <a:lnTo>
                  <a:pt x="0" y="33"/>
                </a:lnTo>
                <a:lnTo>
                  <a:pt x="0" y="33"/>
                </a:lnTo>
                <a:lnTo>
                  <a:pt x="0" y="34"/>
                </a:lnTo>
                <a:lnTo>
                  <a:pt x="0" y="34"/>
                </a:lnTo>
                <a:lnTo>
                  <a:pt x="2" y="34"/>
                </a:lnTo>
                <a:lnTo>
                  <a:pt x="2" y="35"/>
                </a:lnTo>
                <a:lnTo>
                  <a:pt x="2" y="36"/>
                </a:lnTo>
                <a:lnTo>
                  <a:pt x="2" y="36"/>
                </a:lnTo>
                <a:lnTo>
                  <a:pt x="2" y="36"/>
                </a:lnTo>
                <a:lnTo>
                  <a:pt x="2" y="38"/>
                </a:lnTo>
                <a:lnTo>
                  <a:pt x="2" y="39"/>
                </a:lnTo>
                <a:lnTo>
                  <a:pt x="2" y="39"/>
                </a:lnTo>
                <a:lnTo>
                  <a:pt x="2" y="40"/>
                </a:lnTo>
                <a:lnTo>
                  <a:pt x="2" y="40"/>
                </a:lnTo>
                <a:lnTo>
                  <a:pt x="2" y="42"/>
                </a:lnTo>
                <a:lnTo>
                  <a:pt x="2" y="42"/>
                </a:lnTo>
                <a:lnTo>
                  <a:pt x="3" y="43"/>
                </a:lnTo>
                <a:lnTo>
                  <a:pt x="3" y="43"/>
                </a:lnTo>
                <a:lnTo>
                  <a:pt x="3" y="44"/>
                </a:lnTo>
                <a:lnTo>
                  <a:pt x="3" y="44"/>
                </a:lnTo>
                <a:lnTo>
                  <a:pt x="3" y="44"/>
                </a:lnTo>
                <a:lnTo>
                  <a:pt x="3" y="45"/>
                </a:lnTo>
                <a:lnTo>
                  <a:pt x="4" y="47"/>
                </a:lnTo>
                <a:lnTo>
                  <a:pt x="4" y="47"/>
                </a:lnTo>
                <a:lnTo>
                  <a:pt x="4" y="47"/>
                </a:lnTo>
                <a:lnTo>
                  <a:pt x="5" y="48"/>
                </a:lnTo>
                <a:lnTo>
                  <a:pt x="5" y="48"/>
                </a:lnTo>
                <a:lnTo>
                  <a:pt x="5" y="48"/>
                </a:lnTo>
                <a:lnTo>
                  <a:pt x="5" y="49"/>
                </a:lnTo>
                <a:lnTo>
                  <a:pt x="5" y="50"/>
                </a:lnTo>
                <a:lnTo>
                  <a:pt x="7" y="50"/>
                </a:lnTo>
                <a:lnTo>
                  <a:pt x="7" y="50"/>
                </a:lnTo>
                <a:lnTo>
                  <a:pt x="8" y="50"/>
                </a:lnTo>
                <a:lnTo>
                  <a:pt x="8" y="52"/>
                </a:lnTo>
                <a:lnTo>
                  <a:pt x="8" y="53"/>
                </a:lnTo>
                <a:lnTo>
                  <a:pt x="8" y="53"/>
                </a:lnTo>
                <a:lnTo>
                  <a:pt x="9" y="53"/>
                </a:lnTo>
                <a:lnTo>
                  <a:pt x="9" y="53"/>
                </a:lnTo>
                <a:lnTo>
                  <a:pt x="10" y="54"/>
                </a:lnTo>
                <a:lnTo>
                  <a:pt x="10" y="55"/>
                </a:lnTo>
                <a:lnTo>
                  <a:pt x="10" y="55"/>
                </a:lnTo>
                <a:lnTo>
                  <a:pt x="12" y="55"/>
                </a:lnTo>
                <a:lnTo>
                  <a:pt x="12" y="55"/>
                </a:lnTo>
                <a:lnTo>
                  <a:pt x="13" y="57"/>
                </a:lnTo>
                <a:lnTo>
                  <a:pt x="13" y="57"/>
                </a:lnTo>
                <a:lnTo>
                  <a:pt x="13" y="58"/>
                </a:lnTo>
                <a:lnTo>
                  <a:pt x="14" y="58"/>
                </a:lnTo>
                <a:lnTo>
                  <a:pt x="14" y="58"/>
                </a:lnTo>
                <a:lnTo>
                  <a:pt x="16" y="58"/>
                </a:lnTo>
                <a:lnTo>
                  <a:pt x="16" y="58"/>
                </a:lnTo>
                <a:lnTo>
                  <a:pt x="16" y="59"/>
                </a:lnTo>
                <a:lnTo>
                  <a:pt x="17" y="59"/>
                </a:lnTo>
                <a:lnTo>
                  <a:pt x="17" y="60"/>
                </a:lnTo>
                <a:lnTo>
                  <a:pt x="17" y="60"/>
                </a:lnTo>
                <a:lnTo>
                  <a:pt x="18" y="60"/>
                </a:lnTo>
                <a:lnTo>
                  <a:pt x="19" y="60"/>
                </a:lnTo>
                <a:lnTo>
                  <a:pt x="19" y="60"/>
                </a:lnTo>
                <a:lnTo>
                  <a:pt x="19" y="60"/>
                </a:lnTo>
                <a:lnTo>
                  <a:pt x="21" y="62"/>
                </a:lnTo>
                <a:lnTo>
                  <a:pt x="22" y="62"/>
                </a:lnTo>
                <a:lnTo>
                  <a:pt x="22" y="62"/>
                </a:lnTo>
                <a:lnTo>
                  <a:pt x="22" y="62"/>
                </a:lnTo>
                <a:lnTo>
                  <a:pt x="23" y="62"/>
                </a:lnTo>
                <a:lnTo>
                  <a:pt x="23" y="62"/>
                </a:lnTo>
                <a:lnTo>
                  <a:pt x="24" y="62"/>
                </a:lnTo>
                <a:lnTo>
                  <a:pt x="24" y="62"/>
                </a:lnTo>
                <a:lnTo>
                  <a:pt x="26" y="63"/>
                </a:lnTo>
                <a:lnTo>
                  <a:pt x="27" y="63"/>
                </a:lnTo>
                <a:lnTo>
                  <a:pt x="27" y="63"/>
                </a:lnTo>
                <a:lnTo>
                  <a:pt x="27" y="63"/>
                </a:lnTo>
                <a:lnTo>
                  <a:pt x="28" y="63"/>
                </a:lnTo>
                <a:lnTo>
                  <a:pt x="29" y="63"/>
                </a:lnTo>
                <a:lnTo>
                  <a:pt x="29" y="63"/>
                </a:lnTo>
                <a:lnTo>
                  <a:pt x="29" y="63"/>
                </a:lnTo>
                <a:lnTo>
                  <a:pt x="31" y="63"/>
                </a:lnTo>
                <a:lnTo>
                  <a:pt x="31" y="64"/>
                </a:lnTo>
                <a:lnTo>
                  <a:pt x="32" y="64"/>
                </a:lnTo>
                <a:lnTo>
                  <a:pt x="32" y="64"/>
                </a:lnTo>
                <a:lnTo>
                  <a:pt x="63" y="64"/>
                </a:lnTo>
                <a:lnTo>
                  <a:pt x="64" y="64"/>
                </a:lnTo>
                <a:lnTo>
                  <a:pt x="66" y="64"/>
                </a:lnTo>
                <a:lnTo>
                  <a:pt x="66" y="63"/>
                </a:lnTo>
                <a:lnTo>
                  <a:pt x="66" y="63"/>
                </a:lnTo>
                <a:lnTo>
                  <a:pt x="67" y="63"/>
                </a:lnTo>
                <a:lnTo>
                  <a:pt x="68" y="63"/>
                </a:lnTo>
                <a:lnTo>
                  <a:pt x="68" y="63"/>
                </a:lnTo>
                <a:lnTo>
                  <a:pt x="69" y="63"/>
                </a:lnTo>
                <a:lnTo>
                  <a:pt x="69" y="63"/>
                </a:lnTo>
                <a:lnTo>
                  <a:pt x="71" y="63"/>
                </a:lnTo>
                <a:lnTo>
                  <a:pt x="71" y="63"/>
                </a:lnTo>
                <a:lnTo>
                  <a:pt x="72" y="62"/>
                </a:lnTo>
                <a:lnTo>
                  <a:pt x="72" y="62"/>
                </a:lnTo>
                <a:lnTo>
                  <a:pt x="72" y="62"/>
                </a:lnTo>
                <a:lnTo>
                  <a:pt x="73" y="62"/>
                </a:lnTo>
                <a:lnTo>
                  <a:pt x="74" y="62"/>
                </a:lnTo>
                <a:lnTo>
                  <a:pt x="74" y="62"/>
                </a:lnTo>
                <a:lnTo>
                  <a:pt x="74" y="62"/>
                </a:lnTo>
                <a:lnTo>
                  <a:pt x="76" y="62"/>
                </a:lnTo>
                <a:lnTo>
                  <a:pt x="77" y="60"/>
                </a:lnTo>
                <a:lnTo>
                  <a:pt x="77" y="60"/>
                </a:lnTo>
                <a:lnTo>
                  <a:pt x="77" y="60"/>
                </a:lnTo>
                <a:lnTo>
                  <a:pt x="78" y="60"/>
                </a:lnTo>
                <a:lnTo>
                  <a:pt x="78" y="60"/>
                </a:lnTo>
                <a:lnTo>
                  <a:pt x="79" y="60"/>
                </a:lnTo>
                <a:lnTo>
                  <a:pt x="79" y="59"/>
                </a:lnTo>
                <a:lnTo>
                  <a:pt x="79" y="59"/>
                </a:lnTo>
                <a:lnTo>
                  <a:pt x="81" y="58"/>
                </a:lnTo>
                <a:lnTo>
                  <a:pt x="82" y="58"/>
                </a:lnTo>
                <a:lnTo>
                  <a:pt x="82" y="58"/>
                </a:lnTo>
                <a:lnTo>
                  <a:pt x="82" y="58"/>
                </a:lnTo>
                <a:lnTo>
                  <a:pt x="83" y="58"/>
                </a:lnTo>
                <a:lnTo>
                  <a:pt x="83" y="57"/>
                </a:lnTo>
                <a:lnTo>
                  <a:pt x="84" y="57"/>
                </a:lnTo>
                <a:lnTo>
                  <a:pt x="84" y="55"/>
                </a:lnTo>
                <a:lnTo>
                  <a:pt x="84" y="55"/>
                </a:lnTo>
                <a:lnTo>
                  <a:pt x="86" y="55"/>
                </a:lnTo>
                <a:lnTo>
                  <a:pt x="86" y="55"/>
                </a:lnTo>
                <a:lnTo>
                  <a:pt x="86" y="54"/>
                </a:lnTo>
                <a:lnTo>
                  <a:pt x="86" y="53"/>
                </a:lnTo>
                <a:lnTo>
                  <a:pt x="87" y="53"/>
                </a:lnTo>
                <a:lnTo>
                  <a:pt x="87" y="53"/>
                </a:lnTo>
                <a:lnTo>
                  <a:pt x="88" y="53"/>
                </a:lnTo>
                <a:lnTo>
                  <a:pt x="88" y="52"/>
                </a:lnTo>
                <a:lnTo>
                  <a:pt x="88" y="50"/>
                </a:lnTo>
                <a:lnTo>
                  <a:pt x="88" y="50"/>
                </a:lnTo>
                <a:lnTo>
                  <a:pt x="89" y="50"/>
                </a:lnTo>
                <a:lnTo>
                  <a:pt x="89" y="50"/>
                </a:lnTo>
                <a:lnTo>
                  <a:pt x="91" y="49"/>
                </a:lnTo>
                <a:lnTo>
                  <a:pt x="91" y="48"/>
                </a:lnTo>
                <a:lnTo>
                  <a:pt x="91" y="48"/>
                </a:lnTo>
                <a:lnTo>
                  <a:pt x="91" y="48"/>
                </a:lnTo>
                <a:lnTo>
                  <a:pt x="91" y="47"/>
                </a:lnTo>
                <a:lnTo>
                  <a:pt x="92" y="47"/>
                </a:lnTo>
                <a:lnTo>
                  <a:pt x="92" y="47"/>
                </a:lnTo>
                <a:lnTo>
                  <a:pt x="92" y="45"/>
                </a:lnTo>
                <a:lnTo>
                  <a:pt x="93" y="44"/>
                </a:lnTo>
                <a:lnTo>
                  <a:pt x="93" y="44"/>
                </a:lnTo>
                <a:lnTo>
                  <a:pt x="93" y="44"/>
                </a:lnTo>
                <a:lnTo>
                  <a:pt x="93" y="43"/>
                </a:lnTo>
                <a:lnTo>
                  <a:pt x="93" y="42"/>
                </a:lnTo>
                <a:lnTo>
                  <a:pt x="93" y="42"/>
                </a:lnTo>
                <a:lnTo>
                  <a:pt x="93" y="42"/>
                </a:lnTo>
                <a:lnTo>
                  <a:pt x="95" y="40"/>
                </a:lnTo>
                <a:lnTo>
                  <a:pt x="95" y="39"/>
                </a:lnTo>
                <a:lnTo>
                  <a:pt x="95" y="39"/>
                </a:lnTo>
                <a:lnTo>
                  <a:pt x="95" y="39"/>
                </a:lnTo>
                <a:lnTo>
                  <a:pt x="95" y="38"/>
                </a:lnTo>
                <a:lnTo>
                  <a:pt x="96" y="36"/>
                </a:lnTo>
                <a:lnTo>
                  <a:pt x="96" y="36"/>
                </a:lnTo>
                <a:lnTo>
                  <a:pt x="96" y="36"/>
                </a:lnTo>
                <a:lnTo>
                  <a:pt x="96" y="35"/>
                </a:lnTo>
                <a:lnTo>
                  <a:pt x="96" y="34"/>
                </a:lnTo>
                <a:lnTo>
                  <a:pt x="96" y="34"/>
                </a:lnTo>
                <a:lnTo>
                  <a:pt x="96" y="34"/>
                </a:lnTo>
                <a:lnTo>
                  <a:pt x="96" y="33"/>
                </a:lnTo>
                <a:lnTo>
                  <a:pt x="96" y="33"/>
                </a:lnTo>
                <a:lnTo>
                  <a:pt x="96" y="31"/>
                </a:lnTo>
                <a:lnTo>
                  <a:pt x="96" y="31"/>
                </a:lnTo>
                <a:lnTo>
                  <a:pt x="96" y="30"/>
                </a:lnTo>
                <a:lnTo>
                  <a:pt x="96" y="30"/>
                </a:lnTo>
                <a:lnTo>
                  <a:pt x="96" y="29"/>
                </a:lnTo>
                <a:lnTo>
                  <a:pt x="96" y="28"/>
                </a:lnTo>
                <a:lnTo>
                  <a:pt x="96" y="28"/>
                </a:lnTo>
                <a:lnTo>
                  <a:pt x="96" y="28"/>
                </a:lnTo>
                <a:lnTo>
                  <a:pt x="96" y="26"/>
                </a:lnTo>
                <a:lnTo>
                  <a:pt x="96" y="25"/>
                </a:lnTo>
                <a:lnTo>
                  <a:pt x="96" y="25"/>
                </a:lnTo>
                <a:lnTo>
                  <a:pt x="95" y="25"/>
                </a:lnTo>
                <a:lnTo>
                  <a:pt x="95" y="24"/>
                </a:lnTo>
                <a:lnTo>
                  <a:pt x="95" y="23"/>
                </a:lnTo>
                <a:lnTo>
                  <a:pt x="95" y="23"/>
                </a:lnTo>
                <a:lnTo>
                  <a:pt x="95" y="23"/>
                </a:lnTo>
                <a:lnTo>
                  <a:pt x="93" y="21"/>
                </a:lnTo>
                <a:lnTo>
                  <a:pt x="93" y="20"/>
                </a:lnTo>
                <a:lnTo>
                  <a:pt x="93" y="20"/>
                </a:lnTo>
                <a:lnTo>
                  <a:pt x="93" y="20"/>
                </a:lnTo>
                <a:lnTo>
                  <a:pt x="93" y="19"/>
                </a:lnTo>
                <a:lnTo>
                  <a:pt x="93" y="19"/>
                </a:lnTo>
                <a:lnTo>
                  <a:pt x="93" y="19"/>
                </a:lnTo>
                <a:lnTo>
                  <a:pt x="92" y="18"/>
                </a:lnTo>
                <a:lnTo>
                  <a:pt x="92" y="16"/>
                </a:lnTo>
                <a:lnTo>
                  <a:pt x="92" y="16"/>
                </a:lnTo>
                <a:lnTo>
                  <a:pt x="91" y="16"/>
                </a:lnTo>
                <a:lnTo>
                  <a:pt x="91" y="15"/>
                </a:lnTo>
                <a:lnTo>
                  <a:pt x="91" y="14"/>
                </a:lnTo>
                <a:lnTo>
                  <a:pt x="91" y="14"/>
                </a:lnTo>
                <a:lnTo>
                  <a:pt x="91" y="14"/>
                </a:lnTo>
                <a:lnTo>
                  <a:pt x="89" y="14"/>
                </a:lnTo>
                <a:lnTo>
                  <a:pt x="89" y="13"/>
                </a:lnTo>
                <a:lnTo>
                  <a:pt x="88" y="11"/>
                </a:lnTo>
                <a:lnTo>
                  <a:pt x="88" y="11"/>
                </a:lnTo>
                <a:lnTo>
                  <a:pt x="88" y="11"/>
                </a:lnTo>
                <a:lnTo>
                  <a:pt x="88" y="10"/>
                </a:lnTo>
                <a:lnTo>
                  <a:pt x="87" y="10"/>
                </a:lnTo>
                <a:lnTo>
                  <a:pt x="87" y="9"/>
                </a:lnTo>
                <a:lnTo>
                  <a:pt x="86" y="9"/>
                </a:lnTo>
                <a:lnTo>
                  <a:pt x="86" y="9"/>
                </a:lnTo>
                <a:lnTo>
                  <a:pt x="86" y="9"/>
                </a:lnTo>
                <a:lnTo>
                  <a:pt x="84" y="8"/>
                </a:lnTo>
                <a:lnTo>
                  <a:pt x="84" y="8"/>
                </a:lnTo>
                <a:lnTo>
                  <a:pt x="84" y="6"/>
                </a:lnTo>
                <a:lnTo>
                  <a:pt x="84" y="6"/>
                </a:lnTo>
                <a:lnTo>
                  <a:pt x="83" y="6"/>
                </a:lnTo>
                <a:lnTo>
                  <a:pt x="82" y="6"/>
                </a:lnTo>
                <a:lnTo>
                  <a:pt x="82" y="5"/>
                </a:lnTo>
                <a:lnTo>
                  <a:pt x="82" y="5"/>
                </a:lnTo>
                <a:lnTo>
                  <a:pt x="81" y="5"/>
                </a:lnTo>
                <a:lnTo>
                  <a:pt x="81" y="5"/>
                </a:lnTo>
                <a:lnTo>
                  <a:pt x="79" y="4"/>
                </a:lnTo>
                <a:lnTo>
                  <a:pt x="79" y="4"/>
                </a:lnTo>
                <a:lnTo>
                  <a:pt x="79" y="4"/>
                </a:lnTo>
                <a:lnTo>
                  <a:pt x="78" y="3"/>
                </a:lnTo>
                <a:lnTo>
                  <a:pt x="77" y="3"/>
                </a:lnTo>
                <a:lnTo>
                  <a:pt x="77" y="3"/>
                </a:lnTo>
                <a:lnTo>
                  <a:pt x="77" y="3"/>
                </a:lnTo>
                <a:lnTo>
                  <a:pt x="76" y="3"/>
                </a:lnTo>
                <a:lnTo>
                  <a:pt x="74" y="3"/>
                </a:lnTo>
                <a:lnTo>
                  <a:pt x="74" y="1"/>
                </a:lnTo>
                <a:lnTo>
                  <a:pt x="74" y="1"/>
                </a:lnTo>
                <a:lnTo>
                  <a:pt x="73" y="1"/>
                </a:lnTo>
                <a:lnTo>
                  <a:pt x="72" y="1"/>
                </a:lnTo>
                <a:lnTo>
                  <a:pt x="72" y="0"/>
                </a:lnTo>
                <a:lnTo>
                  <a:pt x="72" y="0"/>
                </a:lnTo>
                <a:lnTo>
                  <a:pt x="71" y="0"/>
                </a:lnTo>
                <a:lnTo>
                  <a:pt x="71" y="0"/>
                </a:lnTo>
                <a:lnTo>
                  <a:pt x="71" y="0"/>
                </a:lnTo>
                <a:lnTo>
                  <a:pt x="69" y="0"/>
                </a:lnTo>
                <a:lnTo>
                  <a:pt x="68" y="0"/>
                </a:lnTo>
                <a:lnTo>
                  <a:pt x="68" y="0"/>
                </a:lnTo>
                <a:lnTo>
                  <a:pt x="68" y="0"/>
                </a:lnTo>
                <a:lnTo>
                  <a:pt x="67" y="0"/>
                </a:lnTo>
                <a:lnTo>
                  <a:pt x="66" y="0"/>
                </a:lnTo>
                <a:lnTo>
                  <a:pt x="66" y="0"/>
                </a:lnTo>
                <a:lnTo>
                  <a:pt x="64" y="0"/>
                </a:lnTo>
                <a:lnTo>
                  <a:pt x="63" y="0"/>
                </a:lnTo>
                <a:lnTo>
                  <a:pt x="33" y="0"/>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22" name="Line 74"/>
          <p:cNvSpPr>
            <a:spLocks noChangeShapeType="1"/>
          </p:cNvSpPr>
          <p:nvPr/>
        </p:nvSpPr>
        <p:spPr bwMode="auto">
          <a:xfrm>
            <a:off x="2537886" y="2403475"/>
            <a:ext cx="2116" cy="1588"/>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23" name="Freeform 75"/>
          <p:cNvSpPr>
            <a:spLocks/>
          </p:cNvSpPr>
          <p:nvPr/>
        </p:nvSpPr>
        <p:spPr bwMode="auto">
          <a:xfrm>
            <a:off x="2510368" y="2392366"/>
            <a:ext cx="27517" cy="28575"/>
          </a:xfrm>
          <a:custGeom>
            <a:avLst/>
            <a:gdLst>
              <a:gd name="T0" fmla="*/ 64 w 64"/>
              <a:gd name="T1" fmla="*/ 29 h 83"/>
              <a:gd name="T2" fmla="*/ 64 w 64"/>
              <a:gd name="T3" fmla="*/ 25 h 83"/>
              <a:gd name="T4" fmla="*/ 63 w 64"/>
              <a:gd name="T5" fmla="*/ 23 h 83"/>
              <a:gd name="T6" fmla="*/ 61 w 64"/>
              <a:gd name="T7" fmla="*/ 20 h 83"/>
              <a:gd name="T8" fmla="*/ 60 w 64"/>
              <a:gd name="T9" fmla="*/ 16 h 83"/>
              <a:gd name="T10" fmla="*/ 59 w 64"/>
              <a:gd name="T11" fmla="*/ 14 h 83"/>
              <a:gd name="T12" fmla="*/ 56 w 64"/>
              <a:gd name="T13" fmla="*/ 11 h 83"/>
              <a:gd name="T14" fmla="*/ 54 w 64"/>
              <a:gd name="T15" fmla="*/ 9 h 83"/>
              <a:gd name="T16" fmla="*/ 52 w 64"/>
              <a:gd name="T17" fmla="*/ 6 h 83"/>
              <a:gd name="T18" fmla="*/ 50 w 64"/>
              <a:gd name="T19" fmla="*/ 5 h 83"/>
              <a:gd name="T20" fmla="*/ 47 w 64"/>
              <a:gd name="T21" fmla="*/ 4 h 83"/>
              <a:gd name="T22" fmla="*/ 44 w 64"/>
              <a:gd name="T23" fmla="*/ 3 h 83"/>
              <a:gd name="T24" fmla="*/ 40 w 64"/>
              <a:gd name="T25" fmla="*/ 1 h 83"/>
              <a:gd name="T26" fmla="*/ 39 w 64"/>
              <a:gd name="T27" fmla="*/ 0 h 83"/>
              <a:gd name="T28" fmla="*/ 35 w 64"/>
              <a:gd name="T29" fmla="*/ 0 h 83"/>
              <a:gd name="T30" fmla="*/ 31 w 64"/>
              <a:gd name="T31" fmla="*/ 0 h 83"/>
              <a:gd name="T32" fmla="*/ 29 w 64"/>
              <a:gd name="T33" fmla="*/ 0 h 83"/>
              <a:gd name="T34" fmla="*/ 25 w 64"/>
              <a:gd name="T35" fmla="*/ 0 h 83"/>
              <a:gd name="T36" fmla="*/ 22 w 64"/>
              <a:gd name="T37" fmla="*/ 1 h 83"/>
              <a:gd name="T38" fmla="*/ 19 w 64"/>
              <a:gd name="T39" fmla="*/ 3 h 83"/>
              <a:gd name="T40" fmla="*/ 16 w 64"/>
              <a:gd name="T41" fmla="*/ 4 h 83"/>
              <a:gd name="T42" fmla="*/ 14 w 64"/>
              <a:gd name="T43" fmla="*/ 5 h 83"/>
              <a:gd name="T44" fmla="*/ 11 w 64"/>
              <a:gd name="T45" fmla="*/ 6 h 83"/>
              <a:gd name="T46" fmla="*/ 9 w 64"/>
              <a:gd name="T47" fmla="*/ 9 h 83"/>
              <a:gd name="T48" fmla="*/ 6 w 64"/>
              <a:gd name="T49" fmla="*/ 11 h 83"/>
              <a:gd name="T50" fmla="*/ 5 w 64"/>
              <a:gd name="T51" fmla="*/ 14 h 83"/>
              <a:gd name="T52" fmla="*/ 4 w 64"/>
              <a:gd name="T53" fmla="*/ 16 h 83"/>
              <a:gd name="T54" fmla="*/ 1 w 64"/>
              <a:gd name="T55" fmla="*/ 20 h 83"/>
              <a:gd name="T56" fmla="*/ 1 w 64"/>
              <a:gd name="T57" fmla="*/ 23 h 83"/>
              <a:gd name="T58" fmla="*/ 0 w 64"/>
              <a:gd name="T59" fmla="*/ 26 h 83"/>
              <a:gd name="T60" fmla="*/ 0 w 64"/>
              <a:gd name="T61" fmla="*/ 29 h 83"/>
              <a:gd name="T62" fmla="*/ 0 w 64"/>
              <a:gd name="T63" fmla="*/ 53 h 83"/>
              <a:gd name="T64" fmla="*/ 0 w 64"/>
              <a:gd name="T65" fmla="*/ 55 h 83"/>
              <a:gd name="T66" fmla="*/ 1 w 64"/>
              <a:gd name="T67" fmla="*/ 59 h 83"/>
              <a:gd name="T68" fmla="*/ 1 w 64"/>
              <a:gd name="T69" fmla="*/ 62 h 83"/>
              <a:gd name="T70" fmla="*/ 2 w 64"/>
              <a:gd name="T71" fmla="*/ 64 h 83"/>
              <a:gd name="T72" fmla="*/ 4 w 64"/>
              <a:gd name="T73" fmla="*/ 68 h 83"/>
              <a:gd name="T74" fmla="*/ 6 w 64"/>
              <a:gd name="T75" fmla="*/ 70 h 83"/>
              <a:gd name="T76" fmla="*/ 9 w 64"/>
              <a:gd name="T77" fmla="*/ 73 h 83"/>
              <a:gd name="T78" fmla="*/ 10 w 64"/>
              <a:gd name="T79" fmla="*/ 75 h 83"/>
              <a:gd name="T80" fmla="*/ 12 w 64"/>
              <a:gd name="T81" fmla="*/ 78 h 83"/>
              <a:gd name="T82" fmla="*/ 15 w 64"/>
              <a:gd name="T83" fmla="*/ 79 h 83"/>
              <a:gd name="T84" fmla="*/ 17 w 64"/>
              <a:gd name="T85" fmla="*/ 80 h 83"/>
              <a:gd name="T86" fmla="*/ 21 w 64"/>
              <a:gd name="T87" fmla="*/ 82 h 83"/>
              <a:gd name="T88" fmla="*/ 24 w 64"/>
              <a:gd name="T89" fmla="*/ 83 h 83"/>
              <a:gd name="T90" fmla="*/ 26 w 64"/>
              <a:gd name="T91" fmla="*/ 83 h 83"/>
              <a:gd name="T92" fmla="*/ 30 w 64"/>
              <a:gd name="T93" fmla="*/ 83 h 83"/>
              <a:gd name="T94" fmla="*/ 34 w 64"/>
              <a:gd name="T95" fmla="*/ 83 h 83"/>
              <a:gd name="T96" fmla="*/ 36 w 64"/>
              <a:gd name="T97" fmla="*/ 83 h 83"/>
              <a:gd name="T98" fmla="*/ 40 w 64"/>
              <a:gd name="T99" fmla="*/ 83 h 83"/>
              <a:gd name="T100" fmla="*/ 42 w 64"/>
              <a:gd name="T101" fmla="*/ 82 h 83"/>
              <a:gd name="T102" fmla="*/ 45 w 64"/>
              <a:gd name="T103" fmla="*/ 80 h 83"/>
              <a:gd name="T104" fmla="*/ 49 w 64"/>
              <a:gd name="T105" fmla="*/ 79 h 83"/>
              <a:gd name="T106" fmla="*/ 51 w 64"/>
              <a:gd name="T107" fmla="*/ 77 h 83"/>
              <a:gd name="T108" fmla="*/ 54 w 64"/>
              <a:gd name="T109" fmla="*/ 75 h 83"/>
              <a:gd name="T110" fmla="*/ 56 w 64"/>
              <a:gd name="T111" fmla="*/ 73 h 83"/>
              <a:gd name="T112" fmla="*/ 57 w 64"/>
              <a:gd name="T113" fmla="*/ 70 h 83"/>
              <a:gd name="T114" fmla="*/ 59 w 64"/>
              <a:gd name="T115" fmla="*/ 68 h 83"/>
              <a:gd name="T116" fmla="*/ 61 w 64"/>
              <a:gd name="T117" fmla="*/ 64 h 83"/>
              <a:gd name="T118" fmla="*/ 61 w 64"/>
              <a:gd name="T119" fmla="*/ 62 h 83"/>
              <a:gd name="T120" fmla="*/ 63 w 64"/>
              <a:gd name="T121" fmla="*/ 59 h 83"/>
              <a:gd name="T122" fmla="*/ 64 w 64"/>
              <a:gd name="T123" fmla="*/ 55 h 83"/>
              <a:gd name="T124" fmla="*/ 64 w 64"/>
              <a:gd name="T125" fmla="*/ 5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 h="83">
                <a:moveTo>
                  <a:pt x="64" y="31"/>
                </a:moveTo>
                <a:lnTo>
                  <a:pt x="64" y="30"/>
                </a:lnTo>
                <a:lnTo>
                  <a:pt x="64" y="30"/>
                </a:lnTo>
                <a:lnTo>
                  <a:pt x="64" y="30"/>
                </a:lnTo>
                <a:lnTo>
                  <a:pt x="64" y="29"/>
                </a:lnTo>
                <a:lnTo>
                  <a:pt x="64" y="28"/>
                </a:lnTo>
                <a:lnTo>
                  <a:pt x="64" y="28"/>
                </a:lnTo>
                <a:lnTo>
                  <a:pt x="64" y="28"/>
                </a:lnTo>
                <a:lnTo>
                  <a:pt x="64" y="26"/>
                </a:lnTo>
                <a:lnTo>
                  <a:pt x="64" y="25"/>
                </a:lnTo>
                <a:lnTo>
                  <a:pt x="64" y="25"/>
                </a:lnTo>
                <a:lnTo>
                  <a:pt x="63" y="25"/>
                </a:lnTo>
                <a:lnTo>
                  <a:pt x="63" y="24"/>
                </a:lnTo>
                <a:lnTo>
                  <a:pt x="63" y="23"/>
                </a:lnTo>
                <a:lnTo>
                  <a:pt x="63" y="23"/>
                </a:lnTo>
                <a:lnTo>
                  <a:pt x="63" y="23"/>
                </a:lnTo>
                <a:lnTo>
                  <a:pt x="61" y="21"/>
                </a:lnTo>
                <a:lnTo>
                  <a:pt x="61" y="20"/>
                </a:lnTo>
                <a:lnTo>
                  <a:pt x="61" y="20"/>
                </a:lnTo>
                <a:lnTo>
                  <a:pt x="61" y="20"/>
                </a:lnTo>
                <a:lnTo>
                  <a:pt x="61" y="19"/>
                </a:lnTo>
                <a:lnTo>
                  <a:pt x="61" y="19"/>
                </a:lnTo>
                <a:lnTo>
                  <a:pt x="61" y="18"/>
                </a:lnTo>
                <a:lnTo>
                  <a:pt x="60" y="18"/>
                </a:lnTo>
                <a:lnTo>
                  <a:pt x="60" y="16"/>
                </a:lnTo>
                <a:lnTo>
                  <a:pt x="59" y="16"/>
                </a:lnTo>
                <a:lnTo>
                  <a:pt x="59" y="16"/>
                </a:lnTo>
                <a:lnTo>
                  <a:pt x="59" y="15"/>
                </a:lnTo>
                <a:lnTo>
                  <a:pt x="59" y="14"/>
                </a:lnTo>
                <a:lnTo>
                  <a:pt x="59" y="14"/>
                </a:lnTo>
                <a:lnTo>
                  <a:pt x="57" y="14"/>
                </a:lnTo>
                <a:lnTo>
                  <a:pt x="57" y="13"/>
                </a:lnTo>
                <a:lnTo>
                  <a:pt x="57" y="13"/>
                </a:lnTo>
                <a:lnTo>
                  <a:pt x="56" y="11"/>
                </a:lnTo>
                <a:lnTo>
                  <a:pt x="56" y="11"/>
                </a:lnTo>
                <a:lnTo>
                  <a:pt x="56" y="11"/>
                </a:lnTo>
                <a:lnTo>
                  <a:pt x="56" y="10"/>
                </a:lnTo>
                <a:lnTo>
                  <a:pt x="55" y="10"/>
                </a:lnTo>
                <a:lnTo>
                  <a:pt x="55" y="9"/>
                </a:lnTo>
                <a:lnTo>
                  <a:pt x="54" y="9"/>
                </a:lnTo>
                <a:lnTo>
                  <a:pt x="54" y="9"/>
                </a:lnTo>
                <a:lnTo>
                  <a:pt x="54" y="8"/>
                </a:lnTo>
                <a:lnTo>
                  <a:pt x="52" y="8"/>
                </a:lnTo>
                <a:lnTo>
                  <a:pt x="52" y="6"/>
                </a:lnTo>
                <a:lnTo>
                  <a:pt x="52" y="6"/>
                </a:lnTo>
                <a:lnTo>
                  <a:pt x="51" y="6"/>
                </a:lnTo>
                <a:lnTo>
                  <a:pt x="51" y="6"/>
                </a:lnTo>
                <a:lnTo>
                  <a:pt x="50" y="5"/>
                </a:lnTo>
                <a:lnTo>
                  <a:pt x="50" y="5"/>
                </a:lnTo>
                <a:lnTo>
                  <a:pt x="50" y="5"/>
                </a:lnTo>
                <a:lnTo>
                  <a:pt x="49" y="5"/>
                </a:lnTo>
                <a:lnTo>
                  <a:pt x="49" y="5"/>
                </a:lnTo>
                <a:lnTo>
                  <a:pt x="47" y="4"/>
                </a:lnTo>
                <a:lnTo>
                  <a:pt x="47" y="4"/>
                </a:lnTo>
                <a:lnTo>
                  <a:pt x="47" y="4"/>
                </a:lnTo>
                <a:lnTo>
                  <a:pt x="46" y="3"/>
                </a:lnTo>
                <a:lnTo>
                  <a:pt x="45" y="3"/>
                </a:lnTo>
                <a:lnTo>
                  <a:pt x="45" y="3"/>
                </a:lnTo>
                <a:lnTo>
                  <a:pt x="45" y="3"/>
                </a:lnTo>
                <a:lnTo>
                  <a:pt x="44" y="3"/>
                </a:lnTo>
                <a:lnTo>
                  <a:pt x="42" y="3"/>
                </a:lnTo>
                <a:lnTo>
                  <a:pt x="42" y="1"/>
                </a:lnTo>
                <a:lnTo>
                  <a:pt x="42" y="1"/>
                </a:lnTo>
                <a:lnTo>
                  <a:pt x="41" y="1"/>
                </a:lnTo>
                <a:lnTo>
                  <a:pt x="40" y="1"/>
                </a:lnTo>
                <a:lnTo>
                  <a:pt x="40" y="0"/>
                </a:lnTo>
                <a:lnTo>
                  <a:pt x="40" y="0"/>
                </a:lnTo>
                <a:lnTo>
                  <a:pt x="39" y="0"/>
                </a:lnTo>
                <a:lnTo>
                  <a:pt x="39" y="0"/>
                </a:lnTo>
                <a:lnTo>
                  <a:pt x="39" y="0"/>
                </a:lnTo>
                <a:lnTo>
                  <a:pt x="37" y="0"/>
                </a:lnTo>
                <a:lnTo>
                  <a:pt x="36" y="0"/>
                </a:lnTo>
                <a:lnTo>
                  <a:pt x="36" y="0"/>
                </a:lnTo>
                <a:lnTo>
                  <a:pt x="35" y="0"/>
                </a:lnTo>
                <a:lnTo>
                  <a:pt x="35" y="0"/>
                </a:lnTo>
                <a:lnTo>
                  <a:pt x="34" y="0"/>
                </a:lnTo>
                <a:lnTo>
                  <a:pt x="34" y="0"/>
                </a:lnTo>
                <a:lnTo>
                  <a:pt x="32" y="0"/>
                </a:lnTo>
                <a:lnTo>
                  <a:pt x="32" y="0"/>
                </a:lnTo>
                <a:lnTo>
                  <a:pt x="31" y="0"/>
                </a:lnTo>
                <a:lnTo>
                  <a:pt x="31" y="0"/>
                </a:lnTo>
                <a:lnTo>
                  <a:pt x="30" y="0"/>
                </a:lnTo>
                <a:lnTo>
                  <a:pt x="29" y="0"/>
                </a:lnTo>
                <a:lnTo>
                  <a:pt x="29" y="0"/>
                </a:lnTo>
                <a:lnTo>
                  <a:pt x="29" y="0"/>
                </a:lnTo>
                <a:lnTo>
                  <a:pt x="27" y="0"/>
                </a:lnTo>
                <a:lnTo>
                  <a:pt x="26" y="0"/>
                </a:lnTo>
                <a:lnTo>
                  <a:pt x="26" y="0"/>
                </a:lnTo>
                <a:lnTo>
                  <a:pt x="26" y="0"/>
                </a:lnTo>
                <a:lnTo>
                  <a:pt x="25" y="0"/>
                </a:lnTo>
                <a:lnTo>
                  <a:pt x="25" y="0"/>
                </a:lnTo>
                <a:lnTo>
                  <a:pt x="24" y="0"/>
                </a:lnTo>
                <a:lnTo>
                  <a:pt x="24" y="0"/>
                </a:lnTo>
                <a:lnTo>
                  <a:pt x="22" y="0"/>
                </a:lnTo>
                <a:lnTo>
                  <a:pt x="22" y="1"/>
                </a:lnTo>
                <a:lnTo>
                  <a:pt x="21" y="1"/>
                </a:lnTo>
                <a:lnTo>
                  <a:pt x="21" y="1"/>
                </a:lnTo>
                <a:lnTo>
                  <a:pt x="20" y="1"/>
                </a:lnTo>
                <a:lnTo>
                  <a:pt x="20" y="3"/>
                </a:lnTo>
                <a:lnTo>
                  <a:pt x="19" y="3"/>
                </a:lnTo>
                <a:lnTo>
                  <a:pt x="19" y="3"/>
                </a:lnTo>
                <a:lnTo>
                  <a:pt x="17" y="3"/>
                </a:lnTo>
                <a:lnTo>
                  <a:pt x="17" y="3"/>
                </a:lnTo>
                <a:lnTo>
                  <a:pt x="17" y="3"/>
                </a:lnTo>
                <a:lnTo>
                  <a:pt x="16" y="4"/>
                </a:lnTo>
                <a:lnTo>
                  <a:pt x="15" y="4"/>
                </a:lnTo>
                <a:lnTo>
                  <a:pt x="15" y="5"/>
                </a:lnTo>
                <a:lnTo>
                  <a:pt x="15" y="5"/>
                </a:lnTo>
                <a:lnTo>
                  <a:pt x="14" y="5"/>
                </a:lnTo>
                <a:lnTo>
                  <a:pt x="14" y="5"/>
                </a:lnTo>
                <a:lnTo>
                  <a:pt x="12" y="5"/>
                </a:lnTo>
                <a:lnTo>
                  <a:pt x="12" y="6"/>
                </a:lnTo>
                <a:lnTo>
                  <a:pt x="12" y="6"/>
                </a:lnTo>
                <a:lnTo>
                  <a:pt x="11" y="6"/>
                </a:lnTo>
                <a:lnTo>
                  <a:pt x="11" y="6"/>
                </a:lnTo>
                <a:lnTo>
                  <a:pt x="11" y="8"/>
                </a:lnTo>
                <a:lnTo>
                  <a:pt x="10" y="8"/>
                </a:lnTo>
                <a:lnTo>
                  <a:pt x="10" y="9"/>
                </a:lnTo>
                <a:lnTo>
                  <a:pt x="9" y="9"/>
                </a:lnTo>
                <a:lnTo>
                  <a:pt x="9" y="9"/>
                </a:lnTo>
                <a:lnTo>
                  <a:pt x="9" y="9"/>
                </a:lnTo>
                <a:lnTo>
                  <a:pt x="9" y="10"/>
                </a:lnTo>
                <a:lnTo>
                  <a:pt x="7" y="11"/>
                </a:lnTo>
                <a:lnTo>
                  <a:pt x="7" y="11"/>
                </a:lnTo>
                <a:lnTo>
                  <a:pt x="6" y="11"/>
                </a:lnTo>
                <a:lnTo>
                  <a:pt x="6" y="11"/>
                </a:lnTo>
                <a:lnTo>
                  <a:pt x="6" y="13"/>
                </a:lnTo>
                <a:lnTo>
                  <a:pt x="6" y="14"/>
                </a:lnTo>
                <a:lnTo>
                  <a:pt x="5" y="14"/>
                </a:lnTo>
                <a:lnTo>
                  <a:pt x="5" y="14"/>
                </a:lnTo>
                <a:lnTo>
                  <a:pt x="4" y="15"/>
                </a:lnTo>
                <a:lnTo>
                  <a:pt x="4" y="15"/>
                </a:lnTo>
                <a:lnTo>
                  <a:pt x="4" y="16"/>
                </a:lnTo>
                <a:lnTo>
                  <a:pt x="4" y="16"/>
                </a:lnTo>
                <a:lnTo>
                  <a:pt x="4" y="16"/>
                </a:lnTo>
                <a:lnTo>
                  <a:pt x="2" y="18"/>
                </a:lnTo>
                <a:lnTo>
                  <a:pt x="2" y="19"/>
                </a:lnTo>
                <a:lnTo>
                  <a:pt x="2" y="19"/>
                </a:lnTo>
                <a:lnTo>
                  <a:pt x="1" y="19"/>
                </a:lnTo>
                <a:lnTo>
                  <a:pt x="1" y="20"/>
                </a:lnTo>
                <a:lnTo>
                  <a:pt x="1" y="20"/>
                </a:lnTo>
                <a:lnTo>
                  <a:pt x="1" y="21"/>
                </a:lnTo>
                <a:lnTo>
                  <a:pt x="1" y="21"/>
                </a:lnTo>
                <a:lnTo>
                  <a:pt x="1" y="23"/>
                </a:lnTo>
                <a:lnTo>
                  <a:pt x="1" y="23"/>
                </a:lnTo>
                <a:lnTo>
                  <a:pt x="1" y="24"/>
                </a:lnTo>
                <a:lnTo>
                  <a:pt x="1" y="24"/>
                </a:lnTo>
                <a:lnTo>
                  <a:pt x="0" y="25"/>
                </a:lnTo>
                <a:lnTo>
                  <a:pt x="0" y="25"/>
                </a:lnTo>
                <a:lnTo>
                  <a:pt x="0" y="26"/>
                </a:lnTo>
                <a:lnTo>
                  <a:pt x="0" y="26"/>
                </a:lnTo>
                <a:lnTo>
                  <a:pt x="0" y="28"/>
                </a:lnTo>
                <a:lnTo>
                  <a:pt x="0" y="28"/>
                </a:lnTo>
                <a:lnTo>
                  <a:pt x="0" y="29"/>
                </a:lnTo>
                <a:lnTo>
                  <a:pt x="0" y="29"/>
                </a:lnTo>
                <a:lnTo>
                  <a:pt x="0" y="30"/>
                </a:lnTo>
                <a:lnTo>
                  <a:pt x="0" y="30"/>
                </a:lnTo>
                <a:lnTo>
                  <a:pt x="0" y="31"/>
                </a:lnTo>
                <a:lnTo>
                  <a:pt x="0" y="52"/>
                </a:lnTo>
                <a:lnTo>
                  <a:pt x="0" y="53"/>
                </a:lnTo>
                <a:lnTo>
                  <a:pt x="0" y="53"/>
                </a:lnTo>
                <a:lnTo>
                  <a:pt x="0" y="54"/>
                </a:lnTo>
                <a:lnTo>
                  <a:pt x="0" y="55"/>
                </a:lnTo>
                <a:lnTo>
                  <a:pt x="0" y="55"/>
                </a:lnTo>
                <a:lnTo>
                  <a:pt x="0" y="55"/>
                </a:lnTo>
                <a:lnTo>
                  <a:pt x="0" y="57"/>
                </a:lnTo>
                <a:lnTo>
                  <a:pt x="0" y="58"/>
                </a:lnTo>
                <a:lnTo>
                  <a:pt x="0" y="58"/>
                </a:lnTo>
                <a:lnTo>
                  <a:pt x="0" y="58"/>
                </a:lnTo>
                <a:lnTo>
                  <a:pt x="1" y="59"/>
                </a:lnTo>
                <a:lnTo>
                  <a:pt x="1" y="60"/>
                </a:lnTo>
                <a:lnTo>
                  <a:pt x="1" y="60"/>
                </a:lnTo>
                <a:lnTo>
                  <a:pt x="1" y="60"/>
                </a:lnTo>
                <a:lnTo>
                  <a:pt x="1" y="62"/>
                </a:lnTo>
                <a:lnTo>
                  <a:pt x="1" y="62"/>
                </a:lnTo>
                <a:lnTo>
                  <a:pt x="1" y="63"/>
                </a:lnTo>
                <a:lnTo>
                  <a:pt x="1" y="63"/>
                </a:lnTo>
                <a:lnTo>
                  <a:pt x="1" y="64"/>
                </a:lnTo>
                <a:lnTo>
                  <a:pt x="2" y="64"/>
                </a:lnTo>
                <a:lnTo>
                  <a:pt x="2" y="64"/>
                </a:lnTo>
                <a:lnTo>
                  <a:pt x="2" y="65"/>
                </a:lnTo>
                <a:lnTo>
                  <a:pt x="4" y="67"/>
                </a:lnTo>
                <a:lnTo>
                  <a:pt x="4" y="67"/>
                </a:lnTo>
                <a:lnTo>
                  <a:pt x="4" y="67"/>
                </a:lnTo>
                <a:lnTo>
                  <a:pt x="4" y="68"/>
                </a:lnTo>
                <a:lnTo>
                  <a:pt x="4" y="69"/>
                </a:lnTo>
                <a:lnTo>
                  <a:pt x="5" y="69"/>
                </a:lnTo>
                <a:lnTo>
                  <a:pt x="5" y="69"/>
                </a:lnTo>
                <a:lnTo>
                  <a:pt x="6" y="70"/>
                </a:lnTo>
                <a:lnTo>
                  <a:pt x="6" y="70"/>
                </a:lnTo>
                <a:lnTo>
                  <a:pt x="6" y="72"/>
                </a:lnTo>
                <a:lnTo>
                  <a:pt x="6" y="72"/>
                </a:lnTo>
                <a:lnTo>
                  <a:pt x="7" y="72"/>
                </a:lnTo>
                <a:lnTo>
                  <a:pt x="7" y="73"/>
                </a:lnTo>
                <a:lnTo>
                  <a:pt x="9" y="73"/>
                </a:lnTo>
                <a:lnTo>
                  <a:pt x="9" y="74"/>
                </a:lnTo>
                <a:lnTo>
                  <a:pt x="9" y="74"/>
                </a:lnTo>
                <a:lnTo>
                  <a:pt x="9" y="74"/>
                </a:lnTo>
                <a:lnTo>
                  <a:pt x="10" y="75"/>
                </a:lnTo>
                <a:lnTo>
                  <a:pt x="10" y="75"/>
                </a:lnTo>
                <a:lnTo>
                  <a:pt x="11" y="75"/>
                </a:lnTo>
                <a:lnTo>
                  <a:pt x="11" y="75"/>
                </a:lnTo>
                <a:lnTo>
                  <a:pt x="11" y="77"/>
                </a:lnTo>
                <a:lnTo>
                  <a:pt x="12" y="77"/>
                </a:lnTo>
                <a:lnTo>
                  <a:pt x="12" y="78"/>
                </a:lnTo>
                <a:lnTo>
                  <a:pt x="12" y="78"/>
                </a:lnTo>
                <a:lnTo>
                  <a:pt x="14" y="78"/>
                </a:lnTo>
                <a:lnTo>
                  <a:pt x="14" y="78"/>
                </a:lnTo>
                <a:lnTo>
                  <a:pt x="15" y="78"/>
                </a:lnTo>
                <a:lnTo>
                  <a:pt x="15" y="79"/>
                </a:lnTo>
                <a:lnTo>
                  <a:pt x="15" y="79"/>
                </a:lnTo>
                <a:lnTo>
                  <a:pt x="16" y="80"/>
                </a:lnTo>
                <a:lnTo>
                  <a:pt x="17" y="80"/>
                </a:lnTo>
                <a:lnTo>
                  <a:pt x="17" y="80"/>
                </a:lnTo>
                <a:lnTo>
                  <a:pt x="17" y="80"/>
                </a:lnTo>
                <a:lnTo>
                  <a:pt x="19" y="80"/>
                </a:lnTo>
                <a:lnTo>
                  <a:pt x="19" y="80"/>
                </a:lnTo>
                <a:lnTo>
                  <a:pt x="20" y="82"/>
                </a:lnTo>
                <a:lnTo>
                  <a:pt x="20" y="82"/>
                </a:lnTo>
                <a:lnTo>
                  <a:pt x="21" y="82"/>
                </a:lnTo>
                <a:lnTo>
                  <a:pt x="21" y="82"/>
                </a:lnTo>
                <a:lnTo>
                  <a:pt x="22" y="83"/>
                </a:lnTo>
                <a:lnTo>
                  <a:pt x="22" y="83"/>
                </a:lnTo>
                <a:lnTo>
                  <a:pt x="24" y="83"/>
                </a:lnTo>
                <a:lnTo>
                  <a:pt x="24" y="83"/>
                </a:lnTo>
                <a:lnTo>
                  <a:pt x="25" y="83"/>
                </a:lnTo>
                <a:lnTo>
                  <a:pt x="25" y="83"/>
                </a:lnTo>
                <a:lnTo>
                  <a:pt x="26" y="83"/>
                </a:lnTo>
                <a:lnTo>
                  <a:pt x="26" y="83"/>
                </a:lnTo>
                <a:lnTo>
                  <a:pt x="26" y="83"/>
                </a:lnTo>
                <a:lnTo>
                  <a:pt x="27" y="83"/>
                </a:lnTo>
                <a:lnTo>
                  <a:pt x="29" y="83"/>
                </a:lnTo>
                <a:lnTo>
                  <a:pt x="29" y="83"/>
                </a:lnTo>
                <a:lnTo>
                  <a:pt x="29" y="83"/>
                </a:lnTo>
                <a:lnTo>
                  <a:pt x="30" y="83"/>
                </a:lnTo>
                <a:lnTo>
                  <a:pt x="31" y="83"/>
                </a:lnTo>
                <a:lnTo>
                  <a:pt x="31" y="83"/>
                </a:lnTo>
                <a:lnTo>
                  <a:pt x="32" y="83"/>
                </a:lnTo>
                <a:lnTo>
                  <a:pt x="32" y="83"/>
                </a:lnTo>
                <a:lnTo>
                  <a:pt x="34" y="83"/>
                </a:lnTo>
                <a:lnTo>
                  <a:pt x="34" y="83"/>
                </a:lnTo>
                <a:lnTo>
                  <a:pt x="35" y="83"/>
                </a:lnTo>
                <a:lnTo>
                  <a:pt x="35" y="83"/>
                </a:lnTo>
                <a:lnTo>
                  <a:pt x="36" y="83"/>
                </a:lnTo>
                <a:lnTo>
                  <a:pt x="36" y="83"/>
                </a:lnTo>
                <a:lnTo>
                  <a:pt x="37" y="83"/>
                </a:lnTo>
                <a:lnTo>
                  <a:pt x="39" y="83"/>
                </a:lnTo>
                <a:lnTo>
                  <a:pt x="39" y="83"/>
                </a:lnTo>
                <a:lnTo>
                  <a:pt x="39" y="83"/>
                </a:lnTo>
                <a:lnTo>
                  <a:pt x="40" y="83"/>
                </a:lnTo>
                <a:lnTo>
                  <a:pt x="40" y="83"/>
                </a:lnTo>
                <a:lnTo>
                  <a:pt x="40" y="83"/>
                </a:lnTo>
                <a:lnTo>
                  <a:pt x="41" y="83"/>
                </a:lnTo>
                <a:lnTo>
                  <a:pt x="42" y="82"/>
                </a:lnTo>
                <a:lnTo>
                  <a:pt x="42" y="82"/>
                </a:lnTo>
                <a:lnTo>
                  <a:pt x="42" y="82"/>
                </a:lnTo>
                <a:lnTo>
                  <a:pt x="44" y="80"/>
                </a:lnTo>
                <a:lnTo>
                  <a:pt x="45" y="80"/>
                </a:lnTo>
                <a:lnTo>
                  <a:pt x="45" y="80"/>
                </a:lnTo>
                <a:lnTo>
                  <a:pt x="45" y="80"/>
                </a:lnTo>
                <a:lnTo>
                  <a:pt x="46" y="80"/>
                </a:lnTo>
                <a:lnTo>
                  <a:pt x="47" y="80"/>
                </a:lnTo>
                <a:lnTo>
                  <a:pt x="47" y="79"/>
                </a:lnTo>
                <a:lnTo>
                  <a:pt x="47" y="79"/>
                </a:lnTo>
                <a:lnTo>
                  <a:pt x="49" y="79"/>
                </a:lnTo>
                <a:lnTo>
                  <a:pt x="49" y="78"/>
                </a:lnTo>
                <a:lnTo>
                  <a:pt x="50" y="78"/>
                </a:lnTo>
                <a:lnTo>
                  <a:pt x="50" y="78"/>
                </a:lnTo>
                <a:lnTo>
                  <a:pt x="50" y="78"/>
                </a:lnTo>
                <a:lnTo>
                  <a:pt x="51" y="77"/>
                </a:lnTo>
                <a:lnTo>
                  <a:pt x="51" y="77"/>
                </a:lnTo>
                <a:lnTo>
                  <a:pt x="52" y="75"/>
                </a:lnTo>
                <a:lnTo>
                  <a:pt x="52" y="75"/>
                </a:lnTo>
                <a:lnTo>
                  <a:pt x="52" y="75"/>
                </a:lnTo>
                <a:lnTo>
                  <a:pt x="54" y="75"/>
                </a:lnTo>
                <a:lnTo>
                  <a:pt x="54" y="74"/>
                </a:lnTo>
                <a:lnTo>
                  <a:pt x="54" y="74"/>
                </a:lnTo>
                <a:lnTo>
                  <a:pt x="55" y="74"/>
                </a:lnTo>
                <a:lnTo>
                  <a:pt x="55" y="74"/>
                </a:lnTo>
                <a:lnTo>
                  <a:pt x="56" y="73"/>
                </a:lnTo>
                <a:lnTo>
                  <a:pt x="56" y="72"/>
                </a:lnTo>
                <a:lnTo>
                  <a:pt x="56" y="72"/>
                </a:lnTo>
                <a:lnTo>
                  <a:pt x="56" y="72"/>
                </a:lnTo>
                <a:lnTo>
                  <a:pt x="57" y="72"/>
                </a:lnTo>
                <a:lnTo>
                  <a:pt x="57" y="70"/>
                </a:lnTo>
                <a:lnTo>
                  <a:pt x="57" y="69"/>
                </a:lnTo>
                <a:lnTo>
                  <a:pt x="59" y="69"/>
                </a:lnTo>
                <a:lnTo>
                  <a:pt x="59" y="69"/>
                </a:lnTo>
                <a:lnTo>
                  <a:pt x="59" y="68"/>
                </a:lnTo>
                <a:lnTo>
                  <a:pt x="59" y="68"/>
                </a:lnTo>
                <a:lnTo>
                  <a:pt x="60" y="67"/>
                </a:lnTo>
                <a:lnTo>
                  <a:pt x="60" y="67"/>
                </a:lnTo>
                <a:lnTo>
                  <a:pt x="60" y="65"/>
                </a:lnTo>
                <a:lnTo>
                  <a:pt x="61" y="65"/>
                </a:lnTo>
                <a:lnTo>
                  <a:pt x="61" y="64"/>
                </a:lnTo>
                <a:lnTo>
                  <a:pt x="61" y="64"/>
                </a:lnTo>
                <a:lnTo>
                  <a:pt x="61" y="64"/>
                </a:lnTo>
                <a:lnTo>
                  <a:pt x="61" y="63"/>
                </a:lnTo>
                <a:lnTo>
                  <a:pt x="61" y="62"/>
                </a:lnTo>
                <a:lnTo>
                  <a:pt x="61" y="62"/>
                </a:lnTo>
                <a:lnTo>
                  <a:pt x="63" y="62"/>
                </a:lnTo>
                <a:lnTo>
                  <a:pt x="63" y="60"/>
                </a:lnTo>
                <a:lnTo>
                  <a:pt x="63" y="60"/>
                </a:lnTo>
                <a:lnTo>
                  <a:pt x="63" y="59"/>
                </a:lnTo>
                <a:lnTo>
                  <a:pt x="63" y="59"/>
                </a:lnTo>
                <a:lnTo>
                  <a:pt x="64" y="58"/>
                </a:lnTo>
                <a:lnTo>
                  <a:pt x="64" y="58"/>
                </a:lnTo>
                <a:lnTo>
                  <a:pt x="64" y="57"/>
                </a:lnTo>
                <a:lnTo>
                  <a:pt x="64" y="57"/>
                </a:lnTo>
                <a:lnTo>
                  <a:pt x="64" y="55"/>
                </a:lnTo>
                <a:lnTo>
                  <a:pt x="64" y="55"/>
                </a:lnTo>
                <a:lnTo>
                  <a:pt x="64" y="54"/>
                </a:lnTo>
                <a:lnTo>
                  <a:pt x="64" y="53"/>
                </a:lnTo>
                <a:lnTo>
                  <a:pt x="64" y="53"/>
                </a:lnTo>
                <a:lnTo>
                  <a:pt x="64" y="52"/>
                </a:lnTo>
                <a:lnTo>
                  <a:pt x="64" y="31"/>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24" name="Line 76"/>
          <p:cNvSpPr>
            <a:spLocks noChangeShapeType="1"/>
          </p:cNvSpPr>
          <p:nvPr/>
        </p:nvSpPr>
        <p:spPr bwMode="auto">
          <a:xfrm>
            <a:off x="2525186" y="2400300"/>
            <a:ext cx="2116" cy="0"/>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25" name="Freeform 77"/>
          <p:cNvSpPr>
            <a:spLocks/>
          </p:cNvSpPr>
          <p:nvPr/>
        </p:nvSpPr>
        <p:spPr bwMode="auto">
          <a:xfrm>
            <a:off x="2510367" y="2400300"/>
            <a:ext cx="38100" cy="20638"/>
          </a:xfrm>
          <a:custGeom>
            <a:avLst/>
            <a:gdLst>
              <a:gd name="T0" fmla="*/ 29 w 90"/>
              <a:gd name="T1" fmla="*/ 0 h 63"/>
              <a:gd name="T2" fmla="*/ 26 w 90"/>
              <a:gd name="T3" fmla="*/ 0 h 63"/>
              <a:gd name="T4" fmla="*/ 22 w 90"/>
              <a:gd name="T5" fmla="*/ 0 h 63"/>
              <a:gd name="T6" fmla="*/ 20 w 90"/>
              <a:gd name="T7" fmla="*/ 3 h 63"/>
              <a:gd name="T8" fmla="*/ 17 w 90"/>
              <a:gd name="T9" fmla="*/ 3 h 63"/>
              <a:gd name="T10" fmla="*/ 14 w 90"/>
              <a:gd name="T11" fmla="*/ 5 h 63"/>
              <a:gd name="T12" fmla="*/ 11 w 90"/>
              <a:gd name="T13" fmla="*/ 6 h 63"/>
              <a:gd name="T14" fmla="*/ 9 w 90"/>
              <a:gd name="T15" fmla="*/ 9 h 63"/>
              <a:gd name="T16" fmla="*/ 7 w 90"/>
              <a:gd name="T17" fmla="*/ 11 h 63"/>
              <a:gd name="T18" fmla="*/ 5 w 90"/>
              <a:gd name="T19" fmla="*/ 14 h 63"/>
              <a:gd name="T20" fmla="*/ 4 w 90"/>
              <a:gd name="T21" fmla="*/ 16 h 63"/>
              <a:gd name="T22" fmla="*/ 2 w 90"/>
              <a:gd name="T23" fmla="*/ 19 h 63"/>
              <a:gd name="T24" fmla="*/ 1 w 90"/>
              <a:gd name="T25" fmla="*/ 23 h 63"/>
              <a:gd name="T26" fmla="*/ 0 w 90"/>
              <a:gd name="T27" fmla="*/ 25 h 63"/>
              <a:gd name="T28" fmla="*/ 0 w 90"/>
              <a:gd name="T29" fmla="*/ 28 h 63"/>
              <a:gd name="T30" fmla="*/ 0 w 90"/>
              <a:gd name="T31" fmla="*/ 32 h 63"/>
              <a:gd name="T32" fmla="*/ 0 w 90"/>
              <a:gd name="T33" fmla="*/ 35 h 63"/>
              <a:gd name="T34" fmla="*/ 0 w 90"/>
              <a:gd name="T35" fmla="*/ 38 h 63"/>
              <a:gd name="T36" fmla="*/ 1 w 90"/>
              <a:gd name="T37" fmla="*/ 42 h 63"/>
              <a:gd name="T38" fmla="*/ 2 w 90"/>
              <a:gd name="T39" fmla="*/ 44 h 63"/>
              <a:gd name="T40" fmla="*/ 4 w 90"/>
              <a:gd name="T41" fmla="*/ 47 h 63"/>
              <a:gd name="T42" fmla="*/ 6 w 90"/>
              <a:gd name="T43" fmla="*/ 49 h 63"/>
              <a:gd name="T44" fmla="*/ 7 w 90"/>
              <a:gd name="T45" fmla="*/ 53 h 63"/>
              <a:gd name="T46" fmla="*/ 10 w 90"/>
              <a:gd name="T47" fmla="*/ 54 h 63"/>
              <a:gd name="T48" fmla="*/ 12 w 90"/>
              <a:gd name="T49" fmla="*/ 57 h 63"/>
              <a:gd name="T50" fmla="*/ 15 w 90"/>
              <a:gd name="T51" fmla="*/ 58 h 63"/>
              <a:gd name="T52" fmla="*/ 17 w 90"/>
              <a:gd name="T53" fmla="*/ 60 h 63"/>
              <a:gd name="T54" fmla="*/ 20 w 90"/>
              <a:gd name="T55" fmla="*/ 62 h 63"/>
              <a:gd name="T56" fmla="*/ 22 w 90"/>
              <a:gd name="T57" fmla="*/ 63 h 63"/>
              <a:gd name="T58" fmla="*/ 26 w 90"/>
              <a:gd name="T59" fmla="*/ 63 h 63"/>
              <a:gd name="T60" fmla="*/ 29 w 90"/>
              <a:gd name="T61" fmla="*/ 63 h 63"/>
              <a:gd name="T62" fmla="*/ 59 w 90"/>
              <a:gd name="T63" fmla="*/ 63 h 63"/>
              <a:gd name="T64" fmla="*/ 63 w 90"/>
              <a:gd name="T65" fmla="*/ 63 h 63"/>
              <a:gd name="T66" fmla="*/ 66 w 90"/>
              <a:gd name="T67" fmla="*/ 63 h 63"/>
              <a:gd name="T68" fmla="*/ 68 w 90"/>
              <a:gd name="T69" fmla="*/ 62 h 63"/>
              <a:gd name="T70" fmla="*/ 71 w 90"/>
              <a:gd name="T71" fmla="*/ 60 h 63"/>
              <a:gd name="T72" fmla="*/ 75 w 90"/>
              <a:gd name="T73" fmla="*/ 59 h 63"/>
              <a:gd name="T74" fmla="*/ 78 w 90"/>
              <a:gd name="T75" fmla="*/ 58 h 63"/>
              <a:gd name="T76" fmla="*/ 80 w 90"/>
              <a:gd name="T77" fmla="*/ 55 h 63"/>
              <a:gd name="T78" fmla="*/ 81 w 90"/>
              <a:gd name="T79" fmla="*/ 54 h 63"/>
              <a:gd name="T80" fmla="*/ 84 w 90"/>
              <a:gd name="T81" fmla="*/ 52 h 63"/>
              <a:gd name="T82" fmla="*/ 85 w 90"/>
              <a:gd name="T83" fmla="*/ 48 h 63"/>
              <a:gd name="T84" fmla="*/ 86 w 90"/>
              <a:gd name="T85" fmla="*/ 45 h 63"/>
              <a:gd name="T86" fmla="*/ 89 w 90"/>
              <a:gd name="T87" fmla="*/ 42 h 63"/>
              <a:gd name="T88" fmla="*/ 89 w 90"/>
              <a:gd name="T89" fmla="*/ 40 h 63"/>
              <a:gd name="T90" fmla="*/ 90 w 90"/>
              <a:gd name="T91" fmla="*/ 37 h 63"/>
              <a:gd name="T92" fmla="*/ 90 w 90"/>
              <a:gd name="T93" fmla="*/ 33 h 63"/>
              <a:gd name="T94" fmla="*/ 90 w 90"/>
              <a:gd name="T95" fmla="*/ 30 h 63"/>
              <a:gd name="T96" fmla="*/ 90 w 90"/>
              <a:gd name="T97" fmla="*/ 27 h 63"/>
              <a:gd name="T98" fmla="*/ 89 w 90"/>
              <a:gd name="T99" fmla="*/ 24 h 63"/>
              <a:gd name="T100" fmla="*/ 89 w 90"/>
              <a:gd name="T101" fmla="*/ 20 h 63"/>
              <a:gd name="T102" fmla="*/ 86 w 90"/>
              <a:gd name="T103" fmla="*/ 18 h 63"/>
              <a:gd name="T104" fmla="*/ 85 w 90"/>
              <a:gd name="T105" fmla="*/ 14 h 63"/>
              <a:gd name="T106" fmla="*/ 84 w 90"/>
              <a:gd name="T107" fmla="*/ 13 h 63"/>
              <a:gd name="T108" fmla="*/ 81 w 90"/>
              <a:gd name="T109" fmla="*/ 10 h 63"/>
              <a:gd name="T110" fmla="*/ 80 w 90"/>
              <a:gd name="T111" fmla="*/ 8 h 63"/>
              <a:gd name="T112" fmla="*/ 76 w 90"/>
              <a:gd name="T113" fmla="*/ 5 h 63"/>
              <a:gd name="T114" fmla="*/ 74 w 90"/>
              <a:gd name="T115" fmla="*/ 4 h 63"/>
              <a:gd name="T116" fmla="*/ 71 w 90"/>
              <a:gd name="T117" fmla="*/ 3 h 63"/>
              <a:gd name="T118" fmla="*/ 68 w 90"/>
              <a:gd name="T119" fmla="*/ 1 h 63"/>
              <a:gd name="T120" fmla="*/ 65 w 90"/>
              <a:gd name="T121" fmla="*/ 0 h 63"/>
              <a:gd name="T122" fmla="*/ 61 w 90"/>
              <a:gd name="T123" fmla="*/ 0 h 63"/>
              <a:gd name="T124" fmla="*/ 57 w 90"/>
              <a:gd name="T1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 h="63">
                <a:moveTo>
                  <a:pt x="31" y="0"/>
                </a:moveTo>
                <a:lnTo>
                  <a:pt x="31" y="0"/>
                </a:lnTo>
                <a:lnTo>
                  <a:pt x="30" y="0"/>
                </a:lnTo>
                <a:lnTo>
                  <a:pt x="30" y="0"/>
                </a:lnTo>
                <a:lnTo>
                  <a:pt x="29" y="0"/>
                </a:lnTo>
                <a:lnTo>
                  <a:pt x="29" y="0"/>
                </a:lnTo>
                <a:lnTo>
                  <a:pt x="27" y="0"/>
                </a:lnTo>
                <a:lnTo>
                  <a:pt x="26" y="0"/>
                </a:lnTo>
                <a:lnTo>
                  <a:pt x="26" y="0"/>
                </a:lnTo>
                <a:lnTo>
                  <a:pt x="26" y="0"/>
                </a:lnTo>
                <a:lnTo>
                  <a:pt x="25" y="0"/>
                </a:lnTo>
                <a:lnTo>
                  <a:pt x="25" y="0"/>
                </a:lnTo>
                <a:lnTo>
                  <a:pt x="25" y="0"/>
                </a:lnTo>
                <a:lnTo>
                  <a:pt x="24" y="0"/>
                </a:lnTo>
                <a:lnTo>
                  <a:pt x="22" y="0"/>
                </a:lnTo>
                <a:lnTo>
                  <a:pt x="22" y="0"/>
                </a:lnTo>
                <a:lnTo>
                  <a:pt x="22" y="1"/>
                </a:lnTo>
                <a:lnTo>
                  <a:pt x="21" y="1"/>
                </a:lnTo>
                <a:lnTo>
                  <a:pt x="20" y="1"/>
                </a:lnTo>
                <a:lnTo>
                  <a:pt x="20" y="3"/>
                </a:lnTo>
                <a:lnTo>
                  <a:pt x="20" y="3"/>
                </a:lnTo>
                <a:lnTo>
                  <a:pt x="19" y="3"/>
                </a:lnTo>
                <a:lnTo>
                  <a:pt x="17" y="3"/>
                </a:lnTo>
                <a:lnTo>
                  <a:pt x="17" y="3"/>
                </a:lnTo>
                <a:lnTo>
                  <a:pt x="17" y="3"/>
                </a:lnTo>
                <a:lnTo>
                  <a:pt x="16" y="4"/>
                </a:lnTo>
                <a:lnTo>
                  <a:pt x="15" y="4"/>
                </a:lnTo>
                <a:lnTo>
                  <a:pt x="15" y="4"/>
                </a:lnTo>
                <a:lnTo>
                  <a:pt x="15" y="5"/>
                </a:lnTo>
                <a:lnTo>
                  <a:pt x="14" y="5"/>
                </a:lnTo>
                <a:lnTo>
                  <a:pt x="14" y="5"/>
                </a:lnTo>
                <a:lnTo>
                  <a:pt x="12" y="5"/>
                </a:lnTo>
                <a:lnTo>
                  <a:pt x="12" y="5"/>
                </a:lnTo>
                <a:lnTo>
                  <a:pt x="12" y="6"/>
                </a:lnTo>
                <a:lnTo>
                  <a:pt x="11" y="6"/>
                </a:lnTo>
                <a:lnTo>
                  <a:pt x="11" y="8"/>
                </a:lnTo>
                <a:lnTo>
                  <a:pt x="11" y="8"/>
                </a:lnTo>
                <a:lnTo>
                  <a:pt x="10" y="8"/>
                </a:lnTo>
                <a:lnTo>
                  <a:pt x="10" y="8"/>
                </a:lnTo>
                <a:lnTo>
                  <a:pt x="9" y="9"/>
                </a:lnTo>
                <a:lnTo>
                  <a:pt x="9" y="10"/>
                </a:lnTo>
                <a:lnTo>
                  <a:pt x="9" y="10"/>
                </a:lnTo>
                <a:lnTo>
                  <a:pt x="9" y="10"/>
                </a:lnTo>
                <a:lnTo>
                  <a:pt x="7" y="10"/>
                </a:lnTo>
                <a:lnTo>
                  <a:pt x="7" y="11"/>
                </a:lnTo>
                <a:lnTo>
                  <a:pt x="6" y="13"/>
                </a:lnTo>
                <a:lnTo>
                  <a:pt x="6" y="13"/>
                </a:lnTo>
                <a:lnTo>
                  <a:pt x="6" y="13"/>
                </a:lnTo>
                <a:lnTo>
                  <a:pt x="6" y="13"/>
                </a:lnTo>
                <a:lnTo>
                  <a:pt x="5" y="14"/>
                </a:lnTo>
                <a:lnTo>
                  <a:pt x="5" y="14"/>
                </a:lnTo>
                <a:lnTo>
                  <a:pt x="4" y="14"/>
                </a:lnTo>
                <a:lnTo>
                  <a:pt x="4" y="15"/>
                </a:lnTo>
                <a:lnTo>
                  <a:pt x="4" y="16"/>
                </a:lnTo>
                <a:lnTo>
                  <a:pt x="4" y="16"/>
                </a:lnTo>
                <a:lnTo>
                  <a:pt x="4" y="16"/>
                </a:lnTo>
                <a:lnTo>
                  <a:pt x="4" y="18"/>
                </a:lnTo>
                <a:lnTo>
                  <a:pt x="2" y="19"/>
                </a:lnTo>
                <a:lnTo>
                  <a:pt x="2" y="19"/>
                </a:lnTo>
                <a:lnTo>
                  <a:pt x="2" y="19"/>
                </a:lnTo>
                <a:lnTo>
                  <a:pt x="1" y="20"/>
                </a:lnTo>
                <a:lnTo>
                  <a:pt x="1" y="20"/>
                </a:lnTo>
                <a:lnTo>
                  <a:pt x="1" y="22"/>
                </a:lnTo>
                <a:lnTo>
                  <a:pt x="1" y="22"/>
                </a:lnTo>
                <a:lnTo>
                  <a:pt x="1" y="23"/>
                </a:lnTo>
                <a:lnTo>
                  <a:pt x="1" y="23"/>
                </a:lnTo>
                <a:lnTo>
                  <a:pt x="1" y="24"/>
                </a:lnTo>
                <a:lnTo>
                  <a:pt x="1" y="24"/>
                </a:lnTo>
                <a:lnTo>
                  <a:pt x="0" y="25"/>
                </a:lnTo>
                <a:lnTo>
                  <a:pt x="0" y="25"/>
                </a:lnTo>
                <a:lnTo>
                  <a:pt x="0" y="27"/>
                </a:lnTo>
                <a:lnTo>
                  <a:pt x="0" y="27"/>
                </a:lnTo>
                <a:lnTo>
                  <a:pt x="0" y="28"/>
                </a:lnTo>
                <a:lnTo>
                  <a:pt x="0" y="28"/>
                </a:lnTo>
                <a:lnTo>
                  <a:pt x="0" y="28"/>
                </a:lnTo>
                <a:lnTo>
                  <a:pt x="0" y="29"/>
                </a:lnTo>
                <a:lnTo>
                  <a:pt x="0" y="30"/>
                </a:lnTo>
                <a:lnTo>
                  <a:pt x="0" y="30"/>
                </a:lnTo>
                <a:lnTo>
                  <a:pt x="0" y="32"/>
                </a:lnTo>
                <a:lnTo>
                  <a:pt x="0" y="32"/>
                </a:lnTo>
                <a:lnTo>
                  <a:pt x="0" y="33"/>
                </a:lnTo>
                <a:lnTo>
                  <a:pt x="0" y="33"/>
                </a:lnTo>
                <a:lnTo>
                  <a:pt x="0" y="34"/>
                </a:lnTo>
                <a:lnTo>
                  <a:pt x="0" y="34"/>
                </a:lnTo>
                <a:lnTo>
                  <a:pt x="0" y="35"/>
                </a:lnTo>
                <a:lnTo>
                  <a:pt x="0" y="35"/>
                </a:lnTo>
                <a:lnTo>
                  <a:pt x="0" y="37"/>
                </a:lnTo>
                <a:lnTo>
                  <a:pt x="0" y="38"/>
                </a:lnTo>
                <a:lnTo>
                  <a:pt x="0" y="38"/>
                </a:lnTo>
                <a:lnTo>
                  <a:pt x="0" y="38"/>
                </a:lnTo>
                <a:lnTo>
                  <a:pt x="1" y="39"/>
                </a:lnTo>
                <a:lnTo>
                  <a:pt x="1" y="40"/>
                </a:lnTo>
                <a:lnTo>
                  <a:pt x="1" y="40"/>
                </a:lnTo>
                <a:lnTo>
                  <a:pt x="1" y="40"/>
                </a:lnTo>
                <a:lnTo>
                  <a:pt x="1" y="42"/>
                </a:lnTo>
                <a:lnTo>
                  <a:pt x="1" y="42"/>
                </a:lnTo>
                <a:lnTo>
                  <a:pt x="1" y="42"/>
                </a:lnTo>
                <a:lnTo>
                  <a:pt x="1" y="43"/>
                </a:lnTo>
                <a:lnTo>
                  <a:pt x="1" y="44"/>
                </a:lnTo>
                <a:lnTo>
                  <a:pt x="2" y="44"/>
                </a:lnTo>
                <a:lnTo>
                  <a:pt x="2" y="44"/>
                </a:lnTo>
                <a:lnTo>
                  <a:pt x="2" y="45"/>
                </a:lnTo>
                <a:lnTo>
                  <a:pt x="4" y="47"/>
                </a:lnTo>
                <a:lnTo>
                  <a:pt x="4" y="47"/>
                </a:lnTo>
                <a:lnTo>
                  <a:pt x="4" y="47"/>
                </a:lnTo>
                <a:lnTo>
                  <a:pt x="4" y="48"/>
                </a:lnTo>
                <a:lnTo>
                  <a:pt x="4" y="48"/>
                </a:lnTo>
                <a:lnTo>
                  <a:pt x="5" y="49"/>
                </a:lnTo>
                <a:lnTo>
                  <a:pt x="5" y="49"/>
                </a:lnTo>
                <a:lnTo>
                  <a:pt x="6" y="49"/>
                </a:lnTo>
                <a:lnTo>
                  <a:pt x="6" y="50"/>
                </a:lnTo>
                <a:lnTo>
                  <a:pt x="6" y="52"/>
                </a:lnTo>
                <a:lnTo>
                  <a:pt x="6" y="52"/>
                </a:lnTo>
                <a:lnTo>
                  <a:pt x="6" y="52"/>
                </a:lnTo>
                <a:lnTo>
                  <a:pt x="7" y="53"/>
                </a:lnTo>
                <a:lnTo>
                  <a:pt x="7" y="53"/>
                </a:lnTo>
                <a:lnTo>
                  <a:pt x="9" y="54"/>
                </a:lnTo>
                <a:lnTo>
                  <a:pt x="9" y="54"/>
                </a:lnTo>
                <a:lnTo>
                  <a:pt x="9" y="54"/>
                </a:lnTo>
                <a:lnTo>
                  <a:pt x="10" y="54"/>
                </a:lnTo>
                <a:lnTo>
                  <a:pt x="10" y="55"/>
                </a:lnTo>
                <a:lnTo>
                  <a:pt x="11" y="55"/>
                </a:lnTo>
                <a:lnTo>
                  <a:pt x="11" y="55"/>
                </a:lnTo>
                <a:lnTo>
                  <a:pt x="11" y="57"/>
                </a:lnTo>
                <a:lnTo>
                  <a:pt x="12" y="57"/>
                </a:lnTo>
                <a:lnTo>
                  <a:pt x="12" y="57"/>
                </a:lnTo>
                <a:lnTo>
                  <a:pt x="12" y="58"/>
                </a:lnTo>
                <a:lnTo>
                  <a:pt x="12" y="58"/>
                </a:lnTo>
                <a:lnTo>
                  <a:pt x="14" y="58"/>
                </a:lnTo>
                <a:lnTo>
                  <a:pt x="15" y="58"/>
                </a:lnTo>
                <a:lnTo>
                  <a:pt x="15" y="59"/>
                </a:lnTo>
                <a:lnTo>
                  <a:pt x="15" y="59"/>
                </a:lnTo>
                <a:lnTo>
                  <a:pt x="16" y="59"/>
                </a:lnTo>
                <a:lnTo>
                  <a:pt x="16" y="60"/>
                </a:lnTo>
                <a:lnTo>
                  <a:pt x="17" y="60"/>
                </a:lnTo>
                <a:lnTo>
                  <a:pt x="17" y="60"/>
                </a:lnTo>
                <a:lnTo>
                  <a:pt x="19" y="60"/>
                </a:lnTo>
                <a:lnTo>
                  <a:pt x="19" y="60"/>
                </a:lnTo>
                <a:lnTo>
                  <a:pt x="20" y="62"/>
                </a:lnTo>
                <a:lnTo>
                  <a:pt x="20" y="62"/>
                </a:lnTo>
                <a:lnTo>
                  <a:pt x="20" y="62"/>
                </a:lnTo>
                <a:lnTo>
                  <a:pt x="21" y="62"/>
                </a:lnTo>
                <a:lnTo>
                  <a:pt x="22" y="63"/>
                </a:lnTo>
                <a:lnTo>
                  <a:pt x="22" y="63"/>
                </a:lnTo>
                <a:lnTo>
                  <a:pt x="22" y="63"/>
                </a:lnTo>
                <a:lnTo>
                  <a:pt x="24" y="63"/>
                </a:lnTo>
                <a:lnTo>
                  <a:pt x="25" y="63"/>
                </a:lnTo>
                <a:lnTo>
                  <a:pt x="25" y="63"/>
                </a:lnTo>
                <a:lnTo>
                  <a:pt x="26" y="63"/>
                </a:lnTo>
                <a:lnTo>
                  <a:pt x="26" y="63"/>
                </a:lnTo>
                <a:lnTo>
                  <a:pt x="26" y="63"/>
                </a:lnTo>
                <a:lnTo>
                  <a:pt x="27" y="63"/>
                </a:lnTo>
                <a:lnTo>
                  <a:pt x="29" y="63"/>
                </a:lnTo>
                <a:lnTo>
                  <a:pt x="29" y="63"/>
                </a:lnTo>
                <a:lnTo>
                  <a:pt x="29" y="63"/>
                </a:lnTo>
                <a:lnTo>
                  <a:pt x="30" y="63"/>
                </a:lnTo>
                <a:lnTo>
                  <a:pt x="31" y="63"/>
                </a:lnTo>
                <a:lnTo>
                  <a:pt x="31" y="63"/>
                </a:lnTo>
                <a:lnTo>
                  <a:pt x="57" y="63"/>
                </a:lnTo>
                <a:lnTo>
                  <a:pt x="59" y="63"/>
                </a:lnTo>
                <a:lnTo>
                  <a:pt x="60" y="63"/>
                </a:lnTo>
                <a:lnTo>
                  <a:pt x="60" y="63"/>
                </a:lnTo>
                <a:lnTo>
                  <a:pt x="61" y="63"/>
                </a:lnTo>
                <a:lnTo>
                  <a:pt x="61" y="63"/>
                </a:lnTo>
                <a:lnTo>
                  <a:pt x="63" y="63"/>
                </a:lnTo>
                <a:lnTo>
                  <a:pt x="64" y="63"/>
                </a:lnTo>
                <a:lnTo>
                  <a:pt x="64" y="63"/>
                </a:lnTo>
                <a:lnTo>
                  <a:pt x="64" y="63"/>
                </a:lnTo>
                <a:lnTo>
                  <a:pt x="65" y="63"/>
                </a:lnTo>
                <a:lnTo>
                  <a:pt x="66" y="63"/>
                </a:lnTo>
                <a:lnTo>
                  <a:pt x="66" y="63"/>
                </a:lnTo>
                <a:lnTo>
                  <a:pt x="66" y="63"/>
                </a:lnTo>
                <a:lnTo>
                  <a:pt x="68" y="63"/>
                </a:lnTo>
                <a:lnTo>
                  <a:pt x="68" y="63"/>
                </a:lnTo>
                <a:lnTo>
                  <a:pt x="68" y="62"/>
                </a:lnTo>
                <a:lnTo>
                  <a:pt x="69" y="62"/>
                </a:lnTo>
                <a:lnTo>
                  <a:pt x="70" y="62"/>
                </a:lnTo>
                <a:lnTo>
                  <a:pt x="70" y="62"/>
                </a:lnTo>
                <a:lnTo>
                  <a:pt x="70" y="60"/>
                </a:lnTo>
                <a:lnTo>
                  <a:pt x="71" y="60"/>
                </a:lnTo>
                <a:lnTo>
                  <a:pt x="73" y="60"/>
                </a:lnTo>
                <a:lnTo>
                  <a:pt x="73" y="60"/>
                </a:lnTo>
                <a:lnTo>
                  <a:pt x="73" y="60"/>
                </a:lnTo>
                <a:lnTo>
                  <a:pt x="74" y="59"/>
                </a:lnTo>
                <a:lnTo>
                  <a:pt x="75" y="59"/>
                </a:lnTo>
                <a:lnTo>
                  <a:pt x="75" y="59"/>
                </a:lnTo>
                <a:lnTo>
                  <a:pt x="75" y="58"/>
                </a:lnTo>
                <a:lnTo>
                  <a:pt x="76" y="58"/>
                </a:lnTo>
                <a:lnTo>
                  <a:pt x="76" y="58"/>
                </a:lnTo>
                <a:lnTo>
                  <a:pt x="78" y="58"/>
                </a:lnTo>
                <a:lnTo>
                  <a:pt x="78" y="57"/>
                </a:lnTo>
                <a:lnTo>
                  <a:pt x="78" y="57"/>
                </a:lnTo>
                <a:lnTo>
                  <a:pt x="79" y="55"/>
                </a:lnTo>
                <a:lnTo>
                  <a:pt x="79" y="55"/>
                </a:lnTo>
                <a:lnTo>
                  <a:pt x="80" y="55"/>
                </a:lnTo>
                <a:lnTo>
                  <a:pt x="80" y="55"/>
                </a:lnTo>
                <a:lnTo>
                  <a:pt x="80" y="54"/>
                </a:lnTo>
                <a:lnTo>
                  <a:pt x="81" y="54"/>
                </a:lnTo>
                <a:lnTo>
                  <a:pt x="81" y="54"/>
                </a:lnTo>
                <a:lnTo>
                  <a:pt x="81" y="54"/>
                </a:lnTo>
                <a:lnTo>
                  <a:pt x="81" y="53"/>
                </a:lnTo>
                <a:lnTo>
                  <a:pt x="83" y="53"/>
                </a:lnTo>
                <a:lnTo>
                  <a:pt x="83" y="52"/>
                </a:lnTo>
                <a:lnTo>
                  <a:pt x="84" y="52"/>
                </a:lnTo>
                <a:lnTo>
                  <a:pt x="84" y="52"/>
                </a:lnTo>
                <a:lnTo>
                  <a:pt x="84" y="50"/>
                </a:lnTo>
                <a:lnTo>
                  <a:pt x="84" y="49"/>
                </a:lnTo>
                <a:lnTo>
                  <a:pt x="85" y="49"/>
                </a:lnTo>
                <a:lnTo>
                  <a:pt x="85" y="49"/>
                </a:lnTo>
                <a:lnTo>
                  <a:pt x="85" y="48"/>
                </a:lnTo>
                <a:lnTo>
                  <a:pt x="86" y="48"/>
                </a:lnTo>
                <a:lnTo>
                  <a:pt x="86" y="47"/>
                </a:lnTo>
                <a:lnTo>
                  <a:pt x="86" y="47"/>
                </a:lnTo>
                <a:lnTo>
                  <a:pt x="86" y="47"/>
                </a:lnTo>
                <a:lnTo>
                  <a:pt x="86" y="45"/>
                </a:lnTo>
                <a:lnTo>
                  <a:pt x="88" y="44"/>
                </a:lnTo>
                <a:lnTo>
                  <a:pt x="88" y="44"/>
                </a:lnTo>
                <a:lnTo>
                  <a:pt x="88" y="44"/>
                </a:lnTo>
                <a:lnTo>
                  <a:pt x="88" y="43"/>
                </a:lnTo>
                <a:lnTo>
                  <a:pt x="89" y="42"/>
                </a:lnTo>
                <a:lnTo>
                  <a:pt x="89" y="42"/>
                </a:lnTo>
                <a:lnTo>
                  <a:pt x="89" y="42"/>
                </a:lnTo>
                <a:lnTo>
                  <a:pt x="89" y="40"/>
                </a:lnTo>
                <a:lnTo>
                  <a:pt x="89" y="40"/>
                </a:lnTo>
                <a:lnTo>
                  <a:pt x="89" y="40"/>
                </a:lnTo>
                <a:lnTo>
                  <a:pt x="89" y="39"/>
                </a:lnTo>
                <a:lnTo>
                  <a:pt x="89" y="38"/>
                </a:lnTo>
                <a:lnTo>
                  <a:pt x="89" y="38"/>
                </a:lnTo>
                <a:lnTo>
                  <a:pt x="90" y="38"/>
                </a:lnTo>
                <a:lnTo>
                  <a:pt x="90" y="37"/>
                </a:lnTo>
                <a:lnTo>
                  <a:pt x="90" y="35"/>
                </a:lnTo>
                <a:lnTo>
                  <a:pt x="90" y="35"/>
                </a:lnTo>
                <a:lnTo>
                  <a:pt x="90" y="34"/>
                </a:lnTo>
                <a:lnTo>
                  <a:pt x="90" y="34"/>
                </a:lnTo>
                <a:lnTo>
                  <a:pt x="90" y="33"/>
                </a:lnTo>
                <a:lnTo>
                  <a:pt x="90" y="33"/>
                </a:lnTo>
                <a:lnTo>
                  <a:pt x="90" y="32"/>
                </a:lnTo>
                <a:lnTo>
                  <a:pt x="90" y="30"/>
                </a:lnTo>
                <a:lnTo>
                  <a:pt x="90" y="30"/>
                </a:lnTo>
                <a:lnTo>
                  <a:pt x="90" y="30"/>
                </a:lnTo>
                <a:lnTo>
                  <a:pt x="90" y="29"/>
                </a:lnTo>
                <a:lnTo>
                  <a:pt x="90" y="28"/>
                </a:lnTo>
                <a:lnTo>
                  <a:pt x="90" y="28"/>
                </a:lnTo>
                <a:lnTo>
                  <a:pt x="90" y="28"/>
                </a:lnTo>
                <a:lnTo>
                  <a:pt x="90" y="27"/>
                </a:lnTo>
                <a:lnTo>
                  <a:pt x="89" y="27"/>
                </a:lnTo>
                <a:lnTo>
                  <a:pt x="89" y="25"/>
                </a:lnTo>
                <a:lnTo>
                  <a:pt x="89" y="25"/>
                </a:lnTo>
                <a:lnTo>
                  <a:pt x="89" y="24"/>
                </a:lnTo>
                <a:lnTo>
                  <a:pt x="89" y="24"/>
                </a:lnTo>
                <a:lnTo>
                  <a:pt x="89" y="23"/>
                </a:lnTo>
                <a:lnTo>
                  <a:pt x="89" y="23"/>
                </a:lnTo>
                <a:lnTo>
                  <a:pt x="89" y="22"/>
                </a:lnTo>
                <a:lnTo>
                  <a:pt x="89" y="22"/>
                </a:lnTo>
                <a:lnTo>
                  <a:pt x="89" y="20"/>
                </a:lnTo>
                <a:lnTo>
                  <a:pt x="88" y="20"/>
                </a:lnTo>
                <a:lnTo>
                  <a:pt x="88" y="19"/>
                </a:lnTo>
                <a:lnTo>
                  <a:pt x="88" y="19"/>
                </a:lnTo>
                <a:lnTo>
                  <a:pt x="86" y="19"/>
                </a:lnTo>
                <a:lnTo>
                  <a:pt x="86" y="18"/>
                </a:lnTo>
                <a:lnTo>
                  <a:pt x="86" y="16"/>
                </a:lnTo>
                <a:lnTo>
                  <a:pt x="86" y="16"/>
                </a:lnTo>
                <a:lnTo>
                  <a:pt x="86" y="16"/>
                </a:lnTo>
                <a:lnTo>
                  <a:pt x="86" y="15"/>
                </a:lnTo>
                <a:lnTo>
                  <a:pt x="85" y="14"/>
                </a:lnTo>
                <a:lnTo>
                  <a:pt x="85" y="14"/>
                </a:lnTo>
                <a:lnTo>
                  <a:pt x="84" y="14"/>
                </a:lnTo>
                <a:lnTo>
                  <a:pt x="84" y="13"/>
                </a:lnTo>
                <a:lnTo>
                  <a:pt x="84" y="13"/>
                </a:lnTo>
                <a:lnTo>
                  <a:pt x="84" y="13"/>
                </a:lnTo>
                <a:lnTo>
                  <a:pt x="83" y="13"/>
                </a:lnTo>
                <a:lnTo>
                  <a:pt x="83" y="11"/>
                </a:lnTo>
                <a:lnTo>
                  <a:pt x="81" y="10"/>
                </a:lnTo>
                <a:lnTo>
                  <a:pt x="81" y="10"/>
                </a:lnTo>
                <a:lnTo>
                  <a:pt x="81" y="10"/>
                </a:lnTo>
                <a:lnTo>
                  <a:pt x="81" y="10"/>
                </a:lnTo>
                <a:lnTo>
                  <a:pt x="80" y="9"/>
                </a:lnTo>
                <a:lnTo>
                  <a:pt x="80" y="8"/>
                </a:lnTo>
                <a:lnTo>
                  <a:pt x="80" y="8"/>
                </a:lnTo>
                <a:lnTo>
                  <a:pt x="80" y="8"/>
                </a:lnTo>
                <a:lnTo>
                  <a:pt x="79" y="8"/>
                </a:lnTo>
                <a:lnTo>
                  <a:pt x="78" y="6"/>
                </a:lnTo>
                <a:lnTo>
                  <a:pt x="78" y="6"/>
                </a:lnTo>
                <a:lnTo>
                  <a:pt x="78" y="5"/>
                </a:lnTo>
                <a:lnTo>
                  <a:pt x="76" y="5"/>
                </a:lnTo>
                <a:lnTo>
                  <a:pt x="76" y="5"/>
                </a:lnTo>
                <a:lnTo>
                  <a:pt x="75" y="5"/>
                </a:lnTo>
                <a:lnTo>
                  <a:pt x="75" y="5"/>
                </a:lnTo>
                <a:lnTo>
                  <a:pt x="75" y="4"/>
                </a:lnTo>
                <a:lnTo>
                  <a:pt x="74" y="4"/>
                </a:lnTo>
                <a:lnTo>
                  <a:pt x="73" y="3"/>
                </a:lnTo>
                <a:lnTo>
                  <a:pt x="73" y="3"/>
                </a:lnTo>
                <a:lnTo>
                  <a:pt x="73" y="3"/>
                </a:lnTo>
                <a:lnTo>
                  <a:pt x="71" y="3"/>
                </a:lnTo>
                <a:lnTo>
                  <a:pt x="71" y="3"/>
                </a:lnTo>
                <a:lnTo>
                  <a:pt x="70" y="3"/>
                </a:lnTo>
                <a:lnTo>
                  <a:pt x="70" y="1"/>
                </a:lnTo>
                <a:lnTo>
                  <a:pt x="69" y="1"/>
                </a:lnTo>
                <a:lnTo>
                  <a:pt x="69" y="1"/>
                </a:lnTo>
                <a:lnTo>
                  <a:pt x="68" y="1"/>
                </a:lnTo>
                <a:lnTo>
                  <a:pt x="68" y="0"/>
                </a:lnTo>
                <a:lnTo>
                  <a:pt x="66" y="0"/>
                </a:lnTo>
                <a:lnTo>
                  <a:pt x="66" y="0"/>
                </a:lnTo>
                <a:lnTo>
                  <a:pt x="66" y="0"/>
                </a:lnTo>
                <a:lnTo>
                  <a:pt x="65" y="0"/>
                </a:lnTo>
                <a:lnTo>
                  <a:pt x="64" y="0"/>
                </a:lnTo>
                <a:lnTo>
                  <a:pt x="64" y="0"/>
                </a:lnTo>
                <a:lnTo>
                  <a:pt x="64" y="0"/>
                </a:lnTo>
                <a:lnTo>
                  <a:pt x="63" y="0"/>
                </a:lnTo>
                <a:lnTo>
                  <a:pt x="61" y="0"/>
                </a:lnTo>
                <a:lnTo>
                  <a:pt x="61" y="0"/>
                </a:lnTo>
                <a:lnTo>
                  <a:pt x="61" y="0"/>
                </a:lnTo>
                <a:lnTo>
                  <a:pt x="60" y="0"/>
                </a:lnTo>
                <a:lnTo>
                  <a:pt x="59" y="0"/>
                </a:lnTo>
                <a:lnTo>
                  <a:pt x="57" y="0"/>
                </a:lnTo>
                <a:lnTo>
                  <a:pt x="31" y="0"/>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26" name="Line 78"/>
          <p:cNvSpPr>
            <a:spLocks noChangeShapeType="1"/>
          </p:cNvSpPr>
          <p:nvPr/>
        </p:nvSpPr>
        <p:spPr bwMode="auto">
          <a:xfrm>
            <a:off x="2548468" y="2409825"/>
            <a:ext cx="2117" cy="1588"/>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27" name="Freeform 79"/>
          <p:cNvSpPr>
            <a:spLocks/>
          </p:cNvSpPr>
          <p:nvPr/>
        </p:nvSpPr>
        <p:spPr bwMode="auto">
          <a:xfrm>
            <a:off x="2520951" y="2400300"/>
            <a:ext cx="27516" cy="26988"/>
          </a:xfrm>
          <a:custGeom>
            <a:avLst/>
            <a:gdLst>
              <a:gd name="T0" fmla="*/ 64 w 64"/>
              <a:gd name="T1" fmla="*/ 29 h 83"/>
              <a:gd name="T2" fmla="*/ 63 w 64"/>
              <a:gd name="T3" fmla="*/ 27 h 83"/>
              <a:gd name="T4" fmla="*/ 63 w 64"/>
              <a:gd name="T5" fmla="*/ 23 h 83"/>
              <a:gd name="T6" fmla="*/ 62 w 64"/>
              <a:gd name="T7" fmla="*/ 20 h 83"/>
              <a:gd name="T8" fmla="*/ 60 w 64"/>
              <a:gd name="T9" fmla="*/ 16 h 83"/>
              <a:gd name="T10" fmla="*/ 59 w 64"/>
              <a:gd name="T11" fmla="*/ 14 h 83"/>
              <a:gd name="T12" fmla="*/ 57 w 64"/>
              <a:gd name="T13" fmla="*/ 11 h 83"/>
              <a:gd name="T14" fmla="*/ 55 w 64"/>
              <a:gd name="T15" fmla="*/ 9 h 83"/>
              <a:gd name="T16" fmla="*/ 53 w 64"/>
              <a:gd name="T17" fmla="*/ 8 h 83"/>
              <a:gd name="T18" fmla="*/ 50 w 64"/>
              <a:gd name="T19" fmla="*/ 5 h 83"/>
              <a:gd name="T20" fmla="*/ 47 w 64"/>
              <a:gd name="T21" fmla="*/ 3 h 83"/>
              <a:gd name="T22" fmla="*/ 44 w 64"/>
              <a:gd name="T23" fmla="*/ 3 h 83"/>
              <a:gd name="T24" fmla="*/ 42 w 64"/>
              <a:gd name="T25" fmla="*/ 0 h 83"/>
              <a:gd name="T26" fmla="*/ 38 w 64"/>
              <a:gd name="T27" fmla="*/ 0 h 83"/>
              <a:gd name="T28" fmla="*/ 35 w 64"/>
              <a:gd name="T29" fmla="*/ 0 h 83"/>
              <a:gd name="T30" fmla="*/ 31 w 64"/>
              <a:gd name="T31" fmla="*/ 0 h 83"/>
              <a:gd name="T32" fmla="*/ 29 w 64"/>
              <a:gd name="T33" fmla="*/ 0 h 83"/>
              <a:gd name="T34" fmla="*/ 26 w 64"/>
              <a:gd name="T35" fmla="*/ 0 h 83"/>
              <a:gd name="T36" fmla="*/ 23 w 64"/>
              <a:gd name="T37" fmla="*/ 1 h 83"/>
              <a:gd name="T38" fmla="*/ 19 w 64"/>
              <a:gd name="T39" fmla="*/ 3 h 83"/>
              <a:gd name="T40" fmla="*/ 16 w 64"/>
              <a:gd name="T41" fmla="*/ 4 h 83"/>
              <a:gd name="T42" fmla="*/ 14 w 64"/>
              <a:gd name="T43" fmla="*/ 5 h 83"/>
              <a:gd name="T44" fmla="*/ 11 w 64"/>
              <a:gd name="T45" fmla="*/ 8 h 83"/>
              <a:gd name="T46" fmla="*/ 9 w 64"/>
              <a:gd name="T47" fmla="*/ 10 h 83"/>
              <a:gd name="T48" fmla="*/ 8 w 64"/>
              <a:gd name="T49" fmla="*/ 13 h 83"/>
              <a:gd name="T50" fmla="*/ 5 w 64"/>
              <a:gd name="T51" fmla="*/ 14 h 83"/>
              <a:gd name="T52" fmla="*/ 4 w 64"/>
              <a:gd name="T53" fmla="*/ 16 h 83"/>
              <a:gd name="T54" fmla="*/ 3 w 64"/>
              <a:gd name="T55" fmla="*/ 20 h 83"/>
              <a:gd name="T56" fmla="*/ 1 w 64"/>
              <a:gd name="T57" fmla="*/ 24 h 83"/>
              <a:gd name="T58" fmla="*/ 0 w 64"/>
              <a:gd name="T59" fmla="*/ 27 h 83"/>
              <a:gd name="T60" fmla="*/ 0 w 64"/>
              <a:gd name="T61" fmla="*/ 29 h 83"/>
              <a:gd name="T62" fmla="*/ 0 w 64"/>
              <a:gd name="T63" fmla="*/ 53 h 83"/>
              <a:gd name="T64" fmla="*/ 0 w 64"/>
              <a:gd name="T65" fmla="*/ 55 h 83"/>
              <a:gd name="T66" fmla="*/ 0 w 64"/>
              <a:gd name="T67" fmla="*/ 59 h 83"/>
              <a:gd name="T68" fmla="*/ 1 w 64"/>
              <a:gd name="T69" fmla="*/ 63 h 83"/>
              <a:gd name="T70" fmla="*/ 3 w 64"/>
              <a:gd name="T71" fmla="*/ 65 h 83"/>
              <a:gd name="T72" fmla="*/ 5 w 64"/>
              <a:gd name="T73" fmla="*/ 68 h 83"/>
              <a:gd name="T74" fmla="*/ 6 w 64"/>
              <a:gd name="T75" fmla="*/ 70 h 83"/>
              <a:gd name="T76" fmla="*/ 8 w 64"/>
              <a:gd name="T77" fmla="*/ 73 h 83"/>
              <a:gd name="T78" fmla="*/ 10 w 64"/>
              <a:gd name="T79" fmla="*/ 75 h 83"/>
              <a:gd name="T80" fmla="*/ 13 w 64"/>
              <a:gd name="T81" fmla="*/ 77 h 83"/>
              <a:gd name="T82" fmla="*/ 15 w 64"/>
              <a:gd name="T83" fmla="*/ 79 h 83"/>
              <a:gd name="T84" fmla="*/ 19 w 64"/>
              <a:gd name="T85" fmla="*/ 82 h 83"/>
              <a:gd name="T86" fmla="*/ 21 w 64"/>
              <a:gd name="T87" fmla="*/ 82 h 83"/>
              <a:gd name="T88" fmla="*/ 24 w 64"/>
              <a:gd name="T89" fmla="*/ 83 h 83"/>
              <a:gd name="T90" fmla="*/ 28 w 64"/>
              <a:gd name="T91" fmla="*/ 83 h 83"/>
              <a:gd name="T92" fmla="*/ 30 w 64"/>
              <a:gd name="T93" fmla="*/ 83 h 83"/>
              <a:gd name="T94" fmla="*/ 34 w 64"/>
              <a:gd name="T95" fmla="*/ 83 h 83"/>
              <a:gd name="T96" fmla="*/ 38 w 64"/>
              <a:gd name="T97" fmla="*/ 83 h 83"/>
              <a:gd name="T98" fmla="*/ 40 w 64"/>
              <a:gd name="T99" fmla="*/ 83 h 83"/>
              <a:gd name="T100" fmla="*/ 43 w 64"/>
              <a:gd name="T101" fmla="*/ 82 h 83"/>
              <a:gd name="T102" fmla="*/ 47 w 64"/>
              <a:gd name="T103" fmla="*/ 80 h 83"/>
              <a:gd name="T104" fmla="*/ 49 w 64"/>
              <a:gd name="T105" fmla="*/ 79 h 83"/>
              <a:gd name="T106" fmla="*/ 52 w 64"/>
              <a:gd name="T107" fmla="*/ 77 h 83"/>
              <a:gd name="T108" fmla="*/ 54 w 64"/>
              <a:gd name="T109" fmla="*/ 75 h 83"/>
              <a:gd name="T110" fmla="*/ 55 w 64"/>
              <a:gd name="T111" fmla="*/ 73 h 83"/>
              <a:gd name="T112" fmla="*/ 58 w 64"/>
              <a:gd name="T113" fmla="*/ 70 h 83"/>
              <a:gd name="T114" fmla="*/ 60 w 64"/>
              <a:gd name="T115" fmla="*/ 68 h 83"/>
              <a:gd name="T116" fmla="*/ 62 w 64"/>
              <a:gd name="T117" fmla="*/ 65 h 83"/>
              <a:gd name="T118" fmla="*/ 63 w 64"/>
              <a:gd name="T119" fmla="*/ 62 h 83"/>
              <a:gd name="T120" fmla="*/ 63 w 64"/>
              <a:gd name="T121" fmla="*/ 58 h 83"/>
              <a:gd name="T122" fmla="*/ 64 w 64"/>
              <a:gd name="T123" fmla="*/ 55 h 83"/>
              <a:gd name="T124" fmla="*/ 64 w 64"/>
              <a:gd name="T125" fmla="*/ 5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 h="83">
                <a:moveTo>
                  <a:pt x="64" y="32"/>
                </a:moveTo>
                <a:lnTo>
                  <a:pt x="64" y="30"/>
                </a:lnTo>
                <a:lnTo>
                  <a:pt x="64" y="30"/>
                </a:lnTo>
                <a:lnTo>
                  <a:pt x="64" y="30"/>
                </a:lnTo>
                <a:lnTo>
                  <a:pt x="64" y="29"/>
                </a:lnTo>
                <a:lnTo>
                  <a:pt x="64" y="28"/>
                </a:lnTo>
                <a:lnTo>
                  <a:pt x="64" y="28"/>
                </a:lnTo>
                <a:lnTo>
                  <a:pt x="64" y="28"/>
                </a:lnTo>
                <a:lnTo>
                  <a:pt x="64" y="27"/>
                </a:lnTo>
                <a:lnTo>
                  <a:pt x="63" y="27"/>
                </a:lnTo>
                <a:lnTo>
                  <a:pt x="63" y="25"/>
                </a:lnTo>
                <a:lnTo>
                  <a:pt x="63" y="25"/>
                </a:lnTo>
                <a:lnTo>
                  <a:pt x="63" y="24"/>
                </a:lnTo>
                <a:lnTo>
                  <a:pt x="63" y="24"/>
                </a:lnTo>
                <a:lnTo>
                  <a:pt x="63" y="23"/>
                </a:lnTo>
                <a:lnTo>
                  <a:pt x="63" y="22"/>
                </a:lnTo>
                <a:lnTo>
                  <a:pt x="63" y="22"/>
                </a:lnTo>
                <a:lnTo>
                  <a:pt x="63" y="22"/>
                </a:lnTo>
                <a:lnTo>
                  <a:pt x="63" y="20"/>
                </a:lnTo>
                <a:lnTo>
                  <a:pt x="62" y="20"/>
                </a:lnTo>
                <a:lnTo>
                  <a:pt x="62" y="19"/>
                </a:lnTo>
                <a:lnTo>
                  <a:pt x="62" y="19"/>
                </a:lnTo>
                <a:lnTo>
                  <a:pt x="60" y="18"/>
                </a:lnTo>
                <a:lnTo>
                  <a:pt x="60" y="18"/>
                </a:lnTo>
                <a:lnTo>
                  <a:pt x="60" y="16"/>
                </a:lnTo>
                <a:lnTo>
                  <a:pt x="60" y="16"/>
                </a:lnTo>
                <a:lnTo>
                  <a:pt x="60" y="16"/>
                </a:lnTo>
                <a:lnTo>
                  <a:pt x="59" y="15"/>
                </a:lnTo>
                <a:lnTo>
                  <a:pt x="59" y="14"/>
                </a:lnTo>
                <a:lnTo>
                  <a:pt x="59" y="14"/>
                </a:lnTo>
                <a:lnTo>
                  <a:pt x="58" y="14"/>
                </a:lnTo>
                <a:lnTo>
                  <a:pt x="58" y="13"/>
                </a:lnTo>
                <a:lnTo>
                  <a:pt x="58" y="13"/>
                </a:lnTo>
                <a:lnTo>
                  <a:pt x="58" y="13"/>
                </a:lnTo>
                <a:lnTo>
                  <a:pt x="57" y="11"/>
                </a:lnTo>
                <a:lnTo>
                  <a:pt x="57" y="11"/>
                </a:lnTo>
                <a:lnTo>
                  <a:pt x="55" y="10"/>
                </a:lnTo>
                <a:lnTo>
                  <a:pt x="55" y="10"/>
                </a:lnTo>
                <a:lnTo>
                  <a:pt x="55" y="10"/>
                </a:lnTo>
                <a:lnTo>
                  <a:pt x="55" y="9"/>
                </a:lnTo>
                <a:lnTo>
                  <a:pt x="54" y="9"/>
                </a:lnTo>
                <a:lnTo>
                  <a:pt x="54" y="8"/>
                </a:lnTo>
                <a:lnTo>
                  <a:pt x="54" y="8"/>
                </a:lnTo>
                <a:lnTo>
                  <a:pt x="53" y="8"/>
                </a:lnTo>
                <a:lnTo>
                  <a:pt x="53" y="8"/>
                </a:lnTo>
                <a:lnTo>
                  <a:pt x="52" y="6"/>
                </a:lnTo>
                <a:lnTo>
                  <a:pt x="52" y="6"/>
                </a:lnTo>
                <a:lnTo>
                  <a:pt x="52" y="5"/>
                </a:lnTo>
                <a:lnTo>
                  <a:pt x="50" y="5"/>
                </a:lnTo>
                <a:lnTo>
                  <a:pt x="50" y="5"/>
                </a:lnTo>
                <a:lnTo>
                  <a:pt x="49" y="5"/>
                </a:lnTo>
                <a:lnTo>
                  <a:pt x="49" y="5"/>
                </a:lnTo>
                <a:lnTo>
                  <a:pt x="49" y="4"/>
                </a:lnTo>
                <a:lnTo>
                  <a:pt x="48" y="4"/>
                </a:lnTo>
                <a:lnTo>
                  <a:pt x="47" y="3"/>
                </a:lnTo>
                <a:lnTo>
                  <a:pt x="47" y="3"/>
                </a:lnTo>
                <a:lnTo>
                  <a:pt x="47" y="3"/>
                </a:lnTo>
                <a:lnTo>
                  <a:pt x="45" y="3"/>
                </a:lnTo>
                <a:lnTo>
                  <a:pt x="44" y="3"/>
                </a:lnTo>
                <a:lnTo>
                  <a:pt x="44" y="3"/>
                </a:lnTo>
                <a:lnTo>
                  <a:pt x="44" y="1"/>
                </a:lnTo>
                <a:lnTo>
                  <a:pt x="43" y="1"/>
                </a:lnTo>
                <a:lnTo>
                  <a:pt x="43" y="1"/>
                </a:lnTo>
                <a:lnTo>
                  <a:pt x="42" y="1"/>
                </a:lnTo>
                <a:lnTo>
                  <a:pt x="42" y="0"/>
                </a:lnTo>
                <a:lnTo>
                  <a:pt x="40" y="0"/>
                </a:lnTo>
                <a:lnTo>
                  <a:pt x="40" y="0"/>
                </a:lnTo>
                <a:lnTo>
                  <a:pt x="40" y="0"/>
                </a:lnTo>
                <a:lnTo>
                  <a:pt x="39" y="0"/>
                </a:lnTo>
                <a:lnTo>
                  <a:pt x="38" y="0"/>
                </a:lnTo>
                <a:lnTo>
                  <a:pt x="38" y="0"/>
                </a:lnTo>
                <a:lnTo>
                  <a:pt x="38" y="0"/>
                </a:lnTo>
                <a:lnTo>
                  <a:pt x="37" y="0"/>
                </a:lnTo>
                <a:lnTo>
                  <a:pt x="35" y="0"/>
                </a:lnTo>
                <a:lnTo>
                  <a:pt x="35" y="0"/>
                </a:lnTo>
                <a:lnTo>
                  <a:pt x="35" y="0"/>
                </a:lnTo>
                <a:lnTo>
                  <a:pt x="34" y="0"/>
                </a:lnTo>
                <a:lnTo>
                  <a:pt x="33" y="0"/>
                </a:lnTo>
                <a:lnTo>
                  <a:pt x="33" y="0"/>
                </a:lnTo>
                <a:lnTo>
                  <a:pt x="31" y="0"/>
                </a:lnTo>
                <a:lnTo>
                  <a:pt x="31" y="0"/>
                </a:lnTo>
                <a:lnTo>
                  <a:pt x="30" y="0"/>
                </a:lnTo>
                <a:lnTo>
                  <a:pt x="30" y="0"/>
                </a:lnTo>
                <a:lnTo>
                  <a:pt x="29" y="0"/>
                </a:lnTo>
                <a:lnTo>
                  <a:pt x="29" y="0"/>
                </a:lnTo>
                <a:lnTo>
                  <a:pt x="28" y="0"/>
                </a:lnTo>
                <a:lnTo>
                  <a:pt x="28" y="0"/>
                </a:lnTo>
                <a:lnTo>
                  <a:pt x="26" y="0"/>
                </a:lnTo>
                <a:lnTo>
                  <a:pt x="26" y="0"/>
                </a:lnTo>
                <a:lnTo>
                  <a:pt x="26" y="0"/>
                </a:lnTo>
                <a:lnTo>
                  <a:pt x="25" y="0"/>
                </a:lnTo>
                <a:lnTo>
                  <a:pt x="24" y="0"/>
                </a:lnTo>
                <a:lnTo>
                  <a:pt x="24" y="0"/>
                </a:lnTo>
                <a:lnTo>
                  <a:pt x="24" y="0"/>
                </a:lnTo>
                <a:lnTo>
                  <a:pt x="23" y="1"/>
                </a:lnTo>
                <a:lnTo>
                  <a:pt x="21" y="1"/>
                </a:lnTo>
                <a:lnTo>
                  <a:pt x="21" y="1"/>
                </a:lnTo>
                <a:lnTo>
                  <a:pt x="21" y="1"/>
                </a:lnTo>
                <a:lnTo>
                  <a:pt x="20" y="3"/>
                </a:lnTo>
                <a:lnTo>
                  <a:pt x="19" y="3"/>
                </a:lnTo>
                <a:lnTo>
                  <a:pt x="19" y="3"/>
                </a:lnTo>
                <a:lnTo>
                  <a:pt x="19" y="3"/>
                </a:lnTo>
                <a:lnTo>
                  <a:pt x="18" y="3"/>
                </a:lnTo>
                <a:lnTo>
                  <a:pt x="16" y="3"/>
                </a:lnTo>
                <a:lnTo>
                  <a:pt x="16" y="4"/>
                </a:lnTo>
                <a:lnTo>
                  <a:pt x="16" y="4"/>
                </a:lnTo>
                <a:lnTo>
                  <a:pt x="15" y="4"/>
                </a:lnTo>
                <a:lnTo>
                  <a:pt x="15" y="5"/>
                </a:lnTo>
                <a:lnTo>
                  <a:pt x="14" y="5"/>
                </a:lnTo>
                <a:lnTo>
                  <a:pt x="14" y="5"/>
                </a:lnTo>
                <a:lnTo>
                  <a:pt x="14" y="5"/>
                </a:lnTo>
                <a:lnTo>
                  <a:pt x="13" y="6"/>
                </a:lnTo>
                <a:lnTo>
                  <a:pt x="13" y="6"/>
                </a:lnTo>
                <a:lnTo>
                  <a:pt x="13" y="8"/>
                </a:lnTo>
                <a:lnTo>
                  <a:pt x="11" y="8"/>
                </a:lnTo>
                <a:lnTo>
                  <a:pt x="11" y="8"/>
                </a:lnTo>
                <a:lnTo>
                  <a:pt x="10" y="8"/>
                </a:lnTo>
                <a:lnTo>
                  <a:pt x="10" y="9"/>
                </a:lnTo>
                <a:lnTo>
                  <a:pt x="10" y="9"/>
                </a:lnTo>
                <a:lnTo>
                  <a:pt x="9" y="10"/>
                </a:lnTo>
                <a:lnTo>
                  <a:pt x="9" y="10"/>
                </a:lnTo>
                <a:lnTo>
                  <a:pt x="8" y="10"/>
                </a:lnTo>
                <a:lnTo>
                  <a:pt x="8" y="10"/>
                </a:lnTo>
                <a:lnTo>
                  <a:pt x="8" y="11"/>
                </a:lnTo>
                <a:lnTo>
                  <a:pt x="8" y="13"/>
                </a:lnTo>
                <a:lnTo>
                  <a:pt x="6" y="13"/>
                </a:lnTo>
                <a:lnTo>
                  <a:pt x="6" y="13"/>
                </a:lnTo>
                <a:lnTo>
                  <a:pt x="5" y="14"/>
                </a:lnTo>
                <a:lnTo>
                  <a:pt x="5" y="14"/>
                </a:lnTo>
                <a:lnTo>
                  <a:pt x="5" y="14"/>
                </a:lnTo>
                <a:lnTo>
                  <a:pt x="5" y="15"/>
                </a:lnTo>
                <a:lnTo>
                  <a:pt x="5" y="15"/>
                </a:lnTo>
                <a:lnTo>
                  <a:pt x="4" y="16"/>
                </a:lnTo>
                <a:lnTo>
                  <a:pt x="4" y="16"/>
                </a:lnTo>
                <a:lnTo>
                  <a:pt x="4" y="16"/>
                </a:lnTo>
                <a:lnTo>
                  <a:pt x="3" y="18"/>
                </a:lnTo>
                <a:lnTo>
                  <a:pt x="3" y="19"/>
                </a:lnTo>
                <a:lnTo>
                  <a:pt x="3" y="19"/>
                </a:lnTo>
                <a:lnTo>
                  <a:pt x="3" y="19"/>
                </a:lnTo>
                <a:lnTo>
                  <a:pt x="3" y="20"/>
                </a:lnTo>
                <a:lnTo>
                  <a:pt x="3" y="22"/>
                </a:lnTo>
                <a:lnTo>
                  <a:pt x="1" y="22"/>
                </a:lnTo>
                <a:lnTo>
                  <a:pt x="1" y="22"/>
                </a:lnTo>
                <a:lnTo>
                  <a:pt x="1" y="23"/>
                </a:lnTo>
                <a:lnTo>
                  <a:pt x="1" y="24"/>
                </a:lnTo>
                <a:lnTo>
                  <a:pt x="1" y="24"/>
                </a:lnTo>
                <a:lnTo>
                  <a:pt x="0" y="24"/>
                </a:lnTo>
                <a:lnTo>
                  <a:pt x="0" y="25"/>
                </a:lnTo>
                <a:lnTo>
                  <a:pt x="0" y="27"/>
                </a:lnTo>
                <a:lnTo>
                  <a:pt x="0" y="27"/>
                </a:lnTo>
                <a:lnTo>
                  <a:pt x="0" y="27"/>
                </a:lnTo>
                <a:lnTo>
                  <a:pt x="0" y="28"/>
                </a:lnTo>
                <a:lnTo>
                  <a:pt x="0" y="28"/>
                </a:lnTo>
                <a:lnTo>
                  <a:pt x="0" y="29"/>
                </a:lnTo>
                <a:lnTo>
                  <a:pt x="0" y="29"/>
                </a:lnTo>
                <a:lnTo>
                  <a:pt x="0" y="30"/>
                </a:lnTo>
                <a:lnTo>
                  <a:pt x="0" y="30"/>
                </a:lnTo>
                <a:lnTo>
                  <a:pt x="0" y="32"/>
                </a:lnTo>
                <a:lnTo>
                  <a:pt x="0" y="52"/>
                </a:lnTo>
                <a:lnTo>
                  <a:pt x="0" y="53"/>
                </a:lnTo>
                <a:lnTo>
                  <a:pt x="0" y="54"/>
                </a:lnTo>
                <a:lnTo>
                  <a:pt x="0" y="54"/>
                </a:lnTo>
                <a:lnTo>
                  <a:pt x="0" y="55"/>
                </a:lnTo>
                <a:lnTo>
                  <a:pt x="0" y="55"/>
                </a:lnTo>
                <a:lnTo>
                  <a:pt x="0" y="55"/>
                </a:lnTo>
                <a:lnTo>
                  <a:pt x="0" y="57"/>
                </a:lnTo>
                <a:lnTo>
                  <a:pt x="0" y="58"/>
                </a:lnTo>
                <a:lnTo>
                  <a:pt x="0" y="58"/>
                </a:lnTo>
                <a:lnTo>
                  <a:pt x="0" y="58"/>
                </a:lnTo>
                <a:lnTo>
                  <a:pt x="0" y="59"/>
                </a:lnTo>
                <a:lnTo>
                  <a:pt x="1" y="60"/>
                </a:lnTo>
                <a:lnTo>
                  <a:pt x="1" y="60"/>
                </a:lnTo>
                <a:lnTo>
                  <a:pt x="1" y="60"/>
                </a:lnTo>
                <a:lnTo>
                  <a:pt x="1" y="62"/>
                </a:lnTo>
                <a:lnTo>
                  <a:pt x="1" y="63"/>
                </a:lnTo>
                <a:lnTo>
                  <a:pt x="3" y="63"/>
                </a:lnTo>
                <a:lnTo>
                  <a:pt x="3" y="63"/>
                </a:lnTo>
                <a:lnTo>
                  <a:pt x="3" y="64"/>
                </a:lnTo>
                <a:lnTo>
                  <a:pt x="3" y="65"/>
                </a:lnTo>
                <a:lnTo>
                  <a:pt x="3" y="65"/>
                </a:lnTo>
                <a:lnTo>
                  <a:pt x="3" y="65"/>
                </a:lnTo>
                <a:lnTo>
                  <a:pt x="4" y="67"/>
                </a:lnTo>
                <a:lnTo>
                  <a:pt x="4" y="67"/>
                </a:lnTo>
                <a:lnTo>
                  <a:pt x="4" y="68"/>
                </a:lnTo>
                <a:lnTo>
                  <a:pt x="5" y="68"/>
                </a:lnTo>
                <a:lnTo>
                  <a:pt x="5" y="68"/>
                </a:lnTo>
                <a:lnTo>
                  <a:pt x="5" y="69"/>
                </a:lnTo>
                <a:lnTo>
                  <a:pt x="5" y="69"/>
                </a:lnTo>
                <a:lnTo>
                  <a:pt x="5" y="69"/>
                </a:lnTo>
                <a:lnTo>
                  <a:pt x="6" y="70"/>
                </a:lnTo>
                <a:lnTo>
                  <a:pt x="6" y="72"/>
                </a:lnTo>
                <a:lnTo>
                  <a:pt x="8" y="72"/>
                </a:lnTo>
                <a:lnTo>
                  <a:pt x="8" y="72"/>
                </a:lnTo>
                <a:lnTo>
                  <a:pt x="8" y="73"/>
                </a:lnTo>
                <a:lnTo>
                  <a:pt x="8" y="73"/>
                </a:lnTo>
                <a:lnTo>
                  <a:pt x="9" y="74"/>
                </a:lnTo>
                <a:lnTo>
                  <a:pt x="9" y="74"/>
                </a:lnTo>
                <a:lnTo>
                  <a:pt x="10" y="74"/>
                </a:lnTo>
                <a:lnTo>
                  <a:pt x="10" y="74"/>
                </a:lnTo>
                <a:lnTo>
                  <a:pt x="10" y="75"/>
                </a:lnTo>
                <a:lnTo>
                  <a:pt x="11" y="75"/>
                </a:lnTo>
                <a:lnTo>
                  <a:pt x="11" y="77"/>
                </a:lnTo>
                <a:lnTo>
                  <a:pt x="13" y="77"/>
                </a:lnTo>
                <a:lnTo>
                  <a:pt x="13" y="77"/>
                </a:lnTo>
                <a:lnTo>
                  <a:pt x="13" y="77"/>
                </a:lnTo>
                <a:lnTo>
                  <a:pt x="14" y="78"/>
                </a:lnTo>
                <a:lnTo>
                  <a:pt x="14" y="78"/>
                </a:lnTo>
                <a:lnTo>
                  <a:pt x="14" y="79"/>
                </a:lnTo>
                <a:lnTo>
                  <a:pt x="15" y="79"/>
                </a:lnTo>
                <a:lnTo>
                  <a:pt x="15" y="79"/>
                </a:lnTo>
                <a:lnTo>
                  <a:pt x="16" y="79"/>
                </a:lnTo>
                <a:lnTo>
                  <a:pt x="16" y="79"/>
                </a:lnTo>
                <a:lnTo>
                  <a:pt x="16" y="80"/>
                </a:lnTo>
                <a:lnTo>
                  <a:pt x="18" y="80"/>
                </a:lnTo>
                <a:lnTo>
                  <a:pt x="19" y="82"/>
                </a:lnTo>
                <a:lnTo>
                  <a:pt x="19" y="82"/>
                </a:lnTo>
                <a:lnTo>
                  <a:pt x="19" y="82"/>
                </a:lnTo>
                <a:lnTo>
                  <a:pt x="20" y="82"/>
                </a:lnTo>
                <a:lnTo>
                  <a:pt x="21" y="82"/>
                </a:lnTo>
                <a:lnTo>
                  <a:pt x="21" y="82"/>
                </a:lnTo>
                <a:lnTo>
                  <a:pt x="21" y="82"/>
                </a:lnTo>
                <a:lnTo>
                  <a:pt x="23" y="83"/>
                </a:lnTo>
                <a:lnTo>
                  <a:pt x="24" y="83"/>
                </a:lnTo>
                <a:lnTo>
                  <a:pt x="24" y="83"/>
                </a:lnTo>
                <a:lnTo>
                  <a:pt x="24" y="83"/>
                </a:lnTo>
                <a:lnTo>
                  <a:pt x="25" y="83"/>
                </a:lnTo>
                <a:lnTo>
                  <a:pt x="26" y="83"/>
                </a:lnTo>
                <a:lnTo>
                  <a:pt x="26" y="83"/>
                </a:lnTo>
                <a:lnTo>
                  <a:pt x="26" y="83"/>
                </a:lnTo>
                <a:lnTo>
                  <a:pt x="28" y="83"/>
                </a:lnTo>
                <a:lnTo>
                  <a:pt x="28" y="83"/>
                </a:lnTo>
                <a:lnTo>
                  <a:pt x="29" y="83"/>
                </a:lnTo>
                <a:lnTo>
                  <a:pt x="29" y="83"/>
                </a:lnTo>
                <a:lnTo>
                  <a:pt x="30" y="83"/>
                </a:lnTo>
                <a:lnTo>
                  <a:pt x="30" y="83"/>
                </a:lnTo>
                <a:lnTo>
                  <a:pt x="31" y="83"/>
                </a:lnTo>
                <a:lnTo>
                  <a:pt x="31" y="83"/>
                </a:lnTo>
                <a:lnTo>
                  <a:pt x="33" y="83"/>
                </a:lnTo>
                <a:lnTo>
                  <a:pt x="33" y="83"/>
                </a:lnTo>
                <a:lnTo>
                  <a:pt x="34" y="83"/>
                </a:lnTo>
                <a:lnTo>
                  <a:pt x="35" y="83"/>
                </a:lnTo>
                <a:lnTo>
                  <a:pt x="35" y="83"/>
                </a:lnTo>
                <a:lnTo>
                  <a:pt x="35" y="83"/>
                </a:lnTo>
                <a:lnTo>
                  <a:pt x="37" y="83"/>
                </a:lnTo>
                <a:lnTo>
                  <a:pt x="38" y="83"/>
                </a:lnTo>
                <a:lnTo>
                  <a:pt x="38" y="83"/>
                </a:lnTo>
                <a:lnTo>
                  <a:pt x="38" y="83"/>
                </a:lnTo>
                <a:lnTo>
                  <a:pt x="39" y="83"/>
                </a:lnTo>
                <a:lnTo>
                  <a:pt x="40" y="83"/>
                </a:lnTo>
                <a:lnTo>
                  <a:pt x="40" y="83"/>
                </a:lnTo>
                <a:lnTo>
                  <a:pt x="40" y="83"/>
                </a:lnTo>
                <a:lnTo>
                  <a:pt x="42" y="83"/>
                </a:lnTo>
                <a:lnTo>
                  <a:pt x="42" y="82"/>
                </a:lnTo>
                <a:lnTo>
                  <a:pt x="43" y="82"/>
                </a:lnTo>
                <a:lnTo>
                  <a:pt x="43" y="82"/>
                </a:lnTo>
                <a:lnTo>
                  <a:pt x="44" y="82"/>
                </a:lnTo>
                <a:lnTo>
                  <a:pt x="44" y="82"/>
                </a:lnTo>
                <a:lnTo>
                  <a:pt x="45" y="82"/>
                </a:lnTo>
                <a:lnTo>
                  <a:pt x="45" y="82"/>
                </a:lnTo>
                <a:lnTo>
                  <a:pt x="47" y="80"/>
                </a:lnTo>
                <a:lnTo>
                  <a:pt x="47" y="80"/>
                </a:lnTo>
                <a:lnTo>
                  <a:pt x="47" y="80"/>
                </a:lnTo>
                <a:lnTo>
                  <a:pt x="48" y="79"/>
                </a:lnTo>
                <a:lnTo>
                  <a:pt x="49" y="79"/>
                </a:lnTo>
                <a:lnTo>
                  <a:pt x="49" y="79"/>
                </a:lnTo>
                <a:lnTo>
                  <a:pt x="49" y="79"/>
                </a:lnTo>
                <a:lnTo>
                  <a:pt x="50" y="79"/>
                </a:lnTo>
                <a:lnTo>
                  <a:pt x="50" y="78"/>
                </a:lnTo>
                <a:lnTo>
                  <a:pt x="52" y="78"/>
                </a:lnTo>
                <a:lnTo>
                  <a:pt x="52" y="77"/>
                </a:lnTo>
                <a:lnTo>
                  <a:pt x="52" y="77"/>
                </a:lnTo>
                <a:lnTo>
                  <a:pt x="53" y="77"/>
                </a:lnTo>
                <a:lnTo>
                  <a:pt x="53" y="77"/>
                </a:lnTo>
                <a:lnTo>
                  <a:pt x="54" y="75"/>
                </a:lnTo>
                <a:lnTo>
                  <a:pt x="54" y="75"/>
                </a:lnTo>
                <a:lnTo>
                  <a:pt x="54" y="74"/>
                </a:lnTo>
                <a:lnTo>
                  <a:pt x="55" y="74"/>
                </a:lnTo>
                <a:lnTo>
                  <a:pt x="55" y="74"/>
                </a:lnTo>
                <a:lnTo>
                  <a:pt x="55" y="73"/>
                </a:lnTo>
                <a:lnTo>
                  <a:pt x="55" y="73"/>
                </a:lnTo>
                <a:lnTo>
                  <a:pt x="57" y="72"/>
                </a:lnTo>
                <a:lnTo>
                  <a:pt x="57" y="72"/>
                </a:lnTo>
                <a:lnTo>
                  <a:pt x="58" y="72"/>
                </a:lnTo>
                <a:lnTo>
                  <a:pt x="58" y="70"/>
                </a:lnTo>
                <a:lnTo>
                  <a:pt x="58" y="70"/>
                </a:lnTo>
                <a:lnTo>
                  <a:pt x="58" y="69"/>
                </a:lnTo>
                <a:lnTo>
                  <a:pt x="59" y="69"/>
                </a:lnTo>
                <a:lnTo>
                  <a:pt x="59" y="69"/>
                </a:lnTo>
                <a:lnTo>
                  <a:pt x="59" y="68"/>
                </a:lnTo>
                <a:lnTo>
                  <a:pt x="60" y="68"/>
                </a:lnTo>
                <a:lnTo>
                  <a:pt x="60" y="68"/>
                </a:lnTo>
                <a:lnTo>
                  <a:pt x="60" y="67"/>
                </a:lnTo>
                <a:lnTo>
                  <a:pt x="60" y="65"/>
                </a:lnTo>
                <a:lnTo>
                  <a:pt x="60" y="65"/>
                </a:lnTo>
                <a:lnTo>
                  <a:pt x="62" y="65"/>
                </a:lnTo>
                <a:lnTo>
                  <a:pt x="62" y="64"/>
                </a:lnTo>
                <a:lnTo>
                  <a:pt x="62" y="63"/>
                </a:lnTo>
                <a:lnTo>
                  <a:pt x="63" y="63"/>
                </a:lnTo>
                <a:lnTo>
                  <a:pt x="63" y="63"/>
                </a:lnTo>
                <a:lnTo>
                  <a:pt x="63" y="62"/>
                </a:lnTo>
                <a:lnTo>
                  <a:pt x="63" y="62"/>
                </a:lnTo>
                <a:lnTo>
                  <a:pt x="63" y="60"/>
                </a:lnTo>
                <a:lnTo>
                  <a:pt x="63" y="60"/>
                </a:lnTo>
                <a:lnTo>
                  <a:pt x="63" y="59"/>
                </a:lnTo>
                <a:lnTo>
                  <a:pt x="63" y="58"/>
                </a:lnTo>
                <a:lnTo>
                  <a:pt x="63" y="58"/>
                </a:lnTo>
                <a:lnTo>
                  <a:pt x="63" y="58"/>
                </a:lnTo>
                <a:lnTo>
                  <a:pt x="64" y="57"/>
                </a:lnTo>
                <a:lnTo>
                  <a:pt x="64" y="55"/>
                </a:lnTo>
                <a:lnTo>
                  <a:pt x="64" y="55"/>
                </a:lnTo>
                <a:lnTo>
                  <a:pt x="64" y="55"/>
                </a:lnTo>
                <a:lnTo>
                  <a:pt x="64" y="54"/>
                </a:lnTo>
                <a:lnTo>
                  <a:pt x="64" y="54"/>
                </a:lnTo>
                <a:lnTo>
                  <a:pt x="64" y="53"/>
                </a:lnTo>
                <a:lnTo>
                  <a:pt x="64" y="52"/>
                </a:lnTo>
                <a:lnTo>
                  <a:pt x="64" y="32"/>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28" name="Line 80"/>
          <p:cNvSpPr>
            <a:spLocks noChangeShapeType="1"/>
          </p:cNvSpPr>
          <p:nvPr/>
        </p:nvSpPr>
        <p:spPr bwMode="auto">
          <a:xfrm>
            <a:off x="2535768" y="2406650"/>
            <a:ext cx="2117" cy="1588"/>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29" name="Freeform 81"/>
          <p:cNvSpPr>
            <a:spLocks/>
          </p:cNvSpPr>
          <p:nvPr/>
        </p:nvSpPr>
        <p:spPr bwMode="auto">
          <a:xfrm>
            <a:off x="2520951" y="2406650"/>
            <a:ext cx="38100" cy="20638"/>
          </a:xfrm>
          <a:custGeom>
            <a:avLst/>
            <a:gdLst>
              <a:gd name="T0" fmla="*/ 30 w 85"/>
              <a:gd name="T1" fmla="*/ 0 h 63"/>
              <a:gd name="T2" fmla="*/ 26 w 85"/>
              <a:gd name="T3" fmla="*/ 0 h 63"/>
              <a:gd name="T4" fmla="*/ 24 w 85"/>
              <a:gd name="T5" fmla="*/ 2 h 63"/>
              <a:gd name="T6" fmla="*/ 20 w 85"/>
              <a:gd name="T7" fmla="*/ 2 h 63"/>
              <a:gd name="T8" fmla="*/ 18 w 85"/>
              <a:gd name="T9" fmla="*/ 4 h 63"/>
              <a:gd name="T10" fmla="*/ 14 w 85"/>
              <a:gd name="T11" fmla="*/ 5 h 63"/>
              <a:gd name="T12" fmla="*/ 13 w 85"/>
              <a:gd name="T13" fmla="*/ 7 h 63"/>
              <a:gd name="T14" fmla="*/ 10 w 85"/>
              <a:gd name="T15" fmla="*/ 9 h 63"/>
              <a:gd name="T16" fmla="*/ 8 w 85"/>
              <a:gd name="T17" fmla="*/ 12 h 63"/>
              <a:gd name="T18" fmla="*/ 5 w 85"/>
              <a:gd name="T19" fmla="*/ 14 h 63"/>
              <a:gd name="T20" fmla="*/ 4 w 85"/>
              <a:gd name="T21" fmla="*/ 17 h 63"/>
              <a:gd name="T22" fmla="*/ 3 w 85"/>
              <a:gd name="T23" fmla="*/ 20 h 63"/>
              <a:gd name="T24" fmla="*/ 1 w 85"/>
              <a:gd name="T25" fmla="*/ 23 h 63"/>
              <a:gd name="T26" fmla="*/ 0 w 85"/>
              <a:gd name="T27" fmla="*/ 25 h 63"/>
              <a:gd name="T28" fmla="*/ 0 w 85"/>
              <a:gd name="T29" fmla="*/ 29 h 63"/>
              <a:gd name="T30" fmla="*/ 0 w 85"/>
              <a:gd name="T31" fmla="*/ 32 h 63"/>
              <a:gd name="T32" fmla="*/ 0 w 85"/>
              <a:gd name="T33" fmla="*/ 35 h 63"/>
              <a:gd name="T34" fmla="*/ 0 w 85"/>
              <a:gd name="T35" fmla="*/ 38 h 63"/>
              <a:gd name="T36" fmla="*/ 1 w 85"/>
              <a:gd name="T37" fmla="*/ 42 h 63"/>
              <a:gd name="T38" fmla="*/ 3 w 85"/>
              <a:gd name="T39" fmla="*/ 44 h 63"/>
              <a:gd name="T40" fmla="*/ 4 w 85"/>
              <a:gd name="T41" fmla="*/ 48 h 63"/>
              <a:gd name="T42" fmla="*/ 5 w 85"/>
              <a:gd name="T43" fmla="*/ 49 h 63"/>
              <a:gd name="T44" fmla="*/ 8 w 85"/>
              <a:gd name="T45" fmla="*/ 52 h 63"/>
              <a:gd name="T46" fmla="*/ 10 w 85"/>
              <a:gd name="T47" fmla="*/ 54 h 63"/>
              <a:gd name="T48" fmla="*/ 13 w 85"/>
              <a:gd name="T49" fmla="*/ 57 h 63"/>
              <a:gd name="T50" fmla="*/ 14 w 85"/>
              <a:gd name="T51" fmla="*/ 59 h 63"/>
              <a:gd name="T52" fmla="*/ 18 w 85"/>
              <a:gd name="T53" fmla="*/ 60 h 63"/>
              <a:gd name="T54" fmla="*/ 20 w 85"/>
              <a:gd name="T55" fmla="*/ 62 h 63"/>
              <a:gd name="T56" fmla="*/ 24 w 85"/>
              <a:gd name="T57" fmla="*/ 63 h 63"/>
              <a:gd name="T58" fmla="*/ 26 w 85"/>
              <a:gd name="T59" fmla="*/ 63 h 63"/>
              <a:gd name="T60" fmla="*/ 30 w 85"/>
              <a:gd name="T61" fmla="*/ 63 h 63"/>
              <a:gd name="T62" fmla="*/ 55 w 85"/>
              <a:gd name="T63" fmla="*/ 63 h 63"/>
              <a:gd name="T64" fmla="*/ 58 w 85"/>
              <a:gd name="T65" fmla="*/ 63 h 63"/>
              <a:gd name="T66" fmla="*/ 62 w 85"/>
              <a:gd name="T67" fmla="*/ 63 h 63"/>
              <a:gd name="T68" fmla="*/ 65 w 85"/>
              <a:gd name="T69" fmla="*/ 62 h 63"/>
              <a:gd name="T70" fmla="*/ 68 w 85"/>
              <a:gd name="T71" fmla="*/ 62 h 63"/>
              <a:gd name="T72" fmla="*/ 70 w 85"/>
              <a:gd name="T73" fmla="*/ 59 h 63"/>
              <a:gd name="T74" fmla="*/ 73 w 85"/>
              <a:gd name="T75" fmla="*/ 58 h 63"/>
              <a:gd name="T76" fmla="*/ 75 w 85"/>
              <a:gd name="T77" fmla="*/ 55 h 63"/>
              <a:gd name="T78" fmla="*/ 78 w 85"/>
              <a:gd name="T79" fmla="*/ 54 h 63"/>
              <a:gd name="T80" fmla="*/ 79 w 85"/>
              <a:gd name="T81" fmla="*/ 52 h 63"/>
              <a:gd name="T82" fmla="*/ 82 w 85"/>
              <a:gd name="T83" fmla="*/ 48 h 63"/>
              <a:gd name="T84" fmla="*/ 83 w 85"/>
              <a:gd name="T85" fmla="*/ 45 h 63"/>
              <a:gd name="T86" fmla="*/ 84 w 85"/>
              <a:gd name="T87" fmla="*/ 43 h 63"/>
              <a:gd name="T88" fmla="*/ 85 w 85"/>
              <a:gd name="T89" fmla="*/ 39 h 63"/>
              <a:gd name="T90" fmla="*/ 85 w 85"/>
              <a:gd name="T91" fmla="*/ 37 h 63"/>
              <a:gd name="T92" fmla="*/ 85 w 85"/>
              <a:gd name="T93" fmla="*/ 34 h 63"/>
              <a:gd name="T94" fmla="*/ 85 w 85"/>
              <a:gd name="T95" fmla="*/ 30 h 63"/>
              <a:gd name="T96" fmla="*/ 85 w 85"/>
              <a:gd name="T97" fmla="*/ 27 h 63"/>
              <a:gd name="T98" fmla="*/ 85 w 85"/>
              <a:gd name="T99" fmla="*/ 24 h 63"/>
              <a:gd name="T100" fmla="*/ 84 w 85"/>
              <a:gd name="T101" fmla="*/ 20 h 63"/>
              <a:gd name="T102" fmla="*/ 83 w 85"/>
              <a:gd name="T103" fmla="*/ 18 h 63"/>
              <a:gd name="T104" fmla="*/ 82 w 85"/>
              <a:gd name="T105" fmla="*/ 15 h 63"/>
              <a:gd name="T106" fmla="*/ 79 w 85"/>
              <a:gd name="T107" fmla="*/ 13 h 63"/>
              <a:gd name="T108" fmla="*/ 78 w 85"/>
              <a:gd name="T109" fmla="*/ 10 h 63"/>
              <a:gd name="T110" fmla="*/ 75 w 85"/>
              <a:gd name="T111" fmla="*/ 8 h 63"/>
              <a:gd name="T112" fmla="*/ 73 w 85"/>
              <a:gd name="T113" fmla="*/ 7 h 63"/>
              <a:gd name="T114" fmla="*/ 69 w 85"/>
              <a:gd name="T115" fmla="*/ 4 h 63"/>
              <a:gd name="T116" fmla="*/ 68 w 85"/>
              <a:gd name="T117" fmla="*/ 3 h 63"/>
              <a:gd name="T118" fmla="*/ 64 w 85"/>
              <a:gd name="T119" fmla="*/ 2 h 63"/>
              <a:gd name="T120" fmla="*/ 62 w 85"/>
              <a:gd name="T121" fmla="*/ 2 h 63"/>
              <a:gd name="T122" fmla="*/ 58 w 85"/>
              <a:gd name="T123" fmla="*/ 0 h 63"/>
              <a:gd name="T124" fmla="*/ 54 w 85"/>
              <a:gd name="T1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 h="63">
                <a:moveTo>
                  <a:pt x="33" y="0"/>
                </a:moveTo>
                <a:lnTo>
                  <a:pt x="31" y="0"/>
                </a:lnTo>
                <a:lnTo>
                  <a:pt x="30" y="0"/>
                </a:lnTo>
                <a:lnTo>
                  <a:pt x="30" y="0"/>
                </a:lnTo>
                <a:lnTo>
                  <a:pt x="30" y="0"/>
                </a:lnTo>
                <a:lnTo>
                  <a:pt x="29" y="0"/>
                </a:lnTo>
                <a:lnTo>
                  <a:pt x="28" y="0"/>
                </a:lnTo>
                <a:lnTo>
                  <a:pt x="28" y="0"/>
                </a:lnTo>
                <a:lnTo>
                  <a:pt x="26" y="0"/>
                </a:lnTo>
                <a:lnTo>
                  <a:pt x="26" y="0"/>
                </a:lnTo>
                <a:lnTo>
                  <a:pt x="26" y="0"/>
                </a:lnTo>
                <a:lnTo>
                  <a:pt x="25" y="2"/>
                </a:lnTo>
                <a:lnTo>
                  <a:pt x="24" y="2"/>
                </a:lnTo>
                <a:lnTo>
                  <a:pt x="24" y="2"/>
                </a:lnTo>
                <a:lnTo>
                  <a:pt x="24" y="2"/>
                </a:lnTo>
                <a:lnTo>
                  <a:pt x="23" y="2"/>
                </a:lnTo>
                <a:lnTo>
                  <a:pt x="21" y="2"/>
                </a:lnTo>
                <a:lnTo>
                  <a:pt x="21" y="2"/>
                </a:lnTo>
                <a:lnTo>
                  <a:pt x="21" y="2"/>
                </a:lnTo>
                <a:lnTo>
                  <a:pt x="20" y="2"/>
                </a:lnTo>
                <a:lnTo>
                  <a:pt x="19" y="3"/>
                </a:lnTo>
                <a:lnTo>
                  <a:pt x="19" y="3"/>
                </a:lnTo>
                <a:lnTo>
                  <a:pt x="19" y="3"/>
                </a:lnTo>
                <a:lnTo>
                  <a:pt x="18" y="4"/>
                </a:lnTo>
                <a:lnTo>
                  <a:pt x="18" y="4"/>
                </a:lnTo>
                <a:lnTo>
                  <a:pt x="16" y="4"/>
                </a:lnTo>
                <a:lnTo>
                  <a:pt x="16" y="4"/>
                </a:lnTo>
                <a:lnTo>
                  <a:pt x="15" y="4"/>
                </a:lnTo>
                <a:lnTo>
                  <a:pt x="15" y="5"/>
                </a:lnTo>
                <a:lnTo>
                  <a:pt x="14" y="5"/>
                </a:lnTo>
                <a:lnTo>
                  <a:pt x="14" y="5"/>
                </a:lnTo>
                <a:lnTo>
                  <a:pt x="14" y="7"/>
                </a:lnTo>
                <a:lnTo>
                  <a:pt x="13" y="7"/>
                </a:lnTo>
                <a:lnTo>
                  <a:pt x="13" y="7"/>
                </a:lnTo>
                <a:lnTo>
                  <a:pt x="13" y="7"/>
                </a:lnTo>
                <a:lnTo>
                  <a:pt x="11" y="8"/>
                </a:lnTo>
                <a:lnTo>
                  <a:pt x="11" y="8"/>
                </a:lnTo>
                <a:lnTo>
                  <a:pt x="10" y="8"/>
                </a:lnTo>
                <a:lnTo>
                  <a:pt x="10" y="8"/>
                </a:lnTo>
                <a:lnTo>
                  <a:pt x="10" y="9"/>
                </a:lnTo>
                <a:lnTo>
                  <a:pt x="9" y="9"/>
                </a:lnTo>
                <a:lnTo>
                  <a:pt x="9" y="10"/>
                </a:lnTo>
                <a:lnTo>
                  <a:pt x="8" y="10"/>
                </a:lnTo>
                <a:lnTo>
                  <a:pt x="8" y="10"/>
                </a:lnTo>
                <a:lnTo>
                  <a:pt x="8" y="12"/>
                </a:lnTo>
                <a:lnTo>
                  <a:pt x="8" y="12"/>
                </a:lnTo>
                <a:lnTo>
                  <a:pt x="6" y="13"/>
                </a:lnTo>
                <a:lnTo>
                  <a:pt x="6" y="13"/>
                </a:lnTo>
                <a:lnTo>
                  <a:pt x="5" y="13"/>
                </a:lnTo>
                <a:lnTo>
                  <a:pt x="5" y="14"/>
                </a:lnTo>
                <a:lnTo>
                  <a:pt x="5" y="15"/>
                </a:lnTo>
                <a:lnTo>
                  <a:pt x="5" y="15"/>
                </a:lnTo>
                <a:lnTo>
                  <a:pt x="5" y="15"/>
                </a:lnTo>
                <a:lnTo>
                  <a:pt x="4" y="17"/>
                </a:lnTo>
                <a:lnTo>
                  <a:pt x="4" y="17"/>
                </a:lnTo>
                <a:lnTo>
                  <a:pt x="4" y="18"/>
                </a:lnTo>
                <a:lnTo>
                  <a:pt x="3" y="18"/>
                </a:lnTo>
                <a:lnTo>
                  <a:pt x="3" y="18"/>
                </a:lnTo>
                <a:lnTo>
                  <a:pt x="3" y="19"/>
                </a:lnTo>
                <a:lnTo>
                  <a:pt x="3" y="20"/>
                </a:lnTo>
                <a:lnTo>
                  <a:pt x="3" y="20"/>
                </a:lnTo>
                <a:lnTo>
                  <a:pt x="3" y="20"/>
                </a:lnTo>
                <a:lnTo>
                  <a:pt x="1" y="22"/>
                </a:lnTo>
                <a:lnTo>
                  <a:pt x="1" y="22"/>
                </a:lnTo>
                <a:lnTo>
                  <a:pt x="1" y="23"/>
                </a:lnTo>
                <a:lnTo>
                  <a:pt x="1" y="23"/>
                </a:lnTo>
                <a:lnTo>
                  <a:pt x="1" y="24"/>
                </a:lnTo>
                <a:lnTo>
                  <a:pt x="0" y="24"/>
                </a:lnTo>
                <a:lnTo>
                  <a:pt x="0" y="25"/>
                </a:lnTo>
                <a:lnTo>
                  <a:pt x="0" y="25"/>
                </a:lnTo>
                <a:lnTo>
                  <a:pt x="0" y="27"/>
                </a:lnTo>
                <a:lnTo>
                  <a:pt x="0" y="27"/>
                </a:lnTo>
                <a:lnTo>
                  <a:pt x="0" y="28"/>
                </a:lnTo>
                <a:lnTo>
                  <a:pt x="0" y="28"/>
                </a:lnTo>
                <a:lnTo>
                  <a:pt x="0" y="29"/>
                </a:lnTo>
                <a:lnTo>
                  <a:pt x="0" y="29"/>
                </a:lnTo>
                <a:lnTo>
                  <a:pt x="0" y="30"/>
                </a:lnTo>
                <a:lnTo>
                  <a:pt x="0" y="32"/>
                </a:lnTo>
                <a:lnTo>
                  <a:pt x="0" y="32"/>
                </a:lnTo>
                <a:lnTo>
                  <a:pt x="0" y="32"/>
                </a:lnTo>
                <a:lnTo>
                  <a:pt x="0" y="33"/>
                </a:lnTo>
                <a:lnTo>
                  <a:pt x="0" y="34"/>
                </a:lnTo>
                <a:lnTo>
                  <a:pt x="0" y="34"/>
                </a:lnTo>
                <a:lnTo>
                  <a:pt x="0" y="34"/>
                </a:lnTo>
                <a:lnTo>
                  <a:pt x="0" y="35"/>
                </a:lnTo>
                <a:lnTo>
                  <a:pt x="0" y="35"/>
                </a:lnTo>
                <a:lnTo>
                  <a:pt x="0" y="37"/>
                </a:lnTo>
                <a:lnTo>
                  <a:pt x="0" y="37"/>
                </a:lnTo>
                <a:lnTo>
                  <a:pt x="0" y="38"/>
                </a:lnTo>
                <a:lnTo>
                  <a:pt x="0" y="38"/>
                </a:lnTo>
                <a:lnTo>
                  <a:pt x="0" y="39"/>
                </a:lnTo>
                <a:lnTo>
                  <a:pt x="0" y="39"/>
                </a:lnTo>
                <a:lnTo>
                  <a:pt x="1" y="40"/>
                </a:lnTo>
                <a:lnTo>
                  <a:pt x="1" y="40"/>
                </a:lnTo>
                <a:lnTo>
                  <a:pt x="1" y="42"/>
                </a:lnTo>
                <a:lnTo>
                  <a:pt x="1" y="43"/>
                </a:lnTo>
                <a:lnTo>
                  <a:pt x="3" y="43"/>
                </a:lnTo>
                <a:lnTo>
                  <a:pt x="3" y="43"/>
                </a:lnTo>
                <a:lnTo>
                  <a:pt x="3" y="44"/>
                </a:lnTo>
                <a:lnTo>
                  <a:pt x="3" y="44"/>
                </a:lnTo>
                <a:lnTo>
                  <a:pt x="3" y="45"/>
                </a:lnTo>
                <a:lnTo>
                  <a:pt x="3" y="45"/>
                </a:lnTo>
                <a:lnTo>
                  <a:pt x="3" y="47"/>
                </a:lnTo>
                <a:lnTo>
                  <a:pt x="4" y="47"/>
                </a:lnTo>
                <a:lnTo>
                  <a:pt x="4" y="48"/>
                </a:lnTo>
                <a:lnTo>
                  <a:pt x="5" y="48"/>
                </a:lnTo>
                <a:lnTo>
                  <a:pt x="5" y="48"/>
                </a:lnTo>
                <a:lnTo>
                  <a:pt x="5" y="49"/>
                </a:lnTo>
                <a:lnTo>
                  <a:pt x="5" y="49"/>
                </a:lnTo>
                <a:lnTo>
                  <a:pt x="5" y="49"/>
                </a:lnTo>
                <a:lnTo>
                  <a:pt x="6" y="50"/>
                </a:lnTo>
                <a:lnTo>
                  <a:pt x="6" y="52"/>
                </a:lnTo>
                <a:lnTo>
                  <a:pt x="8" y="52"/>
                </a:lnTo>
                <a:lnTo>
                  <a:pt x="8" y="52"/>
                </a:lnTo>
                <a:lnTo>
                  <a:pt x="8" y="52"/>
                </a:lnTo>
                <a:lnTo>
                  <a:pt x="8" y="53"/>
                </a:lnTo>
                <a:lnTo>
                  <a:pt x="9" y="54"/>
                </a:lnTo>
                <a:lnTo>
                  <a:pt x="9" y="54"/>
                </a:lnTo>
                <a:lnTo>
                  <a:pt x="10" y="54"/>
                </a:lnTo>
                <a:lnTo>
                  <a:pt x="10" y="54"/>
                </a:lnTo>
                <a:lnTo>
                  <a:pt x="10" y="55"/>
                </a:lnTo>
                <a:lnTo>
                  <a:pt x="10" y="55"/>
                </a:lnTo>
                <a:lnTo>
                  <a:pt x="11" y="57"/>
                </a:lnTo>
                <a:lnTo>
                  <a:pt x="13" y="57"/>
                </a:lnTo>
                <a:lnTo>
                  <a:pt x="13" y="57"/>
                </a:lnTo>
                <a:lnTo>
                  <a:pt x="13" y="57"/>
                </a:lnTo>
                <a:lnTo>
                  <a:pt x="14" y="58"/>
                </a:lnTo>
                <a:lnTo>
                  <a:pt x="14" y="58"/>
                </a:lnTo>
                <a:lnTo>
                  <a:pt x="14" y="59"/>
                </a:lnTo>
                <a:lnTo>
                  <a:pt x="14" y="59"/>
                </a:lnTo>
                <a:lnTo>
                  <a:pt x="15" y="59"/>
                </a:lnTo>
                <a:lnTo>
                  <a:pt x="16" y="59"/>
                </a:lnTo>
                <a:lnTo>
                  <a:pt x="16" y="59"/>
                </a:lnTo>
                <a:lnTo>
                  <a:pt x="16" y="60"/>
                </a:lnTo>
                <a:lnTo>
                  <a:pt x="18" y="60"/>
                </a:lnTo>
                <a:lnTo>
                  <a:pt x="19" y="60"/>
                </a:lnTo>
                <a:lnTo>
                  <a:pt x="19" y="62"/>
                </a:lnTo>
                <a:lnTo>
                  <a:pt x="19" y="62"/>
                </a:lnTo>
                <a:lnTo>
                  <a:pt x="20" y="62"/>
                </a:lnTo>
                <a:lnTo>
                  <a:pt x="20" y="62"/>
                </a:lnTo>
                <a:lnTo>
                  <a:pt x="21" y="62"/>
                </a:lnTo>
                <a:lnTo>
                  <a:pt x="21" y="62"/>
                </a:lnTo>
                <a:lnTo>
                  <a:pt x="23" y="62"/>
                </a:lnTo>
                <a:lnTo>
                  <a:pt x="23" y="63"/>
                </a:lnTo>
                <a:lnTo>
                  <a:pt x="24" y="63"/>
                </a:lnTo>
                <a:lnTo>
                  <a:pt x="24" y="63"/>
                </a:lnTo>
                <a:lnTo>
                  <a:pt x="25" y="63"/>
                </a:lnTo>
                <a:lnTo>
                  <a:pt x="25" y="63"/>
                </a:lnTo>
                <a:lnTo>
                  <a:pt x="26" y="63"/>
                </a:lnTo>
                <a:lnTo>
                  <a:pt x="26" y="63"/>
                </a:lnTo>
                <a:lnTo>
                  <a:pt x="28" y="63"/>
                </a:lnTo>
                <a:lnTo>
                  <a:pt x="28" y="63"/>
                </a:lnTo>
                <a:lnTo>
                  <a:pt x="28" y="63"/>
                </a:lnTo>
                <a:lnTo>
                  <a:pt x="29" y="63"/>
                </a:lnTo>
                <a:lnTo>
                  <a:pt x="30" y="63"/>
                </a:lnTo>
                <a:lnTo>
                  <a:pt x="30" y="63"/>
                </a:lnTo>
                <a:lnTo>
                  <a:pt x="31" y="63"/>
                </a:lnTo>
                <a:lnTo>
                  <a:pt x="31" y="63"/>
                </a:lnTo>
                <a:lnTo>
                  <a:pt x="54" y="63"/>
                </a:lnTo>
                <a:lnTo>
                  <a:pt x="55" y="63"/>
                </a:lnTo>
                <a:lnTo>
                  <a:pt x="55" y="63"/>
                </a:lnTo>
                <a:lnTo>
                  <a:pt x="57" y="63"/>
                </a:lnTo>
                <a:lnTo>
                  <a:pt x="58" y="63"/>
                </a:lnTo>
                <a:lnTo>
                  <a:pt x="58" y="63"/>
                </a:lnTo>
                <a:lnTo>
                  <a:pt x="58" y="63"/>
                </a:lnTo>
                <a:lnTo>
                  <a:pt x="59" y="63"/>
                </a:lnTo>
                <a:lnTo>
                  <a:pt x="60" y="63"/>
                </a:lnTo>
                <a:lnTo>
                  <a:pt x="60" y="63"/>
                </a:lnTo>
                <a:lnTo>
                  <a:pt x="60" y="63"/>
                </a:lnTo>
                <a:lnTo>
                  <a:pt x="62" y="63"/>
                </a:lnTo>
                <a:lnTo>
                  <a:pt x="63" y="63"/>
                </a:lnTo>
                <a:lnTo>
                  <a:pt x="63" y="63"/>
                </a:lnTo>
                <a:lnTo>
                  <a:pt x="63" y="63"/>
                </a:lnTo>
                <a:lnTo>
                  <a:pt x="64" y="62"/>
                </a:lnTo>
                <a:lnTo>
                  <a:pt x="65" y="62"/>
                </a:lnTo>
                <a:lnTo>
                  <a:pt x="65" y="62"/>
                </a:lnTo>
                <a:lnTo>
                  <a:pt x="65" y="62"/>
                </a:lnTo>
                <a:lnTo>
                  <a:pt x="67" y="62"/>
                </a:lnTo>
                <a:lnTo>
                  <a:pt x="68" y="62"/>
                </a:lnTo>
                <a:lnTo>
                  <a:pt x="68" y="62"/>
                </a:lnTo>
                <a:lnTo>
                  <a:pt x="68" y="60"/>
                </a:lnTo>
                <a:lnTo>
                  <a:pt x="69" y="60"/>
                </a:lnTo>
                <a:lnTo>
                  <a:pt x="69" y="60"/>
                </a:lnTo>
                <a:lnTo>
                  <a:pt x="69" y="59"/>
                </a:lnTo>
                <a:lnTo>
                  <a:pt x="70" y="59"/>
                </a:lnTo>
                <a:lnTo>
                  <a:pt x="72" y="59"/>
                </a:lnTo>
                <a:lnTo>
                  <a:pt x="72" y="59"/>
                </a:lnTo>
                <a:lnTo>
                  <a:pt x="72" y="59"/>
                </a:lnTo>
                <a:lnTo>
                  <a:pt x="72" y="58"/>
                </a:lnTo>
                <a:lnTo>
                  <a:pt x="73" y="58"/>
                </a:lnTo>
                <a:lnTo>
                  <a:pt x="74" y="57"/>
                </a:lnTo>
                <a:lnTo>
                  <a:pt x="74" y="57"/>
                </a:lnTo>
                <a:lnTo>
                  <a:pt x="74" y="57"/>
                </a:lnTo>
                <a:lnTo>
                  <a:pt x="75" y="57"/>
                </a:lnTo>
                <a:lnTo>
                  <a:pt x="75" y="55"/>
                </a:lnTo>
                <a:lnTo>
                  <a:pt x="77" y="55"/>
                </a:lnTo>
                <a:lnTo>
                  <a:pt x="77" y="54"/>
                </a:lnTo>
                <a:lnTo>
                  <a:pt x="77" y="54"/>
                </a:lnTo>
                <a:lnTo>
                  <a:pt x="77" y="54"/>
                </a:lnTo>
                <a:lnTo>
                  <a:pt x="78" y="54"/>
                </a:lnTo>
                <a:lnTo>
                  <a:pt x="78" y="53"/>
                </a:lnTo>
                <a:lnTo>
                  <a:pt x="79" y="52"/>
                </a:lnTo>
                <a:lnTo>
                  <a:pt x="79" y="52"/>
                </a:lnTo>
                <a:lnTo>
                  <a:pt x="79" y="52"/>
                </a:lnTo>
                <a:lnTo>
                  <a:pt x="79" y="52"/>
                </a:lnTo>
                <a:lnTo>
                  <a:pt x="80" y="50"/>
                </a:lnTo>
                <a:lnTo>
                  <a:pt x="80" y="49"/>
                </a:lnTo>
                <a:lnTo>
                  <a:pt x="82" y="49"/>
                </a:lnTo>
                <a:lnTo>
                  <a:pt x="82" y="49"/>
                </a:lnTo>
                <a:lnTo>
                  <a:pt x="82" y="48"/>
                </a:lnTo>
                <a:lnTo>
                  <a:pt x="82" y="48"/>
                </a:lnTo>
                <a:lnTo>
                  <a:pt x="82" y="48"/>
                </a:lnTo>
                <a:lnTo>
                  <a:pt x="83" y="47"/>
                </a:lnTo>
                <a:lnTo>
                  <a:pt x="83" y="47"/>
                </a:lnTo>
                <a:lnTo>
                  <a:pt x="83" y="45"/>
                </a:lnTo>
                <a:lnTo>
                  <a:pt x="83" y="45"/>
                </a:lnTo>
                <a:lnTo>
                  <a:pt x="83" y="44"/>
                </a:lnTo>
                <a:lnTo>
                  <a:pt x="83" y="44"/>
                </a:lnTo>
                <a:lnTo>
                  <a:pt x="84" y="43"/>
                </a:lnTo>
                <a:lnTo>
                  <a:pt x="84" y="43"/>
                </a:lnTo>
                <a:lnTo>
                  <a:pt x="84" y="42"/>
                </a:lnTo>
                <a:lnTo>
                  <a:pt x="85" y="42"/>
                </a:lnTo>
                <a:lnTo>
                  <a:pt x="85" y="40"/>
                </a:lnTo>
                <a:lnTo>
                  <a:pt x="85" y="40"/>
                </a:lnTo>
                <a:lnTo>
                  <a:pt x="85" y="39"/>
                </a:lnTo>
                <a:lnTo>
                  <a:pt x="85" y="39"/>
                </a:lnTo>
                <a:lnTo>
                  <a:pt x="85" y="38"/>
                </a:lnTo>
                <a:lnTo>
                  <a:pt x="85" y="38"/>
                </a:lnTo>
                <a:lnTo>
                  <a:pt x="85" y="37"/>
                </a:lnTo>
                <a:lnTo>
                  <a:pt x="85" y="37"/>
                </a:lnTo>
                <a:lnTo>
                  <a:pt x="85" y="35"/>
                </a:lnTo>
                <a:lnTo>
                  <a:pt x="85" y="35"/>
                </a:lnTo>
                <a:lnTo>
                  <a:pt x="85" y="34"/>
                </a:lnTo>
                <a:lnTo>
                  <a:pt x="85" y="34"/>
                </a:lnTo>
                <a:lnTo>
                  <a:pt x="85" y="34"/>
                </a:lnTo>
                <a:lnTo>
                  <a:pt x="85" y="33"/>
                </a:lnTo>
                <a:lnTo>
                  <a:pt x="85" y="32"/>
                </a:lnTo>
                <a:lnTo>
                  <a:pt x="85" y="32"/>
                </a:lnTo>
                <a:lnTo>
                  <a:pt x="85" y="32"/>
                </a:lnTo>
                <a:lnTo>
                  <a:pt x="85" y="30"/>
                </a:lnTo>
                <a:lnTo>
                  <a:pt x="85" y="29"/>
                </a:lnTo>
                <a:lnTo>
                  <a:pt x="85" y="29"/>
                </a:lnTo>
                <a:lnTo>
                  <a:pt x="85" y="28"/>
                </a:lnTo>
                <a:lnTo>
                  <a:pt x="85" y="28"/>
                </a:lnTo>
                <a:lnTo>
                  <a:pt x="85" y="27"/>
                </a:lnTo>
                <a:lnTo>
                  <a:pt x="85" y="27"/>
                </a:lnTo>
                <a:lnTo>
                  <a:pt x="85" y="25"/>
                </a:lnTo>
                <a:lnTo>
                  <a:pt x="85" y="25"/>
                </a:lnTo>
                <a:lnTo>
                  <a:pt x="85" y="24"/>
                </a:lnTo>
                <a:lnTo>
                  <a:pt x="85" y="24"/>
                </a:lnTo>
                <a:lnTo>
                  <a:pt x="85" y="23"/>
                </a:lnTo>
                <a:lnTo>
                  <a:pt x="85" y="23"/>
                </a:lnTo>
                <a:lnTo>
                  <a:pt x="84" y="22"/>
                </a:lnTo>
                <a:lnTo>
                  <a:pt x="84" y="22"/>
                </a:lnTo>
                <a:lnTo>
                  <a:pt x="84" y="20"/>
                </a:lnTo>
                <a:lnTo>
                  <a:pt x="84" y="20"/>
                </a:lnTo>
                <a:lnTo>
                  <a:pt x="83" y="20"/>
                </a:lnTo>
                <a:lnTo>
                  <a:pt x="83" y="19"/>
                </a:lnTo>
                <a:lnTo>
                  <a:pt x="83" y="18"/>
                </a:lnTo>
                <a:lnTo>
                  <a:pt x="83" y="18"/>
                </a:lnTo>
                <a:lnTo>
                  <a:pt x="83" y="18"/>
                </a:lnTo>
                <a:lnTo>
                  <a:pt x="83" y="17"/>
                </a:lnTo>
                <a:lnTo>
                  <a:pt x="82" y="17"/>
                </a:lnTo>
                <a:lnTo>
                  <a:pt x="82" y="15"/>
                </a:lnTo>
                <a:lnTo>
                  <a:pt x="82" y="15"/>
                </a:lnTo>
                <a:lnTo>
                  <a:pt x="82" y="15"/>
                </a:lnTo>
                <a:lnTo>
                  <a:pt x="82" y="14"/>
                </a:lnTo>
                <a:lnTo>
                  <a:pt x="80" y="13"/>
                </a:lnTo>
                <a:lnTo>
                  <a:pt x="80" y="13"/>
                </a:lnTo>
                <a:lnTo>
                  <a:pt x="79" y="13"/>
                </a:lnTo>
                <a:lnTo>
                  <a:pt x="79" y="12"/>
                </a:lnTo>
                <a:lnTo>
                  <a:pt x="79" y="12"/>
                </a:lnTo>
                <a:lnTo>
                  <a:pt x="79" y="10"/>
                </a:lnTo>
                <a:lnTo>
                  <a:pt x="78" y="10"/>
                </a:lnTo>
                <a:lnTo>
                  <a:pt x="78" y="10"/>
                </a:lnTo>
                <a:lnTo>
                  <a:pt x="77" y="9"/>
                </a:lnTo>
                <a:lnTo>
                  <a:pt x="77" y="9"/>
                </a:lnTo>
                <a:lnTo>
                  <a:pt x="77" y="8"/>
                </a:lnTo>
                <a:lnTo>
                  <a:pt x="75" y="8"/>
                </a:lnTo>
                <a:lnTo>
                  <a:pt x="75" y="8"/>
                </a:lnTo>
                <a:lnTo>
                  <a:pt x="74" y="8"/>
                </a:lnTo>
                <a:lnTo>
                  <a:pt x="74" y="7"/>
                </a:lnTo>
                <a:lnTo>
                  <a:pt x="74" y="7"/>
                </a:lnTo>
                <a:lnTo>
                  <a:pt x="73" y="7"/>
                </a:lnTo>
                <a:lnTo>
                  <a:pt x="73" y="7"/>
                </a:lnTo>
                <a:lnTo>
                  <a:pt x="72" y="5"/>
                </a:lnTo>
                <a:lnTo>
                  <a:pt x="72" y="5"/>
                </a:lnTo>
                <a:lnTo>
                  <a:pt x="72" y="5"/>
                </a:lnTo>
                <a:lnTo>
                  <a:pt x="70" y="4"/>
                </a:lnTo>
                <a:lnTo>
                  <a:pt x="69" y="4"/>
                </a:lnTo>
                <a:lnTo>
                  <a:pt x="69" y="4"/>
                </a:lnTo>
                <a:lnTo>
                  <a:pt x="69" y="4"/>
                </a:lnTo>
                <a:lnTo>
                  <a:pt x="68" y="4"/>
                </a:lnTo>
                <a:lnTo>
                  <a:pt x="68" y="3"/>
                </a:lnTo>
                <a:lnTo>
                  <a:pt x="68" y="3"/>
                </a:lnTo>
                <a:lnTo>
                  <a:pt x="67" y="3"/>
                </a:lnTo>
                <a:lnTo>
                  <a:pt x="65" y="2"/>
                </a:lnTo>
                <a:lnTo>
                  <a:pt x="65" y="2"/>
                </a:lnTo>
                <a:lnTo>
                  <a:pt x="65" y="2"/>
                </a:lnTo>
                <a:lnTo>
                  <a:pt x="64" y="2"/>
                </a:lnTo>
                <a:lnTo>
                  <a:pt x="64" y="2"/>
                </a:lnTo>
                <a:lnTo>
                  <a:pt x="63" y="2"/>
                </a:lnTo>
                <a:lnTo>
                  <a:pt x="63" y="2"/>
                </a:lnTo>
                <a:lnTo>
                  <a:pt x="62" y="2"/>
                </a:lnTo>
                <a:lnTo>
                  <a:pt x="62" y="2"/>
                </a:lnTo>
                <a:lnTo>
                  <a:pt x="60" y="0"/>
                </a:lnTo>
                <a:lnTo>
                  <a:pt x="60" y="0"/>
                </a:lnTo>
                <a:lnTo>
                  <a:pt x="59" y="0"/>
                </a:lnTo>
                <a:lnTo>
                  <a:pt x="58" y="0"/>
                </a:lnTo>
                <a:lnTo>
                  <a:pt x="58" y="0"/>
                </a:lnTo>
                <a:lnTo>
                  <a:pt x="58" y="0"/>
                </a:lnTo>
                <a:lnTo>
                  <a:pt x="57" y="0"/>
                </a:lnTo>
                <a:lnTo>
                  <a:pt x="55" y="0"/>
                </a:lnTo>
                <a:lnTo>
                  <a:pt x="55" y="0"/>
                </a:lnTo>
                <a:lnTo>
                  <a:pt x="54" y="0"/>
                </a:lnTo>
                <a:lnTo>
                  <a:pt x="33" y="0"/>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30" name="Line 82"/>
          <p:cNvSpPr>
            <a:spLocks noChangeShapeType="1"/>
          </p:cNvSpPr>
          <p:nvPr/>
        </p:nvSpPr>
        <p:spPr bwMode="auto">
          <a:xfrm>
            <a:off x="2559051" y="2416175"/>
            <a:ext cx="2116" cy="1588"/>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31" name="Freeform 83"/>
          <p:cNvSpPr>
            <a:spLocks/>
          </p:cNvSpPr>
          <p:nvPr/>
        </p:nvSpPr>
        <p:spPr bwMode="auto">
          <a:xfrm>
            <a:off x="2531535" y="2406650"/>
            <a:ext cx="27517" cy="26988"/>
          </a:xfrm>
          <a:custGeom>
            <a:avLst/>
            <a:gdLst>
              <a:gd name="T0" fmla="*/ 62 w 62"/>
              <a:gd name="T1" fmla="*/ 29 h 84"/>
              <a:gd name="T2" fmla="*/ 62 w 62"/>
              <a:gd name="T3" fmla="*/ 27 h 84"/>
              <a:gd name="T4" fmla="*/ 62 w 62"/>
              <a:gd name="T5" fmla="*/ 23 h 84"/>
              <a:gd name="T6" fmla="*/ 61 w 62"/>
              <a:gd name="T7" fmla="*/ 20 h 84"/>
              <a:gd name="T8" fmla="*/ 60 w 62"/>
              <a:gd name="T9" fmla="*/ 18 h 84"/>
              <a:gd name="T10" fmla="*/ 59 w 62"/>
              <a:gd name="T11" fmla="*/ 14 h 84"/>
              <a:gd name="T12" fmla="*/ 56 w 62"/>
              <a:gd name="T13" fmla="*/ 12 h 84"/>
              <a:gd name="T14" fmla="*/ 54 w 62"/>
              <a:gd name="T15" fmla="*/ 9 h 84"/>
              <a:gd name="T16" fmla="*/ 51 w 62"/>
              <a:gd name="T17" fmla="*/ 8 h 84"/>
              <a:gd name="T18" fmla="*/ 49 w 62"/>
              <a:gd name="T19" fmla="*/ 5 h 84"/>
              <a:gd name="T20" fmla="*/ 46 w 62"/>
              <a:gd name="T21" fmla="*/ 4 h 84"/>
              <a:gd name="T22" fmla="*/ 44 w 62"/>
              <a:gd name="T23" fmla="*/ 3 h 84"/>
              <a:gd name="T24" fmla="*/ 40 w 62"/>
              <a:gd name="T25" fmla="*/ 2 h 84"/>
              <a:gd name="T26" fmla="*/ 37 w 62"/>
              <a:gd name="T27" fmla="*/ 0 h 84"/>
              <a:gd name="T28" fmla="*/ 35 w 62"/>
              <a:gd name="T29" fmla="*/ 0 h 84"/>
              <a:gd name="T30" fmla="*/ 31 w 62"/>
              <a:gd name="T31" fmla="*/ 0 h 84"/>
              <a:gd name="T32" fmla="*/ 29 w 62"/>
              <a:gd name="T33" fmla="*/ 0 h 84"/>
              <a:gd name="T34" fmla="*/ 25 w 62"/>
              <a:gd name="T35" fmla="*/ 0 h 84"/>
              <a:gd name="T36" fmla="*/ 21 w 62"/>
              <a:gd name="T37" fmla="*/ 2 h 84"/>
              <a:gd name="T38" fmla="*/ 19 w 62"/>
              <a:gd name="T39" fmla="*/ 3 h 84"/>
              <a:gd name="T40" fmla="*/ 16 w 62"/>
              <a:gd name="T41" fmla="*/ 4 h 84"/>
              <a:gd name="T42" fmla="*/ 14 w 62"/>
              <a:gd name="T43" fmla="*/ 7 h 84"/>
              <a:gd name="T44" fmla="*/ 10 w 62"/>
              <a:gd name="T45" fmla="*/ 8 h 84"/>
              <a:gd name="T46" fmla="*/ 8 w 62"/>
              <a:gd name="T47" fmla="*/ 10 h 84"/>
              <a:gd name="T48" fmla="*/ 6 w 62"/>
              <a:gd name="T49" fmla="*/ 13 h 84"/>
              <a:gd name="T50" fmla="*/ 5 w 62"/>
              <a:gd name="T51" fmla="*/ 15 h 84"/>
              <a:gd name="T52" fmla="*/ 3 w 62"/>
              <a:gd name="T53" fmla="*/ 18 h 84"/>
              <a:gd name="T54" fmla="*/ 1 w 62"/>
              <a:gd name="T55" fmla="*/ 20 h 84"/>
              <a:gd name="T56" fmla="*/ 1 w 62"/>
              <a:gd name="T57" fmla="*/ 23 h 84"/>
              <a:gd name="T58" fmla="*/ 0 w 62"/>
              <a:gd name="T59" fmla="*/ 27 h 84"/>
              <a:gd name="T60" fmla="*/ 0 w 62"/>
              <a:gd name="T61" fmla="*/ 29 h 84"/>
              <a:gd name="T62" fmla="*/ 0 w 62"/>
              <a:gd name="T63" fmla="*/ 53 h 84"/>
              <a:gd name="T64" fmla="*/ 0 w 62"/>
              <a:gd name="T65" fmla="*/ 57 h 84"/>
              <a:gd name="T66" fmla="*/ 1 w 62"/>
              <a:gd name="T67" fmla="*/ 59 h 84"/>
              <a:gd name="T68" fmla="*/ 1 w 62"/>
              <a:gd name="T69" fmla="*/ 63 h 84"/>
              <a:gd name="T70" fmla="*/ 2 w 62"/>
              <a:gd name="T71" fmla="*/ 65 h 84"/>
              <a:gd name="T72" fmla="*/ 3 w 62"/>
              <a:gd name="T73" fmla="*/ 68 h 84"/>
              <a:gd name="T74" fmla="*/ 5 w 62"/>
              <a:gd name="T75" fmla="*/ 70 h 84"/>
              <a:gd name="T76" fmla="*/ 7 w 62"/>
              <a:gd name="T77" fmla="*/ 73 h 84"/>
              <a:gd name="T78" fmla="*/ 10 w 62"/>
              <a:gd name="T79" fmla="*/ 76 h 84"/>
              <a:gd name="T80" fmla="*/ 12 w 62"/>
              <a:gd name="T81" fmla="*/ 77 h 84"/>
              <a:gd name="T82" fmla="*/ 15 w 62"/>
              <a:gd name="T83" fmla="*/ 79 h 84"/>
              <a:gd name="T84" fmla="*/ 17 w 62"/>
              <a:gd name="T85" fmla="*/ 81 h 84"/>
              <a:gd name="T86" fmla="*/ 21 w 62"/>
              <a:gd name="T87" fmla="*/ 82 h 84"/>
              <a:gd name="T88" fmla="*/ 24 w 62"/>
              <a:gd name="T89" fmla="*/ 83 h 84"/>
              <a:gd name="T90" fmla="*/ 26 w 62"/>
              <a:gd name="T91" fmla="*/ 84 h 84"/>
              <a:gd name="T92" fmla="*/ 30 w 62"/>
              <a:gd name="T93" fmla="*/ 84 h 84"/>
              <a:gd name="T94" fmla="*/ 32 w 62"/>
              <a:gd name="T95" fmla="*/ 84 h 84"/>
              <a:gd name="T96" fmla="*/ 36 w 62"/>
              <a:gd name="T97" fmla="*/ 84 h 84"/>
              <a:gd name="T98" fmla="*/ 40 w 62"/>
              <a:gd name="T99" fmla="*/ 83 h 84"/>
              <a:gd name="T100" fmla="*/ 42 w 62"/>
              <a:gd name="T101" fmla="*/ 82 h 84"/>
              <a:gd name="T102" fmla="*/ 45 w 62"/>
              <a:gd name="T103" fmla="*/ 81 h 84"/>
              <a:gd name="T104" fmla="*/ 49 w 62"/>
              <a:gd name="T105" fmla="*/ 79 h 84"/>
              <a:gd name="T106" fmla="*/ 51 w 62"/>
              <a:gd name="T107" fmla="*/ 77 h 84"/>
              <a:gd name="T108" fmla="*/ 54 w 62"/>
              <a:gd name="T109" fmla="*/ 76 h 84"/>
              <a:gd name="T110" fmla="*/ 56 w 62"/>
              <a:gd name="T111" fmla="*/ 73 h 84"/>
              <a:gd name="T112" fmla="*/ 57 w 62"/>
              <a:gd name="T113" fmla="*/ 70 h 84"/>
              <a:gd name="T114" fmla="*/ 59 w 62"/>
              <a:gd name="T115" fmla="*/ 68 h 84"/>
              <a:gd name="T116" fmla="*/ 60 w 62"/>
              <a:gd name="T117" fmla="*/ 65 h 84"/>
              <a:gd name="T118" fmla="*/ 61 w 62"/>
              <a:gd name="T119" fmla="*/ 62 h 84"/>
              <a:gd name="T120" fmla="*/ 62 w 62"/>
              <a:gd name="T121" fmla="*/ 59 h 84"/>
              <a:gd name="T122" fmla="*/ 62 w 62"/>
              <a:gd name="T123" fmla="*/ 55 h 84"/>
              <a:gd name="T124" fmla="*/ 62 w 62"/>
              <a:gd name="T125" fmla="*/ 5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2" h="84">
                <a:moveTo>
                  <a:pt x="62" y="32"/>
                </a:moveTo>
                <a:lnTo>
                  <a:pt x="62" y="32"/>
                </a:lnTo>
                <a:lnTo>
                  <a:pt x="62" y="30"/>
                </a:lnTo>
                <a:lnTo>
                  <a:pt x="62" y="30"/>
                </a:lnTo>
                <a:lnTo>
                  <a:pt x="62" y="29"/>
                </a:lnTo>
                <a:lnTo>
                  <a:pt x="62" y="29"/>
                </a:lnTo>
                <a:lnTo>
                  <a:pt x="62" y="28"/>
                </a:lnTo>
                <a:lnTo>
                  <a:pt x="62" y="27"/>
                </a:lnTo>
                <a:lnTo>
                  <a:pt x="62" y="27"/>
                </a:lnTo>
                <a:lnTo>
                  <a:pt x="62" y="27"/>
                </a:lnTo>
                <a:lnTo>
                  <a:pt x="62" y="25"/>
                </a:lnTo>
                <a:lnTo>
                  <a:pt x="62" y="24"/>
                </a:lnTo>
                <a:lnTo>
                  <a:pt x="62" y="24"/>
                </a:lnTo>
                <a:lnTo>
                  <a:pt x="62" y="24"/>
                </a:lnTo>
                <a:lnTo>
                  <a:pt x="62" y="23"/>
                </a:lnTo>
                <a:lnTo>
                  <a:pt x="62" y="22"/>
                </a:lnTo>
                <a:lnTo>
                  <a:pt x="61" y="22"/>
                </a:lnTo>
                <a:lnTo>
                  <a:pt x="61" y="22"/>
                </a:lnTo>
                <a:lnTo>
                  <a:pt x="61" y="20"/>
                </a:lnTo>
                <a:lnTo>
                  <a:pt x="61" y="20"/>
                </a:lnTo>
                <a:lnTo>
                  <a:pt x="60" y="20"/>
                </a:lnTo>
                <a:lnTo>
                  <a:pt x="60" y="19"/>
                </a:lnTo>
                <a:lnTo>
                  <a:pt x="60" y="18"/>
                </a:lnTo>
                <a:lnTo>
                  <a:pt x="60" y="18"/>
                </a:lnTo>
                <a:lnTo>
                  <a:pt x="60" y="18"/>
                </a:lnTo>
                <a:lnTo>
                  <a:pt x="60" y="17"/>
                </a:lnTo>
                <a:lnTo>
                  <a:pt x="59" y="15"/>
                </a:lnTo>
                <a:lnTo>
                  <a:pt x="59" y="15"/>
                </a:lnTo>
                <a:lnTo>
                  <a:pt x="59" y="15"/>
                </a:lnTo>
                <a:lnTo>
                  <a:pt x="59" y="14"/>
                </a:lnTo>
                <a:lnTo>
                  <a:pt x="57" y="14"/>
                </a:lnTo>
                <a:lnTo>
                  <a:pt x="57" y="13"/>
                </a:lnTo>
                <a:lnTo>
                  <a:pt x="57" y="13"/>
                </a:lnTo>
                <a:lnTo>
                  <a:pt x="56" y="13"/>
                </a:lnTo>
                <a:lnTo>
                  <a:pt x="56" y="12"/>
                </a:lnTo>
                <a:lnTo>
                  <a:pt x="56" y="12"/>
                </a:lnTo>
                <a:lnTo>
                  <a:pt x="56" y="10"/>
                </a:lnTo>
                <a:lnTo>
                  <a:pt x="55" y="10"/>
                </a:lnTo>
                <a:lnTo>
                  <a:pt x="55" y="10"/>
                </a:lnTo>
                <a:lnTo>
                  <a:pt x="54" y="9"/>
                </a:lnTo>
                <a:lnTo>
                  <a:pt x="54" y="9"/>
                </a:lnTo>
                <a:lnTo>
                  <a:pt x="54" y="8"/>
                </a:lnTo>
                <a:lnTo>
                  <a:pt x="52" y="8"/>
                </a:lnTo>
                <a:lnTo>
                  <a:pt x="52" y="8"/>
                </a:lnTo>
                <a:lnTo>
                  <a:pt x="51" y="8"/>
                </a:lnTo>
                <a:lnTo>
                  <a:pt x="51" y="7"/>
                </a:lnTo>
                <a:lnTo>
                  <a:pt x="51" y="7"/>
                </a:lnTo>
                <a:lnTo>
                  <a:pt x="50" y="7"/>
                </a:lnTo>
                <a:lnTo>
                  <a:pt x="50" y="7"/>
                </a:lnTo>
                <a:lnTo>
                  <a:pt x="49" y="5"/>
                </a:lnTo>
                <a:lnTo>
                  <a:pt x="49" y="5"/>
                </a:lnTo>
                <a:lnTo>
                  <a:pt x="49" y="4"/>
                </a:lnTo>
                <a:lnTo>
                  <a:pt x="47" y="4"/>
                </a:lnTo>
                <a:lnTo>
                  <a:pt x="46" y="4"/>
                </a:lnTo>
                <a:lnTo>
                  <a:pt x="46" y="4"/>
                </a:lnTo>
                <a:lnTo>
                  <a:pt x="46" y="4"/>
                </a:lnTo>
                <a:lnTo>
                  <a:pt x="45" y="4"/>
                </a:lnTo>
                <a:lnTo>
                  <a:pt x="45" y="3"/>
                </a:lnTo>
                <a:lnTo>
                  <a:pt x="45" y="3"/>
                </a:lnTo>
                <a:lnTo>
                  <a:pt x="44" y="3"/>
                </a:lnTo>
                <a:lnTo>
                  <a:pt x="42" y="2"/>
                </a:lnTo>
                <a:lnTo>
                  <a:pt x="42" y="2"/>
                </a:lnTo>
                <a:lnTo>
                  <a:pt x="42" y="2"/>
                </a:lnTo>
                <a:lnTo>
                  <a:pt x="41" y="2"/>
                </a:lnTo>
                <a:lnTo>
                  <a:pt x="40" y="2"/>
                </a:lnTo>
                <a:lnTo>
                  <a:pt x="40" y="2"/>
                </a:lnTo>
                <a:lnTo>
                  <a:pt x="40" y="2"/>
                </a:lnTo>
                <a:lnTo>
                  <a:pt x="39" y="2"/>
                </a:lnTo>
                <a:lnTo>
                  <a:pt x="37" y="0"/>
                </a:lnTo>
                <a:lnTo>
                  <a:pt x="37" y="0"/>
                </a:lnTo>
                <a:lnTo>
                  <a:pt x="37" y="0"/>
                </a:lnTo>
                <a:lnTo>
                  <a:pt x="36" y="0"/>
                </a:lnTo>
                <a:lnTo>
                  <a:pt x="35" y="0"/>
                </a:lnTo>
                <a:lnTo>
                  <a:pt x="35" y="0"/>
                </a:lnTo>
                <a:lnTo>
                  <a:pt x="35" y="0"/>
                </a:lnTo>
                <a:lnTo>
                  <a:pt x="34" y="0"/>
                </a:lnTo>
                <a:lnTo>
                  <a:pt x="32" y="0"/>
                </a:lnTo>
                <a:lnTo>
                  <a:pt x="32" y="0"/>
                </a:lnTo>
                <a:lnTo>
                  <a:pt x="32" y="0"/>
                </a:lnTo>
                <a:lnTo>
                  <a:pt x="31" y="0"/>
                </a:lnTo>
                <a:lnTo>
                  <a:pt x="31" y="0"/>
                </a:lnTo>
                <a:lnTo>
                  <a:pt x="30" y="0"/>
                </a:lnTo>
                <a:lnTo>
                  <a:pt x="29" y="0"/>
                </a:lnTo>
                <a:lnTo>
                  <a:pt x="29" y="0"/>
                </a:lnTo>
                <a:lnTo>
                  <a:pt x="29" y="0"/>
                </a:lnTo>
                <a:lnTo>
                  <a:pt x="27" y="0"/>
                </a:lnTo>
                <a:lnTo>
                  <a:pt x="26" y="0"/>
                </a:lnTo>
                <a:lnTo>
                  <a:pt x="26" y="0"/>
                </a:lnTo>
                <a:lnTo>
                  <a:pt x="26" y="0"/>
                </a:lnTo>
                <a:lnTo>
                  <a:pt x="25" y="0"/>
                </a:lnTo>
                <a:lnTo>
                  <a:pt x="24" y="2"/>
                </a:lnTo>
                <a:lnTo>
                  <a:pt x="24" y="2"/>
                </a:lnTo>
                <a:lnTo>
                  <a:pt x="24" y="2"/>
                </a:lnTo>
                <a:lnTo>
                  <a:pt x="22" y="2"/>
                </a:lnTo>
                <a:lnTo>
                  <a:pt x="21" y="2"/>
                </a:lnTo>
                <a:lnTo>
                  <a:pt x="21" y="2"/>
                </a:lnTo>
                <a:lnTo>
                  <a:pt x="21" y="2"/>
                </a:lnTo>
                <a:lnTo>
                  <a:pt x="20" y="2"/>
                </a:lnTo>
                <a:lnTo>
                  <a:pt x="19" y="2"/>
                </a:lnTo>
                <a:lnTo>
                  <a:pt x="19" y="3"/>
                </a:lnTo>
                <a:lnTo>
                  <a:pt x="19" y="3"/>
                </a:lnTo>
                <a:lnTo>
                  <a:pt x="17" y="3"/>
                </a:lnTo>
                <a:lnTo>
                  <a:pt x="17" y="4"/>
                </a:lnTo>
                <a:lnTo>
                  <a:pt x="17" y="4"/>
                </a:lnTo>
                <a:lnTo>
                  <a:pt x="16" y="4"/>
                </a:lnTo>
                <a:lnTo>
                  <a:pt x="15" y="4"/>
                </a:lnTo>
                <a:lnTo>
                  <a:pt x="15" y="4"/>
                </a:lnTo>
                <a:lnTo>
                  <a:pt x="15" y="5"/>
                </a:lnTo>
                <a:lnTo>
                  <a:pt x="14" y="5"/>
                </a:lnTo>
                <a:lnTo>
                  <a:pt x="14" y="7"/>
                </a:lnTo>
                <a:lnTo>
                  <a:pt x="12" y="7"/>
                </a:lnTo>
                <a:lnTo>
                  <a:pt x="12" y="7"/>
                </a:lnTo>
                <a:lnTo>
                  <a:pt x="12" y="7"/>
                </a:lnTo>
                <a:lnTo>
                  <a:pt x="11" y="7"/>
                </a:lnTo>
                <a:lnTo>
                  <a:pt x="10" y="8"/>
                </a:lnTo>
                <a:lnTo>
                  <a:pt x="10" y="8"/>
                </a:lnTo>
                <a:lnTo>
                  <a:pt x="10" y="8"/>
                </a:lnTo>
                <a:lnTo>
                  <a:pt x="10" y="9"/>
                </a:lnTo>
                <a:lnTo>
                  <a:pt x="8" y="9"/>
                </a:lnTo>
                <a:lnTo>
                  <a:pt x="8" y="10"/>
                </a:lnTo>
                <a:lnTo>
                  <a:pt x="7" y="10"/>
                </a:lnTo>
                <a:lnTo>
                  <a:pt x="7" y="10"/>
                </a:lnTo>
                <a:lnTo>
                  <a:pt x="7" y="10"/>
                </a:lnTo>
                <a:lnTo>
                  <a:pt x="7" y="12"/>
                </a:lnTo>
                <a:lnTo>
                  <a:pt x="6" y="13"/>
                </a:lnTo>
                <a:lnTo>
                  <a:pt x="6" y="13"/>
                </a:lnTo>
                <a:lnTo>
                  <a:pt x="5" y="13"/>
                </a:lnTo>
                <a:lnTo>
                  <a:pt x="5" y="13"/>
                </a:lnTo>
                <a:lnTo>
                  <a:pt x="5" y="14"/>
                </a:lnTo>
                <a:lnTo>
                  <a:pt x="5" y="15"/>
                </a:lnTo>
                <a:lnTo>
                  <a:pt x="3" y="15"/>
                </a:lnTo>
                <a:lnTo>
                  <a:pt x="3" y="15"/>
                </a:lnTo>
                <a:lnTo>
                  <a:pt x="3" y="17"/>
                </a:lnTo>
                <a:lnTo>
                  <a:pt x="3" y="17"/>
                </a:lnTo>
                <a:lnTo>
                  <a:pt x="3" y="18"/>
                </a:lnTo>
                <a:lnTo>
                  <a:pt x="2" y="18"/>
                </a:lnTo>
                <a:lnTo>
                  <a:pt x="2" y="19"/>
                </a:lnTo>
                <a:lnTo>
                  <a:pt x="2" y="19"/>
                </a:lnTo>
                <a:lnTo>
                  <a:pt x="2" y="20"/>
                </a:lnTo>
                <a:lnTo>
                  <a:pt x="1" y="20"/>
                </a:lnTo>
                <a:lnTo>
                  <a:pt x="1" y="22"/>
                </a:lnTo>
                <a:lnTo>
                  <a:pt x="1" y="22"/>
                </a:lnTo>
                <a:lnTo>
                  <a:pt x="1" y="22"/>
                </a:lnTo>
                <a:lnTo>
                  <a:pt x="1" y="23"/>
                </a:lnTo>
                <a:lnTo>
                  <a:pt x="1" y="23"/>
                </a:lnTo>
                <a:lnTo>
                  <a:pt x="1" y="24"/>
                </a:lnTo>
                <a:lnTo>
                  <a:pt x="1" y="24"/>
                </a:lnTo>
                <a:lnTo>
                  <a:pt x="0" y="25"/>
                </a:lnTo>
                <a:lnTo>
                  <a:pt x="0" y="27"/>
                </a:lnTo>
                <a:lnTo>
                  <a:pt x="0" y="27"/>
                </a:lnTo>
                <a:lnTo>
                  <a:pt x="0" y="27"/>
                </a:lnTo>
                <a:lnTo>
                  <a:pt x="0" y="28"/>
                </a:lnTo>
                <a:lnTo>
                  <a:pt x="0" y="29"/>
                </a:lnTo>
                <a:lnTo>
                  <a:pt x="0" y="29"/>
                </a:lnTo>
                <a:lnTo>
                  <a:pt x="0" y="29"/>
                </a:lnTo>
                <a:lnTo>
                  <a:pt x="0" y="30"/>
                </a:lnTo>
                <a:lnTo>
                  <a:pt x="0" y="32"/>
                </a:lnTo>
                <a:lnTo>
                  <a:pt x="0" y="32"/>
                </a:lnTo>
                <a:lnTo>
                  <a:pt x="0" y="52"/>
                </a:lnTo>
                <a:lnTo>
                  <a:pt x="0" y="53"/>
                </a:lnTo>
                <a:lnTo>
                  <a:pt x="0" y="54"/>
                </a:lnTo>
                <a:lnTo>
                  <a:pt x="0" y="54"/>
                </a:lnTo>
                <a:lnTo>
                  <a:pt x="0" y="54"/>
                </a:lnTo>
                <a:lnTo>
                  <a:pt x="0" y="55"/>
                </a:lnTo>
                <a:lnTo>
                  <a:pt x="0" y="57"/>
                </a:lnTo>
                <a:lnTo>
                  <a:pt x="0" y="57"/>
                </a:lnTo>
                <a:lnTo>
                  <a:pt x="0" y="57"/>
                </a:lnTo>
                <a:lnTo>
                  <a:pt x="0" y="58"/>
                </a:lnTo>
                <a:lnTo>
                  <a:pt x="0" y="59"/>
                </a:lnTo>
                <a:lnTo>
                  <a:pt x="1" y="59"/>
                </a:lnTo>
                <a:lnTo>
                  <a:pt x="1" y="60"/>
                </a:lnTo>
                <a:lnTo>
                  <a:pt x="1" y="60"/>
                </a:lnTo>
                <a:lnTo>
                  <a:pt x="1" y="62"/>
                </a:lnTo>
                <a:lnTo>
                  <a:pt x="1" y="62"/>
                </a:lnTo>
                <a:lnTo>
                  <a:pt x="1" y="63"/>
                </a:lnTo>
                <a:lnTo>
                  <a:pt x="1" y="63"/>
                </a:lnTo>
                <a:lnTo>
                  <a:pt x="1" y="63"/>
                </a:lnTo>
                <a:lnTo>
                  <a:pt x="2" y="64"/>
                </a:lnTo>
                <a:lnTo>
                  <a:pt x="2" y="64"/>
                </a:lnTo>
                <a:lnTo>
                  <a:pt x="2" y="65"/>
                </a:lnTo>
                <a:lnTo>
                  <a:pt x="2" y="65"/>
                </a:lnTo>
                <a:lnTo>
                  <a:pt x="3" y="67"/>
                </a:lnTo>
                <a:lnTo>
                  <a:pt x="3" y="67"/>
                </a:lnTo>
                <a:lnTo>
                  <a:pt x="3" y="68"/>
                </a:lnTo>
                <a:lnTo>
                  <a:pt x="3" y="68"/>
                </a:lnTo>
                <a:lnTo>
                  <a:pt x="3" y="68"/>
                </a:lnTo>
                <a:lnTo>
                  <a:pt x="5" y="69"/>
                </a:lnTo>
                <a:lnTo>
                  <a:pt x="5" y="70"/>
                </a:lnTo>
                <a:lnTo>
                  <a:pt x="5" y="70"/>
                </a:lnTo>
                <a:lnTo>
                  <a:pt x="5" y="70"/>
                </a:lnTo>
                <a:lnTo>
                  <a:pt x="6" y="72"/>
                </a:lnTo>
                <a:lnTo>
                  <a:pt x="6" y="72"/>
                </a:lnTo>
                <a:lnTo>
                  <a:pt x="7" y="73"/>
                </a:lnTo>
                <a:lnTo>
                  <a:pt x="7" y="73"/>
                </a:lnTo>
                <a:lnTo>
                  <a:pt x="7" y="73"/>
                </a:lnTo>
                <a:lnTo>
                  <a:pt x="7" y="74"/>
                </a:lnTo>
                <a:lnTo>
                  <a:pt x="8" y="74"/>
                </a:lnTo>
                <a:lnTo>
                  <a:pt x="8" y="76"/>
                </a:lnTo>
                <a:lnTo>
                  <a:pt x="10" y="76"/>
                </a:lnTo>
                <a:lnTo>
                  <a:pt x="10" y="76"/>
                </a:lnTo>
                <a:lnTo>
                  <a:pt x="10" y="76"/>
                </a:lnTo>
                <a:lnTo>
                  <a:pt x="11" y="77"/>
                </a:lnTo>
                <a:lnTo>
                  <a:pt x="11" y="77"/>
                </a:lnTo>
                <a:lnTo>
                  <a:pt x="12" y="77"/>
                </a:lnTo>
                <a:lnTo>
                  <a:pt x="12" y="77"/>
                </a:lnTo>
                <a:lnTo>
                  <a:pt x="12" y="78"/>
                </a:lnTo>
                <a:lnTo>
                  <a:pt x="14" y="78"/>
                </a:lnTo>
                <a:lnTo>
                  <a:pt x="14" y="79"/>
                </a:lnTo>
                <a:lnTo>
                  <a:pt x="15" y="79"/>
                </a:lnTo>
                <a:lnTo>
                  <a:pt x="15" y="79"/>
                </a:lnTo>
                <a:lnTo>
                  <a:pt x="15" y="79"/>
                </a:lnTo>
                <a:lnTo>
                  <a:pt x="16" y="79"/>
                </a:lnTo>
                <a:lnTo>
                  <a:pt x="17" y="81"/>
                </a:lnTo>
                <a:lnTo>
                  <a:pt x="17" y="81"/>
                </a:lnTo>
                <a:lnTo>
                  <a:pt x="17" y="81"/>
                </a:lnTo>
                <a:lnTo>
                  <a:pt x="19" y="82"/>
                </a:lnTo>
                <a:lnTo>
                  <a:pt x="19" y="82"/>
                </a:lnTo>
                <a:lnTo>
                  <a:pt x="19" y="82"/>
                </a:lnTo>
                <a:lnTo>
                  <a:pt x="20" y="82"/>
                </a:lnTo>
                <a:lnTo>
                  <a:pt x="21" y="82"/>
                </a:lnTo>
                <a:lnTo>
                  <a:pt x="21" y="82"/>
                </a:lnTo>
                <a:lnTo>
                  <a:pt x="21" y="82"/>
                </a:lnTo>
                <a:lnTo>
                  <a:pt x="22" y="83"/>
                </a:lnTo>
                <a:lnTo>
                  <a:pt x="24" y="83"/>
                </a:lnTo>
                <a:lnTo>
                  <a:pt x="24" y="83"/>
                </a:lnTo>
                <a:lnTo>
                  <a:pt x="24" y="83"/>
                </a:lnTo>
                <a:lnTo>
                  <a:pt x="25" y="83"/>
                </a:lnTo>
                <a:lnTo>
                  <a:pt x="26" y="84"/>
                </a:lnTo>
                <a:lnTo>
                  <a:pt x="26" y="84"/>
                </a:lnTo>
                <a:lnTo>
                  <a:pt x="26" y="84"/>
                </a:lnTo>
                <a:lnTo>
                  <a:pt x="27" y="84"/>
                </a:lnTo>
                <a:lnTo>
                  <a:pt x="29" y="84"/>
                </a:lnTo>
                <a:lnTo>
                  <a:pt x="29" y="84"/>
                </a:lnTo>
                <a:lnTo>
                  <a:pt x="29" y="84"/>
                </a:lnTo>
                <a:lnTo>
                  <a:pt x="30" y="84"/>
                </a:lnTo>
                <a:lnTo>
                  <a:pt x="31" y="84"/>
                </a:lnTo>
                <a:lnTo>
                  <a:pt x="31" y="84"/>
                </a:lnTo>
                <a:lnTo>
                  <a:pt x="32" y="84"/>
                </a:lnTo>
                <a:lnTo>
                  <a:pt x="32" y="84"/>
                </a:lnTo>
                <a:lnTo>
                  <a:pt x="32" y="84"/>
                </a:lnTo>
                <a:lnTo>
                  <a:pt x="34" y="84"/>
                </a:lnTo>
                <a:lnTo>
                  <a:pt x="35" y="84"/>
                </a:lnTo>
                <a:lnTo>
                  <a:pt x="35" y="84"/>
                </a:lnTo>
                <a:lnTo>
                  <a:pt x="35" y="84"/>
                </a:lnTo>
                <a:lnTo>
                  <a:pt x="36" y="84"/>
                </a:lnTo>
                <a:lnTo>
                  <a:pt x="37" y="84"/>
                </a:lnTo>
                <a:lnTo>
                  <a:pt x="37" y="83"/>
                </a:lnTo>
                <a:lnTo>
                  <a:pt x="37" y="83"/>
                </a:lnTo>
                <a:lnTo>
                  <a:pt x="39" y="83"/>
                </a:lnTo>
                <a:lnTo>
                  <a:pt x="40" y="83"/>
                </a:lnTo>
                <a:lnTo>
                  <a:pt x="40" y="83"/>
                </a:lnTo>
                <a:lnTo>
                  <a:pt x="40" y="82"/>
                </a:lnTo>
                <a:lnTo>
                  <a:pt x="41" y="82"/>
                </a:lnTo>
                <a:lnTo>
                  <a:pt x="42" y="82"/>
                </a:lnTo>
                <a:lnTo>
                  <a:pt x="42" y="82"/>
                </a:lnTo>
                <a:lnTo>
                  <a:pt x="42" y="82"/>
                </a:lnTo>
                <a:lnTo>
                  <a:pt x="44" y="82"/>
                </a:lnTo>
                <a:lnTo>
                  <a:pt x="45" y="82"/>
                </a:lnTo>
                <a:lnTo>
                  <a:pt x="45" y="82"/>
                </a:lnTo>
                <a:lnTo>
                  <a:pt x="45" y="81"/>
                </a:lnTo>
                <a:lnTo>
                  <a:pt x="46" y="81"/>
                </a:lnTo>
                <a:lnTo>
                  <a:pt x="46" y="79"/>
                </a:lnTo>
                <a:lnTo>
                  <a:pt x="46" y="79"/>
                </a:lnTo>
                <a:lnTo>
                  <a:pt x="47" y="79"/>
                </a:lnTo>
                <a:lnTo>
                  <a:pt x="49" y="79"/>
                </a:lnTo>
                <a:lnTo>
                  <a:pt x="49" y="79"/>
                </a:lnTo>
                <a:lnTo>
                  <a:pt x="49" y="78"/>
                </a:lnTo>
                <a:lnTo>
                  <a:pt x="50" y="78"/>
                </a:lnTo>
                <a:lnTo>
                  <a:pt x="50" y="78"/>
                </a:lnTo>
                <a:lnTo>
                  <a:pt x="51" y="77"/>
                </a:lnTo>
                <a:lnTo>
                  <a:pt x="51" y="77"/>
                </a:lnTo>
                <a:lnTo>
                  <a:pt x="51" y="77"/>
                </a:lnTo>
                <a:lnTo>
                  <a:pt x="52" y="77"/>
                </a:lnTo>
                <a:lnTo>
                  <a:pt x="52" y="76"/>
                </a:lnTo>
                <a:lnTo>
                  <a:pt x="54" y="76"/>
                </a:lnTo>
                <a:lnTo>
                  <a:pt x="54" y="76"/>
                </a:lnTo>
                <a:lnTo>
                  <a:pt x="54" y="74"/>
                </a:lnTo>
                <a:lnTo>
                  <a:pt x="55" y="74"/>
                </a:lnTo>
                <a:lnTo>
                  <a:pt x="55" y="73"/>
                </a:lnTo>
                <a:lnTo>
                  <a:pt x="56" y="73"/>
                </a:lnTo>
                <a:lnTo>
                  <a:pt x="56" y="73"/>
                </a:lnTo>
                <a:lnTo>
                  <a:pt x="56" y="73"/>
                </a:lnTo>
                <a:lnTo>
                  <a:pt x="56" y="72"/>
                </a:lnTo>
                <a:lnTo>
                  <a:pt x="57" y="70"/>
                </a:lnTo>
                <a:lnTo>
                  <a:pt x="57" y="70"/>
                </a:lnTo>
                <a:lnTo>
                  <a:pt x="59" y="70"/>
                </a:lnTo>
                <a:lnTo>
                  <a:pt x="59" y="69"/>
                </a:lnTo>
                <a:lnTo>
                  <a:pt x="59" y="69"/>
                </a:lnTo>
                <a:lnTo>
                  <a:pt x="59" y="68"/>
                </a:lnTo>
                <a:lnTo>
                  <a:pt x="59" y="68"/>
                </a:lnTo>
                <a:lnTo>
                  <a:pt x="60" y="68"/>
                </a:lnTo>
                <a:lnTo>
                  <a:pt x="60" y="67"/>
                </a:lnTo>
                <a:lnTo>
                  <a:pt x="60" y="65"/>
                </a:lnTo>
                <a:lnTo>
                  <a:pt x="60" y="65"/>
                </a:lnTo>
                <a:lnTo>
                  <a:pt x="60" y="65"/>
                </a:lnTo>
                <a:lnTo>
                  <a:pt x="60" y="64"/>
                </a:lnTo>
                <a:lnTo>
                  <a:pt x="61" y="63"/>
                </a:lnTo>
                <a:lnTo>
                  <a:pt x="61" y="63"/>
                </a:lnTo>
                <a:lnTo>
                  <a:pt x="61" y="63"/>
                </a:lnTo>
                <a:lnTo>
                  <a:pt x="61" y="62"/>
                </a:lnTo>
                <a:lnTo>
                  <a:pt x="62" y="62"/>
                </a:lnTo>
                <a:lnTo>
                  <a:pt x="62" y="62"/>
                </a:lnTo>
                <a:lnTo>
                  <a:pt x="62" y="60"/>
                </a:lnTo>
                <a:lnTo>
                  <a:pt x="62" y="59"/>
                </a:lnTo>
                <a:lnTo>
                  <a:pt x="62" y="59"/>
                </a:lnTo>
                <a:lnTo>
                  <a:pt x="62" y="59"/>
                </a:lnTo>
                <a:lnTo>
                  <a:pt x="62" y="58"/>
                </a:lnTo>
                <a:lnTo>
                  <a:pt x="62" y="57"/>
                </a:lnTo>
                <a:lnTo>
                  <a:pt x="62" y="57"/>
                </a:lnTo>
                <a:lnTo>
                  <a:pt x="62" y="55"/>
                </a:lnTo>
                <a:lnTo>
                  <a:pt x="62" y="55"/>
                </a:lnTo>
                <a:lnTo>
                  <a:pt x="62" y="54"/>
                </a:lnTo>
                <a:lnTo>
                  <a:pt x="62" y="54"/>
                </a:lnTo>
                <a:lnTo>
                  <a:pt x="62" y="53"/>
                </a:lnTo>
                <a:lnTo>
                  <a:pt x="62" y="52"/>
                </a:lnTo>
                <a:lnTo>
                  <a:pt x="62" y="32"/>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32" name="Line 84"/>
          <p:cNvSpPr>
            <a:spLocks noChangeShapeType="1"/>
          </p:cNvSpPr>
          <p:nvPr/>
        </p:nvSpPr>
        <p:spPr bwMode="auto">
          <a:xfrm>
            <a:off x="2546351" y="2413000"/>
            <a:ext cx="2116" cy="1588"/>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33" name="Freeform 85"/>
          <p:cNvSpPr>
            <a:spLocks/>
          </p:cNvSpPr>
          <p:nvPr/>
        </p:nvSpPr>
        <p:spPr bwMode="auto">
          <a:xfrm>
            <a:off x="2531536" y="2413000"/>
            <a:ext cx="29633" cy="20638"/>
          </a:xfrm>
          <a:custGeom>
            <a:avLst/>
            <a:gdLst>
              <a:gd name="T0" fmla="*/ 29 w 67"/>
              <a:gd name="T1" fmla="*/ 0 h 64"/>
              <a:gd name="T2" fmla="*/ 26 w 67"/>
              <a:gd name="T3" fmla="*/ 0 h 64"/>
              <a:gd name="T4" fmla="*/ 22 w 67"/>
              <a:gd name="T5" fmla="*/ 2 h 64"/>
              <a:gd name="T6" fmla="*/ 19 w 67"/>
              <a:gd name="T7" fmla="*/ 2 h 64"/>
              <a:gd name="T8" fmla="*/ 17 w 67"/>
              <a:gd name="T9" fmla="*/ 4 h 64"/>
              <a:gd name="T10" fmla="*/ 14 w 67"/>
              <a:gd name="T11" fmla="*/ 5 h 64"/>
              <a:gd name="T12" fmla="*/ 11 w 67"/>
              <a:gd name="T13" fmla="*/ 7 h 64"/>
              <a:gd name="T14" fmla="*/ 8 w 67"/>
              <a:gd name="T15" fmla="*/ 9 h 64"/>
              <a:gd name="T16" fmla="*/ 7 w 67"/>
              <a:gd name="T17" fmla="*/ 12 h 64"/>
              <a:gd name="T18" fmla="*/ 5 w 67"/>
              <a:gd name="T19" fmla="*/ 14 h 64"/>
              <a:gd name="T20" fmla="*/ 3 w 67"/>
              <a:gd name="T21" fmla="*/ 17 h 64"/>
              <a:gd name="T22" fmla="*/ 2 w 67"/>
              <a:gd name="T23" fmla="*/ 20 h 64"/>
              <a:gd name="T24" fmla="*/ 1 w 67"/>
              <a:gd name="T25" fmla="*/ 23 h 64"/>
              <a:gd name="T26" fmla="*/ 0 w 67"/>
              <a:gd name="T27" fmla="*/ 25 h 64"/>
              <a:gd name="T28" fmla="*/ 0 w 67"/>
              <a:gd name="T29" fmla="*/ 29 h 64"/>
              <a:gd name="T30" fmla="*/ 0 w 67"/>
              <a:gd name="T31" fmla="*/ 32 h 64"/>
              <a:gd name="T32" fmla="*/ 0 w 67"/>
              <a:gd name="T33" fmla="*/ 35 h 64"/>
              <a:gd name="T34" fmla="*/ 0 w 67"/>
              <a:gd name="T35" fmla="*/ 39 h 64"/>
              <a:gd name="T36" fmla="*/ 1 w 67"/>
              <a:gd name="T37" fmla="*/ 42 h 64"/>
              <a:gd name="T38" fmla="*/ 2 w 67"/>
              <a:gd name="T39" fmla="*/ 44 h 64"/>
              <a:gd name="T40" fmla="*/ 3 w 67"/>
              <a:gd name="T41" fmla="*/ 48 h 64"/>
              <a:gd name="T42" fmla="*/ 5 w 67"/>
              <a:gd name="T43" fmla="*/ 50 h 64"/>
              <a:gd name="T44" fmla="*/ 7 w 67"/>
              <a:gd name="T45" fmla="*/ 53 h 64"/>
              <a:gd name="T46" fmla="*/ 10 w 67"/>
              <a:gd name="T47" fmla="*/ 56 h 64"/>
              <a:gd name="T48" fmla="*/ 12 w 67"/>
              <a:gd name="T49" fmla="*/ 57 h 64"/>
              <a:gd name="T50" fmla="*/ 15 w 67"/>
              <a:gd name="T51" fmla="*/ 59 h 64"/>
              <a:gd name="T52" fmla="*/ 17 w 67"/>
              <a:gd name="T53" fmla="*/ 61 h 64"/>
              <a:gd name="T54" fmla="*/ 20 w 67"/>
              <a:gd name="T55" fmla="*/ 62 h 64"/>
              <a:gd name="T56" fmla="*/ 24 w 67"/>
              <a:gd name="T57" fmla="*/ 63 h 64"/>
              <a:gd name="T58" fmla="*/ 26 w 67"/>
              <a:gd name="T59" fmla="*/ 64 h 64"/>
              <a:gd name="T60" fmla="*/ 29 w 67"/>
              <a:gd name="T61" fmla="*/ 64 h 64"/>
              <a:gd name="T62" fmla="*/ 37 w 67"/>
              <a:gd name="T63" fmla="*/ 64 h 64"/>
              <a:gd name="T64" fmla="*/ 40 w 67"/>
              <a:gd name="T65" fmla="*/ 64 h 64"/>
              <a:gd name="T66" fmla="*/ 42 w 67"/>
              <a:gd name="T67" fmla="*/ 63 h 64"/>
              <a:gd name="T68" fmla="*/ 46 w 67"/>
              <a:gd name="T69" fmla="*/ 62 h 64"/>
              <a:gd name="T70" fmla="*/ 49 w 67"/>
              <a:gd name="T71" fmla="*/ 62 h 64"/>
              <a:gd name="T72" fmla="*/ 51 w 67"/>
              <a:gd name="T73" fmla="*/ 59 h 64"/>
              <a:gd name="T74" fmla="*/ 55 w 67"/>
              <a:gd name="T75" fmla="*/ 58 h 64"/>
              <a:gd name="T76" fmla="*/ 57 w 67"/>
              <a:gd name="T77" fmla="*/ 56 h 64"/>
              <a:gd name="T78" fmla="*/ 59 w 67"/>
              <a:gd name="T79" fmla="*/ 53 h 64"/>
              <a:gd name="T80" fmla="*/ 61 w 67"/>
              <a:gd name="T81" fmla="*/ 50 h 64"/>
              <a:gd name="T82" fmla="*/ 62 w 67"/>
              <a:gd name="T83" fmla="*/ 48 h 64"/>
              <a:gd name="T84" fmla="*/ 65 w 67"/>
              <a:gd name="T85" fmla="*/ 45 h 64"/>
              <a:gd name="T86" fmla="*/ 65 w 67"/>
              <a:gd name="T87" fmla="*/ 43 h 64"/>
              <a:gd name="T88" fmla="*/ 67 w 67"/>
              <a:gd name="T89" fmla="*/ 39 h 64"/>
              <a:gd name="T90" fmla="*/ 67 w 67"/>
              <a:gd name="T91" fmla="*/ 37 h 64"/>
              <a:gd name="T92" fmla="*/ 67 w 67"/>
              <a:gd name="T93" fmla="*/ 34 h 64"/>
              <a:gd name="T94" fmla="*/ 67 w 67"/>
              <a:gd name="T95" fmla="*/ 30 h 64"/>
              <a:gd name="T96" fmla="*/ 67 w 67"/>
              <a:gd name="T97" fmla="*/ 28 h 64"/>
              <a:gd name="T98" fmla="*/ 67 w 67"/>
              <a:gd name="T99" fmla="*/ 24 h 64"/>
              <a:gd name="T100" fmla="*/ 65 w 67"/>
              <a:gd name="T101" fmla="*/ 20 h 64"/>
              <a:gd name="T102" fmla="*/ 65 w 67"/>
              <a:gd name="T103" fmla="*/ 18 h 64"/>
              <a:gd name="T104" fmla="*/ 62 w 67"/>
              <a:gd name="T105" fmla="*/ 15 h 64"/>
              <a:gd name="T106" fmla="*/ 61 w 67"/>
              <a:gd name="T107" fmla="*/ 13 h 64"/>
              <a:gd name="T108" fmla="*/ 59 w 67"/>
              <a:gd name="T109" fmla="*/ 10 h 64"/>
              <a:gd name="T110" fmla="*/ 56 w 67"/>
              <a:gd name="T111" fmla="*/ 8 h 64"/>
              <a:gd name="T112" fmla="*/ 54 w 67"/>
              <a:gd name="T113" fmla="*/ 7 h 64"/>
              <a:gd name="T114" fmla="*/ 51 w 67"/>
              <a:gd name="T115" fmla="*/ 4 h 64"/>
              <a:gd name="T116" fmla="*/ 49 w 67"/>
              <a:gd name="T117" fmla="*/ 3 h 64"/>
              <a:gd name="T118" fmla="*/ 46 w 67"/>
              <a:gd name="T119" fmla="*/ 2 h 64"/>
              <a:gd name="T120" fmla="*/ 42 w 67"/>
              <a:gd name="T121" fmla="*/ 0 h 64"/>
              <a:gd name="T122" fmla="*/ 40 w 67"/>
              <a:gd name="T123" fmla="*/ 0 h 64"/>
              <a:gd name="T124" fmla="*/ 35 w 67"/>
              <a:gd name="T1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 h="64">
                <a:moveTo>
                  <a:pt x="31" y="0"/>
                </a:moveTo>
                <a:lnTo>
                  <a:pt x="31" y="0"/>
                </a:lnTo>
                <a:lnTo>
                  <a:pt x="30" y="0"/>
                </a:lnTo>
                <a:lnTo>
                  <a:pt x="30" y="0"/>
                </a:lnTo>
                <a:lnTo>
                  <a:pt x="29" y="0"/>
                </a:lnTo>
                <a:lnTo>
                  <a:pt x="29" y="0"/>
                </a:lnTo>
                <a:lnTo>
                  <a:pt x="27" y="0"/>
                </a:lnTo>
                <a:lnTo>
                  <a:pt x="26" y="0"/>
                </a:lnTo>
                <a:lnTo>
                  <a:pt x="26" y="0"/>
                </a:lnTo>
                <a:lnTo>
                  <a:pt x="26" y="0"/>
                </a:lnTo>
                <a:lnTo>
                  <a:pt x="25" y="0"/>
                </a:lnTo>
                <a:lnTo>
                  <a:pt x="24" y="0"/>
                </a:lnTo>
                <a:lnTo>
                  <a:pt x="24" y="2"/>
                </a:lnTo>
                <a:lnTo>
                  <a:pt x="24" y="2"/>
                </a:lnTo>
                <a:lnTo>
                  <a:pt x="22" y="2"/>
                </a:lnTo>
                <a:lnTo>
                  <a:pt x="21" y="2"/>
                </a:lnTo>
                <a:lnTo>
                  <a:pt x="21" y="2"/>
                </a:lnTo>
                <a:lnTo>
                  <a:pt x="21" y="2"/>
                </a:lnTo>
                <a:lnTo>
                  <a:pt x="20" y="2"/>
                </a:lnTo>
                <a:lnTo>
                  <a:pt x="19" y="2"/>
                </a:lnTo>
                <a:lnTo>
                  <a:pt x="19" y="3"/>
                </a:lnTo>
                <a:lnTo>
                  <a:pt x="19" y="3"/>
                </a:lnTo>
                <a:lnTo>
                  <a:pt x="17" y="3"/>
                </a:lnTo>
                <a:lnTo>
                  <a:pt x="17" y="4"/>
                </a:lnTo>
                <a:lnTo>
                  <a:pt x="17" y="4"/>
                </a:lnTo>
                <a:lnTo>
                  <a:pt x="16" y="4"/>
                </a:lnTo>
                <a:lnTo>
                  <a:pt x="15" y="4"/>
                </a:lnTo>
                <a:lnTo>
                  <a:pt x="15" y="4"/>
                </a:lnTo>
                <a:lnTo>
                  <a:pt x="15" y="4"/>
                </a:lnTo>
                <a:lnTo>
                  <a:pt x="14" y="5"/>
                </a:lnTo>
                <a:lnTo>
                  <a:pt x="14" y="5"/>
                </a:lnTo>
                <a:lnTo>
                  <a:pt x="12" y="7"/>
                </a:lnTo>
                <a:lnTo>
                  <a:pt x="12" y="7"/>
                </a:lnTo>
                <a:lnTo>
                  <a:pt x="12" y="7"/>
                </a:lnTo>
                <a:lnTo>
                  <a:pt x="11" y="7"/>
                </a:lnTo>
                <a:lnTo>
                  <a:pt x="11" y="8"/>
                </a:lnTo>
                <a:lnTo>
                  <a:pt x="10" y="8"/>
                </a:lnTo>
                <a:lnTo>
                  <a:pt x="10" y="9"/>
                </a:lnTo>
                <a:lnTo>
                  <a:pt x="10" y="9"/>
                </a:lnTo>
                <a:lnTo>
                  <a:pt x="8" y="9"/>
                </a:lnTo>
                <a:lnTo>
                  <a:pt x="8" y="9"/>
                </a:lnTo>
                <a:lnTo>
                  <a:pt x="7" y="10"/>
                </a:lnTo>
                <a:lnTo>
                  <a:pt x="7" y="10"/>
                </a:lnTo>
                <a:lnTo>
                  <a:pt x="7" y="12"/>
                </a:lnTo>
                <a:lnTo>
                  <a:pt x="7" y="12"/>
                </a:lnTo>
                <a:lnTo>
                  <a:pt x="6" y="12"/>
                </a:lnTo>
                <a:lnTo>
                  <a:pt x="6" y="13"/>
                </a:lnTo>
                <a:lnTo>
                  <a:pt x="5" y="14"/>
                </a:lnTo>
                <a:lnTo>
                  <a:pt x="5" y="14"/>
                </a:lnTo>
                <a:lnTo>
                  <a:pt x="5" y="14"/>
                </a:lnTo>
                <a:lnTo>
                  <a:pt x="5" y="14"/>
                </a:lnTo>
                <a:lnTo>
                  <a:pt x="3" y="15"/>
                </a:lnTo>
                <a:lnTo>
                  <a:pt x="3" y="15"/>
                </a:lnTo>
                <a:lnTo>
                  <a:pt x="3" y="15"/>
                </a:lnTo>
                <a:lnTo>
                  <a:pt x="3" y="17"/>
                </a:lnTo>
                <a:lnTo>
                  <a:pt x="3" y="18"/>
                </a:lnTo>
                <a:lnTo>
                  <a:pt x="3" y="18"/>
                </a:lnTo>
                <a:lnTo>
                  <a:pt x="2" y="18"/>
                </a:lnTo>
                <a:lnTo>
                  <a:pt x="2" y="19"/>
                </a:lnTo>
                <a:lnTo>
                  <a:pt x="2" y="20"/>
                </a:lnTo>
                <a:lnTo>
                  <a:pt x="1" y="20"/>
                </a:lnTo>
                <a:lnTo>
                  <a:pt x="1" y="20"/>
                </a:lnTo>
                <a:lnTo>
                  <a:pt x="1" y="22"/>
                </a:lnTo>
                <a:lnTo>
                  <a:pt x="1" y="23"/>
                </a:lnTo>
                <a:lnTo>
                  <a:pt x="1" y="23"/>
                </a:lnTo>
                <a:lnTo>
                  <a:pt x="1" y="23"/>
                </a:lnTo>
                <a:lnTo>
                  <a:pt x="1" y="24"/>
                </a:lnTo>
                <a:lnTo>
                  <a:pt x="1" y="25"/>
                </a:lnTo>
                <a:lnTo>
                  <a:pt x="0" y="25"/>
                </a:lnTo>
                <a:lnTo>
                  <a:pt x="0" y="25"/>
                </a:lnTo>
                <a:lnTo>
                  <a:pt x="0" y="27"/>
                </a:lnTo>
                <a:lnTo>
                  <a:pt x="0" y="28"/>
                </a:lnTo>
                <a:lnTo>
                  <a:pt x="0" y="28"/>
                </a:lnTo>
                <a:lnTo>
                  <a:pt x="0" y="28"/>
                </a:lnTo>
                <a:lnTo>
                  <a:pt x="0" y="29"/>
                </a:lnTo>
                <a:lnTo>
                  <a:pt x="0" y="29"/>
                </a:lnTo>
                <a:lnTo>
                  <a:pt x="0" y="30"/>
                </a:lnTo>
                <a:lnTo>
                  <a:pt x="0" y="30"/>
                </a:lnTo>
                <a:lnTo>
                  <a:pt x="0" y="32"/>
                </a:lnTo>
                <a:lnTo>
                  <a:pt x="0" y="32"/>
                </a:lnTo>
                <a:lnTo>
                  <a:pt x="0" y="33"/>
                </a:lnTo>
                <a:lnTo>
                  <a:pt x="0" y="34"/>
                </a:lnTo>
                <a:lnTo>
                  <a:pt x="0" y="34"/>
                </a:lnTo>
                <a:lnTo>
                  <a:pt x="0" y="34"/>
                </a:lnTo>
                <a:lnTo>
                  <a:pt x="0" y="35"/>
                </a:lnTo>
                <a:lnTo>
                  <a:pt x="0" y="37"/>
                </a:lnTo>
                <a:lnTo>
                  <a:pt x="0" y="37"/>
                </a:lnTo>
                <a:lnTo>
                  <a:pt x="0" y="37"/>
                </a:lnTo>
                <a:lnTo>
                  <a:pt x="0" y="38"/>
                </a:lnTo>
                <a:lnTo>
                  <a:pt x="0" y="39"/>
                </a:lnTo>
                <a:lnTo>
                  <a:pt x="1" y="39"/>
                </a:lnTo>
                <a:lnTo>
                  <a:pt x="1" y="39"/>
                </a:lnTo>
                <a:lnTo>
                  <a:pt x="1" y="40"/>
                </a:lnTo>
                <a:lnTo>
                  <a:pt x="1" y="42"/>
                </a:lnTo>
                <a:lnTo>
                  <a:pt x="1" y="42"/>
                </a:lnTo>
                <a:lnTo>
                  <a:pt x="1" y="42"/>
                </a:lnTo>
                <a:lnTo>
                  <a:pt x="1" y="43"/>
                </a:lnTo>
                <a:lnTo>
                  <a:pt x="1" y="43"/>
                </a:lnTo>
                <a:lnTo>
                  <a:pt x="1" y="44"/>
                </a:lnTo>
                <a:lnTo>
                  <a:pt x="2" y="44"/>
                </a:lnTo>
                <a:lnTo>
                  <a:pt x="2" y="45"/>
                </a:lnTo>
                <a:lnTo>
                  <a:pt x="2" y="45"/>
                </a:lnTo>
                <a:lnTo>
                  <a:pt x="3" y="45"/>
                </a:lnTo>
                <a:lnTo>
                  <a:pt x="3" y="47"/>
                </a:lnTo>
                <a:lnTo>
                  <a:pt x="3" y="48"/>
                </a:lnTo>
                <a:lnTo>
                  <a:pt x="3" y="48"/>
                </a:lnTo>
                <a:lnTo>
                  <a:pt x="3" y="48"/>
                </a:lnTo>
                <a:lnTo>
                  <a:pt x="5" y="49"/>
                </a:lnTo>
                <a:lnTo>
                  <a:pt x="5" y="50"/>
                </a:lnTo>
                <a:lnTo>
                  <a:pt x="5" y="50"/>
                </a:lnTo>
                <a:lnTo>
                  <a:pt x="5" y="50"/>
                </a:lnTo>
                <a:lnTo>
                  <a:pt x="5" y="50"/>
                </a:lnTo>
                <a:lnTo>
                  <a:pt x="6" y="52"/>
                </a:lnTo>
                <a:lnTo>
                  <a:pt x="6" y="53"/>
                </a:lnTo>
                <a:lnTo>
                  <a:pt x="7" y="53"/>
                </a:lnTo>
                <a:lnTo>
                  <a:pt x="7" y="53"/>
                </a:lnTo>
                <a:lnTo>
                  <a:pt x="7" y="53"/>
                </a:lnTo>
                <a:lnTo>
                  <a:pt x="8" y="54"/>
                </a:lnTo>
                <a:lnTo>
                  <a:pt x="8" y="56"/>
                </a:lnTo>
                <a:lnTo>
                  <a:pt x="10" y="56"/>
                </a:lnTo>
                <a:lnTo>
                  <a:pt x="10" y="56"/>
                </a:lnTo>
                <a:lnTo>
                  <a:pt x="10" y="56"/>
                </a:lnTo>
                <a:lnTo>
                  <a:pt x="10" y="57"/>
                </a:lnTo>
                <a:lnTo>
                  <a:pt x="11" y="57"/>
                </a:lnTo>
                <a:lnTo>
                  <a:pt x="12" y="57"/>
                </a:lnTo>
                <a:lnTo>
                  <a:pt x="12" y="57"/>
                </a:lnTo>
                <a:lnTo>
                  <a:pt x="12" y="58"/>
                </a:lnTo>
                <a:lnTo>
                  <a:pt x="12" y="58"/>
                </a:lnTo>
                <a:lnTo>
                  <a:pt x="14" y="59"/>
                </a:lnTo>
                <a:lnTo>
                  <a:pt x="15" y="59"/>
                </a:lnTo>
                <a:lnTo>
                  <a:pt x="15" y="59"/>
                </a:lnTo>
                <a:lnTo>
                  <a:pt x="15" y="59"/>
                </a:lnTo>
                <a:lnTo>
                  <a:pt x="16" y="59"/>
                </a:lnTo>
                <a:lnTo>
                  <a:pt x="16" y="61"/>
                </a:lnTo>
                <a:lnTo>
                  <a:pt x="17" y="61"/>
                </a:lnTo>
                <a:lnTo>
                  <a:pt x="17" y="61"/>
                </a:lnTo>
                <a:lnTo>
                  <a:pt x="19" y="62"/>
                </a:lnTo>
                <a:lnTo>
                  <a:pt x="19" y="62"/>
                </a:lnTo>
                <a:lnTo>
                  <a:pt x="19" y="62"/>
                </a:lnTo>
                <a:lnTo>
                  <a:pt x="20" y="62"/>
                </a:lnTo>
                <a:lnTo>
                  <a:pt x="21" y="62"/>
                </a:lnTo>
                <a:lnTo>
                  <a:pt x="21" y="62"/>
                </a:lnTo>
                <a:lnTo>
                  <a:pt x="21" y="62"/>
                </a:lnTo>
                <a:lnTo>
                  <a:pt x="22" y="63"/>
                </a:lnTo>
                <a:lnTo>
                  <a:pt x="24" y="63"/>
                </a:lnTo>
                <a:lnTo>
                  <a:pt x="24" y="63"/>
                </a:lnTo>
                <a:lnTo>
                  <a:pt x="24" y="63"/>
                </a:lnTo>
                <a:lnTo>
                  <a:pt x="25" y="63"/>
                </a:lnTo>
                <a:lnTo>
                  <a:pt x="26" y="63"/>
                </a:lnTo>
                <a:lnTo>
                  <a:pt x="26" y="64"/>
                </a:lnTo>
                <a:lnTo>
                  <a:pt x="26" y="64"/>
                </a:lnTo>
                <a:lnTo>
                  <a:pt x="27" y="64"/>
                </a:lnTo>
                <a:lnTo>
                  <a:pt x="29" y="64"/>
                </a:lnTo>
                <a:lnTo>
                  <a:pt x="29" y="64"/>
                </a:lnTo>
                <a:lnTo>
                  <a:pt x="29" y="64"/>
                </a:lnTo>
                <a:lnTo>
                  <a:pt x="30" y="64"/>
                </a:lnTo>
                <a:lnTo>
                  <a:pt x="31" y="64"/>
                </a:lnTo>
                <a:lnTo>
                  <a:pt x="31" y="64"/>
                </a:lnTo>
                <a:lnTo>
                  <a:pt x="35" y="64"/>
                </a:lnTo>
                <a:lnTo>
                  <a:pt x="37" y="64"/>
                </a:lnTo>
                <a:lnTo>
                  <a:pt x="37" y="64"/>
                </a:lnTo>
                <a:lnTo>
                  <a:pt x="37" y="64"/>
                </a:lnTo>
                <a:lnTo>
                  <a:pt x="39" y="64"/>
                </a:lnTo>
                <a:lnTo>
                  <a:pt x="40" y="64"/>
                </a:lnTo>
                <a:lnTo>
                  <a:pt x="40" y="64"/>
                </a:lnTo>
                <a:lnTo>
                  <a:pt x="40" y="64"/>
                </a:lnTo>
                <a:lnTo>
                  <a:pt x="41" y="64"/>
                </a:lnTo>
                <a:lnTo>
                  <a:pt x="42" y="63"/>
                </a:lnTo>
                <a:lnTo>
                  <a:pt x="42" y="63"/>
                </a:lnTo>
                <a:lnTo>
                  <a:pt x="42" y="63"/>
                </a:lnTo>
                <a:lnTo>
                  <a:pt x="44" y="63"/>
                </a:lnTo>
                <a:lnTo>
                  <a:pt x="45" y="63"/>
                </a:lnTo>
                <a:lnTo>
                  <a:pt x="45" y="63"/>
                </a:lnTo>
                <a:lnTo>
                  <a:pt x="45" y="62"/>
                </a:lnTo>
                <a:lnTo>
                  <a:pt x="46" y="62"/>
                </a:lnTo>
                <a:lnTo>
                  <a:pt x="46" y="62"/>
                </a:lnTo>
                <a:lnTo>
                  <a:pt x="47" y="62"/>
                </a:lnTo>
                <a:lnTo>
                  <a:pt x="47" y="62"/>
                </a:lnTo>
                <a:lnTo>
                  <a:pt x="49" y="62"/>
                </a:lnTo>
                <a:lnTo>
                  <a:pt x="49" y="62"/>
                </a:lnTo>
                <a:lnTo>
                  <a:pt x="50" y="61"/>
                </a:lnTo>
                <a:lnTo>
                  <a:pt x="50" y="61"/>
                </a:lnTo>
                <a:lnTo>
                  <a:pt x="51" y="61"/>
                </a:lnTo>
                <a:lnTo>
                  <a:pt x="51" y="59"/>
                </a:lnTo>
                <a:lnTo>
                  <a:pt x="51" y="59"/>
                </a:lnTo>
                <a:lnTo>
                  <a:pt x="52" y="59"/>
                </a:lnTo>
                <a:lnTo>
                  <a:pt x="54" y="59"/>
                </a:lnTo>
                <a:lnTo>
                  <a:pt x="54" y="59"/>
                </a:lnTo>
                <a:lnTo>
                  <a:pt x="54" y="58"/>
                </a:lnTo>
                <a:lnTo>
                  <a:pt x="55" y="58"/>
                </a:lnTo>
                <a:lnTo>
                  <a:pt x="55" y="57"/>
                </a:lnTo>
                <a:lnTo>
                  <a:pt x="56" y="57"/>
                </a:lnTo>
                <a:lnTo>
                  <a:pt x="56" y="57"/>
                </a:lnTo>
                <a:lnTo>
                  <a:pt x="56" y="57"/>
                </a:lnTo>
                <a:lnTo>
                  <a:pt x="57" y="56"/>
                </a:lnTo>
                <a:lnTo>
                  <a:pt x="57" y="56"/>
                </a:lnTo>
                <a:lnTo>
                  <a:pt x="59" y="56"/>
                </a:lnTo>
                <a:lnTo>
                  <a:pt x="59" y="56"/>
                </a:lnTo>
                <a:lnTo>
                  <a:pt x="59" y="54"/>
                </a:lnTo>
                <a:lnTo>
                  <a:pt x="59" y="53"/>
                </a:lnTo>
                <a:lnTo>
                  <a:pt x="60" y="53"/>
                </a:lnTo>
                <a:lnTo>
                  <a:pt x="60" y="53"/>
                </a:lnTo>
                <a:lnTo>
                  <a:pt x="60" y="53"/>
                </a:lnTo>
                <a:lnTo>
                  <a:pt x="60" y="52"/>
                </a:lnTo>
                <a:lnTo>
                  <a:pt x="61" y="50"/>
                </a:lnTo>
                <a:lnTo>
                  <a:pt x="61" y="50"/>
                </a:lnTo>
                <a:lnTo>
                  <a:pt x="62" y="50"/>
                </a:lnTo>
                <a:lnTo>
                  <a:pt x="62" y="49"/>
                </a:lnTo>
                <a:lnTo>
                  <a:pt x="62" y="49"/>
                </a:lnTo>
                <a:lnTo>
                  <a:pt x="62" y="48"/>
                </a:lnTo>
                <a:lnTo>
                  <a:pt x="64" y="48"/>
                </a:lnTo>
                <a:lnTo>
                  <a:pt x="64" y="48"/>
                </a:lnTo>
                <a:lnTo>
                  <a:pt x="64" y="47"/>
                </a:lnTo>
                <a:lnTo>
                  <a:pt x="65" y="45"/>
                </a:lnTo>
                <a:lnTo>
                  <a:pt x="65" y="45"/>
                </a:lnTo>
                <a:lnTo>
                  <a:pt x="65" y="45"/>
                </a:lnTo>
                <a:lnTo>
                  <a:pt x="65" y="44"/>
                </a:lnTo>
                <a:lnTo>
                  <a:pt x="65" y="44"/>
                </a:lnTo>
                <a:lnTo>
                  <a:pt x="65" y="43"/>
                </a:lnTo>
                <a:lnTo>
                  <a:pt x="65" y="43"/>
                </a:lnTo>
                <a:lnTo>
                  <a:pt x="66" y="42"/>
                </a:lnTo>
                <a:lnTo>
                  <a:pt x="66" y="42"/>
                </a:lnTo>
                <a:lnTo>
                  <a:pt x="66" y="42"/>
                </a:lnTo>
                <a:lnTo>
                  <a:pt x="66" y="40"/>
                </a:lnTo>
                <a:lnTo>
                  <a:pt x="67" y="39"/>
                </a:lnTo>
                <a:lnTo>
                  <a:pt x="67" y="39"/>
                </a:lnTo>
                <a:lnTo>
                  <a:pt x="67" y="39"/>
                </a:lnTo>
                <a:lnTo>
                  <a:pt x="67" y="38"/>
                </a:lnTo>
                <a:lnTo>
                  <a:pt x="67" y="37"/>
                </a:lnTo>
                <a:lnTo>
                  <a:pt x="67" y="37"/>
                </a:lnTo>
                <a:lnTo>
                  <a:pt x="67" y="37"/>
                </a:lnTo>
                <a:lnTo>
                  <a:pt x="67" y="35"/>
                </a:lnTo>
                <a:lnTo>
                  <a:pt x="67" y="34"/>
                </a:lnTo>
                <a:lnTo>
                  <a:pt x="67" y="34"/>
                </a:lnTo>
                <a:lnTo>
                  <a:pt x="67" y="34"/>
                </a:lnTo>
                <a:lnTo>
                  <a:pt x="67" y="33"/>
                </a:lnTo>
                <a:lnTo>
                  <a:pt x="67" y="32"/>
                </a:lnTo>
                <a:lnTo>
                  <a:pt x="67" y="32"/>
                </a:lnTo>
                <a:lnTo>
                  <a:pt x="67" y="30"/>
                </a:lnTo>
                <a:lnTo>
                  <a:pt x="67" y="30"/>
                </a:lnTo>
                <a:lnTo>
                  <a:pt x="67" y="29"/>
                </a:lnTo>
                <a:lnTo>
                  <a:pt x="67" y="29"/>
                </a:lnTo>
                <a:lnTo>
                  <a:pt x="67" y="28"/>
                </a:lnTo>
                <a:lnTo>
                  <a:pt x="67" y="28"/>
                </a:lnTo>
                <a:lnTo>
                  <a:pt x="67" y="28"/>
                </a:lnTo>
                <a:lnTo>
                  <a:pt x="67" y="27"/>
                </a:lnTo>
                <a:lnTo>
                  <a:pt x="67" y="25"/>
                </a:lnTo>
                <a:lnTo>
                  <a:pt x="67" y="25"/>
                </a:lnTo>
                <a:lnTo>
                  <a:pt x="67" y="25"/>
                </a:lnTo>
                <a:lnTo>
                  <a:pt x="67" y="24"/>
                </a:lnTo>
                <a:lnTo>
                  <a:pt x="66" y="23"/>
                </a:lnTo>
                <a:lnTo>
                  <a:pt x="66" y="23"/>
                </a:lnTo>
                <a:lnTo>
                  <a:pt x="66" y="23"/>
                </a:lnTo>
                <a:lnTo>
                  <a:pt x="66" y="22"/>
                </a:lnTo>
                <a:lnTo>
                  <a:pt x="65" y="20"/>
                </a:lnTo>
                <a:lnTo>
                  <a:pt x="65" y="20"/>
                </a:lnTo>
                <a:lnTo>
                  <a:pt x="65" y="20"/>
                </a:lnTo>
                <a:lnTo>
                  <a:pt x="65" y="19"/>
                </a:lnTo>
                <a:lnTo>
                  <a:pt x="65" y="18"/>
                </a:lnTo>
                <a:lnTo>
                  <a:pt x="65" y="18"/>
                </a:lnTo>
                <a:lnTo>
                  <a:pt x="64" y="18"/>
                </a:lnTo>
                <a:lnTo>
                  <a:pt x="64" y="17"/>
                </a:lnTo>
                <a:lnTo>
                  <a:pt x="64" y="15"/>
                </a:lnTo>
                <a:lnTo>
                  <a:pt x="62" y="15"/>
                </a:lnTo>
                <a:lnTo>
                  <a:pt x="62" y="15"/>
                </a:lnTo>
                <a:lnTo>
                  <a:pt x="62" y="14"/>
                </a:lnTo>
                <a:lnTo>
                  <a:pt x="62" y="14"/>
                </a:lnTo>
                <a:lnTo>
                  <a:pt x="62" y="14"/>
                </a:lnTo>
                <a:lnTo>
                  <a:pt x="61" y="14"/>
                </a:lnTo>
                <a:lnTo>
                  <a:pt x="61" y="13"/>
                </a:lnTo>
                <a:lnTo>
                  <a:pt x="60" y="12"/>
                </a:lnTo>
                <a:lnTo>
                  <a:pt x="60" y="12"/>
                </a:lnTo>
                <a:lnTo>
                  <a:pt x="60" y="12"/>
                </a:lnTo>
                <a:lnTo>
                  <a:pt x="60" y="10"/>
                </a:lnTo>
                <a:lnTo>
                  <a:pt x="59" y="10"/>
                </a:lnTo>
                <a:lnTo>
                  <a:pt x="59" y="9"/>
                </a:lnTo>
                <a:lnTo>
                  <a:pt x="59" y="9"/>
                </a:lnTo>
                <a:lnTo>
                  <a:pt x="57" y="9"/>
                </a:lnTo>
                <a:lnTo>
                  <a:pt x="57" y="9"/>
                </a:lnTo>
                <a:lnTo>
                  <a:pt x="56" y="8"/>
                </a:lnTo>
                <a:lnTo>
                  <a:pt x="56" y="8"/>
                </a:lnTo>
                <a:lnTo>
                  <a:pt x="56" y="7"/>
                </a:lnTo>
                <a:lnTo>
                  <a:pt x="55" y="7"/>
                </a:lnTo>
                <a:lnTo>
                  <a:pt x="55" y="7"/>
                </a:lnTo>
                <a:lnTo>
                  <a:pt x="54" y="7"/>
                </a:lnTo>
                <a:lnTo>
                  <a:pt x="54" y="5"/>
                </a:lnTo>
                <a:lnTo>
                  <a:pt x="54" y="5"/>
                </a:lnTo>
                <a:lnTo>
                  <a:pt x="52" y="4"/>
                </a:lnTo>
                <a:lnTo>
                  <a:pt x="52" y="4"/>
                </a:lnTo>
                <a:lnTo>
                  <a:pt x="51" y="4"/>
                </a:lnTo>
                <a:lnTo>
                  <a:pt x="51" y="4"/>
                </a:lnTo>
                <a:lnTo>
                  <a:pt x="51" y="4"/>
                </a:lnTo>
                <a:lnTo>
                  <a:pt x="50" y="4"/>
                </a:lnTo>
                <a:lnTo>
                  <a:pt x="49" y="3"/>
                </a:lnTo>
                <a:lnTo>
                  <a:pt x="49" y="3"/>
                </a:lnTo>
                <a:lnTo>
                  <a:pt x="49" y="3"/>
                </a:lnTo>
                <a:lnTo>
                  <a:pt x="47" y="2"/>
                </a:lnTo>
                <a:lnTo>
                  <a:pt x="46" y="2"/>
                </a:lnTo>
                <a:lnTo>
                  <a:pt x="46" y="2"/>
                </a:lnTo>
                <a:lnTo>
                  <a:pt x="46" y="2"/>
                </a:lnTo>
                <a:lnTo>
                  <a:pt x="45" y="2"/>
                </a:lnTo>
                <a:lnTo>
                  <a:pt x="45" y="2"/>
                </a:lnTo>
                <a:lnTo>
                  <a:pt x="44" y="2"/>
                </a:lnTo>
                <a:lnTo>
                  <a:pt x="44" y="2"/>
                </a:lnTo>
                <a:lnTo>
                  <a:pt x="42" y="0"/>
                </a:lnTo>
                <a:lnTo>
                  <a:pt x="42" y="0"/>
                </a:lnTo>
                <a:lnTo>
                  <a:pt x="41" y="0"/>
                </a:lnTo>
                <a:lnTo>
                  <a:pt x="41" y="0"/>
                </a:lnTo>
                <a:lnTo>
                  <a:pt x="40" y="0"/>
                </a:lnTo>
                <a:lnTo>
                  <a:pt x="40" y="0"/>
                </a:lnTo>
                <a:lnTo>
                  <a:pt x="39" y="0"/>
                </a:lnTo>
                <a:lnTo>
                  <a:pt x="39" y="0"/>
                </a:lnTo>
                <a:lnTo>
                  <a:pt x="37" y="0"/>
                </a:lnTo>
                <a:lnTo>
                  <a:pt x="37" y="0"/>
                </a:lnTo>
                <a:lnTo>
                  <a:pt x="35" y="0"/>
                </a:lnTo>
                <a:lnTo>
                  <a:pt x="31" y="0"/>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34" name="Line 86"/>
          <p:cNvSpPr>
            <a:spLocks noChangeShapeType="1"/>
          </p:cNvSpPr>
          <p:nvPr/>
        </p:nvSpPr>
        <p:spPr bwMode="auto">
          <a:xfrm>
            <a:off x="2561168" y="2424113"/>
            <a:ext cx="2117" cy="0"/>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35" name="Freeform 87"/>
          <p:cNvSpPr>
            <a:spLocks/>
          </p:cNvSpPr>
          <p:nvPr/>
        </p:nvSpPr>
        <p:spPr bwMode="auto">
          <a:xfrm>
            <a:off x="2533651" y="2413000"/>
            <a:ext cx="27516" cy="26988"/>
          </a:xfrm>
          <a:custGeom>
            <a:avLst/>
            <a:gdLst>
              <a:gd name="T0" fmla="*/ 64 w 64"/>
              <a:gd name="T1" fmla="*/ 29 h 84"/>
              <a:gd name="T2" fmla="*/ 64 w 64"/>
              <a:gd name="T3" fmla="*/ 27 h 84"/>
              <a:gd name="T4" fmla="*/ 63 w 64"/>
              <a:gd name="T5" fmla="*/ 23 h 84"/>
              <a:gd name="T6" fmla="*/ 62 w 64"/>
              <a:gd name="T7" fmla="*/ 20 h 84"/>
              <a:gd name="T8" fmla="*/ 61 w 64"/>
              <a:gd name="T9" fmla="*/ 18 h 84"/>
              <a:gd name="T10" fmla="*/ 59 w 64"/>
              <a:gd name="T11" fmla="*/ 14 h 84"/>
              <a:gd name="T12" fmla="*/ 57 w 64"/>
              <a:gd name="T13" fmla="*/ 12 h 84"/>
              <a:gd name="T14" fmla="*/ 56 w 64"/>
              <a:gd name="T15" fmla="*/ 9 h 84"/>
              <a:gd name="T16" fmla="*/ 53 w 64"/>
              <a:gd name="T17" fmla="*/ 8 h 84"/>
              <a:gd name="T18" fmla="*/ 51 w 64"/>
              <a:gd name="T19" fmla="*/ 5 h 84"/>
              <a:gd name="T20" fmla="*/ 48 w 64"/>
              <a:gd name="T21" fmla="*/ 4 h 84"/>
              <a:gd name="T22" fmla="*/ 46 w 64"/>
              <a:gd name="T23" fmla="*/ 2 h 84"/>
              <a:gd name="T24" fmla="*/ 42 w 64"/>
              <a:gd name="T25" fmla="*/ 2 h 84"/>
              <a:gd name="T26" fmla="*/ 39 w 64"/>
              <a:gd name="T27" fmla="*/ 0 h 84"/>
              <a:gd name="T28" fmla="*/ 36 w 64"/>
              <a:gd name="T29" fmla="*/ 0 h 84"/>
              <a:gd name="T30" fmla="*/ 32 w 64"/>
              <a:gd name="T31" fmla="*/ 0 h 84"/>
              <a:gd name="T32" fmla="*/ 29 w 64"/>
              <a:gd name="T33" fmla="*/ 0 h 84"/>
              <a:gd name="T34" fmla="*/ 26 w 64"/>
              <a:gd name="T35" fmla="*/ 0 h 84"/>
              <a:gd name="T36" fmla="*/ 23 w 64"/>
              <a:gd name="T37" fmla="*/ 2 h 84"/>
              <a:gd name="T38" fmla="*/ 21 w 64"/>
              <a:gd name="T39" fmla="*/ 3 h 84"/>
              <a:gd name="T40" fmla="*/ 17 w 64"/>
              <a:gd name="T41" fmla="*/ 4 h 84"/>
              <a:gd name="T42" fmla="*/ 14 w 64"/>
              <a:gd name="T43" fmla="*/ 5 h 84"/>
              <a:gd name="T44" fmla="*/ 12 w 64"/>
              <a:gd name="T45" fmla="*/ 8 h 84"/>
              <a:gd name="T46" fmla="*/ 9 w 64"/>
              <a:gd name="T47" fmla="*/ 9 h 84"/>
              <a:gd name="T48" fmla="*/ 8 w 64"/>
              <a:gd name="T49" fmla="*/ 12 h 84"/>
              <a:gd name="T50" fmla="*/ 5 w 64"/>
              <a:gd name="T51" fmla="*/ 15 h 84"/>
              <a:gd name="T52" fmla="*/ 4 w 64"/>
              <a:gd name="T53" fmla="*/ 18 h 84"/>
              <a:gd name="T54" fmla="*/ 3 w 64"/>
              <a:gd name="T55" fmla="*/ 20 h 84"/>
              <a:gd name="T56" fmla="*/ 2 w 64"/>
              <a:gd name="T57" fmla="*/ 23 h 84"/>
              <a:gd name="T58" fmla="*/ 2 w 64"/>
              <a:gd name="T59" fmla="*/ 27 h 84"/>
              <a:gd name="T60" fmla="*/ 0 w 64"/>
              <a:gd name="T61" fmla="*/ 29 h 84"/>
              <a:gd name="T62" fmla="*/ 0 w 64"/>
              <a:gd name="T63" fmla="*/ 53 h 84"/>
              <a:gd name="T64" fmla="*/ 0 w 64"/>
              <a:gd name="T65" fmla="*/ 57 h 84"/>
              <a:gd name="T66" fmla="*/ 2 w 64"/>
              <a:gd name="T67" fmla="*/ 59 h 84"/>
              <a:gd name="T68" fmla="*/ 2 w 64"/>
              <a:gd name="T69" fmla="*/ 62 h 84"/>
              <a:gd name="T70" fmla="*/ 4 w 64"/>
              <a:gd name="T71" fmla="*/ 66 h 84"/>
              <a:gd name="T72" fmla="*/ 4 w 64"/>
              <a:gd name="T73" fmla="*/ 69 h 84"/>
              <a:gd name="T74" fmla="*/ 7 w 64"/>
              <a:gd name="T75" fmla="*/ 71 h 84"/>
              <a:gd name="T76" fmla="*/ 9 w 64"/>
              <a:gd name="T77" fmla="*/ 73 h 84"/>
              <a:gd name="T78" fmla="*/ 12 w 64"/>
              <a:gd name="T79" fmla="*/ 76 h 84"/>
              <a:gd name="T80" fmla="*/ 14 w 64"/>
              <a:gd name="T81" fmla="*/ 78 h 84"/>
              <a:gd name="T82" fmla="*/ 16 w 64"/>
              <a:gd name="T83" fmla="*/ 79 h 84"/>
              <a:gd name="T84" fmla="*/ 19 w 64"/>
              <a:gd name="T85" fmla="*/ 81 h 84"/>
              <a:gd name="T86" fmla="*/ 22 w 64"/>
              <a:gd name="T87" fmla="*/ 83 h 84"/>
              <a:gd name="T88" fmla="*/ 26 w 64"/>
              <a:gd name="T89" fmla="*/ 83 h 84"/>
              <a:gd name="T90" fmla="*/ 28 w 64"/>
              <a:gd name="T91" fmla="*/ 84 h 84"/>
              <a:gd name="T92" fmla="*/ 32 w 64"/>
              <a:gd name="T93" fmla="*/ 84 h 84"/>
              <a:gd name="T94" fmla="*/ 34 w 64"/>
              <a:gd name="T95" fmla="*/ 84 h 84"/>
              <a:gd name="T96" fmla="*/ 38 w 64"/>
              <a:gd name="T97" fmla="*/ 84 h 84"/>
              <a:gd name="T98" fmla="*/ 41 w 64"/>
              <a:gd name="T99" fmla="*/ 83 h 84"/>
              <a:gd name="T100" fmla="*/ 43 w 64"/>
              <a:gd name="T101" fmla="*/ 83 h 84"/>
              <a:gd name="T102" fmla="*/ 47 w 64"/>
              <a:gd name="T103" fmla="*/ 81 h 84"/>
              <a:gd name="T104" fmla="*/ 49 w 64"/>
              <a:gd name="T105" fmla="*/ 79 h 84"/>
              <a:gd name="T106" fmla="*/ 52 w 64"/>
              <a:gd name="T107" fmla="*/ 78 h 84"/>
              <a:gd name="T108" fmla="*/ 54 w 64"/>
              <a:gd name="T109" fmla="*/ 76 h 84"/>
              <a:gd name="T110" fmla="*/ 57 w 64"/>
              <a:gd name="T111" fmla="*/ 73 h 84"/>
              <a:gd name="T112" fmla="*/ 59 w 64"/>
              <a:gd name="T113" fmla="*/ 71 h 84"/>
              <a:gd name="T114" fmla="*/ 61 w 64"/>
              <a:gd name="T115" fmla="*/ 68 h 84"/>
              <a:gd name="T116" fmla="*/ 62 w 64"/>
              <a:gd name="T117" fmla="*/ 66 h 84"/>
              <a:gd name="T118" fmla="*/ 63 w 64"/>
              <a:gd name="T119" fmla="*/ 62 h 84"/>
              <a:gd name="T120" fmla="*/ 64 w 64"/>
              <a:gd name="T121" fmla="*/ 59 h 84"/>
              <a:gd name="T122" fmla="*/ 64 w 64"/>
              <a:gd name="T123" fmla="*/ 56 h 84"/>
              <a:gd name="T124" fmla="*/ 64 w 64"/>
              <a:gd name="T125" fmla="*/ 5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 h="84">
                <a:moveTo>
                  <a:pt x="64" y="32"/>
                </a:moveTo>
                <a:lnTo>
                  <a:pt x="64" y="32"/>
                </a:lnTo>
                <a:lnTo>
                  <a:pt x="64" y="30"/>
                </a:lnTo>
                <a:lnTo>
                  <a:pt x="64" y="29"/>
                </a:lnTo>
                <a:lnTo>
                  <a:pt x="64" y="29"/>
                </a:lnTo>
                <a:lnTo>
                  <a:pt x="64" y="29"/>
                </a:lnTo>
                <a:lnTo>
                  <a:pt x="64" y="28"/>
                </a:lnTo>
                <a:lnTo>
                  <a:pt x="64" y="28"/>
                </a:lnTo>
                <a:lnTo>
                  <a:pt x="64" y="28"/>
                </a:lnTo>
                <a:lnTo>
                  <a:pt x="64" y="27"/>
                </a:lnTo>
                <a:lnTo>
                  <a:pt x="64" y="25"/>
                </a:lnTo>
                <a:lnTo>
                  <a:pt x="64" y="25"/>
                </a:lnTo>
                <a:lnTo>
                  <a:pt x="64" y="24"/>
                </a:lnTo>
                <a:lnTo>
                  <a:pt x="63" y="24"/>
                </a:lnTo>
                <a:lnTo>
                  <a:pt x="63" y="23"/>
                </a:lnTo>
                <a:lnTo>
                  <a:pt x="63" y="23"/>
                </a:lnTo>
                <a:lnTo>
                  <a:pt x="63" y="22"/>
                </a:lnTo>
                <a:lnTo>
                  <a:pt x="63" y="22"/>
                </a:lnTo>
                <a:lnTo>
                  <a:pt x="62" y="20"/>
                </a:lnTo>
                <a:lnTo>
                  <a:pt x="62" y="20"/>
                </a:lnTo>
                <a:lnTo>
                  <a:pt x="62" y="20"/>
                </a:lnTo>
                <a:lnTo>
                  <a:pt x="62" y="19"/>
                </a:lnTo>
                <a:lnTo>
                  <a:pt x="62" y="18"/>
                </a:lnTo>
                <a:lnTo>
                  <a:pt x="62" y="18"/>
                </a:lnTo>
                <a:lnTo>
                  <a:pt x="61" y="18"/>
                </a:lnTo>
                <a:lnTo>
                  <a:pt x="61" y="17"/>
                </a:lnTo>
                <a:lnTo>
                  <a:pt x="61" y="15"/>
                </a:lnTo>
                <a:lnTo>
                  <a:pt x="59" y="15"/>
                </a:lnTo>
                <a:lnTo>
                  <a:pt x="59" y="15"/>
                </a:lnTo>
                <a:lnTo>
                  <a:pt x="59" y="14"/>
                </a:lnTo>
                <a:lnTo>
                  <a:pt x="59" y="14"/>
                </a:lnTo>
                <a:lnTo>
                  <a:pt x="58" y="14"/>
                </a:lnTo>
                <a:lnTo>
                  <a:pt x="58" y="13"/>
                </a:lnTo>
                <a:lnTo>
                  <a:pt x="58" y="13"/>
                </a:lnTo>
                <a:lnTo>
                  <a:pt x="57" y="12"/>
                </a:lnTo>
                <a:lnTo>
                  <a:pt x="57" y="12"/>
                </a:lnTo>
                <a:lnTo>
                  <a:pt x="57" y="12"/>
                </a:lnTo>
                <a:lnTo>
                  <a:pt x="57" y="10"/>
                </a:lnTo>
                <a:lnTo>
                  <a:pt x="56" y="10"/>
                </a:lnTo>
                <a:lnTo>
                  <a:pt x="56" y="9"/>
                </a:lnTo>
                <a:lnTo>
                  <a:pt x="56" y="9"/>
                </a:lnTo>
                <a:lnTo>
                  <a:pt x="54" y="9"/>
                </a:lnTo>
                <a:lnTo>
                  <a:pt x="54" y="9"/>
                </a:lnTo>
                <a:lnTo>
                  <a:pt x="53" y="8"/>
                </a:lnTo>
                <a:lnTo>
                  <a:pt x="53" y="8"/>
                </a:lnTo>
                <a:lnTo>
                  <a:pt x="53" y="7"/>
                </a:lnTo>
                <a:lnTo>
                  <a:pt x="52" y="7"/>
                </a:lnTo>
                <a:lnTo>
                  <a:pt x="52" y="7"/>
                </a:lnTo>
                <a:lnTo>
                  <a:pt x="51" y="7"/>
                </a:lnTo>
                <a:lnTo>
                  <a:pt x="51" y="5"/>
                </a:lnTo>
                <a:lnTo>
                  <a:pt x="51" y="5"/>
                </a:lnTo>
                <a:lnTo>
                  <a:pt x="49" y="4"/>
                </a:lnTo>
                <a:lnTo>
                  <a:pt x="48" y="4"/>
                </a:lnTo>
                <a:lnTo>
                  <a:pt x="48" y="4"/>
                </a:lnTo>
                <a:lnTo>
                  <a:pt x="48" y="4"/>
                </a:lnTo>
                <a:lnTo>
                  <a:pt x="47" y="4"/>
                </a:lnTo>
                <a:lnTo>
                  <a:pt x="47" y="3"/>
                </a:lnTo>
                <a:lnTo>
                  <a:pt x="46" y="3"/>
                </a:lnTo>
                <a:lnTo>
                  <a:pt x="46" y="3"/>
                </a:lnTo>
                <a:lnTo>
                  <a:pt x="46" y="2"/>
                </a:lnTo>
                <a:lnTo>
                  <a:pt x="44" y="2"/>
                </a:lnTo>
                <a:lnTo>
                  <a:pt x="43" y="2"/>
                </a:lnTo>
                <a:lnTo>
                  <a:pt x="43" y="2"/>
                </a:lnTo>
                <a:lnTo>
                  <a:pt x="43" y="2"/>
                </a:lnTo>
                <a:lnTo>
                  <a:pt x="42" y="2"/>
                </a:lnTo>
                <a:lnTo>
                  <a:pt x="42" y="2"/>
                </a:lnTo>
                <a:lnTo>
                  <a:pt x="41" y="2"/>
                </a:lnTo>
                <a:lnTo>
                  <a:pt x="41" y="2"/>
                </a:lnTo>
                <a:lnTo>
                  <a:pt x="39" y="0"/>
                </a:lnTo>
                <a:lnTo>
                  <a:pt x="39" y="0"/>
                </a:lnTo>
                <a:lnTo>
                  <a:pt x="38" y="0"/>
                </a:lnTo>
                <a:lnTo>
                  <a:pt x="37" y="0"/>
                </a:lnTo>
                <a:lnTo>
                  <a:pt x="37" y="0"/>
                </a:lnTo>
                <a:lnTo>
                  <a:pt x="37" y="0"/>
                </a:lnTo>
                <a:lnTo>
                  <a:pt x="36" y="0"/>
                </a:lnTo>
                <a:lnTo>
                  <a:pt x="34" y="0"/>
                </a:lnTo>
                <a:lnTo>
                  <a:pt x="34" y="0"/>
                </a:lnTo>
                <a:lnTo>
                  <a:pt x="34" y="0"/>
                </a:lnTo>
                <a:lnTo>
                  <a:pt x="33" y="0"/>
                </a:lnTo>
                <a:lnTo>
                  <a:pt x="32" y="0"/>
                </a:lnTo>
                <a:lnTo>
                  <a:pt x="32" y="0"/>
                </a:lnTo>
                <a:lnTo>
                  <a:pt x="32" y="0"/>
                </a:lnTo>
                <a:lnTo>
                  <a:pt x="31" y="0"/>
                </a:lnTo>
                <a:lnTo>
                  <a:pt x="29" y="0"/>
                </a:lnTo>
                <a:lnTo>
                  <a:pt x="29" y="0"/>
                </a:lnTo>
                <a:lnTo>
                  <a:pt x="29" y="0"/>
                </a:lnTo>
                <a:lnTo>
                  <a:pt x="28" y="0"/>
                </a:lnTo>
                <a:lnTo>
                  <a:pt x="28" y="0"/>
                </a:lnTo>
                <a:lnTo>
                  <a:pt x="27" y="0"/>
                </a:lnTo>
                <a:lnTo>
                  <a:pt x="26" y="0"/>
                </a:lnTo>
                <a:lnTo>
                  <a:pt x="26" y="0"/>
                </a:lnTo>
                <a:lnTo>
                  <a:pt x="26" y="2"/>
                </a:lnTo>
                <a:lnTo>
                  <a:pt x="24" y="2"/>
                </a:lnTo>
                <a:lnTo>
                  <a:pt x="23" y="2"/>
                </a:lnTo>
                <a:lnTo>
                  <a:pt x="23" y="2"/>
                </a:lnTo>
                <a:lnTo>
                  <a:pt x="23" y="2"/>
                </a:lnTo>
                <a:lnTo>
                  <a:pt x="22" y="2"/>
                </a:lnTo>
                <a:lnTo>
                  <a:pt x="21" y="2"/>
                </a:lnTo>
                <a:lnTo>
                  <a:pt x="21" y="2"/>
                </a:lnTo>
                <a:lnTo>
                  <a:pt x="21" y="3"/>
                </a:lnTo>
                <a:lnTo>
                  <a:pt x="19" y="3"/>
                </a:lnTo>
                <a:lnTo>
                  <a:pt x="19" y="3"/>
                </a:lnTo>
                <a:lnTo>
                  <a:pt x="18" y="4"/>
                </a:lnTo>
                <a:lnTo>
                  <a:pt x="18" y="4"/>
                </a:lnTo>
                <a:lnTo>
                  <a:pt x="17" y="4"/>
                </a:lnTo>
                <a:lnTo>
                  <a:pt x="17" y="4"/>
                </a:lnTo>
                <a:lnTo>
                  <a:pt x="16" y="4"/>
                </a:lnTo>
                <a:lnTo>
                  <a:pt x="16" y="5"/>
                </a:lnTo>
                <a:lnTo>
                  <a:pt x="16" y="5"/>
                </a:lnTo>
                <a:lnTo>
                  <a:pt x="14" y="5"/>
                </a:lnTo>
                <a:lnTo>
                  <a:pt x="14" y="7"/>
                </a:lnTo>
                <a:lnTo>
                  <a:pt x="14" y="7"/>
                </a:lnTo>
                <a:lnTo>
                  <a:pt x="13" y="7"/>
                </a:lnTo>
                <a:lnTo>
                  <a:pt x="13" y="7"/>
                </a:lnTo>
                <a:lnTo>
                  <a:pt x="12" y="8"/>
                </a:lnTo>
                <a:lnTo>
                  <a:pt x="12" y="8"/>
                </a:lnTo>
                <a:lnTo>
                  <a:pt x="12" y="9"/>
                </a:lnTo>
                <a:lnTo>
                  <a:pt x="11" y="9"/>
                </a:lnTo>
                <a:lnTo>
                  <a:pt x="11" y="9"/>
                </a:lnTo>
                <a:lnTo>
                  <a:pt x="9" y="9"/>
                </a:lnTo>
                <a:lnTo>
                  <a:pt x="9" y="10"/>
                </a:lnTo>
                <a:lnTo>
                  <a:pt x="9" y="12"/>
                </a:lnTo>
                <a:lnTo>
                  <a:pt x="9" y="12"/>
                </a:lnTo>
                <a:lnTo>
                  <a:pt x="8" y="12"/>
                </a:lnTo>
                <a:lnTo>
                  <a:pt x="8" y="12"/>
                </a:lnTo>
                <a:lnTo>
                  <a:pt x="7" y="13"/>
                </a:lnTo>
                <a:lnTo>
                  <a:pt x="7" y="14"/>
                </a:lnTo>
                <a:lnTo>
                  <a:pt x="7" y="14"/>
                </a:lnTo>
                <a:lnTo>
                  <a:pt x="7" y="14"/>
                </a:lnTo>
                <a:lnTo>
                  <a:pt x="5" y="15"/>
                </a:lnTo>
                <a:lnTo>
                  <a:pt x="5" y="15"/>
                </a:lnTo>
                <a:lnTo>
                  <a:pt x="4" y="15"/>
                </a:lnTo>
                <a:lnTo>
                  <a:pt x="4" y="17"/>
                </a:lnTo>
                <a:lnTo>
                  <a:pt x="4" y="17"/>
                </a:lnTo>
                <a:lnTo>
                  <a:pt x="4" y="18"/>
                </a:lnTo>
                <a:lnTo>
                  <a:pt x="4" y="18"/>
                </a:lnTo>
                <a:lnTo>
                  <a:pt x="4" y="18"/>
                </a:lnTo>
                <a:lnTo>
                  <a:pt x="3" y="19"/>
                </a:lnTo>
                <a:lnTo>
                  <a:pt x="3" y="20"/>
                </a:lnTo>
                <a:lnTo>
                  <a:pt x="3" y="20"/>
                </a:lnTo>
                <a:lnTo>
                  <a:pt x="2" y="20"/>
                </a:lnTo>
                <a:lnTo>
                  <a:pt x="2" y="22"/>
                </a:lnTo>
                <a:lnTo>
                  <a:pt x="2" y="23"/>
                </a:lnTo>
                <a:lnTo>
                  <a:pt x="2" y="23"/>
                </a:lnTo>
                <a:lnTo>
                  <a:pt x="2" y="23"/>
                </a:lnTo>
                <a:lnTo>
                  <a:pt x="2" y="24"/>
                </a:lnTo>
                <a:lnTo>
                  <a:pt x="2" y="25"/>
                </a:lnTo>
                <a:lnTo>
                  <a:pt x="2" y="25"/>
                </a:lnTo>
                <a:lnTo>
                  <a:pt x="2" y="25"/>
                </a:lnTo>
                <a:lnTo>
                  <a:pt x="2" y="27"/>
                </a:lnTo>
                <a:lnTo>
                  <a:pt x="0" y="28"/>
                </a:lnTo>
                <a:lnTo>
                  <a:pt x="0" y="28"/>
                </a:lnTo>
                <a:lnTo>
                  <a:pt x="0" y="29"/>
                </a:lnTo>
                <a:lnTo>
                  <a:pt x="0" y="29"/>
                </a:lnTo>
                <a:lnTo>
                  <a:pt x="0" y="29"/>
                </a:lnTo>
                <a:lnTo>
                  <a:pt x="0" y="30"/>
                </a:lnTo>
                <a:lnTo>
                  <a:pt x="0" y="32"/>
                </a:lnTo>
                <a:lnTo>
                  <a:pt x="0" y="32"/>
                </a:lnTo>
                <a:lnTo>
                  <a:pt x="0" y="52"/>
                </a:lnTo>
                <a:lnTo>
                  <a:pt x="0" y="53"/>
                </a:lnTo>
                <a:lnTo>
                  <a:pt x="0" y="54"/>
                </a:lnTo>
                <a:lnTo>
                  <a:pt x="0" y="54"/>
                </a:lnTo>
                <a:lnTo>
                  <a:pt x="0" y="56"/>
                </a:lnTo>
                <a:lnTo>
                  <a:pt x="0" y="56"/>
                </a:lnTo>
                <a:lnTo>
                  <a:pt x="0" y="57"/>
                </a:lnTo>
                <a:lnTo>
                  <a:pt x="0" y="57"/>
                </a:lnTo>
                <a:lnTo>
                  <a:pt x="2" y="57"/>
                </a:lnTo>
                <a:lnTo>
                  <a:pt x="2" y="58"/>
                </a:lnTo>
                <a:lnTo>
                  <a:pt x="2" y="59"/>
                </a:lnTo>
                <a:lnTo>
                  <a:pt x="2" y="59"/>
                </a:lnTo>
                <a:lnTo>
                  <a:pt x="2" y="59"/>
                </a:lnTo>
                <a:lnTo>
                  <a:pt x="2" y="61"/>
                </a:lnTo>
                <a:lnTo>
                  <a:pt x="2" y="62"/>
                </a:lnTo>
                <a:lnTo>
                  <a:pt x="2" y="62"/>
                </a:lnTo>
                <a:lnTo>
                  <a:pt x="2" y="62"/>
                </a:lnTo>
                <a:lnTo>
                  <a:pt x="2" y="63"/>
                </a:lnTo>
                <a:lnTo>
                  <a:pt x="3" y="64"/>
                </a:lnTo>
                <a:lnTo>
                  <a:pt x="3" y="64"/>
                </a:lnTo>
                <a:lnTo>
                  <a:pt x="3" y="64"/>
                </a:lnTo>
                <a:lnTo>
                  <a:pt x="4" y="66"/>
                </a:lnTo>
                <a:lnTo>
                  <a:pt x="4" y="67"/>
                </a:lnTo>
                <a:lnTo>
                  <a:pt x="4" y="67"/>
                </a:lnTo>
                <a:lnTo>
                  <a:pt x="4" y="67"/>
                </a:lnTo>
                <a:lnTo>
                  <a:pt x="4" y="68"/>
                </a:lnTo>
                <a:lnTo>
                  <a:pt x="4" y="69"/>
                </a:lnTo>
                <a:lnTo>
                  <a:pt x="5" y="69"/>
                </a:lnTo>
                <a:lnTo>
                  <a:pt x="5" y="69"/>
                </a:lnTo>
                <a:lnTo>
                  <a:pt x="7" y="71"/>
                </a:lnTo>
                <a:lnTo>
                  <a:pt x="7" y="71"/>
                </a:lnTo>
                <a:lnTo>
                  <a:pt x="7" y="71"/>
                </a:lnTo>
                <a:lnTo>
                  <a:pt x="7" y="71"/>
                </a:lnTo>
                <a:lnTo>
                  <a:pt x="8" y="72"/>
                </a:lnTo>
                <a:lnTo>
                  <a:pt x="8" y="73"/>
                </a:lnTo>
                <a:lnTo>
                  <a:pt x="9" y="73"/>
                </a:lnTo>
                <a:lnTo>
                  <a:pt x="9" y="73"/>
                </a:lnTo>
                <a:lnTo>
                  <a:pt x="9" y="73"/>
                </a:lnTo>
                <a:lnTo>
                  <a:pt x="9" y="74"/>
                </a:lnTo>
                <a:lnTo>
                  <a:pt x="11" y="76"/>
                </a:lnTo>
                <a:lnTo>
                  <a:pt x="11" y="76"/>
                </a:lnTo>
                <a:lnTo>
                  <a:pt x="12" y="76"/>
                </a:lnTo>
                <a:lnTo>
                  <a:pt x="12" y="76"/>
                </a:lnTo>
                <a:lnTo>
                  <a:pt x="12" y="77"/>
                </a:lnTo>
                <a:lnTo>
                  <a:pt x="13" y="77"/>
                </a:lnTo>
                <a:lnTo>
                  <a:pt x="13" y="78"/>
                </a:lnTo>
                <a:lnTo>
                  <a:pt x="14" y="78"/>
                </a:lnTo>
                <a:lnTo>
                  <a:pt x="14" y="78"/>
                </a:lnTo>
                <a:lnTo>
                  <a:pt x="14" y="78"/>
                </a:lnTo>
                <a:lnTo>
                  <a:pt x="16" y="79"/>
                </a:lnTo>
                <a:lnTo>
                  <a:pt x="16" y="79"/>
                </a:lnTo>
                <a:lnTo>
                  <a:pt x="16" y="79"/>
                </a:lnTo>
                <a:lnTo>
                  <a:pt x="17" y="81"/>
                </a:lnTo>
                <a:lnTo>
                  <a:pt x="17" y="81"/>
                </a:lnTo>
                <a:lnTo>
                  <a:pt x="18" y="81"/>
                </a:lnTo>
                <a:lnTo>
                  <a:pt x="18" y="81"/>
                </a:lnTo>
                <a:lnTo>
                  <a:pt x="19" y="81"/>
                </a:lnTo>
                <a:lnTo>
                  <a:pt x="19" y="82"/>
                </a:lnTo>
                <a:lnTo>
                  <a:pt x="21" y="82"/>
                </a:lnTo>
                <a:lnTo>
                  <a:pt x="21" y="82"/>
                </a:lnTo>
                <a:lnTo>
                  <a:pt x="21" y="82"/>
                </a:lnTo>
                <a:lnTo>
                  <a:pt x="22" y="83"/>
                </a:lnTo>
                <a:lnTo>
                  <a:pt x="23" y="83"/>
                </a:lnTo>
                <a:lnTo>
                  <a:pt x="23" y="83"/>
                </a:lnTo>
                <a:lnTo>
                  <a:pt x="23" y="83"/>
                </a:lnTo>
                <a:lnTo>
                  <a:pt x="24" y="83"/>
                </a:lnTo>
                <a:lnTo>
                  <a:pt x="26" y="83"/>
                </a:lnTo>
                <a:lnTo>
                  <a:pt x="26" y="83"/>
                </a:lnTo>
                <a:lnTo>
                  <a:pt x="26" y="83"/>
                </a:lnTo>
                <a:lnTo>
                  <a:pt x="27" y="83"/>
                </a:lnTo>
                <a:lnTo>
                  <a:pt x="28" y="84"/>
                </a:lnTo>
                <a:lnTo>
                  <a:pt x="28" y="84"/>
                </a:lnTo>
                <a:lnTo>
                  <a:pt x="29" y="84"/>
                </a:lnTo>
                <a:lnTo>
                  <a:pt x="29" y="84"/>
                </a:lnTo>
                <a:lnTo>
                  <a:pt x="29" y="84"/>
                </a:lnTo>
                <a:lnTo>
                  <a:pt x="31" y="84"/>
                </a:lnTo>
                <a:lnTo>
                  <a:pt x="32" y="84"/>
                </a:lnTo>
                <a:lnTo>
                  <a:pt x="32" y="84"/>
                </a:lnTo>
                <a:lnTo>
                  <a:pt x="32" y="84"/>
                </a:lnTo>
                <a:lnTo>
                  <a:pt x="33" y="84"/>
                </a:lnTo>
                <a:lnTo>
                  <a:pt x="34" y="84"/>
                </a:lnTo>
                <a:lnTo>
                  <a:pt x="34" y="84"/>
                </a:lnTo>
                <a:lnTo>
                  <a:pt x="34" y="84"/>
                </a:lnTo>
                <a:lnTo>
                  <a:pt x="36" y="84"/>
                </a:lnTo>
                <a:lnTo>
                  <a:pt x="37" y="84"/>
                </a:lnTo>
                <a:lnTo>
                  <a:pt x="37" y="84"/>
                </a:lnTo>
                <a:lnTo>
                  <a:pt x="38" y="84"/>
                </a:lnTo>
                <a:lnTo>
                  <a:pt x="38" y="83"/>
                </a:lnTo>
                <a:lnTo>
                  <a:pt x="39" y="83"/>
                </a:lnTo>
                <a:lnTo>
                  <a:pt x="39" y="83"/>
                </a:lnTo>
                <a:lnTo>
                  <a:pt x="41" y="83"/>
                </a:lnTo>
                <a:lnTo>
                  <a:pt x="41" y="83"/>
                </a:lnTo>
                <a:lnTo>
                  <a:pt x="42" y="83"/>
                </a:lnTo>
                <a:lnTo>
                  <a:pt x="42" y="83"/>
                </a:lnTo>
                <a:lnTo>
                  <a:pt x="43" y="83"/>
                </a:lnTo>
                <a:lnTo>
                  <a:pt x="43" y="83"/>
                </a:lnTo>
                <a:lnTo>
                  <a:pt x="43" y="83"/>
                </a:lnTo>
                <a:lnTo>
                  <a:pt x="44" y="82"/>
                </a:lnTo>
                <a:lnTo>
                  <a:pt x="46" y="82"/>
                </a:lnTo>
                <a:lnTo>
                  <a:pt x="46" y="82"/>
                </a:lnTo>
                <a:lnTo>
                  <a:pt x="46" y="81"/>
                </a:lnTo>
                <a:lnTo>
                  <a:pt x="47" y="81"/>
                </a:lnTo>
                <a:lnTo>
                  <a:pt x="47" y="81"/>
                </a:lnTo>
                <a:lnTo>
                  <a:pt x="48" y="81"/>
                </a:lnTo>
                <a:lnTo>
                  <a:pt x="48" y="81"/>
                </a:lnTo>
                <a:lnTo>
                  <a:pt x="48" y="81"/>
                </a:lnTo>
                <a:lnTo>
                  <a:pt x="49" y="79"/>
                </a:lnTo>
                <a:lnTo>
                  <a:pt x="51" y="79"/>
                </a:lnTo>
                <a:lnTo>
                  <a:pt x="51" y="78"/>
                </a:lnTo>
                <a:lnTo>
                  <a:pt x="51" y="78"/>
                </a:lnTo>
                <a:lnTo>
                  <a:pt x="52" y="78"/>
                </a:lnTo>
                <a:lnTo>
                  <a:pt x="52" y="78"/>
                </a:lnTo>
                <a:lnTo>
                  <a:pt x="53" y="77"/>
                </a:lnTo>
                <a:lnTo>
                  <a:pt x="53" y="77"/>
                </a:lnTo>
                <a:lnTo>
                  <a:pt x="53" y="76"/>
                </a:lnTo>
                <a:lnTo>
                  <a:pt x="54" y="76"/>
                </a:lnTo>
                <a:lnTo>
                  <a:pt x="54" y="76"/>
                </a:lnTo>
                <a:lnTo>
                  <a:pt x="56" y="76"/>
                </a:lnTo>
                <a:lnTo>
                  <a:pt x="56" y="74"/>
                </a:lnTo>
                <a:lnTo>
                  <a:pt x="56" y="74"/>
                </a:lnTo>
                <a:lnTo>
                  <a:pt x="57" y="73"/>
                </a:lnTo>
                <a:lnTo>
                  <a:pt x="57" y="73"/>
                </a:lnTo>
                <a:lnTo>
                  <a:pt x="57" y="73"/>
                </a:lnTo>
                <a:lnTo>
                  <a:pt x="57" y="72"/>
                </a:lnTo>
                <a:lnTo>
                  <a:pt x="58" y="72"/>
                </a:lnTo>
                <a:lnTo>
                  <a:pt x="58" y="71"/>
                </a:lnTo>
                <a:lnTo>
                  <a:pt x="59" y="71"/>
                </a:lnTo>
                <a:lnTo>
                  <a:pt x="59" y="71"/>
                </a:lnTo>
                <a:lnTo>
                  <a:pt x="59" y="69"/>
                </a:lnTo>
                <a:lnTo>
                  <a:pt x="59" y="69"/>
                </a:lnTo>
                <a:lnTo>
                  <a:pt x="59" y="69"/>
                </a:lnTo>
                <a:lnTo>
                  <a:pt x="61" y="68"/>
                </a:lnTo>
                <a:lnTo>
                  <a:pt x="61" y="67"/>
                </a:lnTo>
                <a:lnTo>
                  <a:pt x="61" y="67"/>
                </a:lnTo>
                <a:lnTo>
                  <a:pt x="62" y="67"/>
                </a:lnTo>
                <a:lnTo>
                  <a:pt x="62" y="66"/>
                </a:lnTo>
                <a:lnTo>
                  <a:pt x="62" y="66"/>
                </a:lnTo>
                <a:lnTo>
                  <a:pt x="62" y="64"/>
                </a:lnTo>
                <a:lnTo>
                  <a:pt x="62" y="64"/>
                </a:lnTo>
                <a:lnTo>
                  <a:pt x="62" y="64"/>
                </a:lnTo>
                <a:lnTo>
                  <a:pt x="63" y="63"/>
                </a:lnTo>
                <a:lnTo>
                  <a:pt x="63" y="62"/>
                </a:lnTo>
                <a:lnTo>
                  <a:pt x="63" y="62"/>
                </a:lnTo>
                <a:lnTo>
                  <a:pt x="63" y="62"/>
                </a:lnTo>
                <a:lnTo>
                  <a:pt x="63" y="61"/>
                </a:lnTo>
                <a:lnTo>
                  <a:pt x="64" y="59"/>
                </a:lnTo>
                <a:lnTo>
                  <a:pt x="64" y="59"/>
                </a:lnTo>
                <a:lnTo>
                  <a:pt x="64" y="58"/>
                </a:lnTo>
                <a:lnTo>
                  <a:pt x="64" y="58"/>
                </a:lnTo>
                <a:lnTo>
                  <a:pt x="64" y="57"/>
                </a:lnTo>
                <a:lnTo>
                  <a:pt x="64" y="57"/>
                </a:lnTo>
                <a:lnTo>
                  <a:pt x="64" y="56"/>
                </a:lnTo>
                <a:lnTo>
                  <a:pt x="64" y="56"/>
                </a:lnTo>
                <a:lnTo>
                  <a:pt x="64" y="56"/>
                </a:lnTo>
                <a:lnTo>
                  <a:pt x="64" y="54"/>
                </a:lnTo>
                <a:lnTo>
                  <a:pt x="64" y="53"/>
                </a:lnTo>
                <a:lnTo>
                  <a:pt x="64" y="53"/>
                </a:lnTo>
                <a:lnTo>
                  <a:pt x="64" y="32"/>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36" name="Line 88"/>
          <p:cNvSpPr>
            <a:spLocks noChangeShapeType="1"/>
          </p:cNvSpPr>
          <p:nvPr/>
        </p:nvSpPr>
        <p:spPr bwMode="auto">
          <a:xfrm>
            <a:off x="2548467" y="2419350"/>
            <a:ext cx="0" cy="1588"/>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37" name="Freeform 89"/>
          <p:cNvSpPr>
            <a:spLocks/>
          </p:cNvSpPr>
          <p:nvPr/>
        </p:nvSpPr>
        <p:spPr bwMode="auto">
          <a:xfrm>
            <a:off x="2533652" y="2419350"/>
            <a:ext cx="59267" cy="20638"/>
          </a:xfrm>
          <a:custGeom>
            <a:avLst/>
            <a:gdLst>
              <a:gd name="T0" fmla="*/ 29 w 136"/>
              <a:gd name="T1" fmla="*/ 0 h 64"/>
              <a:gd name="T2" fmla="*/ 27 w 136"/>
              <a:gd name="T3" fmla="*/ 0 h 64"/>
              <a:gd name="T4" fmla="*/ 24 w 136"/>
              <a:gd name="T5" fmla="*/ 2 h 64"/>
              <a:gd name="T6" fmla="*/ 21 w 136"/>
              <a:gd name="T7" fmla="*/ 3 h 64"/>
              <a:gd name="T8" fmla="*/ 18 w 136"/>
              <a:gd name="T9" fmla="*/ 4 h 64"/>
              <a:gd name="T10" fmla="*/ 16 w 136"/>
              <a:gd name="T11" fmla="*/ 5 h 64"/>
              <a:gd name="T12" fmla="*/ 13 w 136"/>
              <a:gd name="T13" fmla="*/ 8 h 64"/>
              <a:gd name="T14" fmla="*/ 11 w 136"/>
              <a:gd name="T15" fmla="*/ 9 h 64"/>
              <a:gd name="T16" fmla="*/ 8 w 136"/>
              <a:gd name="T17" fmla="*/ 12 h 64"/>
              <a:gd name="T18" fmla="*/ 7 w 136"/>
              <a:gd name="T19" fmla="*/ 14 h 64"/>
              <a:gd name="T20" fmla="*/ 4 w 136"/>
              <a:gd name="T21" fmla="*/ 17 h 64"/>
              <a:gd name="T22" fmla="*/ 3 w 136"/>
              <a:gd name="T23" fmla="*/ 20 h 64"/>
              <a:gd name="T24" fmla="*/ 2 w 136"/>
              <a:gd name="T25" fmla="*/ 23 h 64"/>
              <a:gd name="T26" fmla="*/ 2 w 136"/>
              <a:gd name="T27" fmla="*/ 25 h 64"/>
              <a:gd name="T28" fmla="*/ 0 w 136"/>
              <a:gd name="T29" fmla="*/ 29 h 64"/>
              <a:gd name="T30" fmla="*/ 0 w 136"/>
              <a:gd name="T31" fmla="*/ 33 h 64"/>
              <a:gd name="T32" fmla="*/ 0 w 136"/>
              <a:gd name="T33" fmla="*/ 36 h 64"/>
              <a:gd name="T34" fmla="*/ 2 w 136"/>
              <a:gd name="T35" fmla="*/ 39 h 64"/>
              <a:gd name="T36" fmla="*/ 2 w 136"/>
              <a:gd name="T37" fmla="*/ 42 h 64"/>
              <a:gd name="T38" fmla="*/ 3 w 136"/>
              <a:gd name="T39" fmla="*/ 44 h 64"/>
              <a:gd name="T40" fmla="*/ 4 w 136"/>
              <a:gd name="T41" fmla="*/ 48 h 64"/>
              <a:gd name="T42" fmla="*/ 7 w 136"/>
              <a:gd name="T43" fmla="*/ 51 h 64"/>
              <a:gd name="T44" fmla="*/ 8 w 136"/>
              <a:gd name="T45" fmla="*/ 53 h 64"/>
              <a:gd name="T46" fmla="*/ 11 w 136"/>
              <a:gd name="T47" fmla="*/ 56 h 64"/>
              <a:gd name="T48" fmla="*/ 13 w 136"/>
              <a:gd name="T49" fmla="*/ 58 h 64"/>
              <a:gd name="T50" fmla="*/ 16 w 136"/>
              <a:gd name="T51" fmla="*/ 59 h 64"/>
              <a:gd name="T52" fmla="*/ 18 w 136"/>
              <a:gd name="T53" fmla="*/ 61 h 64"/>
              <a:gd name="T54" fmla="*/ 21 w 136"/>
              <a:gd name="T55" fmla="*/ 62 h 64"/>
              <a:gd name="T56" fmla="*/ 24 w 136"/>
              <a:gd name="T57" fmla="*/ 63 h 64"/>
              <a:gd name="T58" fmla="*/ 28 w 136"/>
              <a:gd name="T59" fmla="*/ 64 h 64"/>
              <a:gd name="T60" fmla="*/ 31 w 136"/>
              <a:gd name="T61" fmla="*/ 64 h 64"/>
              <a:gd name="T62" fmla="*/ 105 w 136"/>
              <a:gd name="T63" fmla="*/ 64 h 64"/>
              <a:gd name="T64" fmla="*/ 108 w 136"/>
              <a:gd name="T65" fmla="*/ 64 h 64"/>
              <a:gd name="T66" fmla="*/ 111 w 136"/>
              <a:gd name="T67" fmla="*/ 63 h 64"/>
              <a:gd name="T68" fmla="*/ 113 w 136"/>
              <a:gd name="T69" fmla="*/ 63 h 64"/>
              <a:gd name="T70" fmla="*/ 117 w 136"/>
              <a:gd name="T71" fmla="*/ 61 h 64"/>
              <a:gd name="T72" fmla="*/ 120 w 136"/>
              <a:gd name="T73" fmla="*/ 61 h 64"/>
              <a:gd name="T74" fmla="*/ 122 w 136"/>
              <a:gd name="T75" fmla="*/ 58 h 64"/>
              <a:gd name="T76" fmla="*/ 125 w 136"/>
              <a:gd name="T77" fmla="*/ 56 h 64"/>
              <a:gd name="T78" fmla="*/ 127 w 136"/>
              <a:gd name="T79" fmla="*/ 53 h 64"/>
              <a:gd name="T80" fmla="*/ 128 w 136"/>
              <a:gd name="T81" fmla="*/ 51 h 64"/>
              <a:gd name="T82" fmla="*/ 131 w 136"/>
              <a:gd name="T83" fmla="*/ 49 h 64"/>
              <a:gd name="T84" fmla="*/ 132 w 136"/>
              <a:gd name="T85" fmla="*/ 47 h 64"/>
              <a:gd name="T86" fmla="*/ 133 w 136"/>
              <a:gd name="T87" fmla="*/ 43 h 64"/>
              <a:gd name="T88" fmla="*/ 135 w 136"/>
              <a:gd name="T89" fmla="*/ 39 h 64"/>
              <a:gd name="T90" fmla="*/ 136 w 136"/>
              <a:gd name="T91" fmla="*/ 37 h 64"/>
              <a:gd name="T92" fmla="*/ 136 w 136"/>
              <a:gd name="T93" fmla="*/ 33 h 64"/>
              <a:gd name="T94" fmla="*/ 136 w 136"/>
              <a:gd name="T95" fmla="*/ 30 h 64"/>
              <a:gd name="T96" fmla="*/ 136 w 136"/>
              <a:gd name="T97" fmla="*/ 28 h 64"/>
              <a:gd name="T98" fmla="*/ 135 w 136"/>
              <a:gd name="T99" fmla="*/ 24 h 64"/>
              <a:gd name="T100" fmla="*/ 133 w 136"/>
              <a:gd name="T101" fmla="*/ 22 h 64"/>
              <a:gd name="T102" fmla="*/ 132 w 136"/>
              <a:gd name="T103" fmla="*/ 18 h 64"/>
              <a:gd name="T104" fmla="*/ 131 w 136"/>
              <a:gd name="T105" fmla="*/ 15 h 64"/>
              <a:gd name="T106" fmla="*/ 128 w 136"/>
              <a:gd name="T107" fmla="*/ 13 h 64"/>
              <a:gd name="T108" fmla="*/ 126 w 136"/>
              <a:gd name="T109" fmla="*/ 10 h 64"/>
              <a:gd name="T110" fmla="*/ 125 w 136"/>
              <a:gd name="T111" fmla="*/ 8 h 64"/>
              <a:gd name="T112" fmla="*/ 122 w 136"/>
              <a:gd name="T113" fmla="*/ 7 h 64"/>
              <a:gd name="T114" fmla="*/ 120 w 136"/>
              <a:gd name="T115" fmla="*/ 4 h 64"/>
              <a:gd name="T116" fmla="*/ 117 w 136"/>
              <a:gd name="T117" fmla="*/ 3 h 64"/>
              <a:gd name="T118" fmla="*/ 113 w 136"/>
              <a:gd name="T119" fmla="*/ 2 h 64"/>
              <a:gd name="T120" fmla="*/ 111 w 136"/>
              <a:gd name="T121" fmla="*/ 0 h 64"/>
              <a:gd name="T122" fmla="*/ 107 w 136"/>
              <a:gd name="T123" fmla="*/ 0 h 64"/>
              <a:gd name="T124" fmla="*/ 103 w 136"/>
              <a:gd name="T1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 h="64">
                <a:moveTo>
                  <a:pt x="32" y="0"/>
                </a:moveTo>
                <a:lnTo>
                  <a:pt x="32" y="0"/>
                </a:lnTo>
                <a:lnTo>
                  <a:pt x="32" y="0"/>
                </a:lnTo>
                <a:lnTo>
                  <a:pt x="31" y="0"/>
                </a:lnTo>
                <a:lnTo>
                  <a:pt x="29" y="0"/>
                </a:lnTo>
                <a:lnTo>
                  <a:pt x="29" y="0"/>
                </a:lnTo>
                <a:lnTo>
                  <a:pt x="29" y="0"/>
                </a:lnTo>
                <a:lnTo>
                  <a:pt x="28" y="0"/>
                </a:lnTo>
                <a:lnTo>
                  <a:pt x="28" y="0"/>
                </a:lnTo>
                <a:lnTo>
                  <a:pt x="27" y="0"/>
                </a:lnTo>
                <a:lnTo>
                  <a:pt x="27" y="0"/>
                </a:lnTo>
                <a:lnTo>
                  <a:pt x="26" y="0"/>
                </a:lnTo>
                <a:lnTo>
                  <a:pt x="26" y="0"/>
                </a:lnTo>
                <a:lnTo>
                  <a:pt x="24" y="2"/>
                </a:lnTo>
                <a:lnTo>
                  <a:pt x="24" y="2"/>
                </a:lnTo>
                <a:lnTo>
                  <a:pt x="23" y="2"/>
                </a:lnTo>
                <a:lnTo>
                  <a:pt x="23" y="2"/>
                </a:lnTo>
                <a:lnTo>
                  <a:pt x="22" y="3"/>
                </a:lnTo>
                <a:lnTo>
                  <a:pt x="22" y="3"/>
                </a:lnTo>
                <a:lnTo>
                  <a:pt x="21" y="3"/>
                </a:lnTo>
                <a:lnTo>
                  <a:pt x="21" y="3"/>
                </a:lnTo>
                <a:lnTo>
                  <a:pt x="19" y="3"/>
                </a:lnTo>
                <a:lnTo>
                  <a:pt x="19" y="3"/>
                </a:lnTo>
                <a:lnTo>
                  <a:pt x="18" y="3"/>
                </a:lnTo>
                <a:lnTo>
                  <a:pt x="18" y="4"/>
                </a:lnTo>
                <a:lnTo>
                  <a:pt x="18" y="4"/>
                </a:lnTo>
                <a:lnTo>
                  <a:pt x="17" y="5"/>
                </a:lnTo>
                <a:lnTo>
                  <a:pt x="16" y="5"/>
                </a:lnTo>
                <a:lnTo>
                  <a:pt x="16" y="5"/>
                </a:lnTo>
                <a:lnTo>
                  <a:pt x="16" y="5"/>
                </a:lnTo>
                <a:lnTo>
                  <a:pt x="14" y="5"/>
                </a:lnTo>
                <a:lnTo>
                  <a:pt x="14" y="7"/>
                </a:lnTo>
                <a:lnTo>
                  <a:pt x="14" y="7"/>
                </a:lnTo>
                <a:lnTo>
                  <a:pt x="13" y="8"/>
                </a:lnTo>
                <a:lnTo>
                  <a:pt x="13" y="8"/>
                </a:lnTo>
                <a:lnTo>
                  <a:pt x="12" y="8"/>
                </a:lnTo>
                <a:lnTo>
                  <a:pt x="12" y="8"/>
                </a:lnTo>
                <a:lnTo>
                  <a:pt x="12" y="9"/>
                </a:lnTo>
                <a:lnTo>
                  <a:pt x="11" y="9"/>
                </a:lnTo>
                <a:lnTo>
                  <a:pt x="11" y="9"/>
                </a:lnTo>
                <a:lnTo>
                  <a:pt x="9" y="9"/>
                </a:lnTo>
                <a:lnTo>
                  <a:pt x="9" y="10"/>
                </a:lnTo>
                <a:lnTo>
                  <a:pt x="9" y="10"/>
                </a:lnTo>
                <a:lnTo>
                  <a:pt x="9" y="12"/>
                </a:lnTo>
                <a:lnTo>
                  <a:pt x="8" y="12"/>
                </a:lnTo>
                <a:lnTo>
                  <a:pt x="8" y="12"/>
                </a:lnTo>
                <a:lnTo>
                  <a:pt x="7" y="13"/>
                </a:lnTo>
                <a:lnTo>
                  <a:pt x="7" y="13"/>
                </a:lnTo>
                <a:lnTo>
                  <a:pt x="7" y="14"/>
                </a:lnTo>
                <a:lnTo>
                  <a:pt x="7" y="14"/>
                </a:lnTo>
                <a:lnTo>
                  <a:pt x="5" y="14"/>
                </a:lnTo>
                <a:lnTo>
                  <a:pt x="5" y="15"/>
                </a:lnTo>
                <a:lnTo>
                  <a:pt x="5" y="17"/>
                </a:lnTo>
                <a:lnTo>
                  <a:pt x="4" y="17"/>
                </a:lnTo>
                <a:lnTo>
                  <a:pt x="4" y="17"/>
                </a:lnTo>
                <a:lnTo>
                  <a:pt x="4" y="18"/>
                </a:lnTo>
                <a:lnTo>
                  <a:pt x="4" y="18"/>
                </a:lnTo>
                <a:lnTo>
                  <a:pt x="4" y="19"/>
                </a:lnTo>
                <a:lnTo>
                  <a:pt x="3" y="19"/>
                </a:lnTo>
                <a:lnTo>
                  <a:pt x="3" y="20"/>
                </a:lnTo>
                <a:lnTo>
                  <a:pt x="3" y="20"/>
                </a:lnTo>
                <a:lnTo>
                  <a:pt x="2" y="22"/>
                </a:lnTo>
                <a:lnTo>
                  <a:pt x="2" y="22"/>
                </a:lnTo>
                <a:lnTo>
                  <a:pt x="2" y="23"/>
                </a:lnTo>
                <a:lnTo>
                  <a:pt x="2" y="23"/>
                </a:lnTo>
                <a:lnTo>
                  <a:pt x="2" y="23"/>
                </a:lnTo>
                <a:lnTo>
                  <a:pt x="2" y="24"/>
                </a:lnTo>
                <a:lnTo>
                  <a:pt x="2" y="25"/>
                </a:lnTo>
                <a:lnTo>
                  <a:pt x="2" y="25"/>
                </a:lnTo>
                <a:lnTo>
                  <a:pt x="2" y="25"/>
                </a:lnTo>
                <a:lnTo>
                  <a:pt x="2" y="27"/>
                </a:lnTo>
                <a:lnTo>
                  <a:pt x="2" y="28"/>
                </a:lnTo>
                <a:lnTo>
                  <a:pt x="0" y="28"/>
                </a:lnTo>
                <a:lnTo>
                  <a:pt x="0" y="28"/>
                </a:lnTo>
                <a:lnTo>
                  <a:pt x="0" y="29"/>
                </a:lnTo>
                <a:lnTo>
                  <a:pt x="0" y="30"/>
                </a:lnTo>
                <a:lnTo>
                  <a:pt x="0" y="30"/>
                </a:lnTo>
                <a:lnTo>
                  <a:pt x="0" y="30"/>
                </a:lnTo>
                <a:lnTo>
                  <a:pt x="0" y="32"/>
                </a:lnTo>
                <a:lnTo>
                  <a:pt x="0" y="33"/>
                </a:lnTo>
                <a:lnTo>
                  <a:pt x="0" y="33"/>
                </a:lnTo>
                <a:lnTo>
                  <a:pt x="0" y="33"/>
                </a:lnTo>
                <a:lnTo>
                  <a:pt x="0" y="34"/>
                </a:lnTo>
                <a:lnTo>
                  <a:pt x="0" y="36"/>
                </a:lnTo>
                <a:lnTo>
                  <a:pt x="0" y="36"/>
                </a:lnTo>
                <a:lnTo>
                  <a:pt x="0" y="37"/>
                </a:lnTo>
                <a:lnTo>
                  <a:pt x="0" y="37"/>
                </a:lnTo>
                <a:lnTo>
                  <a:pt x="2" y="37"/>
                </a:lnTo>
                <a:lnTo>
                  <a:pt x="2" y="38"/>
                </a:lnTo>
                <a:lnTo>
                  <a:pt x="2" y="39"/>
                </a:lnTo>
                <a:lnTo>
                  <a:pt x="2" y="39"/>
                </a:lnTo>
                <a:lnTo>
                  <a:pt x="2" y="39"/>
                </a:lnTo>
                <a:lnTo>
                  <a:pt x="2" y="41"/>
                </a:lnTo>
                <a:lnTo>
                  <a:pt x="2" y="42"/>
                </a:lnTo>
                <a:lnTo>
                  <a:pt x="2" y="42"/>
                </a:lnTo>
                <a:lnTo>
                  <a:pt x="2" y="42"/>
                </a:lnTo>
                <a:lnTo>
                  <a:pt x="2" y="43"/>
                </a:lnTo>
                <a:lnTo>
                  <a:pt x="3" y="44"/>
                </a:lnTo>
                <a:lnTo>
                  <a:pt x="3" y="44"/>
                </a:lnTo>
                <a:lnTo>
                  <a:pt x="3" y="44"/>
                </a:lnTo>
                <a:lnTo>
                  <a:pt x="4" y="46"/>
                </a:lnTo>
                <a:lnTo>
                  <a:pt x="4" y="47"/>
                </a:lnTo>
                <a:lnTo>
                  <a:pt x="4" y="47"/>
                </a:lnTo>
                <a:lnTo>
                  <a:pt x="4" y="47"/>
                </a:lnTo>
                <a:lnTo>
                  <a:pt x="4" y="48"/>
                </a:lnTo>
                <a:lnTo>
                  <a:pt x="4" y="48"/>
                </a:lnTo>
                <a:lnTo>
                  <a:pt x="5" y="49"/>
                </a:lnTo>
                <a:lnTo>
                  <a:pt x="5" y="49"/>
                </a:lnTo>
                <a:lnTo>
                  <a:pt x="7" y="49"/>
                </a:lnTo>
                <a:lnTo>
                  <a:pt x="7" y="51"/>
                </a:lnTo>
                <a:lnTo>
                  <a:pt x="7" y="51"/>
                </a:lnTo>
                <a:lnTo>
                  <a:pt x="7" y="51"/>
                </a:lnTo>
                <a:lnTo>
                  <a:pt x="7" y="52"/>
                </a:lnTo>
                <a:lnTo>
                  <a:pt x="8" y="53"/>
                </a:lnTo>
                <a:lnTo>
                  <a:pt x="8" y="53"/>
                </a:lnTo>
                <a:lnTo>
                  <a:pt x="9" y="53"/>
                </a:lnTo>
                <a:lnTo>
                  <a:pt x="9" y="53"/>
                </a:lnTo>
                <a:lnTo>
                  <a:pt x="9" y="54"/>
                </a:lnTo>
                <a:lnTo>
                  <a:pt x="11" y="54"/>
                </a:lnTo>
                <a:lnTo>
                  <a:pt x="11" y="56"/>
                </a:lnTo>
                <a:lnTo>
                  <a:pt x="12" y="56"/>
                </a:lnTo>
                <a:lnTo>
                  <a:pt x="12" y="56"/>
                </a:lnTo>
                <a:lnTo>
                  <a:pt x="12" y="57"/>
                </a:lnTo>
                <a:lnTo>
                  <a:pt x="12" y="57"/>
                </a:lnTo>
                <a:lnTo>
                  <a:pt x="13" y="58"/>
                </a:lnTo>
                <a:lnTo>
                  <a:pt x="14" y="58"/>
                </a:lnTo>
                <a:lnTo>
                  <a:pt x="14" y="58"/>
                </a:lnTo>
                <a:lnTo>
                  <a:pt x="14" y="58"/>
                </a:lnTo>
                <a:lnTo>
                  <a:pt x="16" y="58"/>
                </a:lnTo>
                <a:lnTo>
                  <a:pt x="16" y="59"/>
                </a:lnTo>
                <a:lnTo>
                  <a:pt x="16" y="59"/>
                </a:lnTo>
                <a:lnTo>
                  <a:pt x="17" y="61"/>
                </a:lnTo>
                <a:lnTo>
                  <a:pt x="17" y="61"/>
                </a:lnTo>
                <a:lnTo>
                  <a:pt x="18" y="61"/>
                </a:lnTo>
                <a:lnTo>
                  <a:pt x="18" y="61"/>
                </a:lnTo>
                <a:lnTo>
                  <a:pt x="18" y="61"/>
                </a:lnTo>
                <a:lnTo>
                  <a:pt x="19" y="62"/>
                </a:lnTo>
                <a:lnTo>
                  <a:pt x="21" y="62"/>
                </a:lnTo>
                <a:lnTo>
                  <a:pt x="21" y="62"/>
                </a:lnTo>
                <a:lnTo>
                  <a:pt x="21" y="62"/>
                </a:lnTo>
                <a:lnTo>
                  <a:pt x="22" y="63"/>
                </a:lnTo>
                <a:lnTo>
                  <a:pt x="23" y="63"/>
                </a:lnTo>
                <a:lnTo>
                  <a:pt x="23" y="63"/>
                </a:lnTo>
                <a:lnTo>
                  <a:pt x="23" y="63"/>
                </a:lnTo>
                <a:lnTo>
                  <a:pt x="24" y="63"/>
                </a:lnTo>
                <a:lnTo>
                  <a:pt x="26" y="63"/>
                </a:lnTo>
                <a:lnTo>
                  <a:pt x="26" y="63"/>
                </a:lnTo>
                <a:lnTo>
                  <a:pt x="26" y="63"/>
                </a:lnTo>
                <a:lnTo>
                  <a:pt x="27" y="63"/>
                </a:lnTo>
                <a:lnTo>
                  <a:pt x="28" y="64"/>
                </a:lnTo>
                <a:lnTo>
                  <a:pt x="28" y="64"/>
                </a:lnTo>
                <a:lnTo>
                  <a:pt x="28" y="64"/>
                </a:lnTo>
                <a:lnTo>
                  <a:pt x="29" y="64"/>
                </a:lnTo>
                <a:lnTo>
                  <a:pt x="29" y="64"/>
                </a:lnTo>
                <a:lnTo>
                  <a:pt x="31" y="64"/>
                </a:lnTo>
                <a:lnTo>
                  <a:pt x="31" y="64"/>
                </a:lnTo>
                <a:lnTo>
                  <a:pt x="32" y="64"/>
                </a:lnTo>
                <a:lnTo>
                  <a:pt x="32" y="64"/>
                </a:lnTo>
                <a:lnTo>
                  <a:pt x="103" y="64"/>
                </a:lnTo>
                <a:lnTo>
                  <a:pt x="105" y="64"/>
                </a:lnTo>
                <a:lnTo>
                  <a:pt x="106" y="64"/>
                </a:lnTo>
                <a:lnTo>
                  <a:pt x="106" y="64"/>
                </a:lnTo>
                <a:lnTo>
                  <a:pt x="106" y="64"/>
                </a:lnTo>
                <a:lnTo>
                  <a:pt x="107" y="64"/>
                </a:lnTo>
                <a:lnTo>
                  <a:pt x="108" y="64"/>
                </a:lnTo>
                <a:lnTo>
                  <a:pt x="108" y="64"/>
                </a:lnTo>
                <a:lnTo>
                  <a:pt x="108" y="63"/>
                </a:lnTo>
                <a:lnTo>
                  <a:pt x="110" y="63"/>
                </a:lnTo>
                <a:lnTo>
                  <a:pt x="111" y="63"/>
                </a:lnTo>
                <a:lnTo>
                  <a:pt x="111" y="63"/>
                </a:lnTo>
                <a:lnTo>
                  <a:pt x="111" y="63"/>
                </a:lnTo>
                <a:lnTo>
                  <a:pt x="112" y="63"/>
                </a:lnTo>
                <a:lnTo>
                  <a:pt x="112" y="63"/>
                </a:lnTo>
                <a:lnTo>
                  <a:pt x="113" y="63"/>
                </a:lnTo>
                <a:lnTo>
                  <a:pt x="113" y="63"/>
                </a:lnTo>
                <a:lnTo>
                  <a:pt x="115" y="63"/>
                </a:lnTo>
                <a:lnTo>
                  <a:pt x="115" y="62"/>
                </a:lnTo>
                <a:lnTo>
                  <a:pt x="116" y="62"/>
                </a:lnTo>
                <a:lnTo>
                  <a:pt x="116" y="62"/>
                </a:lnTo>
                <a:lnTo>
                  <a:pt x="117" y="61"/>
                </a:lnTo>
                <a:lnTo>
                  <a:pt x="117" y="61"/>
                </a:lnTo>
                <a:lnTo>
                  <a:pt x="118" y="61"/>
                </a:lnTo>
                <a:lnTo>
                  <a:pt x="118" y="61"/>
                </a:lnTo>
                <a:lnTo>
                  <a:pt x="120" y="61"/>
                </a:lnTo>
                <a:lnTo>
                  <a:pt x="120" y="61"/>
                </a:lnTo>
                <a:lnTo>
                  <a:pt x="120" y="59"/>
                </a:lnTo>
                <a:lnTo>
                  <a:pt x="121" y="59"/>
                </a:lnTo>
                <a:lnTo>
                  <a:pt x="122" y="58"/>
                </a:lnTo>
                <a:lnTo>
                  <a:pt x="122" y="58"/>
                </a:lnTo>
                <a:lnTo>
                  <a:pt x="122" y="58"/>
                </a:lnTo>
                <a:lnTo>
                  <a:pt x="123" y="58"/>
                </a:lnTo>
                <a:lnTo>
                  <a:pt x="123" y="58"/>
                </a:lnTo>
                <a:lnTo>
                  <a:pt x="125" y="57"/>
                </a:lnTo>
                <a:lnTo>
                  <a:pt x="125" y="57"/>
                </a:lnTo>
                <a:lnTo>
                  <a:pt x="125" y="56"/>
                </a:lnTo>
                <a:lnTo>
                  <a:pt x="126" y="56"/>
                </a:lnTo>
                <a:lnTo>
                  <a:pt x="126" y="56"/>
                </a:lnTo>
                <a:lnTo>
                  <a:pt x="126" y="54"/>
                </a:lnTo>
                <a:lnTo>
                  <a:pt x="126" y="54"/>
                </a:lnTo>
                <a:lnTo>
                  <a:pt x="127" y="53"/>
                </a:lnTo>
                <a:lnTo>
                  <a:pt x="127" y="53"/>
                </a:lnTo>
                <a:lnTo>
                  <a:pt x="128" y="53"/>
                </a:lnTo>
                <a:lnTo>
                  <a:pt x="128" y="53"/>
                </a:lnTo>
                <a:lnTo>
                  <a:pt x="128" y="52"/>
                </a:lnTo>
                <a:lnTo>
                  <a:pt x="128" y="51"/>
                </a:lnTo>
                <a:lnTo>
                  <a:pt x="130" y="51"/>
                </a:lnTo>
                <a:lnTo>
                  <a:pt x="130" y="51"/>
                </a:lnTo>
                <a:lnTo>
                  <a:pt x="131" y="49"/>
                </a:lnTo>
                <a:lnTo>
                  <a:pt x="131" y="49"/>
                </a:lnTo>
                <a:lnTo>
                  <a:pt x="131" y="49"/>
                </a:lnTo>
                <a:lnTo>
                  <a:pt x="131" y="48"/>
                </a:lnTo>
                <a:lnTo>
                  <a:pt x="131" y="48"/>
                </a:lnTo>
                <a:lnTo>
                  <a:pt x="132" y="47"/>
                </a:lnTo>
                <a:lnTo>
                  <a:pt x="132" y="47"/>
                </a:lnTo>
                <a:lnTo>
                  <a:pt x="132" y="47"/>
                </a:lnTo>
                <a:lnTo>
                  <a:pt x="133" y="46"/>
                </a:lnTo>
                <a:lnTo>
                  <a:pt x="133" y="44"/>
                </a:lnTo>
                <a:lnTo>
                  <a:pt x="133" y="44"/>
                </a:lnTo>
                <a:lnTo>
                  <a:pt x="133" y="44"/>
                </a:lnTo>
                <a:lnTo>
                  <a:pt x="133" y="43"/>
                </a:lnTo>
                <a:lnTo>
                  <a:pt x="133" y="42"/>
                </a:lnTo>
                <a:lnTo>
                  <a:pt x="133" y="42"/>
                </a:lnTo>
                <a:lnTo>
                  <a:pt x="135" y="42"/>
                </a:lnTo>
                <a:lnTo>
                  <a:pt x="135" y="41"/>
                </a:lnTo>
                <a:lnTo>
                  <a:pt x="135" y="39"/>
                </a:lnTo>
                <a:lnTo>
                  <a:pt x="135" y="39"/>
                </a:lnTo>
                <a:lnTo>
                  <a:pt x="135" y="39"/>
                </a:lnTo>
                <a:lnTo>
                  <a:pt x="135" y="38"/>
                </a:lnTo>
                <a:lnTo>
                  <a:pt x="136" y="37"/>
                </a:lnTo>
                <a:lnTo>
                  <a:pt x="136" y="37"/>
                </a:lnTo>
                <a:lnTo>
                  <a:pt x="136" y="37"/>
                </a:lnTo>
                <a:lnTo>
                  <a:pt x="136" y="36"/>
                </a:lnTo>
                <a:lnTo>
                  <a:pt x="136" y="36"/>
                </a:lnTo>
                <a:lnTo>
                  <a:pt x="136" y="34"/>
                </a:lnTo>
                <a:lnTo>
                  <a:pt x="136" y="33"/>
                </a:lnTo>
                <a:lnTo>
                  <a:pt x="136" y="33"/>
                </a:lnTo>
                <a:lnTo>
                  <a:pt x="136" y="33"/>
                </a:lnTo>
                <a:lnTo>
                  <a:pt x="136" y="32"/>
                </a:lnTo>
                <a:lnTo>
                  <a:pt x="136" y="30"/>
                </a:lnTo>
                <a:lnTo>
                  <a:pt x="136" y="30"/>
                </a:lnTo>
                <a:lnTo>
                  <a:pt x="136" y="30"/>
                </a:lnTo>
                <a:lnTo>
                  <a:pt x="136" y="29"/>
                </a:lnTo>
                <a:lnTo>
                  <a:pt x="136" y="28"/>
                </a:lnTo>
                <a:lnTo>
                  <a:pt x="136" y="28"/>
                </a:lnTo>
                <a:lnTo>
                  <a:pt x="136" y="28"/>
                </a:lnTo>
                <a:lnTo>
                  <a:pt x="136" y="27"/>
                </a:lnTo>
                <a:lnTo>
                  <a:pt x="135" y="25"/>
                </a:lnTo>
                <a:lnTo>
                  <a:pt x="135" y="25"/>
                </a:lnTo>
                <a:lnTo>
                  <a:pt x="135" y="25"/>
                </a:lnTo>
                <a:lnTo>
                  <a:pt x="135" y="24"/>
                </a:lnTo>
                <a:lnTo>
                  <a:pt x="135" y="23"/>
                </a:lnTo>
                <a:lnTo>
                  <a:pt x="133" y="23"/>
                </a:lnTo>
                <a:lnTo>
                  <a:pt x="133" y="23"/>
                </a:lnTo>
                <a:lnTo>
                  <a:pt x="133" y="22"/>
                </a:lnTo>
                <a:lnTo>
                  <a:pt x="133" y="22"/>
                </a:lnTo>
                <a:lnTo>
                  <a:pt x="133" y="20"/>
                </a:lnTo>
                <a:lnTo>
                  <a:pt x="133" y="20"/>
                </a:lnTo>
                <a:lnTo>
                  <a:pt x="133" y="19"/>
                </a:lnTo>
                <a:lnTo>
                  <a:pt x="132" y="19"/>
                </a:lnTo>
                <a:lnTo>
                  <a:pt x="132" y="18"/>
                </a:lnTo>
                <a:lnTo>
                  <a:pt x="132" y="18"/>
                </a:lnTo>
                <a:lnTo>
                  <a:pt x="131" y="17"/>
                </a:lnTo>
                <a:lnTo>
                  <a:pt x="131" y="17"/>
                </a:lnTo>
                <a:lnTo>
                  <a:pt x="131" y="17"/>
                </a:lnTo>
                <a:lnTo>
                  <a:pt x="131" y="15"/>
                </a:lnTo>
                <a:lnTo>
                  <a:pt x="131" y="14"/>
                </a:lnTo>
                <a:lnTo>
                  <a:pt x="130" y="14"/>
                </a:lnTo>
                <a:lnTo>
                  <a:pt x="130" y="14"/>
                </a:lnTo>
                <a:lnTo>
                  <a:pt x="128" y="13"/>
                </a:lnTo>
                <a:lnTo>
                  <a:pt x="128" y="13"/>
                </a:lnTo>
                <a:lnTo>
                  <a:pt x="128" y="12"/>
                </a:lnTo>
                <a:lnTo>
                  <a:pt x="128" y="12"/>
                </a:lnTo>
                <a:lnTo>
                  <a:pt x="128" y="12"/>
                </a:lnTo>
                <a:lnTo>
                  <a:pt x="127" y="10"/>
                </a:lnTo>
                <a:lnTo>
                  <a:pt x="126" y="10"/>
                </a:lnTo>
                <a:lnTo>
                  <a:pt x="126" y="9"/>
                </a:lnTo>
                <a:lnTo>
                  <a:pt x="126" y="9"/>
                </a:lnTo>
                <a:lnTo>
                  <a:pt x="126" y="9"/>
                </a:lnTo>
                <a:lnTo>
                  <a:pt x="125" y="9"/>
                </a:lnTo>
                <a:lnTo>
                  <a:pt x="125" y="8"/>
                </a:lnTo>
                <a:lnTo>
                  <a:pt x="125" y="8"/>
                </a:lnTo>
                <a:lnTo>
                  <a:pt x="123" y="8"/>
                </a:lnTo>
                <a:lnTo>
                  <a:pt x="123" y="8"/>
                </a:lnTo>
                <a:lnTo>
                  <a:pt x="122" y="7"/>
                </a:lnTo>
                <a:lnTo>
                  <a:pt x="122" y="7"/>
                </a:lnTo>
                <a:lnTo>
                  <a:pt x="122" y="5"/>
                </a:lnTo>
                <a:lnTo>
                  <a:pt x="121" y="5"/>
                </a:lnTo>
                <a:lnTo>
                  <a:pt x="121" y="5"/>
                </a:lnTo>
                <a:lnTo>
                  <a:pt x="120" y="5"/>
                </a:lnTo>
                <a:lnTo>
                  <a:pt x="120" y="4"/>
                </a:lnTo>
                <a:lnTo>
                  <a:pt x="120" y="4"/>
                </a:lnTo>
                <a:lnTo>
                  <a:pt x="118" y="4"/>
                </a:lnTo>
                <a:lnTo>
                  <a:pt x="117" y="3"/>
                </a:lnTo>
                <a:lnTo>
                  <a:pt x="117" y="3"/>
                </a:lnTo>
                <a:lnTo>
                  <a:pt x="117" y="3"/>
                </a:lnTo>
                <a:lnTo>
                  <a:pt x="116" y="3"/>
                </a:lnTo>
                <a:lnTo>
                  <a:pt x="115" y="3"/>
                </a:lnTo>
                <a:lnTo>
                  <a:pt x="115" y="3"/>
                </a:lnTo>
                <a:lnTo>
                  <a:pt x="115" y="3"/>
                </a:lnTo>
                <a:lnTo>
                  <a:pt x="113" y="2"/>
                </a:lnTo>
                <a:lnTo>
                  <a:pt x="112" y="2"/>
                </a:lnTo>
                <a:lnTo>
                  <a:pt x="112" y="2"/>
                </a:lnTo>
                <a:lnTo>
                  <a:pt x="112" y="2"/>
                </a:lnTo>
                <a:lnTo>
                  <a:pt x="111" y="0"/>
                </a:lnTo>
                <a:lnTo>
                  <a:pt x="111" y="0"/>
                </a:lnTo>
                <a:lnTo>
                  <a:pt x="111" y="0"/>
                </a:lnTo>
                <a:lnTo>
                  <a:pt x="110" y="0"/>
                </a:lnTo>
                <a:lnTo>
                  <a:pt x="108" y="0"/>
                </a:lnTo>
                <a:lnTo>
                  <a:pt x="108" y="0"/>
                </a:lnTo>
                <a:lnTo>
                  <a:pt x="107" y="0"/>
                </a:lnTo>
                <a:lnTo>
                  <a:pt x="107" y="0"/>
                </a:lnTo>
                <a:lnTo>
                  <a:pt x="106" y="0"/>
                </a:lnTo>
                <a:lnTo>
                  <a:pt x="106" y="0"/>
                </a:lnTo>
                <a:lnTo>
                  <a:pt x="105" y="0"/>
                </a:lnTo>
                <a:lnTo>
                  <a:pt x="103" y="0"/>
                </a:lnTo>
                <a:lnTo>
                  <a:pt x="32" y="0"/>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38" name="Freeform 90"/>
          <p:cNvSpPr>
            <a:spLocks/>
          </p:cNvSpPr>
          <p:nvPr/>
        </p:nvSpPr>
        <p:spPr bwMode="auto">
          <a:xfrm>
            <a:off x="2563286" y="2419353"/>
            <a:ext cx="29633" cy="28575"/>
          </a:xfrm>
          <a:custGeom>
            <a:avLst/>
            <a:gdLst>
              <a:gd name="T0" fmla="*/ 65 w 65"/>
              <a:gd name="T1" fmla="*/ 30 h 84"/>
              <a:gd name="T2" fmla="*/ 64 w 65"/>
              <a:gd name="T3" fmla="*/ 27 h 84"/>
              <a:gd name="T4" fmla="*/ 64 w 65"/>
              <a:gd name="T5" fmla="*/ 23 h 84"/>
              <a:gd name="T6" fmla="*/ 62 w 65"/>
              <a:gd name="T7" fmla="*/ 20 h 84"/>
              <a:gd name="T8" fmla="*/ 61 w 65"/>
              <a:gd name="T9" fmla="*/ 18 h 84"/>
              <a:gd name="T10" fmla="*/ 60 w 65"/>
              <a:gd name="T11" fmla="*/ 14 h 84"/>
              <a:gd name="T12" fmla="*/ 57 w 65"/>
              <a:gd name="T13" fmla="*/ 12 h 84"/>
              <a:gd name="T14" fmla="*/ 55 w 65"/>
              <a:gd name="T15" fmla="*/ 9 h 84"/>
              <a:gd name="T16" fmla="*/ 54 w 65"/>
              <a:gd name="T17" fmla="*/ 8 h 84"/>
              <a:gd name="T18" fmla="*/ 51 w 65"/>
              <a:gd name="T19" fmla="*/ 5 h 84"/>
              <a:gd name="T20" fmla="*/ 47 w 65"/>
              <a:gd name="T21" fmla="*/ 4 h 84"/>
              <a:gd name="T22" fmla="*/ 45 w 65"/>
              <a:gd name="T23" fmla="*/ 3 h 84"/>
              <a:gd name="T24" fmla="*/ 41 w 65"/>
              <a:gd name="T25" fmla="*/ 2 h 84"/>
              <a:gd name="T26" fmla="*/ 39 w 65"/>
              <a:gd name="T27" fmla="*/ 0 h 84"/>
              <a:gd name="T28" fmla="*/ 35 w 65"/>
              <a:gd name="T29" fmla="*/ 0 h 84"/>
              <a:gd name="T30" fmla="*/ 32 w 65"/>
              <a:gd name="T31" fmla="*/ 0 h 84"/>
              <a:gd name="T32" fmla="*/ 30 w 65"/>
              <a:gd name="T33" fmla="*/ 0 h 84"/>
              <a:gd name="T34" fmla="*/ 26 w 65"/>
              <a:gd name="T35" fmla="*/ 0 h 84"/>
              <a:gd name="T36" fmla="*/ 24 w 65"/>
              <a:gd name="T37" fmla="*/ 2 h 84"/>
              <a:gd name="T38" fmla="*/ 20 w 65"/>
              <a:gd name="T39" fmla="*/ 3 h 84"/>
              <a:gd name="T40" fmla="*/ 17 w 65"/>
              <a:gd name="T41" fmla="*/ 4 h 84"/>
              <a:gd name="T42" fmla="*/ 13 w 65"/>
              <a:gd name="T43" fmla="*/ 5 h 84"/>
              <a:gd name="T44" fmla="*/ 12 w 65"/>
              <a:gd name="T45" fmla="*/ 8 h 84"/>
              <a:gd name="T46" fmla="*/ 10 w 65"/>
              <a:gd name="T47" fmla="*/ 9 h 84"/>
              <a:gd name="T48" fmla="*/ 7 w 65"/>
              <a:gd name="T49" fmla="*/ 12 h 84"/>
              <a:gd name="T50" fmla="*/ 6 w 65"/>
              <a:gd name="T51" fmla="*/ 15 h 84"/>
              <a:gd name="T52" fmla="*/ 5 w 65"/>
              <a:gd name="T53" fmla="*/ 18 h 84"/>
              <a:gd name="T54" fmla="*/ 2 w 65"/>
              <a:gd name="T55" fmla="*/ 22 h 84"/>
              <a:gd name="T56" fmla="*/ 2 w 65"/>
              <a:gd name="T57" fmla="*/ 23 h 84"/>
              <a:gd name="T58" fmla="*/ 1 w 65"/>
              <a:gd name="T59" fmla="*/ 27 h 84"/>
              <a:gd name="T60" fmla="*/ 0 w 65"/>
              <a:gd name="T61" fmla="*/ 30 h 84"/>
              <a:gd name="T62" fmla="*/ 0 w 65"/>
              <a:gd name="T63" fmla="*/ 53 h 84"/>
              <a:gd name="T64" fmla="*/ 1 w 65"/>
              <a:gd name="T65" fmla="*/ 57 h 84"/>
              <a:gd name="T66" fmla="*/ 1 w 65"/>
              <a:gd name="T67" fmla="*/ 61 h 84"/>
              <a:gd name="T68" fmla="*/ 2 w 65"/>
              <a:gd name="T69" fmla="*/ 63 h 84"/>
              <a:gd name="T70" fmla="*/ 3 w 65"/>
              <a:gd name="T71" fmla="*/ 66 h 84"/>
              <a:gd name="T72" fmla="*/ 5 w 65"/>
              <a:gd name="T73" fmla="*/ 68 h 84"/>
              <a:gd name="T74" fmla="*/ 7 w 65"/>
              <a:gd name="T75" fmla="*/ 72 h 84"/>
              <a:gd name="T76" fmla="*/ 8 w 65"/>
              <a:gd name="T77" fmla="*/ 74 h 84"/>
              <a:gd name="T78" fmla="*/ 11 w 65"/>
              <a:gd name="T79" fmla="*/ 77 h 84"/>
              <a:gd name="T80" fmla="*/ 13 w 65"/>
              <a:gd name="T81" fmla="*/ 78 h 84"/>
              <a:gd name="T82" fmla="*/ 16 w 65"/>
              <a:gd name="T83" fmla="*/ 79 h 84"/>
              <a:gd name="T84" fmla="*/ 19 w 65"/>
              <a:gd name="T85" fmla="*/ 81 h 84"/>
              <a:gd name="T86" fmla="*/ 21 w 65"/>
              <a:gd name="T87" fmla="*/ 83 h 84"/>
              <a:gd name="T88" fmla="*/ 25 w 65"/>
              <a:gd name="T89" fmla="*/ 83 h 84"/>
              <a:gd name="T90" fmla="*/ 27 w 65"/>
              <a:gd name="T91" fmla="*/ 84 h 84"/>
              <a:gd name="T92" fmla="*/ 31 w 65"/>
              <a:gd name="T93" fmla="*/ 84 h 84"/>
              <a:gd name="T94" fmla="*/ 35 w 65"/>
              <a:gd name="T95" fmla="*/ 84 h 84"/>
              <a:gd name="T96" fmla="*/ 37 w 65"/>
              <a:gd name="T97" fmla="*/ 83 h 84"/>
              <a:gd name="T98" fmla="*/ 41 w 65"/>
              <a:gd name="T99" fmla="*/ 83 h 84"/>
              <a:gd name="T100" fmla="*/ 44 w 65"/>
              <a:gd name="T101" fmla="*/ 82 h 84"/>
              <a:gd name="T102" fmla="*/ 46 w 65"/>
              <a:gd name="T103" fmla="*/ 81 h 84"/>
              <a:gd name="T104" fmla="*/ 49 w 65"/>
              <a:gd name="T105" fmla="*/ 79 h 84"/>
              <a:gd name="T106" fmla="*/ 52 w 65"/>
              <a:gd name="T107" fmla="*/ 78 h 84"/>
              <a:gd name="T108" fmla="*/ 55 w 65"/>
              <a:gd name="T109" fmla="*/ 76 h 84"/>
              <a:gd name="T110" fmla="*/ 56 w 65"/>
              <a:gd name="T111" fmla="*/ 73 h 84"/>
              <a:gd name="T112" fmla="*/ 59 w 65"/>
              <a:gd name="T113" fmla="*/ 71 h 84"/>
              <a:gd name="T114" fmla="*/ 60 w 65"/>
              <a:gd name="T115" fmla="*/ 68 h 84"/>
              <a:gd name="T116" fmla="*/ 62 w 65"/>
              <a:gd name="T117" fmla="*/ 66 h 84"/>
              <a:gd name="T118" fmla="*/ 62 w 65"/>
              <a:gd name="T119" fmla="*/ 63 h 84"/>
              <a:gd name="T120" fmla="*/ 64 w 65"/>
              <a:gd name="T121" fmla="*/ 59 h 84"/>
              <a:gd name="T122" fmla="*/ 65 w 65"/>
              <a:gd name="T123" fmla="*/ 56 h 84"/>
              <a:gd name="T124" fmla="*/ 65 w 65"/>
              <a:gd name="T125" fmla="*/ 5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 h="84">
                <a:moveTo>
                  <a:pt x="65" y="33"/>
                </a:moveTo>
                <a:lnTo>
                  <a:pt x="65" y="32"/>
                </a:lnTo>
                <a:lnTo>
                  <a:pt x="65" y="30"/>
                </a:lnTo>
                <a:lnTo>
                  <a:pt x="65" y="30"/>
                </a:lnTo>
                <a:lnTo>
                  <a:pt x="65" y="30"/>
                </a:lnTo>
                <a:lnTo>
                  <a:pt x="65" y="29"/>
                </a:lnTo>
                <a:lnTo>
                  <a:pt x="65" y="28"/>
                </a:lnTo>
                <a:lnTo>
                  <a:pt x="65" y="28"/>
                </a:lnTo>
                <a:lnTo>
                  <a:pt x="65" y="27"/>
                </a:lnTo>
                <a:lnTo>
                  <a:pt x="64" y="27"/>
                </a:lnTo>
                <a:lnTo>
                  <a:pt x="64" y="25"/>
                </a:lnTo>
                <a:lnTo>
                  <a:pt x="64" y="25"/>
                </a:lnTo>
                <a:lnTo>
                  <a:pt x="64" y="24"/>
                </a:lnTo>
                <a:lnTo>
                  <a:pt x="64" y="24"/>
                </a:lnTo>
                <a:lnTo>
                  <a:pt x="64" y="23"/>
                </a:lnTo>
                <a:lnTo>
                  <a:pt x="62" y="23"/>
                </a:lnTo>
                <a:lnTo>
                  <a:pt x="62" y="22"/>
                </a:lnTo>
                <a:lnTo>
                  <a:pt x="62" y="22"/>
                </a:lnTo>
                <a:lnTo>
                  <a:pt x="62" y="22"/>
                </a:lnTo>
                <a:lnTo>
                  <a:pt x="62" y="20"/>
                </a:lnTo>
                <a:lnTo>
                  <a:pt x="62" y="19"/>
                </a:lnTo>
                <a:lnTo>
                  <a:pt x="62" y="19"/>
                </a:lnTo>
                <a:lnTo>
                  <a:pt x="61" y="19"/>
                </a:lnTo>
                <a:lnTo>
                  <a:pt x="61" y="18"/>
                </a:lnTo>
                <a:lnTo>
                  <a:pt x="61" y="18"/>
                </a:lnTo>
                <a:lnTo>
                  <a:pt x="60" y="17"/>
                </a:lnTo>
                <a:lnTo>
                  <a:pt x="60" y="17"/>
                </a:lnTo>
                <a:lnTo>
                  <a:pt x="60" y="15"/>
                </a:lnTo>
                <a:lnTo>
                  <a:pt x="60" y="15"/>
                </a:lnTo>
                <a:lnTo>
                  <a:pt x="60" y="14"/>
                </a:lnTo>
                <a:lnTo>
                  <a:pt x="59" y="14"/>
                </a:lnTo>
                <a:lnTo>
                  <a:pt x="59" y="14"/>
                </a:lnTo>
                <a:lnTo>
                  <a:pt x="57" y="13"/>
                </a:lnTo>
                <a:lnTo>
                  <a:pt x="57" y="13"/>
                </a:lnTo>
                <a:lnTo>
                  <a:pt x="57" y="12"/>
                </a:lnTo>
                <a:lnTo>
                  <a:pt x="57" y="12"/>
                </a:lnTo>
                <a:lnTo>
                  <a:pt x="56" y="12"/>
                </a:lnTo>
                <a:lnTo>
                  <a:pt x="56" y="10"/>
                </a:lnTo>
                <a:lnTo>
                  <a:pt x="55" y="10"/>
                </a:lnTo>
                <a:lnTo>
                  <a:pt x="55" y="9"/>
                </a:lnTo>
                <a:lnTo>
                  <a:pt x="55" y="9"/>
                </a:lnTo>
                <a:lnTo>
                  <a:pt x="55" y="9"/>
                </a:lnTo>
                <a:lnTo>
                  <a:pt x="54" y="8"/>
                </a:lnTo>
                <a:lnTo>
                  <a:pt x="54" y="8"/>
                </a:lnTo>
                <a:lnTo>
                  <a:pt x="54" y="8"/>
                </a:lnTo>
                <a:lnTo>
                  <a:pt x="52" y="8"/>
                </a:lnTo>
                <a:lnTo>
                  <a:pt x="52" y="7"/>
                </a:lnTo>
                <a:lnTo>
                  <a:pt x="51" y="7"/>
                </a:lnTo>
                <a:lnTo>
                  <a:pt x="51" y="5"/>
                </a:lnTo>
                <a:lnTo>
                  <a:pt x="51" y="5"/>
                </a:lnTo>
                <a:lnTo>
                  <a:pt x="50" y="5"/>
                </a:lnTo>
                <a:lnTo>
                  <a:pt x="49" y="5"/>
                </a:lnTo>
                <a:lnTo>
                  <a:pt x="49" y="5"/>
                </a:lnTo>
                <a:lnTo>
                  <a:pt x="49" y="4"/>
                </a:lnTo>
                <a:lnTo>
                  <a:pt x="47" y="4"/>
                </a:lnTo>
                <a:lnTo>
                  <a:pt x="47" y="4"/>
                </a:lnTo>
                <a:lnTo>
                  <a:pt x="46" y="3"/>
                </a:lnTo>
                <a:lnTo>
                  <a:pt x="46" y="3"/>
                </a:lnTo>
                <a:lnTo>
                  <a:pt x="46" y="3"/>
                </a:lnTo>
                <a:lnTo>
                  <a:pt x="45" y="3"/>
                </a:lnTo>
                <a:lnTo>
                  <a:pt x="44" y="3"/>
                </a:lnTo>
                <a:lnTo>
                  <a:pt x="44" y="3"/>
                </a:lnTo>
                <a:lnTo>
                  <a:pt x="44" y="2"/>
                </a:lnTo>
                <a:lnTo>
                  <a:pt x="42" y="2"/>
                </a:lnTo>
                <a:lnTo>
                  <a:pt x="41" y="2"/>
                </a:lnTo>
                <a:lnTo>
                  <a:pt x="41" y="2"/>
                </a:lnTo>
                <a:lnTo>
                  <a:pt x="41" y="2"/>
                </a:lnTo>
                <a:lnTo>
                  <a:pt x="40" y="0"/>
                </a:lnTo>
                <a:lnTo>
                  <a:pt x="40" y="0"/>
                </a:lnTo>
                <a:lnTo>
                  <a:pt x="39" y="0"/>
                </a:lnTo>
                <a:lnTo>
                  <a:pt x="39" y="0"/>
                </a:lnTo>
                <a:lnTo>
                  <a:pt x="37" y="0"/>
                </a:lnTo>
                <a:lnTo>
                  <a:pt x="37" y="0"/>
                </a:lnTo>
                <a:lnTo>
                  <a:pt x="36" y="0"/>
                </a:lnTo>
                <a:lnTo>
                  <a:pt x="35" y="0"/>
                </a:lnTo>
                <a:lnTo>
                  <a:pt x="35" y="0"/>
                </a:lnTo>
                <a:lnTo>
                  <a:pt x="35" y="0"/>
                </a:lnTo>
                <a:lnTo>
                  <a:pt x="34" y="0"/>
                </a:lnTo>
                <a:lnTo>
                  <a:pt x="32" y="0"/>
                </a:lnTo>
                <a:lnTo>
                  <a:pt x="32" y="0"/>
                </a:lnTo>
                <a:lnTo>
                  <a:pt x="32" y="0"/>
                </a:lnTo>
                <a:lnTo>
                  <a:pt x="31" y="0"/>
                </a:lnTo>
                <a:lnTo>
                  <a:pt x="30" y="0"/>
                </a:lnTo>
                <a:lnTo>
                  <a:pt x="30" y="0"/>
                </a:lnTo>
                <a:lnTo>
                  <a:pt x="30" y="0"/>
                </a:lnTo>
                <a:lnTo>
                  <a:pt x="29" y="0"/>
                </a:lnTo>
                <a:lnTo>
                  <a:pt x="27" y="0"/>
                </a:lnTo>
                <a:lnTo>
                  <a:pt x="27" y="0"/>
                </a:lnTo>
                <a:lnTo>
                  <a:pt x="27" y="0"/>
                </a:lnTo>
                <a:lnTo>
                  <a:pt x="26" y="0"/>
                </a:lnTo>
                <a:lnTo>
                  <a:pt x="26" y="0"/>
                </a:lnTo>
                <a:lnTo>
                  <a:pt x="25" y="0"/>
                </a:lnTo>
                <a:lnTo>
                  <a:pt x="24" y="2"/>
                </a:lnTo>
                <a:lnTo>
                  <a:pt x="24" y="2"/>
                </a:lnTo>
                <a:lnTo>
                  <a:pt x="24" y="2"/>
                </a:lnTo>
                <a:lnTo>
                  <a:pt x="22" y="2"/>
                </a:lnTo>
                <a:lnTo>
                  <a:pt x="21" y="3"/>
                </a:lnTo>
                <a:lnTo>
                  <a:pt x="21" y="3"/>
                </a:lnTo>
                <a:lnTo>
                  <a:pt x="21" y="3"/>
                </a:lnTo>
                <a:lnTo>
                  <a:pt x="20" y="3"/>
                </a:lnTo>
                <a:lnTo>
                  <a:pt x="20" y="3"/>
                </a:lnTo>
                <a:lnTo>
                  <a:pt x="19" y="3"/>
                </a:lnTo>
                <a:lnTo>
                  <a:pt x="19" y="3"/>
                </a:lnTo>
                <a:lnTo>
                  <a:pt x="17" y="4"/>
                </a:lnTo>
                <a:lnTo>
                  <a:pt x="17" y="4"/>
                </a:lnTo>
                <a:lnTo>
                  <a:pt x="16" y="5"/>
                </a:lnTo>
                <a:lnTo>
                  <a:pt x="16" y="5"/>
                </a:lnTo>
                <a:lnTo>
                  <a:pt x="16" y="5"/>
                </a:lnTo>
                <a:lnTo>
                  <a:pt x="15" y="5"/>
                </a:lnTo>
                <a:lnTo>
                  <a:pt x="13" y="5"/>
                </a:lnTo>
                <a:lnTo>
                  <a:pt x="13" y="7"/>
                </a:lnTo>
                <a:lnTo>
                  <a:pt x="13" y="7"/>
                </a:lnTo>
                <a:lnTo>
                  <a:pt x="13" y="8"/>
                </a:lnTo>
                <a:lnTo>
                  <a:pt x="12" y="8"/>
                </a:lnTo>
                <a:lnTo>
                  <a:pt x="12" y="8"/>
                </a:lnTo>
                <a:lnTo>
                  <a:pt x="12" y="8"/>
                </a:lnTo>
                <a:lnTo>
                  <a:pt x="11" y="9"/>
                </a:lnTo>
                <a:lnTo>
                  <a:pt x="11" y="9"/>
                </a:lnTo>
                <a:lnTo>
                  <a:pt x="10" y="9"/>
                </a:lnTo>
                <a:lnTo>
                  <a:pt x="10" y="9"/>
                </a:lnTo>
                <a:lnTo>
                  <a:pt x="10" y="10"/>
                </a:lnTo>
                <a:lnTo>
                  <a:pt x="8" y="12"/>
                </a:lnTo>
                <a:lnTo>
                  <a:pt x="8" y="12"/>
                </a:lnTo>
                <a:lnTo>
                  <a:pt x="7" y="12"/>
                </a:lnTo>
                <a:lnTo>
                  <a:pt x="7" y="12"/>
                </a:lnTo>
                <a:lnTo>
                  <a:pt x="7" y="13"/>
                </a:lnTo>
                <a:lnTo>
                  <a:pt x="7" y="14"/>
                </a:lnTo>
                <a:lnTo>
                  <a:pt x="6" y="14"/>
                </a:lnTo>
                <a:lnTo>
                  <a:pt x="6" y="14"/>
                </a:lnTo>
                <a:lnTo>
                  <a:pt x="6" y="15"/>
                </a:lnTo>
                <a:lnTo>
                  <a:pt x="5" y="15"/>
                </a:lnTo>
                <a:lnTo>
                  <a:pt x="5" y="17"/>
                </a:lnTo>
                <a:lnTo>
                  <a:pt x="5" y="17"/>
                </a:lnTo>
                <a:lnTo>
                  <a:pt x="5" y="17"/>
                </a:lnTo>
                <a:lnTo>
                  <a:pt x="5" y="18"/>
                </a:lnTo>
                <a:lnTo>
                  <a:pt x="3" y="19"/>
                </a:lnTo>
                <a:lnTo>
                  <a:pt x="3" y="19"/>
                </a:lnTo>
                <a:lnTo>
                  <a:pt x="3" y="19"/>
                </a:lnTo>
                <a:lnTo>
                  <a:pt x="2" y="20"/>
                </a:lnTo>
                <a:lnTo>
                  <a:pt x="2" y="22"/>
                </a:lnTo>
                <a:lnTo>
                  <a:pt x="2" y="22"/>
                </a:lnTo>
                <a:lnTo>
                  <a:pt x="2" y="22"/>
                </a:lnTo>
                <a:lnTo>
                  <a:pt x="2" y="23"/>
                </a:lnTo>
                <a:lnTo>
                  <a:pt x="2" y="23"/>
                </a:lnTo>
                <a:lnTo>
                  <a:pt x="2" y="23"/>
                </a:lnTo>
                <a:lnTo>
                  <a:pt x="2" y="24"/>
                </a:lnTo>
                <a:lnTo>
                  <a:pt x="1" y="25"/>
                </a:lnTo>
                <a:lnTo>
                  <a:pt x="1" y="25"/>
                </a:lnTo>
                <a:lnTo>
                  <a:pt x="1" y="25"/>
                </a:lnTo>
                <a:lnTo>
                  <a:pt x="1" y="27"/>
                </a:lnTo>
                <a:lnTo>
                  <a:pt x="1" y="28"/>
                </a:lnTo>
                <a:lnTo>
                  <a:pt x="1" y="28"/>
                </a:lnTo>
                <a:lnTo>
                  <a:pt x="1" y="28"/>
                </a:lnTo>
                <a:lnTo>
                  <a:pt x="1" y="29"/>
                </a:lnTo>
                <a:lnTo>
                  <a:pt x="0" y="30"/>
                </a:lnTo>
                <a:lnTo>
                  <a:pt x="0" y="30"/>
                </a:lnTo>
                <a:lnTo>
                  <a:pt x="0" y="32"/>
                </a:lnTo>
                <a:lnTo>
                  <a:pt x="0" y="32"/>
                </a:lnTo>
                <a:lnTo>
                  <a:pt x="0" y="52"/>
                </a:lnTo>
                <a:lnTo>
                  <a:pt x="0" y="53"/>
                </a:lnTo>
                <a:lnTo>
                  <a:pt x="0" y="54"/>
                </a:lnTo>
                <a:lnTo>
                  <a:pt x="0" y="54"/>
                </a:lnTo>
                <a:lnTo>
                  <a:pt x="1" y="56"/>
                </a:lnTo>
                <a:lnTo>
                  <a:pt x="1" y="56"/>
                </a:lnTo>
                <a:lnTo>
                  <a:pt x="1" y="57"/>
                </a:lnTo>
                <a:lnTo>
                  <a:pt x="1" y="57"/>
                </a:lnTo>
                <a:lnTo>
                  <a:pt x="1" y="58"/>
                </a:lnTo>
                <a:lnTo>
                  <a:pt x="1" y="58"/>
                </a:lnTo>
                <a:lnTo>
                  <a:pt x="1" y="59"/>
                </a:lnTo>
                <a:lnTo>
                  <a:pt x="1" y="61"/>
                </a:lnTo>
                <a:lnTo>
                  <a:pt x="2" y="61"/>
                </a:lnTo>
                <a:lnTo>
                  <a:pt x="2" y="61"/>
                </a:lnTo>
                <a:lnTo>
                  <a:pt x="2" y="62"/>
                </a:lnTo>
                <a:lnTo>
                  <a:pt x="2" y="63"/>
                </a:lnTo>
                <a:lnTo>
                  <a:pt x="2" y="63"/>
                </a:lnTo>
                <a:lnTo>
                  <a:pt x="2" y="63"/>
                </a:lnTo>
                <a:lnTo>
                  <a:pt x="2" y="64"/>
                </a:lnTo>
                <a:lnTo>
                  <a:pt x="2" y="64"/>
                </a:lnTo>
                <a:lnTo>
                  <a:pt x="3" y="64"/>
                </a:lnTo>
                <a:lnTo>
                  <a:pt x="3" y="66"/>
                </a:lnTo>
                <a:lnTo>
                  <a:pt x="3" y="67"/>
                </a:lnTo>
                <a:lnTo>
                  <a:pt x="5" y="67"/>
                </a:lnTo>
                <a:lnTo>
                  <a:pt x="5" y="67"/>
                </a:lnTo>
                <a:lnTo>
                  <a:pt x="5" y="68"/>
                </a:lnTo>
                <a:lnTo>
                  <a:pt x="5" y="68"/>
                </a:lnTo>
                <a:lnTo>
                  <a:pt x="5" y="69"/>
                </a:lnTo>
                <a:lnTo>
                  <a:pt x="6" y="69"/>
                </a:lnTo>
                <a:lnTo>
                  <a:pt x="6" y="69"/>
                </a:lnTo>
                <a:lnTo>
                  <a:pt x="6" y="71"/>
                </a:lnTo>
                <a:lnTo>
                  <a:pt x="7" y="72"/>
                </a:lnTo>
                <a:lnTo>
                  <a:pt x="7" y="72"/>
                </a:lnTo>
                <a:lnTo>
                  <a:pt x="7" y="72"/>
                </a:lnTo>
                <a:lnTo>
                  <a:pt x="7" y="73"/>
                </a:lnTo>
                <a:lnTo>
                  <a:pt x="8" y="73"/>
                </a:lnTo>
                <a:lnTo>
                  <a:pt x="8" y="74"/>
                </a:lnTo>
                <a:lnTo>
                  <a:pt x="10" y="74"/>
                </a:lnTo>
                <a:lnTo>
                  <a:pt x="10" y="74"/>
                </a:lnTo>
                <a:lnTo>
                  <a:pt x="10" y="74"/>
                </a:lnTo>
                <a:lnTo>
                  <a:pt x="11" y="76"/>
                </a:lnTo>
                <a:lnTo>
                  <a:pt x="11" y="77"/>
                </a:lnTo>
                <a:lnTo>
                  <a:pt x="12" y="77"/>
                </a:lnTo>
                <a:lnTo>
                  <a:pt x="12" y="77"/>
                </a:lnTo>
                <a:lnTo>
                  <a:pt x="12" y="77"/>
                </a:lnTo>
                <a:lnTo>
                  <a:pt x="13" y="78"/>
                </a:lnTo>
                <a:lnTo>
                  <a:pt x="13" y="78"/>
                </a:lnTo>
                <a:lnTo>
                  <a:pt x="13" y="78"/>
                </a:lnTo>
                <a:lnTo>
                  <a:pt x="13" y="78"/>
                </a:lnTo>
                <a:lnTo>
                  <a:pt x="15" y="78"/>
                </a:lnTo>
                <a:lnTo>
                  <a:pt x="16" y="79"/>
                </a:lnTo>
                <a:lnTo>
                  <a:pt x="16" y="79"/>
                </a:lnTo>
                <a:lnTo>
                  <a:pt x="16" y="81"/>
                </a:lnTo>
                <a:lnTo>
                  <a:pt x="17" y="81"/>
                </a:lnTo>
                <a:lnTo>
                  <a:pt x="17" y="81"/>
                </a:lnTo>
                <a:lnTo>
                  <a:pt x="19" y="81"/>
                </a:lnTo>
                <a:lnTo>
                  <a:pt x="19" y="81"/>
                </a:lnTo>
                <a:lnTo>
                  <a:pt x="20" y="81"/>
                </a:lnTo>
                <a:lnTo>
                  <a:pt x="20" y="82"/>
                </a:lnTo>
                <a:lnTo>
                  <a:pt x="21" y="82"/>
                </a:lnTo>
                <a:lnTo>
                  <a:pt x="21" y="82"/>
                </a:lnTo>
                <a:lnTo>
                  <a:pt x="21" y="83"/>
                </a:lnTo>
                <a:lnTo>
                  <a:pt x="22" y="83"/>
                </a:lnTo>
                <a:lnTo>
                  <a:pt x="24" y="83"/>
                </a:lnTo>
                <a:lnTo>
                  <a:pt x="24" y="83"/>
                </a:lnTo>
                <a:lnTo>
                  <a:pt x="24" y="83"/>
                </a:lnTo>
                <a:lnTo>
                  <a:pt x="25" y="83"/>
                </a:lnTo>
                <a:lnTo>
                  <a:pt x="26" y="83"/>
                </a:lnTo>
                <a:lnTo>
                  <a:pt x="26" y="83"/>
                </a:lnTo>
                <a:lnTo>
                  <a:pt x="27" y="83"/>
                </a:lnTo>
                <a:lnTo>
                  <a:pt x="27" y="83"/>
                </a:lnTo>
                <a:lnTo>
                  <a:pt x="27" y="84"/>
                </a:lnTo>
                <a:lnTo>
                  <a:pt x="29" y="84"/>
                </a:lnTo>
                <a:lnTo>
                  <a:pt x="30" y="84"/>
                </a:lnTo>
                <a:lnTo>
                  <a:pt x="30" y="84"/>
                </a:lnTo>
                <a:lnTo>
                  <a:pt x="30" y="84"/>
                </a:lnTo>
                <a:lnTo>
                  <a:pt x="31" y="84"/>
                </a:lnTo>
                <a:lnTo>
                  <a:pt x="32" y="84"/>
                </a:lnTo>
                <a:lnTo>
                  <a:pt x="32" y="84"/>
                </a:lnTo>
                <a:lnTo>
                  <a:pt x="32" y="84"/>
                </a:lnTo>
                <a:lnTo>
                  <a:pt x="34" y="84"/>
                </a:lnTo>
                <a:lnTo>
                  <a:pt x="35" y="84"/>
                </a:lnTo>
                <a:lnTo>
                  <a:pt x="35" y="84"/>
                </a:lnTo>
                <a:lnTo>
                  <a:pt x="35" y="84"/>
                </a:lnTo>
                <a:lnTo>
                  <a:pt x="36" y="84"/>
                </a:lnTo>
                <a:lnTo>
                  <a:pt x="37" y="84"/>
                </a:lnTo>
                <a:lnTo>
                  <a:pt x="37" y="83"/>
                </a:lnTo>
                <a:lnTo>
                  <a:pt x="39" y="83"/>
                </a:lnTo>
                <a:lnTo>
                  <a:pt x="39" y="83"/>
                </a:lnTo>
                <a:lnTo>
                  <a:pt x="40" y="83"/>
                </a:lnTo>
                <a:lnTo>
                  <a:pt x="40" y="83"/>
                </a:lnTo>
                <a:lnTo>
                  <a:pt x="41" y="83"/>
                </a:lnTo>
                <a:lnTo>
                  <a:pt x="41" y="83"/>
                </a:lnTo>
                <a:lnTo>
                  <a:pt x="41" y="83"/>
                </a:lnTo>
                <a:lnTo>
                  <a:pt x="42" y="83"/>
                </a:lnTo>
                <a:lnTo>
                  <a:pt x="44" y="83"/>
                </a:lnTo>
                <a:lnTo>
                  <a:pt x="44" y="82"/>
                </a:lnTo>
                <a:lnTo>
                  <a:pt x="44" y="82"/>
                </a:lnTo>
                <a:lnTo>
                  <a:pt x="45" y="82"/>
                </a:lnTo>
                <a:lnTo>
                  <a:pt x="46" y="82"/>
                </a:lnTo>
                <a:lnTo>
                  <a:pt x="46" y="81"/>
                </a:lnTo>
                <a:lnTo>
                  <a:pt x="46" y="81"/>
                </a:lnTo>
                <a:lnTo>
                  <a:pt x="47" y="81"/>
                </a:lnTo>
                <a:lnTo>
                  <a:pt x="47" y="81"/>
                </a:lnTo>
                <a:lnTo>
                  <a:pt x="49" y="81"/>
                </a:lnTo>
                <a:lnTo>
                  <a:pt x="49" y="79"/>
                </a:lnTo>
                <a:lnTo>
                  <a:pt x="49" y="79"/>
                </a:lnTo>
                <a:lnTo>
                  <a:pt x="50" y="79"/>
                </a:lnTo>
                <a:lnTo>
                  <a:pt x="51" y="78"/>
                </a:lnTo>
                <a:lnTo>
                  <a:pt x="51" y="78"/>
                </a:lnTo>
                <a:lnTo>
                  <a:pt x="51" y="78"/>
                </a:lnTo>
                <a:lnTo>
                  <a:pt x="52" y="78"/>
                </a:lnTo>
                <a:lnTo>
                  <a:pt x="52" y="77"/>
                </a:lnTo>
                <a:lnTo>
                  <a:pt x="54" y="77"/>
                </a:lnTo>
                <a:lnTo>
                  <a:pt x="54" y="77"/>
                </a:lnTo>
                <a:lnTo>
                  <a:pt x="54" y="77"/>
                </a:lnTo>
                <a:lnTo>
                  <a:pt x="55" y="76"/>
                </a:lnTo>
                <a:lnTo>
                  <a:pt x="55" y="76"/>
                </a:lnTo>
                <a:lnTo>
                  <a:pt x="55" y="74"/>
                </a:lnTo>
                <a:lnTo>
                  <a:pt x="55" y="74"/>
                </a:lnTo>
                <a:lnTo>
                  <a:pt x="56" y="74"/>
                </a:lnTo>
                <a:lnTo>
                  <a:pt x="56" y="73"/>
                </a:lnTo>
                <a:lnTo>
                  <a:pt x="57" y="73"/>
                </a:lnTo>
                <a:lnTo>
                  <a:pt x="57" y="72"/>
                </a:lnTo>
                <a:lnTo>
                  <a:pt x="57" y="72"/>
                </a:lnTo>
                <a:lnTo>
                  <a:pt x="57" y="72"/>
                </a:lnTo>
                <a:lnTo>
                  <a:pt x="59" y="71"/>
                </a:lnTo>
                <a:lnTo>
                  <a:pt x="59" y="71"/>
                </a:lnTo>
                <a:lnTo>
                  <a:pt x="60" y="69"/>
                </a:lnTo>
                <a:lnTo>
                  <a:pt x="60" y="69"/>
                </a:lnTo>
                <a:lnTo>
                  <a:pt x="60" y="69"/>
                </a:lnTo>
                <a:lnTo>
                  <a:pt x="60" y="68"/>
                </a:lnTo>
                <a:lnTo>
                  <a:pt x="60" y="67"/>
                </a:lnTo>
                <a:lnTo>
                  <a:pt x="61" y="67"/>
                </a:lnTo>
                <a:lnTo>
                  <a:pt x="61" y="67"/>
                </a:lnTo>
                <a:lnTo>
                  <a:pt x="61" y="66"/>
                </a:lnTo>
                <a:lnTo>
                  <a:pt x="62" y="66"/>
                </a:lnTo>
                <a:lnTo>
                  <a:pt x="62" y="64"/>
                </a:lnTo>
                <a:lnTo>
                  <a:pt x="62" y="64"/>
                </a:lnTo>
                <a:lnTo>
                  <a:pt x="62" y="63"/>
                </a:lnTo>
                <a:lnTo>
                  <a:pt x="62" y="63"/>
                </a:lnTo>
                <a:lnTo>
                  <a:pt x="62" y="63"/>
                </a:lnTo>
                <a:lnTo>
                  <a:pt x="62" y="62"/>
                </a:lnTo>
                <a:lnTo>
                  <a:pt x="64" y="61"/>
                </a:lnTo>
                <a:lnTo>
                  <a:pt x="64" y="61"/>
                </a:lnTo>
                <a:lnTo>
                  <a:pt x="64" y="61"/>
                </a:lnTo>
                <a:lnTo>
                  <a:pt x="64" y="59"/>
                </a:lnTo>
                <a:lnTo>
                  <a:pt x="64" y="58"/>
                </a:lnTo>
                <a:lnTo>
                  <a:pt x="64" y="58"/>
                </a:lnTo>
                <a:lnTo>
                  <a:pt x="65" y="58"/>
                </a:lnTo>
                <a:lnTo>
                  <a:pt x="65" y="57"/>
                </a:lnTo>
                <a:lnTo>
                  <a:pt x="65" y="56"/>
                </a:lnTo>
                <a:lnTo>
                  <a:pt x="65" y="56"/>
                </a:lnTo>
                <a:lnTo>
                  <a:pt x="65" y="56"/>
                </a:lnTo>
                <a:lnTo>
                  <a:pt x="65" y="54"/>
                </a:lnTo>
                <a:lnTo>
                  <a:pt x="65" y="53"/>
                </a:lnTo>
                <a:lnTo>
                  <a:pt x="65" y="53"/>
                </a:lnTo>
                <a:lnTo>
                  <a:pt x="65" y="33"/>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39" name="Line 91"/>
          <p:cNvSpPr>
            <a:spLocks noChangeShapeType="1"/>
          </p:cNvSpPr>
          <p:nvPr/>
        </p:nvSpPr>
        <p:spPr bwMode="auto">
          <a:xfrm>
            <a:off x="2578100" y="2425700"/>
            <a:ext cx="2117" cy="1588"/>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40" name="Freeform 92"/>
          <p:cNvSpPr>
            <a:spLocks/>
          </p:cNvSpPr>
          <p:nvPr/>
        </p:nvSpPr>
        <p:spPr bwMode="auto">
          <a:xfrm>
            <a:off x="2563286" y="2425703"/>
            <a:ext cx="114300" cy="22225"/>
          </a:xfrm>
          <a:custGeom>
            <a:avLst/>
            <a:gdLst>
              <a:gd name="T0" fmla="*/ 30 w 259"/>
              <a:gd name="T1" fmla="*/ 0 h 64"/>
              <a:gd name="T2" fmla="*/ 27 w 259"/>
              <a:gd name="T3" fmla="*/ 2 h 64"/>
              <a:gd name="T4" fmla="*/ 24 w 259"/>
              <a:gd name="T5" fmla="*/ 2 h 64"/>
              <a:gd name="T6" fmla="*/ 21 w 259"/>
              <a:gd name="T7" fmla="*/ 3 h 64"/>
              <a:gd name="T8" fmla="*/ 19 w 259"/>
              <a:gd name="T9" fmla="*/ 4 h 64"/>
              <a:gd name="T10" fmla="*/ 15 w 259"/>
              <a:gd name="T11" fmla="*/ 5 h 64"/>
              <a:gd name="T12" fmla="*/ 12 w 259"/>
              <a:gd name="T13" fmla="*/ 8 h 64"/>
              <a:gd name="T14" fmla="*/ 10 w 259"/>
              <a:gd name="T15" fmla="*/ 10 h 64"/>
              <a:gd name="T16" fmla="*/ 7 w 259"/>
              <a:gd name="T17" fmla="*/ 12 h 64"/>
              <a:gd name="T18" fmla="*/ 6 w 259"/>
              <a:gd name="T19" fmla="*/ 16 h 64"/>
              <a:gd name="T20" fmla="*/ 5 w 259"/>
              <a:gd name="T21" fmla="*/ 17 h 64"/>
              <a:gd name="T22" fmla="*/ 2 w 259"/>
              <a:gd name="T23" fmla="*/ 19 h 64"/>
              <a:gd name="T24" fmla="*/ 2 w 259"/>
              <a:gd name="T25" fmla="*/ 23 h 64"/>
              <a:gd name="T26" fmla="*/ 1 w 259"/>
              <a:gd name="T27" fmla="*/ 27 h 64"/>
              <a:gd name="T28" fmla="*/ 1 w 259"/>
              <a:gd name="T29" fmla="*/ 29 h 64"/>
              <a:gd name="T30" fmla="*/ 0 w 259"/>
              <a:gd name="T31" fmla="*/ 33 h 64"/>
              <a:gd name="T32" fmla="*/ 1 w 259"/>
              <a:gd name="T33" fmla="*/ 36 h 64"/>
              <a:gd name="T34" fmla="*/ 1 w 259"/>
              <a:gd name="T35" fmla="*/ 39 h 64"/>
              <a:gd name="T36" fmla="*/ 2 w 259"/>
              <a:gd name="T37" fmla="*/ 42 h 64"/>
              <a:gd name="T38" fmla="*/ 3 w 259"/>
              <a:gd name="T39" fmla="*/ 44 h 64"/>
              <a:gd name="T40" fmla="*/ 5 w 259"/>
              <a:gd name="T41" fmla="*/ 48 h 64"/>
              <a:gd name="T42" fmla="*/ 6 w 259"/>
              <a:gd name="T43" fmla="*/ 51 h 64"/>
              <a:gd name="T44" fmla="*/ 8 w 259"/>
              <a:gd name="T45" fmla="*/ 53 h 64"/>
              <a:gd name="T46" fmla="*/ 10 w 259"/>
              <a:gd name="T47" fmla="*/ 56 h 64"/>
              <a:gd name="T48" fmla="*/ 12 w 259"/>
              <a:gd name="T49" fmla="*/ 57 h 64"/>
              <a:gd name="T50" fmla="*/ 16 w 259"/>
              <a:gd name="T51" fmla="*/ 59 h 64"/>
              <a:gd name="T52" fmla="*/ 19 w 259"/>
              <a:gd name="T53" fmla="*/ 61 h 64"/>
              <a:gd name="T54" fmla="*/ 21 w 259"/>
              <a:gd name="T55" fmla="*/ 62 h 64"/>
              <a:gd name="T56" fmla="*/ 24 w 259"/>
              <a:gd name="T57" fmla="*/ 63 h 64"/>
              <a:gd name="T58" fmla="*/ 27 w 259"/>
              <a:gd name="T59" fmla="*/ 63 h 64"/>
              <a:gd name="T60" fmla="*/ 30 w 259"/>
              <a:gd name="T61" fmla="*/ 64 h 64"/>
              <a:gd name="T62" fmla="*/ 228 w 259"/>
              <a:gd name="T63" fmla="*/ 64 h 64"/>
              <a:gd name="T64" fmla="*/ 232 w 259"/>
              <a:gd name="T65" fmla="*/ 64 h 64"/>
              <a:gd name="T66" fmla="*/ 234 w 259"/>
              <a:gd name="T67" fmla="*/ 63 h 64"/>
              <a:gd name="T68" fmla="*/ 238 w 259"/>
              <a:gd name="T69" fmla="*/ 63 h 64"/>
              <a:gd name="T70" fmla="*/ 240 w 259"/>
              <a:gd name="T71" fmla="*/ 61 h 64"/>
              <a:gd name="T72" fmla="*/ 244 w 259"/>
              <a:gd name="T73" fmla="*/ 61 h 64"/>
              <a:gd name="T74" fmla="*/ 247 w 259"/>
              <a:gd name="T75" fmla="*/ 58 h 64"/>
              <a:gd name="T76" fmla="*/ 248 w 259"/>
              <a:gd name="T77" fmla="*/ 57 h 64"/>
              <a:gd name="T78" fmla="*/ 250 w 259"/>
              <a:gd name="T79" fmla="*/ 54 h 64"/>
              <a:gd name="T80" fmla="*/ 253 w 259"/>
              <a:gd name="T81" fmla="*/ 52 h 64"/>
              <a:gd name="T82" fmla="*/ 256 w 259"/>
              <a:gd name="T83" fmla="*/ 49 h 64"/>
              <a:gd name="T84" fmla="*/ 256 w 259"/>
              <a:gd name="T85" fmla="*/ 46 h 64"/>
              <a:gd name="T86" fmla="*/ 258 w 259"/>
              <a:gd name="T87" fmla="*/ 43 h 64"/>
              <a:gd name="T88" fmla="*/ 258 w 259"/>
              <a:gd name="T89" fmla="*/ 41 h 64"/>
              <a:gd name="T90" fmla="*/ 259 w 259"/>
              <a:gd name="T91" fmla="*/ 37 h 64"/>
              <a:gd name="T92" fmla="*/ 259 w 259"/>
              <a:gd name="T93" fmla="*/ 33 h 64"/>
              <a:gd name="T94" fmla="*/ 259 w 259"/>
              <a:gd name="T95" fmla="*/ 31 h 64"/>
              <a:gd name="T96" fmla="*/ 259 w 259"/>
              <a:gd name="T97" fmla="*/ 27 h 64"/>
              <a:gd name="T98" fmla="*/ 258 w 259"/>
              <a:gd name="T99" fmla="*/ 24 h 64"/>
              <a:gd name="T100" fmla="*/ 258 w 259"/>
              <a:gd name="T101" fmla="*/ 22 h 64"/>
              <a:gd name="T102" fmla="*/ 256 w 259"/>
              <a:gd name="T103" fmla="*/ 18 h 64"/>
              <a:gd name="T104" fmla="*/ 254 w 259"/>
              <a:gd name="T105" fmla="*/ 16 h 64"/>
              <a:gd name="T106" fmla="*/ 253 w 259"/>
              <a:gd name="T107" fmla="*/ 13 h 64"/>
              <a:gd name="T108" fmla="*/ 250 w 259"/>
              <a:gd name="T109" fmla="*/ 10 h 64"/>
              <a:gd name="T110" fmla="*/ 248 w 259"/>
              <a:gd name="T111" fmla="*/ 8 h 64"/>
              <a:gd name="T112" fmla="*/ 247 w 259"/>
              <a:gd name="T113" fmla="*/ 5 h 64"/>
              <a:gd name="T114" fmla="*/ 243 w 259"/>
              <a:gd name="T115" fmla="*/ 4 h 64"/>
              <a:gd name="T116" fmla="*/ 240 w 259"/>
              <a:gd name="T117" fmla="*/ 3 h 64"/>
              <a:gd name="T118" fmla="*/ 237 w 259"/>
              <a:gd name="T119" fmla="*/ 2 h 64"/>
              <a:gd name="T120" fmla="*/ 234 w 259"/>
              <a:gd name="T121" fmla="*/ 2 h 64"/>
              <a:gd name="T122" fmla="*/ 232 w 259"/>
              <a:gd name="T123" fmla="*/ 0 h 64"/>
              <a:gd name="T124" fmla="*/ 228 w 259"/>
              <a:gd name="T1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 h="64">
                <a:moveTo>
                  <a:pt x="32" y="0"/>
                </a:moveTo>
                <a:lnTo>
                  <a:pt x="32" y="0"/>
                </a:lnTo>
                <a:lnTo>
                  <a:pt x="31" y="0"/>
                </a:lnTo>
                <a:lnTo>
                  <a:pt x="30" y="0"/>
                </a:lnTo>
                <a:lnTo>
                  <a:pt x="30" y="0"/>
                </a:lnTo>
                <a:lnTo>
                  <a:pt x="30" y="0"/>
                </a:lnTo>
                <a:lnTo>
                  <a:pt x="29" y="0"/>
                </a:lnTo>
                <a:lnTo>
                  <a:pt x="27" y="2"/>
                </a:lnTo>
                <a:lnTo>
                  <a:pt x="27" y="2"/>
                </a:lnTo>
                <a:lnTo>
                  <a:pt x="27" y="2"/>
                </a:lnTo>
                <a:lnTo>
                  <a:pt x="26" y="2"/>
                </a:lnTo>
                <a:lnTo>
                  <a:pt x="26" y="2"/>
                </a:lnTo>
                <a:lnTo>
                  <a:pt x="25" y="2"/>
                </a:lnTo>
                <a:lnTo>
                  <a:pt x="25" y="2"/>
                </a:lnTo>
                <a:lnTo>
                  <a:pt x="24" y="2"/>
                </a:lnTo>
                <a:lnTo>
                  <a:pt x="24" y="2"/>
                </a:lnTo>
                <a:lnTo>
                  <a:pt x="22" y="2"/>
                </a:lnTo>
                <a:lnTo>
                  <a:pt x="22" y="2"/>
                </a:lnTo>
                <a:lnTo>
                  <a:pt x="21" y="3"/>
                </a:lnTo>
                <a:lnTo>
                  <a:pt x="21" y="3"/>
                </a:lnTo>
                <a:lnTo>
                  <a:pt x="20" y="3"/>
                </a:lnTo>
                <a:lnTo>
                  <a:pt x="20" y="3"/>
                </a:lnTo>
                <a:lnTo>
                  <a:pt x="19" y="3"/>
                </a:lnTo>
                <a:lnTo>
                  <a:pt x="19" y="3"/>
                </a:lnTo>
                <a:lnTo>
                  <a:pt x="19" y="4"/>
                </a:lnTo>
                <a:lnTo>
                  <a:pt x="17" y="4"/>
                </a:lnTo>
                <a:lnTo>
                  <a:pt x="16" y="4"/>
                </a:lnTo>
                <a:lnTo>
                  <a:pt x="16" y="5"/>
                </a:lnTo>
                <a:lnTo>
                  <a:pt x="16" y="5"/>
                </a:lnTo>
                <a:lnTo>
                  <a:pt x="15" y="5"/>
                </a:lnTo>
                <a:lnTo>
                  <a:pt x="15" y="5"/>
                </a:lnTo>
                <a:lnTo>
                  <a:pt x="13" y="5"/>
                </a:lnTo>
                <a:lnTo>
                  <a:pt x="13" y="7"/>
                </a:lnTo>
                <a:lnTo>
                  <a:pt x="13" y="7"/>
                </a:lnTo>
                <a:lnTo>
                  <a:pt x="12" y="8"/>
                </a:lnTo>
                <a:lnTo>
                  <a:pt x="12" y="8"/>
                </a:lnTo>
                <a:lnTo>
                  <a:pt x="12" y="8"/>
                </a:lnTo>
                <a:lnTo>
                  <a:pt x="11" y="8"/>
                </a:lnTo>
                <a:lnTo>
                  <a:pt x="11" y="9"/>
                </a:lnTo>
                <a:lnTo>
                  <a:pt x="10" y="10"/>
                </a:lnTo>
                <a:lnTo>
                  <a:pt x="10" y="10"/>
                </a:lnTo>
                <a:lnTo>
                  <a:pt x="10" y="10"/>
                </a:lnTo>
                <a:lnTo>
                  <a:pt x="8" y="10"/>
                </a:lnTo>
                <a:lnTo>
                  <a:pt x="8" y="12"/>
                </a:lnTo>
                <a:lnTo>
                  <a:pt x="7" y="12"/>
                </a:lnTo>
                <a:lnTo>
                  <a:pt x="7" y="13"/>
                </a:lnTo>
                <a:lnTo>
                  <a:pt x="7" y="13"/>
                </a:lnTo>
                <a:lnTo>
                  <a:pt x="7" y="13"/>
                </a:lnTo>
                <a:lnTo>
                  <a:pt x="7" y="14"/>
                </a:lnTo>
                <a:lnTo>
                  <a:pt x="6" y="16"/>
                </a:lnTo>
                <a:lnTo>
                  <a:pt x="6" y="16"/>
                </a:lnTo>
                <a:lnTo>
                  <a:pt x="5" y="16"/>
                </a:lnTo>
                <a:lnTo>
                  <a:pt x="5" y="17"/>
                </a:lnTo>
                <a:lnTo>
                  <a:pt x="5" y="17"/>
                </a:lnTo>
                <a:lnTo>
                  <a:pt x="5" y="17"/>
                </a:lnTo>
                <a:lnTo>
                  <a:pt x="5" y="18"/>
                </a:lnTo>
                <a:lnTo>
                  <a:pt x="3" y="18"/>
                </a:lnTo>
                <a:lnTo>
                  <a:pt x="3" y="19"/>
                </a:lnTo>
                <a:lnTo>
                  <a:pt x="3" y="19"/>
                </a:lnTo>
                <a:lnTo>
                  <a:pt x="2" y="19"/>
                </a:lnTo>
                <a:lnTo>
                  <a:pt x="2" y="21"/>
                </a:lnTo>
                <a:lnTo>
                  <a:pt x="2" y="22"/>
                </a:lnTo>
                <a:lnTo>
                  <a:pt x="2" y="22"/>
                </a:lnTo>
                <a:lnTo>
                  <a:pt x="2" y="22"/>
                </a:lnTo>
                <a:lnTo>
                  <a:pt x="2" y="23"/>
                </a:lnTo>
                <a:lnTo>
                  <a:pt x="2" y="24"/>
                </a:lnTo>
                <a:lnTo>
                  <a:pt x="2" y="24"/>
                </a:lnTo>
                <a:lnTo>
                  <a:pt x="1" y="24"/>
                </a:lnTo>
                <a:lnTo>
                  <a:pt x="1" y="26"/>
                </a:lnTo>
                <a:lnTo>
                  <a:pt x="1" y="27"/>
                </a:lnTo>
                <a:lnTo>
                  <a:pt x="1" y="27"/>
                </a:lnTo>
                <a:lnTo>
                  <a:pt x="1" y="28"/>
                </a:lnTo>
                <a:lnTo>
                  <a:pt x="1" y="28"/>
                </a:lnTo>
                <a:lnTo>
                  <a:pt x="1" y="29"/>
                </a:lnTo>
                <a:lnTo>
                  <a:pt x="1" y="29"/>
                </a:lnTo>
                <a:lnTo>
                  <a:pt x="0" y="31"/>
                </a:lnTo>
                <a:lnTo>
                  <a:pt x="0" y="31"/>
                </a:lnTo>
                <a:lnTo>
                  <a:pt x="0" y="31"/>
                </a:lnTo>
                <a:lnTo>
                  <a:pt x="0" y="32"/>
                </a:lnTo>
                <a:lnTo>
                  <a:pt x="0" y="33"/>
                </a:lnTo>
                <a:lnTo>
                  <a:pt x="0" y="33"/>
                </a:lnTo>
                <a:lnTo>
                  <a:pt x="0" y="33"/>
                </a:lnTo>
                <a:lnTo>
                  <a:pt x="0" y="34"/>
                </a:lnTo>
                <a:lnTo>
                  <a:pt x="1" y="36"/>
                </a:lnTo>
                <a:lnTo>
                  <a:pt x="1" y="36"/>
                </a:lnTo>
                <a:lnTo>
                  <a:pt x="1" y="36"/>
                </a:lnTo>
                <a:lnTo>
                  <a:pt x="1" y="37"/>
                </a:lnTo>
                <a:lnTo>
                  <a:pt x="1" y="38"/>
                </a:lnTo>
                <a:lnTo>
                  <a:pt x="1" y="38"/>
                </a:lnTo>
                <a:lnTo>
                  <a:pt x="1" y="39"/>
                </a:lnTo>
                <a:lnTo>
                  <a:pt x="1" y="39"/>
                </a:lnTo>
                <a:lnTo>
                  <a:pt x="2" y="41"/>
                </a:lnTo>
                <a:lnTo>
                  <a:pt x="2" y="41"/>
                </a:lnTo>
                <a:lnTo>
                  <a:pt x="2" y="42"/>
                </a:lnTo>
                <a:lnTo>
                  <a:pt x="2" y="42"/>
                </a:lnTo>
                <a:lnTo>
                  <a:pt x="2" y="43"/>
                </a:lnTo>
                <a:lnTo>
                  <a:pt x="2" y="43"/>
                </a:lnTo>
                <a:lnTo>
                  <a:pt x="2" y="44"/>
                </a:lnTo>
                <a:lnTo>
                  <a:pt x="2" y="44"/>
                </a:lnTo>
                <a:lnTo>
                  <a:pt x="3" y="44"/>
                </a:lnTo>
                <a:lnTo>
                  <a:pt x="3" y="46"/>
                </a:lnTo>
                <a:lnTo>
                  <a:pt x="3" y="46"/>
                </a:lnTo>
                <a:lnTo>
                  <a:pt x="5" y="47"/>
                </a:lnTo>
                <a:lnTo>
                  <a:pt x="5" y="47"/>
                </a:lnTo>
                <a:lnTo>
                  <a:pt x="5" y="48"/>
                </a:lnTo>
                <a:lnTo>
                  <a:pt x="5" y="48"/>
                </a:lnTo>
                <a:lnTo>
                  <a:pt x="5" y="49"/>
                </a:lnTo>
                <a:lnTo>
                  <a:pt x="5" y="49"/>
                </a:lnTo>
                <a:lnTo>
                  <a:pt x="6" y="49"/>
                </a:lnTo>
                <a:lnTo>
                  <a:pt x="6" y="51"/>
                </a:lnTo>
                <a:lnTo>
                  <a:pt x="7" y="52"/>
                </a:lnTo>
                <a:lnTo>
                  <a:pt x="7" y="52"/>
                </a:lnTo>
                <a:lnTo>
                  <a:pt x="7" y="52"/>
                </a:lnTo>
                <a:lnTo>
                  <a:pt x="7" y="52"/>
                </a:lnTo>
                <a:lnTo>
                  <a:pt x="8" y="53"/>
                </a:lnTo>
                <a:lnTo>
                  <a:pt x="8" y="54"/>
                </a:lnTo>
                <a:lnTo>
                  <a:pt x="10" y="54"/>
                </a:lnTo>
                <a:lnTo>
                  <a:pt x="10" y="54"/>
                </a:lnTo>
                <a:lnTo>
                  <a:pt x="10" y="54"/>
                </a:lnTo>
                <a:lnTo>
                  <a:pt x="10" y="56"/>
                </a:lnTo>
                <a:lnTo>
                  <a:pt x="11" y="56"/>
                </a:lnTo>
                <a:lnTo>
                  <a:pt x="12" y="57"/>
                </a:lnTo>
                <a:lnTo>
                  <a:pt x="12" y="57"/>
                </a:lnTo>
                <a:lnTo>
                  <a:pt x="12" y="57"/>
                </a:lnTo>
                <a:lnTo>
                  <a:pt x="12" y="57"/>
                </a:lnTo>
                <a:lnTo>
                  <a:pt x="13" y="58"/>
                </a:lnTo>
                <a:lnTo>
                  <a:pt x="13" y="58"/>
                </a:lnTo>
                <a:lnTo>
                  <a:pt x="13" y="58"/>
                </a:lnTo>
                <a:lnTo>
                  <a:pt x="15" y="58"/>
                </a:lnTo>
                <a:lnTo>
                  <a:pt x="16" y="59"/>
                </a:lnTo>
                <a:lnTo>
                  <a:pt x="16" y="59"/>
                </a:lnTo>
                <a:lnTo>
                  <a:pt x="16" y="61"/>
                </a:lnTo>
                <a:lnTo>
                  <a:pt x="17" y="61"/>
                </a:lnTo>
                <a:lnTo>
                  <a:pt x="17" y="61"/>
                </a:lnTo>
                <a:lnTo>
                  <a:pt x="19" y="61"/>
                </a:lnTo>
                <a:lnTo>
                  <a:pt x="19" y="61"/>
                </a:lnTo>
                <a:lnTo>
                  <a:pt x="19" y="61"/>
                </a:lnTo>
                <a:lnTo>
                  <a:pt x="20" y="62"/>
                </a:lnTo>
                <a:lnTo>
                  <a:pt x="21" y="62"/>
                </a:lnTo>
                <a:lnTo>
                  <a:pt x="21" y="62"/>
                </a:lnTo>
                <a:lnTo>
                  <a:pt x="21" y="63"/>
                </a:lnTo>
                <a:lnTo>
                  <a:pt x="22" y="63"/>
                </a:lnTo>
                <a:lnTo>
                  <a:pt x="24" y="63"/>
                </a:lnTo>
                <a:lnTo>
                  <a:pt x="24" y="63"/>
                </a:lnTo>
                <a:lnTo>
                  <a:pt x="24" y="63"/>
                </a:lnTo>
                <a:lnTo>
                  <a:pt x="25" y="63"/>
                </a:lnTo>
                <a:lnTo>
                  <a:pt x="26" y="63"/>
                </a:lnTo>
                <a:lnTo>
                  <a:pt x="26" y="63"/>
                </a:lnTo>
                <a:lnTo>
                  <a:pt x="26" y="63"/>
                </a:lnTo>
                <a:lnTo>
                  <a:pt x="27" y="63"/>
                </a:lnTo>
                <a:lnTo>
                  <a:pt x="27" y="63"/>
                </a:lnTo>
                <a:lnTo>
                  <a:pt x="29" y="64"/>
                </a:lnTo>
                <a:lnTo>
                  <a:pt x="29" y="64"/>
                </a:lnTo>
                <a:lnTo>
                  <a:pt x="30" y="64"/>
                </a:lnTo>
                <a:lnTo>
                  <a:pt x="30" y="64"/>
                </a:lnTo>
                <a:lnTo>
                  <a:pt x="31" y="64"/>
                </a:lnTo>
                <a:lnTo>
                  <a:pt x="32" y="64"/>
                </a:lnTo>
                <a:lnTo>
                  <a:pt x="32" y="64"/>
                </a:lnTo>
                <a:lnTo>
                  <a:pt x="227" y="64"/>
                </a:lnTo>
                <a:lnTo>
                  <a:pt x="228" y="64"/>
                </a:lnTo>
                <a:lnTo>
                  <a:pt x="229" y="64"/>
                </a:lnTo>
                <a:lnTo>
                  <a:pt x="230" y="64"/>
                </a:lnTo>
                <a:lnTo>
                  <a:pt x="230" y="64"/>
                </a:lnTo>
                <a:lnTo>
                  <a:pt x="230" y="64"/>
                </a:lnTo>
                <a:lnTo>
                  <a:pt x="232" y="64"/>
                </a:lnTo>
                <a:lnTo>
                  <a:pt x="233" y="63"/>
                </a:lnTo>
                <a:lnTo>
                  <a:pt x="233" y="63"/>
                </a:lnTo>
                <a:lnTo>
                  <a:pt x="233" y="63"/>
                </a:lnTo>
                <a:lnTo>
                  <a:pt x="234" y="63"/>
                </a:lnTo>
                <a:lnTo>
                  <a:pt x="234" y="63"/>
                </a:lnTo>
                <a:lnTo>
                  <a:pt x="235" y="63"/>
                </a:lnTo>
                <a:lnTo>
                  <a:pt x="235" y="63"/>
                </a:lnTo>
                <a:lnTo>
                  <a:pt x="237" y="63"/>
                </a:lnTo>
                <a:lnTo>
                  <a:pt x="237" y="63"/>
                </a:lnTo>
                <a:lnTo>
                  <a:pt x="238" y="63"/>
                </a:lnTo>
                <a:lnTo>
                  <a:pt x="238" y="63"/>
                </a:lnTo>
                <a:lnTo>
                  <a:pt x="239" y="62"/>
                </a:lnTo>
                <a:lnTo>
                  <a:pt x="239" y="62"/>
                </a:lnTo>
                <a:lnTo>
                  <a:pt x="240" y="62"/>
                </a:lnTo>
                <a:lnTo>
                  <a:pt x="240" y="61"/>
                </a:lnTo>
                <a:lnTo>
                  <a:pt x="242" y="61"/>
                </a:lnTo>
                <a:lnTo>
                  <a:pt x="242" y="61"/>
                </a:lnTo>
                <a:lnTo>
                  <a:pt x="242" y="61"/>
                </a:lnTo>
                <a:lnTo>
                  <a:pt x="243" y="61"/>
                </a:lnTo>
                <a:lnTo>
                  <a:pt x="244" y="61"/>
                </a:lnTo>
                <a:lnTo>
                  <a:pt x="244" y="59"/>
                </a:lnTo>
                <a:lnTo>
                  <a:pt x="244" y="59"/>
                </a:lnTo>
                <a:lnTo>
                  <a:pt x="245" y="58"/>
                </a:lnTo>
                <a:lnTo>
                  <a:pt x="245" y="58"/>
                </a:lnTo>
                <a:lnTo>
                  <a:pt x="247" y="58"/>
                </a:lnTo>
                <a:lnTo>
                  <a:pt x="247" y="58"/>
                </a:lnTo>
                <a:lnTo>
                  <a:pt x="247" y="57"/>
                </a:lnTo>
                <a:lnTo>
                  <a:pt x="248" y="57"/>
                </a:lnTo>
                <a:lnTo>
                  <a:pt x="248" y="57"/>
                </a:lnTo>
                <a:lnTo>
                  <a:pt x="248" y="57"/>
                </a:lnTo>
                <a:lnTo>
                  <a:pt x="249" y="56"/>
                </a:lnTo>
                <a:lnTo>
                  <a:pt x="249" y="56"/>
                </a:lnTo>
                <a:lnTo>
                  <a:pt x="250" y="54"/>
                </a:lnTo>
                <a:lnTo>
                  <a:pt x="250" y="54"/>
                </a:lnTo>
                <a:lnTo>
                  <a:pt x="250" y="54"/>
                </a:lnTo>
                <a:lnTo>
                  <a:pt x="250" y="54"/>
                </a:lnTo>
                <a:lnTo>
                  <a:pt x="252" y="53"/>
                </a:lnTo>
                <a:lnTo>
                  <a:pt x="252" y="52"/>
                </a:lnTo>
                <a:lnTo>
                  <a:pt x="253" y="52"/>
                </a:lnTo>
                <a:lnTo>
                  <a:pt x="253" y="52"/>
                </a:lnTo>
                <a:lnTo>
                  <a:pt x="253" y="52"/>
                </a:lnTo>
                <a:lnTo>
                  <a:pt x="253" y="51"/>
                </a:lnTo>
                <a:lnTo>
                  <a:pt x="254" y="49"/>
                </a:lnTo>
                <a:lnTo>
                  <a:pt x="254" y="49"/>
                </a:lnTo>
                <a:lnTo>
                  <a:pt x="256" y="49"/>
                </a:lnTo>
                <a:lnTo>
                  <a:pt x="256" y="48"/>
                </a:lnTo>
                <a:lnTo>
                  <a:pt x="256" y="48"/>
                </a:lnTo>
                <a:lnTo>
                  <a:pt x="256" y="47"/>
                </a:lnTo>
                <a:lnTo>
                  <a:pt x="256" y="47"/>
                </a:lnTo>
                <a:lnTo>
                  <a:pt x="256" y="46"/>
                </a:lnTo>
                <a:lnTo>
                  <a:pt x="257" y="46"/>
                </a:lnTo>
                <a:lnTo>
                  <a:pt x="257" y="44"/>
                </a:lnTo>
                <a:lnTo>
                  <a:pt x="257" y="44"/>
                </a:lnTo>
                <a:lnTo>
                  <a:pt x="258" y="44"/>
                </a:lnTo>
                <a:lnTo>
                  <a:pt x="258" y="43"/>
                </a:lnTo>
                <a:lnTo>
                  <a:pt x="258" y="43"/>
                </a:lnTo>
                <a:lnTo>
                  <a:pt x="258" y="42"/>
                </a:lnTo>
                <a:lnTo>
                  <a:pt x="258" y="42"/>
                </a:lnTo>
                <a:lnTo>
                  <a:pt x="258" y="41"/>
                </a:lnTo>
                <a:lnTo>
                  <a:pt x="258" y="41"/>
                </a:lnTo>
                <a:lnTo>
                  <a:pt x="258" y="39"/>
                </a:lnTo>
                <a:lnTo>
                  <a:pt x="258" y="39"/>
                </a:lnTo>
                <a:lnTo>
                  <a:pt x="259" y="38"/>
                </a:lnTo>
                <a:lnTo>
                  <a:pt x="259" y="38"/>
                </a:lnTo>
                <a:lnTo>
                  <a:pt x="259" y="37"/>
                </a:lnTo>
                <a:lnTo>
                  <a:pt x="259" y="36"/>
                </a:lnTo>
                <a:lnTo>
                  <a:pt x="259" y="36"/>
                </a:lnTo>
                <a:lnTo>
                  <a:pt x="259" y="36"/>
                </a:lnTo>
                <a:lnTo>
                  <a:pt x="259" y="34"/>
                </a:lnTo>
                <a:lnTo>
                  <a:pt x="259" y="33"/>
                </a:lnTo>
                <a:lnTo>
                  <a:pt x="259" y="33"/>
                </a:lnTo>
                <a:lnTo>
                  <a:pt x="259" y="33"/>
                </a:lnTo>
                <a:lnTo>
                  <a:pt x="259" y="32"/>
                </a:lnTo>
                <a:lnTo>
                  <a:pt x="259" y="31"/>
                </a:lnTo>
                <a:lnTo>
                  <a:pt x="259" y="31"/>
                </a:lnTo>
                <a:lnTo>
                  <a:pt x="259" y="31"/>
                </a:lnTo>
                <a:lnTo>
                  <a:pt x="259" y="29"/>
                </a:lnTo>
                <a:lnTo>
                  <a:pt x="259" y="29"/>
                </a:lnTo>
                <a:lnTo>
                  <a:pt x="259" y="28"/>
                </a:lnTo>
                <a:lnTo>
                  <a:pt x="259" y="27"/>
                </a:lnTo>
                <a:lnTo>
                  <a:pt x="259" y="27"/>
                </a:lnTo>
                <a:lnTo>
                  <a:pt x="259" y="27"/>
                </a:lnTo>
                <a:lnTo>
                  <a:pt x="258" y="26"/>
                </a:lnTo>
                <a:lnTo>
                  <a:pt x="258" y="24"/>
                </a:lnTo>
                <a:lnTo>
                  <a:pt x="258" y="24"/>
                </a:lnTo>
                <a:lnTo>
                  <a:pt x="258" y="24"/>
                </a:lnTo>
                <a:lnTo>
                  <a:pt x="258" y="23"/>
                </a:lnTo>
                <a:lnTo>
                  <a:pt x="258" y="22"/>
                </a:lnTo>
                <a:lnTo>
                  <a:pt x="258" y="22"/>
                </a:lnTo>
                <a:lnTo>
                  <a:pt x="258" y="22"/>
                </a:lnTo>
                <a:lnTo>
                  <a:pt x="258" y="21"/>
                </a:lnTo>
                <a:lnTo>
                  <a:pt x="257" y="19"/>
                </a:lnTo>
                <a:lnTo>
                  <a:pt x="257" y="19"/>
                </a:lnTo>
                <a:lnTo>
                  <a:pt x="257" y="19"/>
                </a:lnTo>
                <a:lnTo>
                  <a:pt x="256" y="18"/>
                </a:lnTo>
                <a:lnTo>
                  <a:pt x="256" y="18"/>
                </a:lnTo>
                <a:lnTo>
                  <a:pt x="256" y="17"/>
                </a:lnTo>
                <a:lnTo>
                  <a:pt x="256" y="17"/>
                </a:lnTo>
                <a:lnTo>
                  <a:pt x="256" y="17"/>
                </a:lnTo>
                <a:lnTo>
                  <a:pt x="254" y="16"/>
                </a:lnTo>
                <a:lnTo>
                  <a:pt x="254" y="16"/>
                </a:lnTo>
                <a:lnTo>
                  <a:pt x="254" y="16"/>
                </a:lnTo>
                <a:lnTo>
                  <a:pt x="253" y="14"/>
                </a:lnTo>
                <a:lnTo>
                  <a:pt x="253" y="13"/>
                </a:lnTo>
                <a:lnTo>
                  <a:pt x="253" y="13"/>
                </a:lnTo>
                <a:lnTo>
                  <a:pt x="253" y="13"/>
                </a:lnTo>
                <a:lnTo>
                  <a:pt x="252" y="12"/>
                </a:lnTo>
                <a:lnTo>
                  <a:pt x="252" y="12"/>
                </a:lnTo>
                <a:lnTo>
                  <a:pt x="250" y="10"/>
                </a:lnTo>
                <a:lnTo>
                  <a:pt x="250" y="10"/>
                </a:lnTo>
                <a:lnTo>
                  <a:pt x="250" y="10"/>
                </a:lnTo>
                <a:lnTo>
                  <a:pt x="250" y="9"/>
                </a:lnTo>
                <a:lnTo>
                  <a:pt x="249" y="9"/>
                </a:lnTo>
                <a:lnTo>
                  <a:pt x="248" y="8"/>
                </a:lnTo>
                <a:lnTo>
                  <a:pt x="248" y="8"/>
                </a:lnTo>
                <a:lnTo>
                  <a:pt x="248" y="8"/>
                </a:lnTo>
                <a:lnTo>
                  <a:pt x="248" y="8"/>
                </a:lnTo>
                <a:lnTo>
                  <a:pt x="247" y="7"/>
                </a:lnTo>
                <a:lnTo>
                  <a:pt x="247" y="7"/>
                </a:lnTo>
                <a:lnTo>
                  <a:pt x="247" y="5"/>
                </a:lnTo>
                <a:lnTo>
                  <a:pt x="245" y="5"/>
                </a:lnTo>
                <a:lnTo>
                  <a:pt x="244" y="5"/>
                </a:lnTo>
                <a:lnTo>
                  <a:pt x="244" y="5"/>
                </a:lnTo>
                <a:lnTo>
                  <a:pt x="244" y="5"/>
                </a:lnTo>
                <a:lnTo>
                  <a:pt x="243" y="4"/>
                </a:lnTo>
                <a:lnTo>
                  <a:pt x="243" y="4"/>
                </a:lnTo>
                <a:lnTo>
                  <a:pt x="242" y="4"/>
                </a:lnTo>
                <a:lnTo>
                  <a:pt x="242" y="3"/>
                </a:lnTo>
                <a:lnTo>
                  <a:pt x="242" y="3"/>
                </a:lnTo>
                <a:lnTo>
                  <a:pt x="240" y="3"/>
                </a:lnTo>
                <a:lnTo>
                  <a:pt x="239" y="3"/>
                </a:lnTo>
                <a:lnTo>
                  <a:pt x="239" y="3"/>
                </a:lnTo>
                <a:lnTo>
                  <a:pt x="239" y="3"/>
                </a:lnTo>
                <a:lnTo>
                  <a:pt x="238" y="2"/>
                </a:lnTo>
                <a:lnTo>
                  <a:pt x="237" y="2"/>
                </a:lnTo>
                <a:lnTo>
                  <a:pt x="237" y="2"/>
                </a:lnTo>
                <a:lnTo>
                  <a:pt x="237" y="2"/>
                </a:lnTo>
                <a:lnTo>
                  <a:pt x="235" y="2"/>
                </a:lnTo>
                <a:lnTo>
                  <a:pt x="234" y="2"/>
                </a:lnTo>
                <a:lnTo>
                  <a:pt x="234" y="2"/>
                </a:lnTo>
                <a:lnTo>
                  <a:pt x="234" y="2"/>
                </a:lnTo>
                <a:lnTo>
                  <a:pt x="233" y="2"/>
                </a:lnTo>
                <a:lnTo>
                  <a:pt x="233" y="2"/>
                </a:lnTo>
                <a:lnTo>
                  <a:pt x="232" y="2"/>
                </a:lnTo>
                <a:lnTo>
                  <a:pt x="232" y="0"/>
                </a:lnTo>
                <a:lnTo>
                  <a:pt x="230" y="0"/>
                </a:lnTo>
                <a:lnTo>
                  <a:pt x="230" y="0"/>
                </a:lnTo>
                <a:lnTo>
                  <a:pt x="229" y="0"/>
                </a:lnTo>
                <a:lnTo>
                  <a:pt x="228" y="0"/>
                </a:lnTo>
                <a:lnTo>
                  <a:pt x="228" y="0"/>
                </a:lnTo>
                <a:lnTo>
                  <a:pt x="32" y="0"/>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41" name="Freeform 93"/>
          <p:cNvSpPr>
            <a:spLocks/>
          </p:cNvSpPr>
          <p:nvPr/>
        </p:nvSpPr>
        <p:spPr bwMode="auto">
          <a:xfrm>
            <a:off x="2679702" y="2439991"/>
            <a:ext cx="99484" cy="20637"/>
          </a:xfrm>
          <a:custGeom>
            <a:avLst/>
            <a:gdLst>
              <a:gd name="T0" fmla="*/ 30 w 228"/>
              <a:gd name="T1" fmla="*/ 0 h 64"/>
              <a:gd name="T2" fmla="*/ 26 w 228"/>
              <a:gd name="T3" fmla="*/ 1 h 64"/>
              <a:gd name="T4" fmla="*/ 24 w 228"/>
              <a:gd name="T5" fmla="*/ 1 h 64"/>
              <a:gd name="T6" fmla="*/ 20 w 228"/>
              <a:gd name="T7" fmla="*/ 2 h 64"/>
              <a:gd name="T8" fmla="*/ 17 w 228"/>
              <a:gd name="T9" fmla="*/ 3 h 64"/>
              <a:gd name="T10" fmla="*/ 14 w 228"/>
              <a:gd name="T11" fmla="*/ 5 h 64"/>
              <a:gd name="T12" fmla="*/ 12 w 228"/>
              <a:gd name="T13" fmla="*/ 7 h 64"/>
              <a:gd name="T14" fmla="*/ 10 w 228"/>
              <a:gd name="T15" fmla="*/ 8 h 64"/>
              <a:gd name="T16" fmla="*/ 7 w 228"/>
              <a:gd name="T17" fmla="*/ 11 h 64"/>
              <a:gd name="T18" fmla="*/ 5 w 228"/>
              <a:gd name="T19" fmla="*/ 13 h 64"/>
              <a:gd name="T20" fmla="*/ 4 w 228"/>
              <a:gd name="T21" fmla="*/ 17 h 64"/>
              <a:gd name="T22" fmla="*/ 2 w 228"/>
              <a:gd name="T23" fmla="*/ 20 h 64"/>
              <a:gd name="T24" fmla="*/ 1 w 228"/>
              <a:gd name="T25" fmla="*/ 22 h 64"/>
              <a:gd name="T26" fmla="*/ 0 w 228"/>
              <a:gd name="T27" fmla="*/ 26 h 64"/>
              <a:gd name="T28" fmla="*/ 0 w 228"/>
              <a:gd name="T29" fmla="*/ 30 h 64"/>
              <a:gd name="T30" fmla="*/ 0 w 228"/>
              <a:gd name="T31" fmla="*/ 32 h 64"/>
              <a:gd name="T32" fmla="*/ 0 w 228"/>
              <a:gd name="T33" fmla="*/ 35 h 64"/>
              <a:gd name="T34" fmla="*/ 0 w 228"/>
              <a:gd name="T35" fmla="*/ 38 h 64"/>
              <a:gd name="T36" fmla="*/ 1 w 228"/>
              <a:gd name="T37" fmla="*/ 41 h 64"/>
              <a:gd name="T38" fmla="*/ 2 w 228"/>
              <a:gd name="T39" fmla="*/ 45 h 64"/>
              <a:gd name="T40" fmla="*/ 4 w 228"/>
              <a:gd name="T41" fmla="*/ 47 h 64"/>
              <a:gd name="T42" fmla="*/ 5 w 228"/>
              <a:gd name="T43" fmla="*/ 50 h 64"/>
              <a:gd name="T44" fmla="*/ 7 w 228"/>
              <a:gd name="T45" fmla="*/ 52 h 64"/>
              <a:gd name="T46" fmla="*/ 10 w 228"/>
              <a:gd name="T47" fmla="*/ 55 h 64"/>
              <a:gd name="T48" fmla="*/ 12 w 228"/>
              <a:gd name="T49" fmla="*/ 57 h 64"/>
              <a:gd name="T50" fmla="*/ 15 w 228"/>
              <a:gd name="T51" fmla="*/ 59 h 64"/>
              <a:gd name="T52" fmla="*/ 17 w 228"/>
              <a:gd name="T53" fmla="*/ 60 h 64"/>
              <a:gd name="T54" fmla="*/ 21 w 228"/>
              <a:gd name="T55" fmla="*/ 61 h 64"/>
              <a:gd name="T56" fmla="*/ 24 w 228"/>
              <a:gd name="T57" fmla="*/ 62 h 64"/>
              <a:gd name="T58" fmla="*/ 26 w 228"/>
              <a:gd name="T59" fmla="*/ 64 h 64"/>
              <a:gd name="T60" fmla="*/ 30 w 228"/>
              <a:gd name="T61" fmla="*/ 64 h 64"/>
              <a:gd name="T62" fmla="*/ 197 w 228"/>
              <a:gd name="T63" fmla="*/ 64 h 64"/>
              <a:gd name="T64" fmla="*/ 200 w 228"/>
              <a:gd name="T65" fmla="*/ 64 h 64"/>
              <a:gd name="T66" fmla="*/ 203 w 228"/>
              <a:gd name="T67" fmla="*/ 64 h 64"/>
              <a:gd name="T68" fmla="*/ 205 w 228"/>
              <a:gd name="T69" fmla="*/ 62 h 64"/>
              <a:gd name="T70" fmla="*/ 209 w 228"/>
              <a:gd name="T71" fmla="*/ 61 h 64"/>
              <a:gd name="T72" fmla="*/ 212 w 228"/>
              <a:gd name="T73" fmla="*/ 59 h 64"/>
              <a:gd name="T74" fmla="*/ 214 w 228"/>
              <a:gd name="T75" fmla="*/ 57 h 64"/>
              <a:gd name="T76" fmla="*/ 217 w 228"/>
              <a:gd name="T77" fmla="*/ 56 h 64"/>
              <a:gd name="T78" fmla="*/ 219 w 228"/>
              <a:gd name="T79" fmla="*/ 54 h 64"/>
              <a:gd name="T80" fmla="*/ 220 w 228"/>
              <a:gd name="T81" fmla="*/ 51 h 64"/>
              <a:gd name="T82" fmla="*/ 223 w 228"/>
              <a:gd name="T83" fmla="*/ 48 h 64"/>
              <a:gd name="T84" fmla="*/ 224 w 228"/>
              <a:gd name="T85" fmla="*/ 45 h 64"/>
              <a:gd name="T86" fmla="*/ 225 w 228"/>
              <a:gd name="T87" fmla="*/ 43 h 64"/>
              <a:gd name="T88" fmla="*/ 227 w 228"/>
              <a:gd name="T89" fmla="*/ 40 h 64"/>
              <a:gd name="T90" fmla="*/ 228 w 228"/>
              <a:gd name="T91" fmla="*/ 36 h 64"/>
              <a:gd name="T92" fmla="*/ 228 w 228"/>
              <a:gd name="T93" fmla="*/ 33 h 64"/>
              <a:gd name="T94" fmla="*/ 228 w 228"/>
              <a:gd name="T95" fmla="*/ 30 h 64"/>
              <a:gd name="T96" fmla="*/ 228 w 228"/>
              <a:gd name="T97" fmla="*/ 27 h 64"/>
              <a:gd name="T98" fmla="*/ 227 w 228"/>
              <a:gd name="T99" fmla="*/ 23 h 64"/>
              <a:gd name="T100" fmla="*/ 225 w 228"/>
              <a:gd name="T101" fmla="*/ 21 h 64"/>
              <a:gd name="T102" fmla="*/ 224 w 228"/>
              <a:gd name="T103" fmla="*/ 17 h 64"/>
              <a:gd name="T104" fmla="*/ 223 w 228"/>
              <a:gd name="T105" fmla="*/ 16 h 64"/>
              <a:gd name="T106" fmla="*/ 220 w 228"/>
              <a:gd name="T107" fmla="*/ 12 h 64"/>
              <a:gd name="T108" fmla="*/ 219 w 228"/>
              <a:gd name="T109" fmla="*/ 10 h 64"/>
              <a:gd name="T110" fmla="*/ 217 w 228"/>
              <a:gd name="T111" fmla="*/ 8 h 64"/>
              <a:gd name="T112" fmla="*/ 214 w 228"/>
              <a:gd name="T113" fmla="*/ 6 h 64"/>
              <a:gd name="T114" fmla="*/ 212 w 228"/>
              <a:gd name="T115" fmla="*/ 3 h 64"/>
              <a:gd name="T116" fmla="*/ 209 w 228"/>
              <a:gd name="T117" fmla="*/ 2 h 64"/>
              <a:gd name="T118" fmla="*/ 205 w 228"/>
              <a:gd name="T119" fmla="*/ 2 h 64"/>
              <a:gd name="T120" fmla="*/ 203 w 228"/>
              <a:gd name="T121" fmla="*/ 1 h 64"/>
              <a:gd name="T122" fmla="*/ 199 w 228"/>
              <a:gd name="T123" fmla="*/ 0 h 64"/>
              <a:gd name="T124" fmla="*/ 195 w 228"/>
              <a:gd name="T1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 h="64">
                <a:moveTo>
                  <a:pt x="32" y="0"/>
                </a:moveTo>
                <a:lnTo>
                  <a:pt x="31" y="0"/>
                </a:lnTo>
                <a:lnTo>
                  <a:pt x="30" y="0"/>
                </a:lnTo>
                <a:lnTo>
                  <a:pt x="30" y="0"/>
                </a:lnTo>
                <a:lnTo>
                  <a:pt x="30" y="0"/>
                </a:lnTo>
                <a:lnTo>
                  <a:pt x="29" y="0"/>
                </a:lnTo>
                <a:lnTo>
                  <a:pt x="27" y="0"/>
                </a:lnTo>
                <a:lnTo>
                  <a:pt x="27" y="0"/>
                </a:lnTo>
                <a:lnTo>
                  <a:pt x="27" y="0"/>
                </a:lnTo>
                <a:lnTo>
                  <a:pt x="26" y="1"/>
                </a:lnTo>
                <a:lnTo>
                  <a:pt x="26" y="1"/>
                </a:lnTo>
                <a:lnTo>
                  <a:pt x="25" y="1"/>
                </a:lnTo>
                <a:lnTo>
                  <a:pt x="24" y="1"/>
                </a:lnTo>
                <a:lnTo>
                  <a:pt x="24" y="1"/>
                </a:lnTo>
                <a:lnTo>
                  <a:pt x="24" y="1"/>
                </a:lnTo>
                <a:lnTo>
                  <a:pt x="22" y="2"/>
                </a:lnTo>
                <a:lnTo>
                  <a:pt x="21" y="2"/>
                </a:lnTo>
                <a:lnTo>
                  <a:pt x="21" y="2"/>
                </a:lnTo>
                <a:lnTo>
                  <a:pt x="21" y="2"/>
                </a:lnTo>
                <a:lnTo>
                  <a:pt x="20" y="2"/>
                </a:lnTo>
                <a:lnTo>
                  <a:pt x="19" y="2"/>
                </a:lnTo>
                <a:lnTo>
                  <a:pt x="19" y="2"/>
                </a:lnTo>
                <a:lnTo>
                  <a:pt x="19" y="3"/>
                </a:lnTo>
                <a:lnTo>
                  <a:pt x="17" y="3"/>
                </a:lnTo>
                <a:lnTo>
                  <a:pt x="17" y="3"/>
                </a:lnTo>
                <a:lnTo>
                  <a:pt x="16" y="3"/>
                </a:lnTo>
                <a:lnTo>
                  <a:pt x="16" y="3"/>
                </a:lnTo>
                <a:lnTo>
                  <a:pt x="16" y="5"/>
                </a:lnTo>
                <a:lnTo>
                  <a:pt x="15" y="5"/>
                </a:lnTo>
                <a:lnTo>
                  <a:pt x="14" y="5"/>
                </a:lnTo>
                <a:lnTo>
                  <a:pt x="14" y="6"/>
                </a:lnTo>
                <a:lnTo>
                  <a:pt x="14" y="6"/>
                </a:lnTo>
                <a:lnTo>
                  <a:pt x="12" y="6"/>
                </a:lnTo>
                <a:lnTo>
                  <a:pt x="12" y="6"/>
                </a:lnTo>
                <a:lnTo>
                  <a:pt x="12" y="7"/>
                </a:lnTo>
                <a:lnTo>
                  <a:pt x="11" y="7"/>
                </a:lnTo>
                <a:lnTo>
                  <a:pt x="11" y="8"/>
                </a:lnTo>
                <a:lnTo>
                  <a:pt x="10" y="8"/>
                </a:lnTo>
                <a:lnTo>
                  <a:pt x="10" y="8"/>
                </a:lnTo>
                <a:lnTo>
                  <a:pt x="10" y="8"/>
                </a:lnTo>
                <a:lnTo>
                  <a:pt x="10" y="10"/>
                </a:lnTo>
                <a:lnTo>
                  <a:pt x="9" y="10"/>
                </a:lnTo>
                <a:lnTo>
                  <a:pt x="9" y="11"/>
                </a:lnTo>
                <a:lnTo>
                  <a:pt x="7" y="11"/>
                </a:lnTo>
                <a:lnTo>
                  <a:pt x="7" y="11"/>
                </a:lnTo>
                <a:lnTo>
                  <a:pt x="7" y="12"/>
                </a:lnTo>
                <a:lnTo>
                  <a:pt x="7" y="12"/>
                </a:lnTo>
                <a:lnTo>
                  <a:pt x="6" y="13"/>
                </a:lnTo>
                <a:lnTo>
                  <a:pt x="6" y="13"/>
                </a:lnTo>
                <a:lnTo>
                  <a:pt x="5" y="13"/>
                </a:lnTo>
                <a:lnTo>
                  <a:pt x="5" y="15"/>
                </a:lnTo>
                <a:lnTo>
                  <a:pt x="5" y="16"/>
                </a:lnTo>
                <a:lnTo>
                  <a:pt x="5" y="16"/>
                </a:lnTo>
                <a:lnTo>
                  <a:pt x="4" y="16"/>
                </a:lnTo>
                <a:lnTo>
                  <a:pt x="4" y="17"/>
                </a:lnTo>
                <a:lnTo>
                  <a:pt x="4" y="17"/>
                </a:lnTo>
                <a:lnTo>
                  <a:pt x="2" y="17"/>
                </a:lnTo>
                <a:lnTo>
                  <a:pt x="2" y="18"/>
                </a:lnTo>
                <a:lnTo>
                  <a:pt x="2" y="18"/>
                </a:lnTo>
                <a:lnTo>
                  <a:pt x="2" y="20"/>
                </a:lnTo>
                <a:lnTo>
                  <a:pt x="2" y="20"/>
                </a:lnTo>
                <a:lnTo>
                  <a:pt x="2" y="21"/>
                </a:lnTo>
                <a:lnTo>
                  <a:pt x="2" y="21"/>
                </a:lnTo>
                <a:lnTo>
                  <a:pt x="1" y="22"/>
                </a:lnTo>
                <a:lnTo>
                  <a:pt x="1" y="22"/>
                </a:lnTo>
                <a:lnTo>
                  <a:pt x="1" y="23"/>
                </a:lnTo>
                <a:lnTo>
                  <a:pt x="1" y="23"/>
                </a:lnTo>
                <a:lnTo>
                  <a:pt x="0" y="25"/>
                </a:lnTo>
                <a:lnTo>
                  <a:pt x="0" y="25"/>
                </a:lnTo>
                <a:lnTo>
                  <a:pt x="0" y="26"/>
                </a:lnTo>
                <a:lnTo>
                  <a:pt x="0" y="26"/>
                </a:lnTo>
                <a:lnTo>
                  <a:pt x="0" y="27"/>
                </a:lnTo>
                <a:lnTo>
                  <a:pt x="0" y="27"/>
                </a:lnTo>
                <a:lnTo>
                  <a:pt x="0" y="28"/>
                </a:lnTo>
                <a:lnTo>
                  <a:pt x="0" y="30"/>
                </a:lnTo>
                <a:lnTo>
                  <a:pt x="0" y="30"/>
                </a:lnTo>
                <a:lnTo>
                  <a:pt x="0" y="30"/>
                </a:lnTo>
                <a:lnTo>
                  <a:pt x="0" y="31"/>
                </a:lnTo>
                <a:lnTo>
                  <a:pt x="0" y="31"/>
                </a:lnTo>
                <a:lnTo>
                  <a:pt x="0" y="32"/>
                </a:lnTo>
                <a:lnTo>
                  <a:pt x="0" y="32"/>
                </a:lnTo>
                <a:lnTo>
                  <a:pt x="0" y="33"/>
                </a:lnTo>
                <a:lnTo>
                  <a:pt x="0" y="33"/>
                </a:lnTo>
                <a:lnTo>
                  <a:pt x="0" y="35"/>
                </a:lnTo>
                <a:lnTo>
                  <a:pt x="0" y="35"/>
                </a:lnTo>
                <a:lnTo>
                  <a:pt x="0" y="36"/>
                </a:lnTo>
                <a:lnTo>
                  <a:pt x="0" y="36"/>
                </a:lnTo>
                <a:lnTo>
                  <a:pt x="0" y="37"/>
                </a:lnTo>
                <a:lnTo>
                  <a:pt x="0" y="38"/>
                </a:lnTo>
                <a:lnTo>
                  <a:pt x="0" y="38"/>
                </a:lnTo>
                <a:lnTo>
                  <a:pt x="0" y="38"/>
                </a:lnTo>
                <a:lnTo>
                  <a:pt x="1" y="40"/>
                </a:lnTo>
                <a:lnTo>
                  <a:pt x="1" y="41"/>
                </a:lnTo>
                <a:lnTo>
                  <a:pt x="1" y="41"/>
                </a:lnTo>
                <a:lnTo>
                  <a:pt x="1" y="41"/>
                </a:lnTo>
                <a:lnTo>
                  <a:pt x="1" y="42"/>
                </a:lnTo>
                <a:lnTo>
                  <a:pt x="2" y="43"/>
                </a:lnTo>
                <a:lnTo>
                  <a:pt x="2" y="43"/>
                </a:lnTo>
                <a:lnTo>
                  <a:pt x="2" y="43"/>
                </a:lnTo>
                <a:lnTo>
                  <a:pt x="2" y="45"/>
                </a:lnTo>
                <a:lnTo>
                  <a:pt x="2" y="45"/>
                </a:lnTo>
                <a:lnTo>
                  <a:pt x="2" y="45"/>
                </a:lnTo>
                <a:lnTo>
                  <a:pt x="4" y="46"/>
                </a:lnTo>
                <a:lnTo>
                  <a:pt x="4" y="47"/>
                </a:lnTo>
                <a:lnTo>
                  <a:pt x="4" y="47"/>
                </a:lnTo>
                <a:lnTo>
                  <a:pt x="5" y="47"/>
                </a:lnTo>
                <a:lnTo>
                  <a:pt x="5" y="48"/>
                </a:lnTo>
                <a:lnTo>
                  <a:pt x="5" y="48"/>
                </a:lnTo>
                <a:lnTo>
                  <a:pt x="5" y="50"/>
                </a:lnTo>
                <a:lnTo>
                  <a:pt x="5" y="50"/>
                </a:lnTo>
                <a:lnTo>
                  <a:pt x="6" y="50"/>
                </a:lnTo>
                <a:lnTo>
                  <a:pt x="6" y="51"/>
                </a:lnTo>
                <a:lnTo>
                  <a:pt x="7" y="52"/>
                </a:lnTo>
                <a:lnTo>
                  <a:pt x="7" y="52"/>
                </a:lnTo>
                <a:lnTo>
                  <a:pt x="7" y="52"/>
                </a:lnTo>
                <a:lnTo>
                  <a:pt x="7" y="52"/>
                </a:lnTo>
                <a:lnTo>
                  <a:pt x="9" y="54"/>
                </a:lnTo>
                <a:lnTo>
                  <a:pt x="9" y="55"/>
                </a:lnTo>
                <a:lnTo>
                  <a:pt x="10" y="55"/>
                </a:lnTo>
                <a:lnTo>
                  <a:pt x="10" y="55"/>
                </a:lnTo>
                <a:lnTo>
                  <a:pt x="10" y="55"/>
                </a:lnTo>
                <a:lnTo>
                  <a:pt x="11" y="56"/>
                </a:lnTo>
                <a:lnTo>
                  <a:pt x="11" y="56"/>
                </a:lnTo>
                <a:lnTo>
                  <a:pt x="12" y="57"/>
                </a:lnTo>
                <a:lnTo>
                  <a:pt x="12" y="57"/>
                </a:lnTo>
                <a:lnTo>
                  <a:pt x="12" y="57"/>
                </a:lnTo>
                <a:lnTo>
                  <a:pt x="14" y="57"/>
                </a:lnTo>
                <a:lnTo>
                  <a:pt x="14" y="59"/>
                </a:lnTo>
                <a:lnTo>
                  <a:pt x="14" y="59"/>
                </a:lnTo>
                <a:lnTo>
                  <a:pt x="15" y="59"/>
                </a:lnTo>
                <a:lnTo>
                  <a:pt x="15" y="59"/>
                </a:lnTo>
                <a:lnTo>
                  <a:pt x="16" y="59"/>
                </a:lnTo>
                <a:lnTo>
                  <a:pt x="16" y="60"/>
                </a:lnTo>
                <a:lnTo>
                  <a:pt x="16" y="60"/>
                </a:lnTo>
                <a:lnTo>
                  <a:pt x="17" y="60"/>
                </a:lnTo>
                <a:lnTo>
                  <a:pt x="19" y="61"/>
                </a:lnTo>
                <a:lnTo>
                  <a:pt x="19" y="61"/>
                </a:lnTo>
                <a:lnTo>
                  <a:pt x="19" y="61"/>
                </a:lnTo>
                <a:lnTo>
                  <a:pt x="20" y="61"/>
                </a:lnTo>
                <a:lnTo>
                  <a:pt x="21" y="61"/>
                </a:lnTo>
                <a:lnTo>
                  <a:pt x="21" y="61"/>
                </a:lnTo>
                <a:lnTo>
                  <a:pt x="21" y="62"/>
                </a:lnTo>
                <a:lnTo>
                  <a:pt x="22" y="62"/>
                </a:lnTo>
                <a:lnTo>
                  <a:pt x="24" y="62"/>
                </a:lnTo>
                <a:lnTo>
                  <a:pt x="24" y="62"/>
                </a:lnTo>
                <a:lnTo>
                  <a:pt x="24" y="62"/>
                </a:lnTo>
                <a:lnTo>
                  <a:pt x="25" y="64"/>
                </a:lnTo>
                <a:lnTo>
                  <a:pt x="26" y="64"/>
                </a:lnTo>
                <a:lnTo>
                  <a:pt x="26" y="64"/>
                </a:lnTo>
                <a:lnTo>
                  <a:pt x="26" y="64"/>
                </a:lnTo>
                <a:lnTo>
                  <a:pt x="27" y="64"/>
                </a:lnTo>
                <a:lnTo>
                  <a:pt x="27" y="64"/>
                </a:lnTo>
                <a:lnTo>
                  <a:pt x="27" y="64"/>
                </a:lnTo>
                <a:lnTo>
                  <a:pt x="29" y="64"/>
                </a:lnTo>
                <a:lnTo>
                  <a:pt x="30" y="64"/>
                </a:lnTo>
                <a:lnTo>
                  <a:pt x="30" y="64"/>
                </a:lnTo>
                <a:lnTo>
                  <a:pt x="31" y="64"/>
                </a:lnTo>
                <a:lnTo>
                  <a:pt x="31" y="64"/>
                </a:lnTo>
                <a:lnTo>
                  <a:pt x="194" y="64"/>
                </a:lnTo>
                <a:lnTo>
                  <a:pt x="197" y="64"/>
                </a:lnTo>
                <a:lnTo>
                  <a:pt x="198" y="64"/>
                </a:lnTo>
                <a:lnTo>
                  <a:pt x="198" y="64"/>
                </a:lnTo>
                <a:lnTo>
                  <a:pt x="198" y="64"/>
                </a:lnTo>
                <a:lnTo>
                  <a:pt x="199" y="64"/>
                </a:lnTo>
                <a:lnTo>
                  <a:pt x="200" y="64"/>
                </a:lnTo>
                <a:lnTo>
                  <a:pt x="200" y="64"/>
                </a:lnTo>
                <a:lnTo>
                  <a:pt x="200" y="64"/>
                </a:lnTo>
                <a:lnTo>
                  <a:pt x="202" y="64"/>
                </a:lnTo>
                <a:lnTo>
                  <a:pt x="203" y="64"/>
                </a:lnTo>
                <a:lnTo>
                  <a:pt x="203" y="64"/>
                </a:lnTo>
                <a:lnTo>
                  <a:pt x="203" y="62"/>
                </a:lnTo>
                <a:lnTo>
                  <a:pt x="204" y="62"/>
                </a:lnTo>
                <a:lnTo>
                  <a:pt x="205" y="62"/>
                </a:lnTo>
                <a:lnTo>
                  <a:pt x="205" y="62"/>
                </a:lnTo>
                <a:lnTo>
                  <a:pt x="205" y="62"/>
                </a:lnTo>
                <a:lnTo>
                  <a:pt x="207" y="61"/>
                </a:lnTo>
                <a:lnTo>
                  <a:pt x="207" y="61"/>
                </a:lnTo>
                <a:lnTo>
                  <a:pt x="208" y="61"/>
                </a:lnTo>
                <a:lnTo>
                  <a:pt x="208" y="61"/>
                </a:lnTo>
                <a:lnTo>
                  <a:pt x="209" y="61"/>
                </a:lnTo>
                <a:lnTo>
                  <a:pt x="209" y="61"/>
                </a:lnTo>
                <a:lnTo>
                  <a:pt x="210" y="60"/>
                </a:lnTo>
                <a:lnTo>
                  <a:pt x="210" y="60"/>
                </a:lnTo>
                <a:lnTo>
                  <a:pt x="212" y="60"/>
                </a:lnTo>
                <a:lnTo>
                  <a:pt x="212" y="59"/>
                </a:lnTo>
                <a:lnTo>
                  <a:pt x="212" y="59"/>
                </a:lnTo>
                <a:lnTo>
                  <a:pt x="213" y="59"/>
                </a:lnTo>
                <a:lnTo>
                  <a:pt x="214" y="59"/>
                </a:lnTo>
                <a:lnTo>
                  <a:pt x="214" y="59"/>
                </a:lnTo>
                <a:lnTo>
                  <a:pt x="214" y="57"/>
                </a:lnTo>
                <a:lnTo>
                  <a:pt x="215" y="57"/>
                </a:lnTo>
                <a:lnTo>
                  <a:pt x="215" y="57"/>
                </a:lnTo>
                <a:lnTo>
                  <a:pt x="217" y="57"/>
                </a:lnTo>
                <a:lnTo>
                  <a:pt x="217" y="56"/>
                </a:lnTo>
                <a:lnTo>
                  <a:pt x="217" y="56"/>
                </a:lnTo>
                <a:lnTo>
                  <a:pt x="218" y="55"/>
                </a:lnTo>
                <a:lnTo>
                  <a:pt x="218" y="55"/>
                </a:lnTo>
                <a:lnTo>
                  <a:pt x="219" y="55"/>
                </a:lnTo>
                <a:lnTo>
                  <a:pt x="219" y="54"/>
                </a:lnTo>
                <a:lnTo>
                  <a:pt x="219" y="54"/>
                </a:lnTo>
                <a:lnTo>
                  <a:pt x="219" y="52"/>
                </a:lnTo>
                <a:lnTo>
                  <a:pt x="220" y="52"/>
                </a:lnTo>
                <a:lnTo>
                  <a:pt x="220" y="52"/>
                </a:lnTo>
                <a:lnTo>
                  <a:pt x="220" y="52"/>
                </a:lnTo>
                <a:lnTo>
                  <a:pt x="220" y="51"/>
                </a:lnTo>
                <a:lnTo>
                  <a:pt x="222" y="50"/>
                </a:lnTo>
                <a:lnTo>
                  <a:pt x="222" y="50"/>
                </a:lnTo>
                <a:lnTo>
                  <a:pt x="223" y="50"/>
                </a:lnTo>
                <a:lnTo>
                  <a:pt x="223" y="48"/>
                </a:lnTo>
                <a:lnTo>
                  <a:pt x="223" y="48"/>
                </a:lnTo>
                <a:lnTo>
                  <a:pt x="223" y="47"/>
                </a:lnTo>
                <a:lnTo>
                  <a:pt x="223" y="47"/>
                </a:lnTo>
                <a:lnTo>
                  <a:pt x="224" y="47"/>
                </a:lnTo>
                <a:lnTo>
                  <a:pt x="224" y="46"/>
                </a:lnTo>
                <a:lnTo>
                  <a:pt x="224" y="45"/>
                </a:lnTo>
                <a:lnTo>
                  <a:pt x="225" y="45"/>
                </a:lnTo>
                <a:lnTo>
                  <a:pt x="225" y="45"/>
                </a:lnTo>
                <a:lnTo>
                  <a:pt x="225" y="43"/>
                </a:lnTo>
                <a:lnTo>
                  <a:pt x="225" y="43"/>
                </a:lnTo>
                <a:lnTo>
                  <a:pt x="225" y="43"/>
                </a:lnTo>
                <a:lnTo>
                  <a:pt x="225" y="42"/>
                </a:lnTo>
                <a:lnTo>
                  <a:pt x="225" y="41"/>
                </a:lnTo>
                <a:lnTo>
                  <a:pt x="227" y="41"/>
                </a:lnTo>
                <a:lnTo>
                  <a:pt x="227" y="41"/>
                </a:lnTo>
                <a:lnTo>
                  <a:pt x="227" y="40"/>
                </a:lnTo>
                <a:lnTo>
                  <a:pt x="227" y="38"/>
                </a:lnTo>
                <a:lnTo>
                  <a:pt x="227" y="38"/>
                </a:lnTo>
                <a:lnTo>
                  <a:pt x="227" y="38"/>
                </a:lnTo>
                <a:lnTo>
                  <a:pt x="228" y="37"/>
                </a:lnTo>
                <a:lnTo>
                  <a:pt x="228" y="36"/>
                </a:lnTo>
                <a:lnTo>
                  <a:pt x="228" y="36"/>
                </a:lnTo>
                <a:lnTo>
                  <a:pt x="228" y="35"/>
                </a:lnTo>
                <a:lnTo>
                  <a:pt x="228" y="35"/>
                </a:lnTo>
                <a:lnTo>
                  <a:pt x="228" y="33"/>
                </a:lnTo>
                <a:lnTo>
                  <a:pt x="228" y="33"/>
                </a:lnTo>
                <a:lnTo>
                  <a:pt x="228" y="32"/>
                </a:lnTo>
                <a:lnTo>
                  <a:pt x="228" y="31"/>
                </a:lnTo>
                <a:lnTo>
                  <a:pt x="228" y="31"/>
                </a:lnTo>
                <a:lnTo>
                  <a:pt x="228" y="31"/>
                </a:lnTo>
                <a:lnTo>
                  <a:pt x="228" y="30"/>
                </a:lnTo>
                <a:lnTo>
                  <a:pt x="228" y="30"/>
                </a:lnTo>
                <a:lnTo>
                  <a:pt x="228" y="30"/>
                </a:lnTo>
                <a:lnTo>
                  <a:pt x="228" y="28"/>
                </a:lnTo>
                <a:lnTo>
                  <a:pt x="228" y="27"/>
                </a:lnTo>
                <a:lnTo>
                  <a:pt x="228" y="27"/>
                </a:lnTo>
                <a:lnTo>
                  <a:pt x="228" y="26"/>
                </a:lnTo>
                <a:lnTo>
                  <a:pt x="227" y="26"/>
                </a:lnTo>
                <a:lnTo>
                  <a:pt x="227" y="25"/>
                </a:lnTo>
                <a:lnTo>
                  <a:pt x="227" y="25"/>
                </a:lnTo>
                <a:lnTo>
                  <a:pt x="227" y="23"/>
                </a:lnTo>
                <a:lnTo>
                  <a:pt x="227" y="23"/>
                </a:lnTo>
                <a:lnTo>
                  <a:pt x="225" y="22"/>
                </a:lnTo>
                <a:lnTo>
                  <a:pt x="225" y="22"/>
                </a:lnTo>
                <a:lnTo>
                  <a:pt x="225" y="21"/>
                </a:lnTo>
                <a:lnTo>
                  <a:pt x="225" y="21"/>
                </a:lnTo>
                <a:lnTo>
                  <a:pt x="225" y="20"/>
                </a:lnTo>
                <a:lnTo>
                  <a:pt x="225" y="20"/>
                </a:lnTo>
                <a:lnTo>
                  <a:pt x="225" y="18"/>
                </a:lnTo>
                <a:lnTo>
                  <a:pt x="224" y="18"/>
                </a:lnTo>
                <a:lnTo>
                  <a:pt x="224" y="17"/>
                </a:lnTo>
                <a:lnTo>
                  <a:pt x="224" y="17"/>
                </a:lnTo>
                <a:lnTo>
                  <a:pt x="223" y="17"/>
                </a:lnTo>
                <a:lnTo>
                  <a:pt x="223" y="16"/>
                </a:lnTo>
                <a:lnTo>
                  <a:pt x="223" y="16"/>
                </a:lnTo>
                <a:lnTo>
                  <a:pt x="223" y="16"/>
                </a:lnTo>
                <a:lnTo>
                  <a:pt x="223" y="15"/>
                </a:lnTo>
                <a:lnTo>
                  <a:pt x="222" y="13"/>
                </a:lnTo>
                <a:lnTo>
                  <a:pt x="222" y="13"/>
                </a:lnTo>
                <a:lnTo>
                  <a:pt x="220" y="13"/>
                </a:lnTo>
                <a:lnTo>
                  <a:pt x="220" y="12"/>
                </a:lnTo>
                <a:lnTo>
                  <a:pt x="220" y="12"/>
                </a:lnTo>
                <a:lnTo>
                  <a:pt x="220" y="11"/>
                </a:lnTo>
                <a:lnTo>
                  <a:pt x="220" y="11"/>
                </a:lnTo>
                <a:lnTo>
                  <a:pt x="219" y="11"/>
                </a:lnTo>
                <a:lnTo>
                  <a:pt x="219" y="10"/>
                </a:lnTo>
                <a:lnTo>
                  <a:pt x="219" y="10"/>
                </a:lnTo>
                <a:lnTo>
                  <a:pt x="218" y="8"/>
                </a:lnTo>
                <a:lnTo>
                  <a:pt x="218" y="8"/>
                </a:lnTo>
                <a:lnTo>
                  <a:pt x="217" y="8"/>
                </a:lnTo>
                <a:lnTo>
                  <a:pt x="217" y="8"/>
                </a:lnTo>
                <a:lnTo>
                  <a:pt x="217" y="7"/>
                </a:lnTo>
                <a:lnTo>
                  <a:pt x="215" y="7"/>
                </a:lnTo>
                <a:lnTo>
                  <a:pt x="215" y="6"/>
                </a:lnTo>
                <a:lnTo>
                  <a:pt x="214" y="6"/>
                </a:lnTo>
                <a:lnTo>
                  <a:pt x="214" y="6"/>
                </a:lnTo>
                <a:lnTo>
                  <a:pt x="214" y="6"/>
                </a:lnTo>
                <a:lnTo>
                  <a:pt x="213" y="5"/>
                </a:lnTo>
                <a:lnTo>
                  <a:pt x="213" y="5"/>
                </a:lnTo>
                <a:lnTo>
                  <a:pt x="212" y="3"/>
                </a:lnTo>
                <a:lnTo>
                  <a:pt x="212" y="3"/>
                </a:lnTo>
                <a:lnTo>
                  <a:pt x="212" y="3"/>
                </a:lnTo>
                <a:lnTo>
                  <a:pt x="210" y="3"/>
                </a:lnTo>
                <a:lnTo>
                  <a:pt x="209" y="3"/>
                </a:lnTo>
                <a:lnTo>
                  <a:pt x="209" y="3"/>
                </a:lnTo>
                <a:lnTo>
                  <a:pt x="209" y="2"/>
                </a:lnTo>
                <a:lnTo>
                  <a:pt x="208" y="2"/>
                </a:lnTo>
                <a:lnTo>
                  <a:pt x="207" y="2"/>
                </a:lnTo>
                <a:lnTo>
                  <a:pt x="207" y="2"/>
                </a:lnTo>
                <a:lnTo>
                  <a:pt x="207" y="2"/>
                </a:lnTo>
                <a:lnTo>
                  <a:pt x="205" y="2"/>
                </a:lnTo>
                <a:lnTo>
                  <a:pt x="205" y="2"/>
                </a:lnTo>
                <a:lnTo>
                  <a:pt x="205" y="1"/>
                </a:lnTo>
                <a:lnTo>
                  <a:pt x="204" y="1"/>
                </a:lnTo>
                <a:lnTo>
                  <a:pt x="203" y="1"/>
                </a:lnTo>
                <a:lnTo>
                  <a:pt x="203" y="1"/>
                </a:lnTo>
                <a:lnTo>
                  <a:pt x="203" y="1"/>
                </a:lnTo>
                <a:lnTo>
                  <a:pt x="202" y="1"/>
                </a:lnTo>
                <a:lnTo>
                  <a:pt x="200" y="0"/>
                </a:lnTo>
                <a:lnTo>
                  <a:pt x="200" y="0"/>
                </a:lnTo>
                <a:lnTo>
                  <a:pt x="199" y="0"/>
                </a:lnTo>
                <a:lnTo>
                  <a:pt x="199" y="0"/>
                </a:lnTo>
                <a:lnTo>
                  <a:pt x="198" y="0"/>
                </a:lnTo>
                <a:lnTo>
                  <a:pt x="198" y="0"/>
                </a:lnTo>
                <a:lnTo>
                  <a:pt x="197" y="0"/>
                </a:lnTo>
                <a:lnTo>
                  <a:pt x="195" y="0"/>
                </a:lnTo>
                <a:lnTo>
                  <a:pt x="32" y="0"/>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42" name="Freeform 94"/>
          <p:cNvSpPr>
            <a:spLocks/>
          </p:cNvSpPr>
          <p:nvPr/>
        </p:nvSpPr>
        <p:spPr bwMode="auto">
          <a:xfrm>
            <a:off x="2751668" y="2439991"/>
            <a:ext cx="27517" cy="28575"/>
          </a:xfrm>
          <a:custGeom>
            <a:avLst/>
            <a:gdLst>
              <a:gd name="T0" fmla="*/ 64 w 64"/>
              <a:gd name="T1" fmla="*/ 30 h 85"/>
              <a:gd name="T2" fmla="*/ 63 w 64"/>
              <a:gd name="T3" fmla="*/ 26 h 85"/>
              <a:gd name="T4" fmla="*/ 63 w 64"/>
              <a:gd name="T5" fmla="*/ 22 h 85"/>
              <a:gd name="T6" fmla="*/ 61 w 64"/>
              <a:gd name="T7" fmla="*/ 20 h 85"/>
              <a:gd name="T8" fmla="*/ 60 w 64"/>
              <a:gd name="T9" fmla="*/ 17 h 85"/>
              <a:gd name="T10" fmla="*/ 59 w 64"/>
              <a:gd name="T11" fmla="*/ 15 h 85"/>
              <a:gd name="T12" fmla="*/ 56 w 64"/>
              <a:gd name="T13" fmla="*/ 12 h 85"/>
              <a:gd name="T14" fmla="*/ 55 w 64"/>
              <a:gd name="T15" fmla="*/ 10 h 85"/>
              <a:gd name="T16" fmla="*/ 53 w 64"/>
              <a:gd name="T17" fmla="*/ 7 h 85"/>
              <a:gd name="T18" fmla="*/ 50 w 64"/>
              <a:gd name="T19" fmla="*/ 6 h 85"/>
              <a:gd name="T20" fmla="*/ 46 w 64"/>
              <a:gd name="T21" fmla="*/ 3 h 85"/>
              <a:gd name="T22" fmla="*/ 44 w 64"/>
              <a:gd name="T23" fmla="*/ 2 h 85"/>
              <a:gd name="T24" fmla="*/ 41 w 64"/>
              <a:gd name="T25" fmla="*/ 2 h 85"/>
              <a:gd name="T26" fmla="*/ 38 w 64"/>
              <a:gd name="T27" fmla="*/ 1 h 85"/>
              <a:gd name="T28" fmla="*/ 34 w 64"/>
              <a:gd name="T29" fmla="*/ 0 h 85"/>
              <a:gd name="T30" fmla="*/ 31 w 64"/>
              <a:gd name="T31" fmla="*/ 0 h 85"/>
              <a:gd name="T32" fmla="*/ 29 w 64"/>
              <a:gd name="T33" fmla="*/ 0 h 85"/>
              <a:gd name="T34" fmla="*/ 25 w 64"/>
              <a:gd name="T35" fmla="*/ 1 h 85"/>
              <a:gd name="T36" fmla="*/ 23 w 64"/>
              <a:gd name="T37" fmla="*/ 2 h 85"/>
              <a:gd name="T38" fmla="*/ 19 w 64"/>
              <a:gd name="T39" fmla="*/ 2 h 85"/>
              <a:gd name="T40" fmla="*/ 16 w 64"/>
              <a:gd name="T41" fmla="*/ 3 h 85"/>
              <a:gd name="T42" fmla="*/ 14 w 64"/>
              <a:gd name="T43" fmla="*/ 6 h 85"/>
              <a:gd name="T44" fmla="*/ 11 w 64"/>
              <a:gd name="T45" fmla="*/ 7 h 85"/>
              <a:gd name="T46" fmla="*/ 9 w 64"/>
              <a:gd name="T47" fmla="*/ 10 h 85"/>
              <a:gd name="T48" fmla="*/ 6 w 64"/>
              <a:gd name="T49" fmla="*/ 12 h 85"/>
              <a:gd name="T50" fmla="*/ 5 w 64"/>
              <a:gd name="T51" fmla="*/ 15 h 85"/>
              <a:gd name="T52" fmla="*/ 4 w 64"/>
              <a:gd name="T53" fmla="*/ 17 h 85"/>
              <a:gd name="T54" fmla="*/ 1 w 64"/>
              <a:gd name="T55" fmla="*/ 20 h 85"/>
              <a:gd name="T56" fmla="*/ 1 w 64"/>
              <a:gd name="T57" fmla="*/ 23 h 85"/>
              <a:gd name="T58" fmla="*/ 0 w 64"/>
              <a:gd name="T59" fmla="*/ 27 h 85"/>
              <a:gd name="T60" fmla="*/ 0 w 64"/>
              <a:gd name="T61" fmla="*/ 30 h 85"/>
              <a:gd name="T62" fmla="*/ 0 w 64"/>
              <a:gd name="T63" fmla="*/ 52 h 85"/>
              <a:gd name="T64" fmla="*/ 0 w 64"/>
              <a:gd name="T65" fmla="*/ 56 h 85"/>
              <a:gd name="T66" fmla="*/ 0 w 64"/>
              <a:gd name="T67" fmla="*/ 59 h 85"/>
              <a:gd name="T68" fmla="*/ 1 w 64"/>
              <a:gd name="T69" fmla="*/ 62 h 85"/>
              <a:gd name="T70" fmla="*/ 3 w 64"/>
              <a:gd name="T71" fmla="*/ 66 h 85"/>
              <a:gd name="T72" fmla="*/ 4 w 64"/>
              <a:gd name="T73" fmla="*/ 69 h 85"/>
              <a:gd name="T74" fmla="*/ 6 w 64"/>
              <a:gd name="T75" fmla="*/ 71 h 85"/>
              <a:gd name="T76" fmla="*/ 8 w 64"/>
              <a:gd name="T77" fmla="*/ 72 h 85"/>
              <a:gd name="T78" fmla="*/ 10 w 64"/>
              <a:gd name="T79" fmla="*/ 75 h 85"/>
              <a:gd name="T80" fmla="*/ 13 w 64"/>
              <a:gd name="T81" fmla="*/ 77 h 85"/>
              <a:gd name="T82" fmla="*/ 15 w 64"/>
              <a:gd name="T83" fmla="*/ 80 h 85"/>
              <a:gd name="T84" fmla="*/ 18 w 64"/>
              <a:gd name="T85" fmla="*/ 81 h 85"/>
              <a:gd name="T86" fmla="*/ 20 w 64"/>
              <a:gd name="T87" fmla="*/ 82 h 85"/>
              <a:gd name="T88" fmla="*/ 24 w 64"/>
              <a:gd name="T89" fmla="*/ 82 h 85"/>
              <a:gd name="T90" fmla="*/ 28 w 64"/>
              <a:gd name="T91" fmla="*/ 84 h 85"/>
              <a:gd name="T92" fmla="*/ 30 w 64"/>
              <a:gd name="T93" fmla="*/ 85 h 85"/>
              <a:gd name="T94" fmla="*/ 34 w 64"/>
              <a:gd name="T95" fmla="*/ 84 h 85"/>
              <a:gd name="T96" fmla="*/ 36 w 64"/>
              <a:gd name="T97" fmla="*/ 84 h 85"/>
              <a:gd name="T98" fmla="*/ 40 w 64"/>
              <a:gd name="T99" fmla="*/ 82 h 85"/>
              <a:gd name="T100" fmla="*/ 43 w 64"/>
              <a:gd name="T101" fmla="*/ 82 h 85"/>
              <a:gd name="T102" fmla="*/ 45 w 64"/>
              <a:gd name="T103" fmla="*/ 81 h 85"/>
              <a:gd name="T104" fmla="*/ 48 w 64"/>
              <a:gd name="T105" fmla="*/ 80 h 85"/>
              <a:gd name="T106" fmla="*/ 51 w 64"/>
              <a:gd name="T107" fmla="*/ 77 h 85"/>
              <a:gd name="T108" fmla="*/ 54 w 64"/>
              <a:gd name="T109" fmla="*/ 75 h 85"/>
              <a:gd name="T110" fmla="*/ 55 w 64"/>
              <a:gd name="T111" fmla="*/ 72 h 85"/>
              <a:gd name="T112" fmla="*/ 58 w 64"/>
              <a:gd name="T113" fmla="*/ 71 h 85"/>
              <a:gd name="T114" fmla="*/ 59 w 64"/>
              <a:gd name="T115" fmla="*/ 69 h 85"/>
              <a:gd name="T116" fmla="*/ 61 w 64"/>
              <a:gd name="T117" fmla="*/ 65 h 85"/>
              <a:gd name="T118" fmla="*/ 61 w 64"/>
              <a:gd name="T119" fmla="*/ 61 h 85"/>
              <a:gd name="T120" fmla="*/ 63 w 64"/>
              <a:gd name="T121" fmla="*/ 59 h 85"/>
              <a:gd name="T122" fmla="*/ 64 w 64"/>
              <a:gd name="T123" fmla="*/ 56 h 85"/>
              <a:gd name="T124" fmla="*/ 64 w 64"/>
              <a:gd name="T125"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 h="85">
                <a:moveTo>
                  <a:pt x="64" y="31"/>
                </a:moveTo>
                <a:lnTo>
                  <a:pt x="64" y="31"/>
                </a:lnTo>
                <a:lnTo>
                  <a:pt x="64" y="31"/>
                </a:lnTo>
                <a:lnTo>
                  <a:pt x="64" y="30"/>
                </a:lnTo>
                <a:lnTo>
                  <a:pt x="64" y="30"/>
                </a:lnTo>
                <a:lnTo>
                  <a:pt x="64" y="28"/>
                </a:lnTo>
                <a:lnTo>
                  <a:pt x="64" y="28"/>
                </a:lnTo>
                <a:lnTo>
                  <a:pt x="64" y="27"/>
                </a:lnTo>
                <a:lnTo>
                  <a:pt x="64" y="27"/>
                </a:lnTo>
                <a:lnTo>
                  <a:pt x="63" y="26"/>
                </a:lnTo>
                <a:lnTo>
                  <a:pt x="63" y="26"/>
                </a:lnTo>
                <a:lnTo>
                  <a:pt x="63" y="25"/>
                </a:lnTo>
                <a:lnTo>
                  <a:pt x="63" y="25"/>
                </a:lnTo>
                <a:lnTo>
                  <a:pt x="63" y="23"/>
                </a:lnTo>
                <a:lnTo>
                  <a:pt x="63" y="22"/>
                </a:lnTo>
                <a:lnTo>
                  <a:pt x="61" y="22"/>
                </a:lnTo>
                <a:lnTo>
                  <a:pt x="61" y="22"/>
                </a:lnTo>
                <a:lnTo>
                  <a:pt x="61" y="21"/>
                </a:lnTo>
                <a:lnTo>
                  <a:pt x="61" y="20"/>
                </a:lnTo>
                <a:lnTo>
                  <a:pt x="61" y="20"/>
                </a:lnTo>
                <a:lnTo>
                  <a:pt x="61" y="20"/>
                </a:lnTo>
                <a:lnTo>
                  <a:pt x="61" y="18"/>
                </a:lnTo>
                <a:lnTo>
                  <a:pt x="60" y="18"/>
                </a:lnTo>
                <a:lnTo>
                  <a:pt x="60" y="17"/>
                </a:lnTo>
                <a:lnTo>
                  <a:pt x="60" y="17"/>
                </a:lnTo>
                <a:lnTo>
                  <a:pt x="59" y="16"/>
                </a:lnTo>
                <a:lnTo>
                  <a:pt x="59" y="16"/>
                </a:lnTo>
                <a:lnTo>
                  <a:pt x="59" y="16"/>
                </a:lnTo>
                <a:lnTo>
                  <a:pt x="59" y="15"/>
                </a:lnTo>
                <a:lnTo>
                  <a:pt x="59" y="15"/>
                </a:lnTo>
                <a:lnTo>
                  <a:pt x="58" y="13"/>
                </a:lnTo>
                <a:lnTo>
                  <a:pt x="58" y="13"/>
                </a:lnTo>
                <a:lnTo>
                  <a:pt x="56" y="13"/>
                </a:lnTo>
                <a:lnTo>
                  <a:pt x="56" y="12"/>
                </a:lnTo>
                <a:lnTo>
                  <a:pt x="56" y="12"/>
                </a:lnTo>
                <a:lnTo>
                  <a:pt x="56" y="11"/>
                </a:lnTo>
                <a:lnTo>
                  <a:pt x="55" y="11"/>
                </a:lnTo>
                <a:lnTo>
                  <a:pt x="55" y="11"/>
                </a:lnTo>
                <a:lnTo>
                  <a:pt x="55" y="10"/>
                </a:lnTo>
                <a:lnTo>
                  <a:pt x="55" y="10"/>
                </a:lnTo>
                <a:lnTo>
                  <a:pt x="54" y="8"/>
                </a:lnTo>
                <a:lnTo>
                  <a:pt x="54" y="8"/>
                </a:lnTo>
                <a:lnTo>
                  <a:pt x="53" y="8"/>
                </a:lnTo>
                <a:lnTo>
                  <a:pt x="53" y="8"/>
                </a:lnTo>
                <a:lnTo>
                  <a:pt x="53" y="7"/>
                </a:lnTo>
                <a:lnTo>
                  <a:pt x="51" y="7"/>
                </a:lnTo>
                <a:lnTo>
                  <a:pt x="51" y="6"/>
                </a:lnTo>
                <a:lnTo>
                  <a:pt x="50" y="6"/>
                </a:lnTo>
                <a:lnTo>
                  <a:pt x="50" y="6"/>
                </a:lnTo>
                <a:lnTo>
                  <a:pt x="50" y="6"/>
                </a:lnTo>
                <a:lnTo>
                  <a:pt x="49" y="5"/>
                </a:lnTo>
                <a:lnTo>
                  <a:pt x="48" y="5"/>
                </a:lnTo>
                <a:lnTo>
                  <a:pt x="48" y="3"/>
                </a:lnTo>
                <a:lnTo>
                  <a:pt x="48" y="3"/>
                </a:lnTo>
                <a:lnTo>
                  <a:pt x="46" y="3"/>
                </a:lnTo>
                <a:lnTo>
                  <a:pt x="46" y="3"/>
                </a:lnTo>
                <a:lnTo>
                  <a:pt x="45" y="3"/>
                </a:lnTo>
                <a:lnTo>
                  <a:pt x="45" y="3"/>
                </a:lnTo>
                <a:lnTo>
                  <a:pt x="45" y="2"/>
                </a:lnTo>
                <a:lnTo>
                  <a:pt x="44" y="2"/>
                </a:lnTo>
                <a:lnTo>
                  <a:pt x="43" y="2"/>
                </a:lnTo>
                <a:lnTo>
                  <a:pt x="43" y="2"/>
                </a:lnTo>
                <a:lnTo>
                  <a:pt x="43" y="2"/>
                </a:lnTo>
                <a:lnTo>
                  <a:pt x="41" y="2"/>
                </a:lnTo>
                <a:lnTo>
                  <a:pt x="41" y="2"/>
                </a:lnTo>
                <a:lnTo>
                  <a:pt x="40" y="1"/>
                </a:lnTo>
                <a:lnTo>
                  <a:pt x="40" y="1"/>
                </a:lnTo>
                <a:lnTo>
                  <a:pt x="39" y="1"/>
                </a:lnTo>
                <a:lnTo>
                  <a:pt x="39" y="1"/>
                </a:lnTo>
                <a:lnTo>
                  <a:pt x="38" y="1"/>
                </a:lnTo>
                <a:lnTo>
                  <a:pt x="38" y="1"/>
                </a:lnTo>
                <a:lnTo>
                  <a:pt x="36" y="0"/>
                </a:lnTo>
                <a:lnTo>
                  <a:pt x="36" y="0"/>
                </a:lnTo>
                <a:lnTo>
                  <a:pt x="35" y="0"/>
                </a:lnTo>
                <a:lnTo>
                  <a:pt x="34" y="0"/>
                </a:lnTo>
                <a:lnTo>
                  <a:pt x="34" y="0"/>
                </a:lnTo>
                <a:lnTo>
                  <a:pt x="34" y="0"/>
                </a:lnTo>
                <a:lnTo>
                  <a:pt x="33" y="0"/>
                </a:lnTo>
                <a:lnTo>
                  <a:pt x="31" y="0"/>
                </a:lnTo>
                <a:lnTo>
                  <a:pt x="31" y="0"/>
                </a:lnTo>
                <a:lnTo>
                  <a:pt x="31" y="0"/>
                </a:lnTo>
                <a:lnTo>
                  <a:pt x="30" y="0"/>
                </a:lnTo>
                <a:lnTo>
                  <a:pt x="29" y="0"/>
                </a:lnTo>
                <a:lnTo>
                  <a:pt x="29" y="0"/>
                </a:lnTo>
                <a:lnTo>
                  <a:pt x="29" y="0"/>
                </a:lnTo>
                <a:lnTo>
                  <a:pt x="28" y="0"/>
                </a:lnTo>
                <a:lnTo>
                  <a:pt x="28" y="0"/>
                </a:lnTo>
                <a:lnTo>
                  <a:pt x="26" y="0"/>
                </a:lnTo>
                <a:lnTo>
                  <a:pt x="26" y="1"/>
                </a:lnTo>
                <a:lnTo>
                  <a:pt x="25" y="1"/>
                </a:lnTo>
                <a:lnTo>
                  <a:pt x="25" y="1"/>
                </a:lnTo>
                <a:lnTo>
                  <a:pt x="24" y="1"/>
                </a:lnTo>
                <a:lnTo>
                  <a:pt x="23" y="1"/>
                </a:lnTo>
                <a:lnTo>
                  <a:pt x="23" y="2"/>
                </a:lnTo>
                <a:lnTo>
                  <a:pt x="23" y="2"/>
                </a:lnTo>
                <a:lnTo>
                  <a:pt x="21" y="2"/>
                </a:lnTo>
                <a:lnTo>
                  <a:pt x="20" y="2"/>
                </a:lnTo>
                <a:lnTo>
                  <a:pt x="20" y="2"/>
                </a:lnTo>
                <a:lnTo>
                  <a:pt x="20" y="2"/>
                </a:lnTo>
                <a:lnTo>
                  <a:pt x="19" y="2"/>
                </a:lnTo>
                <a:lnTo>
                  <a:pt x="19" y="2"/>
                </a:lnTo>
                <a:lnTo>
                  <a:pt x="18" y="3"/>
                </a:lnTo>
                <a:lnTo>
                  <a:pt x="18" y="3"/>
                </a:lnTo>
                <a:lnTo>
                  <a:pt x="16" y="3"/>
                </a:lnTo>
                <a:lnTo>
                  <a:pt x="16" y="3"/>
                </a:lnTo>
                <a:lnTo>
                  <a:pt x="15" y="3"/>
                </a:lnTo>
                <a:lnTo>
                  <a:pt x="15" y="5"/>
                </a:lnTo>
                <a:lnTo>
                  <a:pt x="15" y="5"/>
                </a:lnTo>
                <a:lnTo>
                  <a:pt x="14" y="5"/>
                </a:lnTo>
                <a:lnTo>
                  <a:pt x="14" y="6"/>
                </a:lnTo>
                <a:lnTo>
                  <a:pt x="14" y="6"/>
                </a:lnTo>
                <a:lnTo>
                  <a:pt x="13" y="6"/>
                </a:lnTo>
                <a:lnTo>
                  <a:pt x="11" y="6"/>
                </a:lnTo>
                <a:lnTo>
                  <a:pt x="11" y="7"/>
                </a:lnTo>
                <a:lnTo>
                  <a:pt x="11" y="7"/>
                </a:lnTo>
                <a:lnTo>
                  <a:pt x="11" y="8"/>
                </a:lnTo>
                <a:lnTo>
                  <a:pt x="10" y="8"/>
                </a:lnTo>
                <a:lnTo>
                  <a:pt x="10" y="8"/>
                </a:lnTo>
                <a:lnTo>
                  <a:pt x="9" y="8"/>
                </a:lnTo>
                <a:lnTo>
                  <a:pt x="9" y="10"/>
                </a:lnTo>
                <a:lnTo>
                  <a:pt x="9" y="11"/>
                </a:lnTo>
                <a:lnTo>
                  <a:pt x="8" y="11"/>
                </a:lnTo>
                <a:lnTo>
                  <a:pt x="8" y="11"/>
                </a:lnTo>
                <a:lnTo>
                  <a:pt x="6" y="11"/>
                </a:lnTo>
                <a:lnTo>
                  <a:pt x="6" y="12"/>
                </a:lnTo>
                <a:lnTo>
                  <a:pt x="6" y="13"/>
                </a:lnTo>
                <a:lnTo>
                  <a:pt x="6" y="13"/>
                </a:lnTo>
                <a:lnTo>
                  <a:pt x="5" y="13"/>
                </a:lnTo>
                <a:lnTo>
                  <a:pt x="5" y="13"/>
                </a:lnTo>
                <a:lnTo>
                  <a:pt x="5" y="15"/>
                </a:lnTo>
                <a:lnTo>
                  <a:pt x="4" y="16"/>
                </a:lnTo>
                <a:lnTo>
                  <a:pt x="4" y="16"/>
                </a:lnTo>
                <a:lnTo>
                  <a:pt x="4" y="16"/>
                </a:lnTo>
                <a:lnTo>
                  <a:pt x="4" y="17"/>
                </a:lnTo>
                <a:lnTo>
                  <a:pt x="4" y="17"/>
                </a:lnTo>
                <a:lnTo>
                  <a:pt x="3" y="17"/>
                </a:lnTo>
                <a:lnTo>
                  <a:pt x="3" y="18"/>
                </a:lnTo>
                <a:lnTo>
                  <a:pt x="3" y="20"/>
                </a:lnTo>
                <a:lnTo>
                  <a:pt x="1" y="20"/>
                </a:lnTo>
                <a:lnTo>
                  <a:pt x="1" y="20"/>
                </a:lnTo>
                <a:lnTo>
                  <a:pt x="1" y="21"/>
                </a:lnTo>
                <a:lnTo>
                  <a:pt x="1" y="22"/>
                </a:lnTo>
                <a:lnTo>
                  <a:pt x="1" y="22"/>
                </a:lnTo>
                <a:lnTo>
                  <a:pt x="1" y="22"/>
                </a:lnTo>
                <a:lnTo>
                  <a:pt x="1" y="23"/>
                </a:lnTo>
                <a:lnTo>
                  <a:pt x="1" y="25"/>
                </a:lnTo>
                <a:lnTo>
                  <a:pt x="0" y="25"/>
                </a:lnTo>
                <a:lnTo>
                  <a:pt x="0" y="25"/>
                </a:lnTo>
                <a:lnTo>
                  <a:pt x="0" y="26"/>
                </a:lnTo>
                <a:lnTo>
                  <a:pt x="0" y="27"/>
                </a:lnTo>
                <a:lnTo>
                  <a:pt x="0" y="27"/>
                </a:lnTo>
                <a:lnTo>
                  <a:pt x="0" y="27"/>
                </a:lnTo>
                <a:lnTo>
                  <a:pt x="0" y="28"/>
                </a:lnTo>
                <a:lnTo>
                  <a:pt x="0" y="30"/>
                </a:lnTo>
                <a:lnTo>
                  <a:pt x="0" y="30"/>
                </a:lnTo>
                <a:lnTo>
                  <a:pt x="0" y="30"/>
                </a:lnTo>
                <a:lnTo>
                  <a:pt x="0" y="31"/>
                </a:lnTo>
                <a:lnTo>
                  <a:pt x="0" y="31"/>
                </a:lnTo>
                <a:lnTo>
                  <a:pt x="0" y="52"/>
                </a:lnTo>
                <a:lnTo>
                  <a:pt x="0" y="52"/>
                </a:lnTo>
                <a:lnTo>
                  <a:pt x="0" y="54"/>
                </a:lnTo>
                <a:lnTo>
                  <a:pt x="0" y="55"/>
                </a:lnTo>
                <a:lnTo>
                  <a:pt x="0" y="55"/>
                </a:lnTo>
                <a:lnTo>
                  <a:pt x="0" y="56"/>
                </a:lnTo>
                <a:lnTo>
                  <a:pt x="0" y="56"/>
                </a:lnTo>
                <a:lnTo>
                  <a:pt x="0" y="57"/>
                </a:lnTo>
                <a:lnTo>
                  <a:pt x="0" y="57"/>
                </a:lnTo>
                <a:lnTo>
                  <a:pt x="0" y="59"/>
                </a:lnTo>
                <a:lnTo>
                  <a:pt x="0" y="59"/>
                </a:lnTo>
                <a:lnTo>
                  <a:pt x="0" y="59"/>
                </a:lnTo>
                <a:lnTo>
                  <a:pt x="1" y="60"/>
                </a:lnTo>
                <a:lnTo>
                  <a:pt x="1" y="61"/>
                </a:lnTo>
                <a:lnTo>
                  <a:pt x="1" y="61"/>
                </a:lnTo>
                <a:lnTo>
                  <a:pt x="1" y="61"/>
                </a:lnTo>
                <a:lnTo>
                  <a:pt x="1" y="62"/>
                </a:lnTo>
                <a:lnTo>
                  <a:pt x="1" y="64"/>
                </a:lnTo>
                <a:lnTo>
                  <a:pt x="1" y="64"/>
                </a:lnTo>
                <a:lnTo>
                  <a:pt x="1" y="64"/>
                </a:lnTo>
                <a:lnTo>
                  <a:pt x="3" y="65"/>
                </a:lnTo>
                <a:lnTo>
                  <a:pt x="3" y="66"/>
                </a:lnTo>
                <a:lnTo>
                  <a:pt x="3" y="66"/>
                </a:lnTo>
                <a:lnTo>
                  <a:pt x="4" y="66"/>
                </a:lnTo>
                <a:lnTo>
                  <a:pt x="4" y="67"/>
                </a:lnTo>
                <a:lnTo>
                  <a:pt x="4" y="67"/>
                </a:lnTo>
                <a:lnTo>
                  <a:pt x="4" y="69"/>
                </a:lnTo>
                <a:lnTo>
                  <a:pt x="4" y="69"/>
                </a:lnTo>
                <a:lnTo>
                  <a:pt x="5" y="69"/>
                </a:lnTo>
                <a:lnTo>
                  <a:pt x="5" y="70"/>
                </a:lnTo>
                <a:lnTo>
                  <a:pt x="5" y="71"/>
                </a:lnTo>
                <a:lnTo>
                  <a:pt x="6" y="71"/>
                </a:lnTo>
                <a:lnTo>
                  <a:pt x="6" y="71"/>
                </a:lnTo>
                <a:lnTo>
                  <a:pt x="6" y="72"/>
                </a:lnTo>
                <a:lnTo>
                  <a:pt x="6" y="72"/>
                </a:lnTo>
                <a:lnTo>
                  <a:pt x="8" y="72"/>
                </a:lnTo>
                <a:lnTo>
                  <a:pt x="8" y="72"/>
                </a:lnTo>
                <a:lnTo>
                  <a:pt x="9" y="74"/>
                </a:lnTo>
                <a:lnTo>
                  <a:pt x="9" y="75"/>
                </a:lnTo>
                <a:lnTo>
                  <a:pt x="9" y="75"/>
                </a:lnTo>
                <a:lnTo>
                  <a:pt x="10" y="75"/>
                </a:lnTo>
                <a:lnTo>
                  <a:pt x="10" y="75"/>
                </a:lnTo>
                <a:lnTo>
                  <a:pt x="11" y="76"/>
                </a:lnTo>
                <a:lnTo>
                  <a:pt x="11" y="76"/>
                </a:lnTo>
                <a:lnTo>
                  <a:pt x="11" y="77"/>
                </a:lnTo>
                <a:lnTo>
                  <a:pt x="13" y="77"/>
                </a:lnTo>
                <a:lnTo>
                  <a:pt x="13" y="77"/>
                </a:lnTo>
                <a:lnTo>
                  <a:pt x="14" y="77"/>
                </a:lnTo>
                <a:lnTo>
                  <a:pt x="14" y="79"/>
                </a:lnTo>
                <a:lnTo>
                  <a:pt x="14" y="79"/>
                </a:lnTo>
                <a:lnTo>
                  <a:pt x="15" y="79"/>
                </a:lnTo>
                <a:lnTo>
                  <a:pt x="15" y="80"/>
                </a:lnTo>
                <a:lnTo>
                  <a:pt x="15" y="80"/>
                </a:lnTo>
                <a:lnTo>
                  <a:pt x="16" y="80"/>
                </a:lnTo>
                <a:lnTo>
                  <a:pt x="16" y="80"/>
                </a:lnTo>
                <a:lnTo>
                  <a:pt x="18" y="80"/>
                </a:lnTo>
                <a:lnTo>
                  <a:pt x="18" y="81"/>
                </a:lnTo>
                <a:lnTo>
                  <a:pt x="19" y="81"/>
                </a:lnTo>
                <a:lnTo>
                  <a:pt x="19" y="81"/>
                </a:lnTo>
                <a:lnTo>
                  <a:pt x="20" y="82"/>
                </a:lnTo>
                <a:lnTo>
                  <a:pt x="20" y="82"/>
                </a:lnTo>
                <a:lnTo>
                  <a:pt x="20" y="82"/>
                </a:lnTo>
                <a:lnTo>
                  <a:pt x="21" y="82"/>
                </a:lnTo>
                <a:lnTo>
                  <a:pt x="23" y="82"/>
                </a:lnTo>
                <a:lnTo>
                  <a:pt x="23" y="82"/>
                </a:lnTo>
                <a:lnTo>
                  <a:pt x="23" y="82"/>
                </a:lnTo>
                <a:lnTo>
                  <a:pt x="24" y="82"/>
                </a:lnTo>
                <a:lnTo>
                  <a:pt x="25" y="84"/>
                </a:lnTo>
                <a:lnTo>
                  <a:pt x="25" y="84"/>
                </a:lnTo>
                <a:lnTo>
                  <a:pt x="26" y="84"/>
                </a:lnTo>
                <a:lnTo>
                  <a:pt x="26" y="84"/>
                </a:lnTo>
                <a:lnTo>
                  <a:pt x="28" y="84"/>
                </a:lnTo>
                <a:lnTo>
                  <a:pt x="28" y="84"/>
                </a:lnTo>
                <a:lnTo>
                  <a:pt x="29" y="84"/>
                </a:lnTo>
                <a:lnTo>
                  <a:pt x="29" y="84"/>
                </a:lnTo>
                <a:lnTo>
                  <a:pt x="29" y="84"/>
                </a:lnTo>
                <a:lnTo>
                  <a:pt x="30" y="85"/>
                </a:lnTo>
                <a:lnTo>
                  <a:pt x="31" y="85"/>
                </a:lnTo>
                <a:lnTo>
                  <a:pt x="31" y="85"/>
                </a:lnTo>
                <a:lnTo>
                  <a:pt x="31" y="85"/>
                </a:lnTo>
                <a:lnTo>
                  <a:pt x="33" y="85"/>
                </a:lnTo>
                <a:lnTo>
                  <a:pt x="34" y="84"/>
                </a:lnTo>
                <a:lnTo>
                  <a:pt x="34" y="84"/>
                </a:lnTo>
                <a:lnTo>
                  <a:pt x="34" y="84"/>
                </a:lnTo>
                <a:lnTo>
                  <a:pt x="35" y="84"/>
                </a:lnTo>
                <a:lnTo>
                  <a:pt x="36" y="84"/>
                </a:lnTo>
                <a:lnTo>
                  <a:pt x="36" y="84"/>
                </a:lnTo>
                <a:lnTo>
                  <a:pt x="38" y="84"/>
                </a:lnTo>
                <a:lnTo>
                  <a:pt x="38" y="84"/>
                </a:lnTo>
                <a:lnTo>
                  <a:pt x="39" y="84"/>
                </a:lnTo>
                <a:lnTo>
                  <a:pt x="39" y="82"/>
                </a:lnTo>
                <a:lnTo>
                  <a:pt x="40" y="82"/>
                </a:lnTo>
                <a:lnTo>
                  <a:pt x="40" y="82"/>
                </a:lnTo>
                <a:lnTo>
                  <a:pt x="41" y="82"/>
                </a:lnTo>
                <a:lnTo>
                  <a:pt x="41" y="82"/>
                </a:lnTo>
                <a:lnTo>
                  <a:pt x="43" y="82"/>
                </a:lnTo>
                <a:lnTo>
                  <a:pt x="43" y="82"/>
                </a:lnTo>
                <a:lnTo>
                  <a:pt x="43" y="82"/>
                </a:lnTo>
                <a:lnTo>
                  <a:pt x="44" y="82"/>
                </a:lnTo>
                <a:lnTo>
                  <a:pt x="45" y="81"/>
                </a:lnTo>
                <a:lnTo>
                  <a:pt x="45" y="81"/>
                </a:lnTo>
                <a:lnTo>
                  <a:pt x="45" y="81"/>
                </a:lnTo>
                <a:lnTo>
                  <a:pt x="46" y="80"/>
                </a:lnTo>
                <a:lnTo>
                  <a:pt x="46" y="80"/>
                </a:lnTo>
                <a:lnTo>
                  <a:pt x="48" y="80"/>
                </a:lnTo>
                <a:lnTo>
                  <a:pt x="48" y="80"/>
                </a:lnTo>
                <a:lnTo>
                  <a:pt x="48" y="80"/>
                </a:lnTo>
                <a:lnTo>
                  <a:pt x="49" y="79"/>
                </a:lnTo>
                <a:lnTo>
                  <a:pt x="50" y="79"/>
                </a:lnTo>
                <a:lnTo>
                  <a:pt x="50" y="77"/>
                </a:lnTo>
                <a:lnTo>
                  <a:pt x="50" y="77"/>
                </a:lnTo>
                <a:lnTo>
                  <a:pt x="51" y="77"/>
                </a:lnTo>
                <a:lnTo>
                  <a:pt x="51" y="77"/>
                </a:lnTo>
                <a:lnTo>
                  <a:pt x="53" y="76"/>
                </a:lnTo>
                <a:lnTo>
                  <a:pt x="53" y="76"/>
                </a:lnTo>
                <a:lnTo>
                  <a:pt x="53" y="75"/>
                </a:lnTo>
                <a:lnTo>
                  <a:pt x="54" y="75"/>
                </a:lnTo>
                <a:lnTo>
                  <a:pt x="54" y="75"/>
                </a:lnTo>
                <a:lnTo>
                  <a:pt x="55" y="75"/>
                </a:lnTo>
                <a:lnTo>
                  <a:pt x="55" y="74"/>
                </a:lnTo>
                <a:lnTo>
                  <a:pt x="55" y="74"/>
                </a:lnTo>
                <a:lnTo>
                  <a:pt x="55" y="72"/>
                </a:lnTo>
                <a:lnTo>
                  <a:pt x="56" y="72"/>
                </a:lnTo>
                <a:lnTo>
                  <a:pt x="56" y="72"/>
                </a:lnTo>
                <a:lnTo>
                  <a:pt x="56" y="71"/>
                </a:lnTo>
                <a:lnTo>
                  <a:pt x="56" y="71"/>
                </a:lnTo>
                <a:lnTo>
                  <a:pt x="58" y="71"/>
                </a:lnTo>
                <a:lnTo>
                  <a:pt x="58" y="70"/>
                </a:lnTo>
                <a:lnTo>
                  <a:pt x="59" y="70"/>
                </a:lnTo>
                <a:lnTo>
                  <a:pt x="59" y="69"/>
                </a:lnTo>
                <a:lnTo>
                  <a:pt x="59" y="69"/>
                </a:lnTo>
                <a:lnTo>
                  <a:pt x="59" y="69"/>
                </a:lnTo>
                <a:lnTo>
                  <a:pt x="59" y="67"/>
                </a:lnTo>
                <a:lnTo>
                  <a:pt x="60" y="66"/>
                </a:lnTo>
                <a:lnTo>
                  <a:pt x="60" y="66"/>
                </a:lnTo>
                <a:lnTo>
                  <a:pt x="60" y="66"/>
                </a:lnTo>
                <a:lnTo>
                  <a:pt x="61" y="65"/>
                </a:lnTo>
                <a:lnTo>
                  <a:pt x="61" y="64"/>
                </a:lnTo>
                <a:lnTo>
                  <a:pt x="61" y="64"/>
                </a:lnTo>
                <a:lnTo>
                  <a:pt x="61" y="64"/>
                </a:lnTo>
                <a:lnTo>
                  <a:pt x="61" y="62"/>
                </a:lnTo>
                <a:lnTo>
                  <a:pt x="61" y="61"/>
                </a:lnTo>
                <a:lnTo>
                  <a:pt x="61" y="61"/>
                </a:lnTo>
                <a:lnTo>
                  <a:pt x="63" y="61"/>
                </a:lnTo>
                <a:lnTo>
                  <a:pt x="63" y="60"/>
                </a:lnTo>
                <a:lnTo>
                  <a:pt x="63" y="59"/>
                </a:lnTo>
                <a:lnTo>
                  <a:pt x="63" y="59"/>
                </a:lnTo>
                <a:lnTo>
                  <a:pt x="63" y="59"/>
                </a:lnTo>
                <a:lnTo>
                  <a:pt x="63" y="57"/>
                </a:lnTo>
                <a:lnTo>
                  <a:pt x="64" y="57"/>
                </a:lnTo>
                <a:lnTo>
                  <a:pt x="64" y="57"/>
                </a:lnTo>
                <a:lnTo>
                  <a:pt x="64" y="56"/>
                </a:lnTo>
                <a:lnTo>
                  <a:pt x="64" y="55"/>
                </a:lnTo>
                <a:lnTo>
                  <a:pt x="64" y="55"/>
                </a:lnTo>
                <a:lnTo>
                  <a:pt x="64" y="54"/>
                </a:lnTo>
                <a:lnTo>
                  <a:pt x="64" y="54"/>
                </a:lnTo>
                <a:lnTo>
                  <a:pt x="64" y="52"/>
                </a:lnTo>
                <a:lnTo>
                  <a:pt x="64" y="31"/>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43" name="Freeform 95"/>
          <p:cNvSpPr>
            <a:spLocks/>
          </p:cNvSpPr>
          <p:nvPr/>
        </p:nvSpPr>
        <p:spPr bwMode="auto">
          <a:xfrm>
            <a:off x="2751667" y="2446341"/>
            <a:ext cx="61384" cy="22225"/>
          </a:xfrm>
          <a:custGeom>
            <a:avLst/>
            <a:gdLst>
              <a:gd name="T0" fmla="*/ 29 w 139"/>
              <a:gd name="T1" fmla="*/ 0 h 65"/>
              <a:gd name="T2" fmla="*/ 26 w 139"/>
              <a:gd name="T3" fmla="*/ 0 h 65"/>
              <a:gd name="T4" fmla="*/ 23 w 139"/>
              <a:gd name="T5" fmla="*/ 1 h 65"/>
              <a:gd name="T6" fmla="*/ 20 w 139"/>
              <a:gd name="T7" fmla="*/ 2 h 65"/>
              <a:gd name="T8" fmla="*/ 18 w 139"/>
              <a:gd name="T9" fmla="*/ 3 h 65"/>
              <a:gd name="T10" fmla="*/ 14 w 139"/>
              <a:gd name="T11" fmla="*/ 5 h 65"/>
              <a:gd name="T12" fmla="*/ 11 w 139"/>
              <a:gd name="T13" fmla="*/ 7 h 65"/>
              <a:gd name="T14" fmla="*/ 9 w 139"/>
              <a:gd name="T15" fmla="*/ 10 h 65"/>
              <a:gd name="T16" fmla="*/ 6 w 139"/>
              <a:gd name="T17" fmla="*/ 11 h 65"/>
              <a:gd name="T18" fmla="*/ 5 w 139"/>
              <a:gd name="T19" fmla="*/ 13 h 65"/>
              <a:gd name="T20" fmla="*/ 4 w 139"/>
              <a:gd name="T21" fmla="*/ 17 h 65"/>
              <a:gd name="T22" fmla="*/ 1 w 139"/>
              <a:gd name="T23" fmla="*/ 20 h 65"/>
              <a:gd name="T24" fmla="*/ 1 w 139"/>
              <a:gd name="T25" fmla="*/ 23 h 65"/>
              <a:gd name="T26" fmla="*/ 0 w 139"/>
              <a:gd name="T27" fmla="*/ 26 h 65"/>
              <a:gd name="T28" fmla="*/ 0 w 139"/>
              <a:gd name="T29" fmla="*/ 28 h 65"/>
              <a:gd name="T30" fmla="*/ 0 w 139"/>
              <a:gd name="T31" fmla="*/ 32 h 65"/>
              <a:gd name="T32" fmla="*/ 0 w 139"/>
              <a:gd name="T33" fmla="*/ 35 h 65"/>
              <a:gd name="T34" fmla="*/ 0 w 139"/>
              <a:gd name="T35" fmla="*/ 39 h 65"/>
              <a:gd name="T36" fmla="*/ 1 w 139"/>
              <a:gd name="T37" fmla="*/ 41 h 65"/>
              <a:gd name="T38" fmla="*/ 3 w 139"/>
              <a:gd name="T39" fmla="*/ 45 h 65"/>
              <a:gd name="T40" fmla="*/ 4 w 139"/>
              <a:gd name="T41" fmla="*/ 47 h 65"/>
              <a:gd name="T42" fmla="*/ 5 w 139"/>
              <a:gd name="T43" fmla="*/ 51 h 65"/>
              <a:gd name="T44" fmla="*/ 8 w 139"/>
              <a:gd name="T45" fmla="*/ 52 h 65"/>
              <a:gd name="T46" fmla="*/ 9 w 139"/>
              <a:gd name="T47" fmla="*/ 55 h 65"/>
              <a:gd name="T48" fmla="*/ 11 w 139"/>
              <a:gd name="T49" fmla="*/ 57 h 65"/>
              <a:gd name="T50" fmla="*/ 15 w 139"/>
              <a:gd name="T51" fmla="*/ 59 h 65"/>
              <a:gd name="T52" fmla="*/ 18 w 139"/>
              <a:gd name="T53" fmla="*/ 60 h 65"/>
              <a:gd name="T54" fmla="*/ 20 w 139"/>
              <a:gd name="T55" fmla="*/ 62 h 65"/>
              <a:gd name="T56" fmla="*/ 23 w 139"/>
              <a:gd name="T57" fmla="*/ 62 h 65"/>
              <a:gd name="T58" fmla="*/ 26 w 139"/>
              <a:gd name="T59" fmla="*/ 64 h 65"/>
              <a:gd name="T60" fmla="*/ 29 w 139"/>
              <a:gd name="T61" fmla="*/ 64 h 65"/>
              <a:gd name="T62" fmla="*/ 108 w 139"/>
              <a:gd name="T63" fmla="*/ 65 h 65"/>
              <a:gd name="T64" fmla="*/ 112 w 139"/>
              <a:gd name="T65" fmla="*/ 64 h 65"/>
              <a:gd name="T66" fmla="*/ 114 w 139"/>
              <a:gd name="T67" fmla="*/ 64 h 65"/>
              <a:gd name="T68" fmla="*/ 117 w 139"/>
              <a:gd name="T69" fmla="*/ 62 h 65"/>
              <a:gd name="T70" fmla="*/ 120 w 139"/>
              <a:gd name="T71" fmla="*/ 61 h 65"/>
              <a:gd name="T72" fmla="*/ 123 w 139"/>
              <a:gd name="T73" fmla="*/ 60 h 65"/>
              <a:gd name="T74" fmla="*/ 125 w 139"/>
              <a:gd name="T75" fmla="*/ 57 h 65"/>
              <a:gd name="T76" fmla="*/ 128 w 139"/>
              <a:gd name="T77" fmla="*/ 56 h 65"/>
              <a:gd name="T78" fmla="*/ 130 w 139"/>
              <a:gd name="T79" fmla="*/ 54 h 65"/>
              <a:gd name="T80" fmla="*/ 133 w 139"/>
              <a:gd name="T81" fmla="*/ 51 h 65"/>
              <a:gd name="T82" fmla="*/ 134 w 139"/>
              <a:gd name="T83" fmla="*/ 49 h 65"/>
              <a:gd name="T84" fmla="*/ 135 w 139"/>
              <a:gd name="T85" fmla="*/ 46 h 65"/>
              <a:gd name="T86" fmla="*/ 138 w 139"/>
              <a:gd name="T87" fmla="*/ 42 h 65"/>
              <a:gd name="T88" fmla="*/ 138 w 139"/>
              <a:gd name="T89" fmla="*/ 40 h 65"/>
              <a:gd name="T90" fmla="*/ 138 w 139"/>
              <a:gd name="T91" fmla="*/ 37 h 65"/>
              <a:gd name="T92" fmla="*/ 139 w 139"/>
              <a:gd name="T93" fmla="*/ 34 h 65"/>
              <a:gd name="T94" fmla="*/ 139 w 139"/>
              <a:gd name="T95" fmla="*/ 30 h 65"/>
              <a:gd name="T96" fmla="*/ 138 w 139"/>
              <a:gd name="T97" fmla="*/ 27 h 65"/>
              <a:gd name="T98" fmla="*/ 138 w 139"/>
              <a:gd name="T99" fmla="*/ 23 h 65"/>
              <a:gd name="T100" fmla="*/ 137 w 139"/>
              <a:gd name="T101" fmla="*/ 21 h 65"/>
              <a:gd name="T102" fmla="*/ 135 w 139"/>
              <a:gd name="T103" fmla="*/ 18 h 65"/>
              <a:gd name="T104" fmla="*/ 134 w 139"/>
              <a:gd name="T105" fmla="*/ 15 h 65"/>
              <a:gd name="T106" fmla="*/ 133 w 139"/>
              <a:gd name="T107" fmla="*/ 12 h 65"/>
              <a:gd name="T108" fmla="*/ 130 w 139"/>
              <a:gd name="T109" fmla="*/ 10 h 65"/>
              <a:gd name="T110" fmla="*/ 128 w 139"/>
              <a:gd name="T111" fmla="*/ 8 h 65"/>
              <a:gd name="T112" fmla="*/ 125 w 139"/>
              <a:gd name="T113" fmla="*/ 6 h 65"/>
              <a:gd name="T114" fmla="*/ 123 w 139"/>
              <a:gd name="T115" fmla="*/ 5 h 65"/>
              <a:gd name="T116" fmla="*/ 120 w 139"/>
              <a:gd name="T117" fmla="*/ 2 h 65"/>
              <a:gd name="T118" fmla="*/ 117 w 139"/>
              <a:gd name="T119" fmla="*/ 2 h 65"/>
              <a:gd name="T120" fmla="*/ 114 w 139"/>
              <a:gd name="T121" fmla="*/ 1 h 65"/>
              <a:gd name="T122" fmla="*/ 110 w 139"/>
              <a:gd name="T123" fmla="*/ 0 h 65"/>
              <a:gd name="T124" fmla="*/ 107 w 139"/>
              <a:gd name="T12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 h="65">
                <a:moveTo>
                  <a:pt x="31" y="0"/>
                </a:moveTo>
                <a:lnTo>
                  <a:pt x="31" y="0"/>
                </a:lnTo>
                <a:lnTo>
                  <a:pt x="30" y="0"/>
                </a:lnTo>
                <a:lnTo>
                  <a:pt x="29" y="0"/>
                </a:lnTo>
                <a:lnTo>
                  <a:pt x="29" y="0"/>
                </a:lnTo>
                <a:lnTo>
                  <a:pt x="29" y="0"/>
                </a:lnTo>
                <a:lnTo>
                  <a:pt x="28" y="0"/>
                </a:lnTo>
                <a:lnTo>
                  <a:pt x="28" y="0"/>
                </a:lnTo>
                <a:lnTo>
                  <a:pt x="26" y="0"/>
                </a:lnTo>
                <a:lnTo>
                  <a:pt x="26" y="0"/>
                </a:lnTo>
                <a:lnTo>
                  <a:pt x="25" y="1"/>
                </a:lnTo>
                <a:lnTo>
                  <a:pt x="25" y="1"/>
                </a:lnTo>
                <a:lnTo>
                  <a:pt x="24" y="1"/>
                </a:lnTo>
                <a:lnTo>
                  <a:pt x="24" y="1"/>
                </a:lnTo>
                <a:lnTo>
                  <a:pt x="23" y="1"/>
                </a:lnTo>
                <a:lnTo>
                  <a:pt x="23" y="2"/>
                </a:lnTo>
                <a:lnTo>
                  <a:pt x="21" y="2"/>
                </a:lnTo>
                <a:lnTo>
                  <a:pt x="21" y="2"/>
                </a:lnTo>
                <a:lnTo>
                  <a:pt x="20" y="2"/>
                </a:lnTo>
                <a:lnTo>
                  <a:pt x="20" y="2"/>
                </a:lnTo>
                <a:lnTo>
                  <a:pt x="19" y="2"/>
                </a:lnTo>
                <a:lnTo>
                  <a:pt x="19" y="2"/>
                </a:lnTo>
                <a:lnTo>
                  <a:pt x="18" y="3"/>
                </a:lnTo>
                <a:lnTo>
                  <a:pt x="18" y="3"/>
                </a:lnTo>
                <a:lnTo>
                  <a:pt x="18" y="3"/>
                </a:lnTo>
                <a:lnTo>
                  <a:pt x="16" y="5"/>
                </a:lnTo>
                <a:lnTo>
                  <a:pt x="15" y="5"/>
                </a:lnTo>
                <a:lnTo>
                  <a:pt x="15" y="5"/>
                </a:lnTo>
                <a:lnTo>
                  <a:pt x="15" y="5"/>
                </a:lnTo>
                <a:lnTo>
                  <a:pt x="14" y="5"/>
                </a:lnTo>
                <a:lnTo>
                  <a:pt x="14" y="6"/>
                </a:lnTo>
                <a:lnTo>
                  <a:pt x="14" y="6"/>
                </a:lnTo>
                <a:lnTo>
                  <a:pt x="13" y="7"/>
                </a:lnTo>
                <a:lnTo>
                  <a:pt x="13" y="7"/>
                </a:lnTo>
                <a:lnTo>
                  <a:pt x="11" y="7"/>
                </a:lnTo>
                <a:lnTo>
                  <a:pt x="11" y="7"/>
                </a:lnTo>
                <a:lnTo>
                  <a:pt x="11" y="8"/>
                </a:lnTo>
                <a:lnTo>
                  <a:pt x="10" y="8"/>
                </a:lnTo>
                <a:lnTo>
                  <a:pt x="10" y="10"/>
                </a:lnTo>
                <a:lnTo>
                  <a:pt x="9" y="10"/>
                </a:lnTo>
                <a:lnTo>
                  <a:pt x="9" y="10"/>
                </a:lnTo>
                <a:lnTo>
                  <a:pt x="9" y="10"/>
                </a:lnTo>
                <a:lnTo>
                  <a:pt x="8" y="11"/>
                </a:lnTo>
                <a:lnTo>
                  <a:pt x="8" y="11"/>
                </a:lnTo>
                <a:lnTo>
                  <a:pt x="6" y="11"/>
                </a:lnTo>
                <a:lnTo>
                  <a:pt x="6" y="12"/>
                </a:lnTo>
                <a:lnTo>
                  <a:pt x="6" y="12"/>
                </a:lnTo>
                <a:lnTo>
                  <a:pt x="6" y="13"/>
                </a:lnTo>
                <a:lnTo>
                  <a:pt x="6" y="13"/>
                </a:lnTo>
                <a:lnTo>
                  <a:pt x="5" y="13"/>
                </a:lnTo>
                <a:lnTo>
                  <a:pt x="5" y="15"/>
                </a:lnTo>
                <a:lnTo>
                  <a:pt x="4" y="15"/>
                </a:lnTo>
                <a:lnTo>
                  <a:pt x="4" y="16"/>
                </a:lnTo>
                <a:lnTo>
                  <a:pt x="4" y="16"/>
                </a:lnTo>
                <a:lnTo>
                  <a:pt x="4" y="17"/>
                </a:lnTo>
                <a:lnTo>
                  <a:pt x="4" y="17"/>
                </a:lnTo>
                <a:lnTo>
                  <a:pt x="3" y="18"/>
                </a:lnTo>
                <a:lnTo>
                  <a:pt x="3" y="18"/>
                </a:lnTo>
                <a:lnTo>
                  <a:pt x="3" y="18"/>
                </a:lnTo>
                <a:lnTo>
                  <a:pt x="1" y="20"/>
                </a:lnTo>
                <a:lnTo>
                  <a:pt x="1" y="21"/>
                </a:lnTo>
                <a:lnTo>
                  <a:pt x="1" y="21"/>
                </a:lnTo>
                <a:lnTo>
                  <a:pt x="1" y="21"/>
                </a:lnTo>
                <a:lnTo>
                  <a:pt x="1" y="22"/>
                </a:lnTo>
                <a:lnTo>
                  <a:pt x="1" y="23"/>
                </a:lnTo>
                <a:lnTo>
                  <a:pt x="1" y="23"/>
                </a:lnTo>
                <a:lnTo>
                  <a:pt x="1" y="23"/>
                </a:lnTo>
                <a:lnTo>
                  <a:pt x="0" y="25"/>
                </a:lnTo>
                <a:lnTo>
                  <a:pt x="0" y="25"/>
                </a:lnTo>
                <a:lnTo>
                  <a:pt x="0" y="26"/>
                </a:lnTo>
                <a:lnTo>
                  <a:pt x="0" y="26"/>
                </a:lnTo>
                <a:lnTo>
                  <a:pt x="0" y="27"/>
                </a:lnTo>
                <a:lnTo>
                  <a:pt x="0" y="27"/>
                </a:lnTo>
                <a:lnTo>
                  <a:pt x="0" y="28"/>
                </a:lnTo>
                <a:lnTo>
                  <a:pt x="0" y="28"/>
                </a:lnTo>
                <a:lnTo>
                  <a:pt x="0" y="30"/>
                </a:lnTo>
                <a:lnTo>
                  <a:pt x="0" y="30"/>
                </a:lnTo>
                <a:lnTo>
                  <a:pt x="0" y="31"/>
                </a:lnTo>
                <a:lnTo>
                  <a:pt x="0" y="32"/>
                </a:lnTo>
                <a:lnTo>
                  <a:pt x="0" y="32"/>
                </a:lnTo>
                <a:lnTo>
                  <a:pt x="0" y="32"/>
                </a:lnTo>
                <a:lnTo>
                  <a:pt x="0" y="34"/>
                </a:lnTo>
                <a:lnTo>
                  <a:pt x="0" y="35"/>
                </a:lnTo>
                <a:lnTo>
                  <a:pt x="0" y="35"/>
                </a:lnTo>
                <a:lnTo>
                  <a:pt x="0" y="35"/>
                </a:lnTo>
                <a:lnTo>
                  <a:pt x="0" y="36"/>
                </a:lnTo>
                <a:lnTo>
                  <a:pt x="0" y="37"/>
                </a:lnTo>
                <a:lnTo>
                  <a:pt x="0" y="37"/>
                </a:lnTo>
                <a:lnTo>
                  <a:pt x="0" y="37"/>
                </a:lnTo>
                <a:lnTo>
                  <a:pt x="0" y="39"/>
                </a:lnTo>
                <a:lnTo>
                  <a:pt x="0" y="39"/>
                </a:lnTo>
                <a:lnTo>
                  <a:pt x="1" y="40"/>
                </a:lnTo>
                <a:lnTo>
                  <a:pt x="1" y="40"/>
                </a:lnTo>
                <a:lnTo>
                  <a:pt x="1" y="41"/>
                </a:lnTo>
                <a:lnTo>
                  <a:pt x="1" y="41"/>
                </a:lnTo>
                <a:lnTo>
                  <a:pt x="1" y="42"/>
                </a:lnTo>
                <a:lnTo>
                  <a:pt x="1" y="42"/>
                </a:lnTo>
                <a:lnTo>
                  <a:pt x="1" y="44"/>
                </a:lnTo>
                <a:lnTo>
                  <a:pt x="1" y="44"/>
                </a:lnTo>
                <a:lnTo>
                  <a:pt x="3" y="45"/>
                </a:lnTo>
                <a:lnTo>
                  <a:pt x="3" y="45"/>
                </a:lnTo>
                <a:lnTo>
                  <a:pt x="3" y="46"/>
                </a:lnTo>
                <a:lnTo>
                  <a:pt x="4" y="46"/>
                </a:lnTo>
                <a:lnTo>
                  <a:pt x="4" y="46"/>
                </a:lnTo>
                <a:lnTo>
                  <a:pt x="4" y="47"/>
                </a:lnTo>
                <a:lnTo>
                  <a:pt x="4" y="49"/>
                </a:lnTo>
                <a:lnTo>
                  <a:pt x="4" y="49"/>
                </a:lnTo>
                <a:lnTo>
                  <a:pt x="4" y="49"/>
                </a:lnTo>
                <a:lnTo>
                  <a:pt x="5" y="50"/>
                </a:lnTo>
                <a:lnTo>
                  <a:pt x="5" y="51"/>
                </a:lnTo>
                <a:lnTo>
                  <a:pt x="6" y="51"/>
                </a:lnTo>
                <a:lnTo>
                  <a:pt x="6" y="51"/>
                </a:lnTo>
                <a:lnTo>
                  <a:pt x="6" y="51"/>
                </a:lnTo>
                <a:lnTo>
                  <a:pt x="6" y="52"/>
                </a:lnTo>
                <a:lnTo>
                  <a:pt x="8" y="52"/>
                </a:lnTo>
                <a:lnTo>
                  <a:pt x="8" y="52"/>
                </a:lnTo>
                <a:lnTo>
                  <a:pt x="9" y="54"/>
                </a:lnTo>
                <a:lnTo>
                  <a:pt x="9" y="54"/>
                </a:lnTo>
                <a:lnTo>
                  <a:pt x="9" y="55"/>
                </a:lnTo>
                <a:lnTo>
                  <a:pt x="9" y="55"/>
                </a:lnTo>
                <a:lnTo>
                  <a:pt x="10" y="55"/>
                </a:lnTo>
                <a:lnTo>
                  <a:pt x="11" y="56"/>
                </a:lnTo>
                <a:lnTo>
                  <a:pt x="11" y="56"/>
                </a:lnTo>
                <a:lnTo>
                  <a:pt x="11" y="57"/>
                </a:lnTo>
                <a:lnTo>
                  <a:pt x="11" y="57"/>
                </a:lnTo>
                <a:lnTo>
                  <a:pt x="13" y="57"/>
                </a:lnTo>
                <a:lnTo>
                  <a:pt x="14" y="57"/>
                </a:lnTo>
                <a:lnTo>
                  <a:pt x="14" y="57"/>
                </a:lnTo>
                <a:lnTo>
                  <a:pt x="14" y="59"/>
                </a:lnTo>
                <a:lnTo>
                  <a:pt x="15" y="59"/>
                </a:lnTo>
                <a:lnTo>
                  <a:pt x="15" y="60"/>
                </a:lnTo>
                <a:lnTo>
                  <a:pt x="15" y="60"/>
                </a:lnTo>
                <a:lnTo>
                  <a:pt x="16" y="60"/>
                </a:lnTo>
                <a:lnTo>
                  <a:pt x="16" y="60"/>
                </a:lnTo>
                <a:lnTo>
                  <a:pt x="18" y="60"/>
                </a:lnTo>
                <a:lnTo>
                  <a:pt x="18" y="61"/>
                </a:lnTo>
                <a:lnTo>
                  <a:pt x="18" y="61"/>
                </a:lnTo>
                <a:lnTo>
                  <a:pt x="19" y="61"/>
                </a:lnTo>
                <a:lnTo>
                  <a:pt x="20" y="62"/>
                </a:lnTo>
                <a:lnTo>
                  <a:pt x="20" y="62"/>
                </a:lnTo>
                <a:lnTo>
                  <a:pt x="20" y="62"/>
                </a:lnTo>
                <a:lnTo>
                  <a:pt x="21" y="62"/>
                </a:lnTo>
                <a:lnTo>
                  <a:pt x="23" y="62"/>
                </a:lnTo>
                <a:lnTo>
                  <a:pt x="23" y="62"/>
                </a:lnTo>
                <a:lnTo>
                  <a:pt x="23" y="62"/>
                </a:lnTo>
                <a:lnTo>
                  <a:pt x="24" y="62"/>
                </a:lnTo>
                <a:lnTo>
                  <a:pt x="25" y="64"/>
                </a:lnTo>
                <a:lnTo>
                  <a:pt x="25" y="64"/>
                </a:lnTo>
                <a:lnTo>
                  <a:pt x="25" y="64"/>
                </a:lnTo>
                <a:lnTo>
                  <a:pt x="26" y="64"/>
                </a:lnTo>
                <a:lnTo>
                  <a:pt x="28" y="64"/>
                </a:lnTo>
                <a:lnTo>
                  <a:pt x="28" y="64"/>
                </a:lnTo>
                <a:lnTo>
                  <a:pt x="28" y="64"/>
                </a:lnTo>
                <a:lnTo>
                  <a:pt x="29" y="64"/>
                </a:lnTo>
                <a:lnTo>
                  <a:pt x="29" y="64"/>
                </a:lnTo>
                <a:lnTo>
                  <a:pt x="30" y="64"/>
                </a:lnTo>
                <a:lnTo>
                  <a:pt x="31" y="65"/>
                </a:lnTo>
                <a:lnTo>
                  <a:pt x="31" y="65"/>
                </a:lnTo>
                <a:lnTo>
                  <a:pt x="105" y="65"/>
                </a:lnTo>
                <a:lnTo>
                  <a:pt x="108" y="65"/>
                </a:lnTo>
                <a:lnTo>
                  <a:pt x="109" y="64"/>
                </a:lnTo>
                <a:lnTo>
                  <a:pt x="109" y="64"/>
                </a:lnTo>
                <a:lnTo>
                  <a:pt x="110" y="64"/>
                </a:lnTo>
                <a:lnTo>
                  <a:pt x="110" y="64"/>
                </a:lnTo>
                <a:lnTo>
                  <a:pt x="112" y="64"/>
                </a:lnTo>
                <a:lnTo>
                  <a:pt x="112" y="64"/>
                </a:lnTo>
                <a:lnTo>
                  <a:pt x="112" y="64"/>
                </a:lnTo>
                <a:lnTo>
                  <a:pt x="113" y="64"/>
                </a:lnTo>
                <a:lnTo>
                  <a:pt x="114" y="64"/>
                </a:lnTo>
                <a:lnTo>
                  <a:pt x="114" y="64"/>
                </a:lnTo>
                <a:lnTo>
                  <a:pt x="114" y="62"/>
                </a:lnTo>
                <a:lnTo>
                  <a:pt x="115" y="62"/>
                </a:lnTo>
                <a:lnTo>
                  <a:pt x="117" y="62"/>
                </a:lnTo>
                <a:lnTo>
                  <a:pt x="117" y="62"/>
                </a:lnTo>
                <a:lnTo>
                  <a:pt x="117" y="62"/>
                </a:lnTo>
                <a:lnTo>
                  <a:pt x="118" y="62"/>
                </a:lnTo>
                <a:lnTo>
                  <a:pt x="119" y="62"/>
                </a:lnTo>
                <a:lnTo>
                  <a:pt x="119" y="62"/>
                </a:lnTo>
                <a:lnTo>
                  <a:pt x="119" y="61"/>
                </a:lnTo>
                <a:lnTo>
                  <a:pt x="120" y="61"/>
                </a:lnTo>
                <a:lnTo>
                  <a:pt x="122" y="61"/>
                </a:lnTo>
                <a:lnTo>
                  <a:pt x="122" y="60"/>
                </a:lnTo>
                <a:lnTo>
                  <a:pt x="122" y="60"/>
                </a:lnTo>
                <a:lnTo>
                  <a:pt x="123" y="60"/>
                </a:lnTo>
                <a:lnTo>
                  <a:pt x="123" y="60"/>
                </a:lnTo>
                <a:lnTo>
                  <a:pt x="124" y="60"/>
                </a:lnTo>
                <a:lnTo>
                  <a:pt x="124" y="59"/>
                </a:lnTo>
                <a:lnTo>
                  <a:pt x="124" y="59"/>
                </a:lnTo>
                <a:lnTo>
                  <a:pt x="125" y="57"/>
                </a:lnTo>
                <a:lnTo>
                  <a:pt x="125" y="57"/>
                </a:lnTo>
                <a:lnTo>
                  <a:pt x="125" y="57"/>
                </a:lnTo>
                <a:lnTo>
                  <a:pt x="127" y="57"/>
                </a:lnTo>
                <a:lnTo>
                  <a:pt x="128" y="57"/>
                </a:lnTo>
                <a:lnTo>
                  <a:pt x="128" y="56"/>
                </a:lnTo>
                <a:lnTo>
                  <a:pt x="128" y="56"/>
                </a:lnTo>
                <a:lnTo>
                  <a:pt x="128" y="55"/>
                </a:lnTo>
                <a:lnTo>
                  <a:pt x="129" y="55"/>
                </a:lnTo>
                <a:lnTo>
                  <a:pt x="129" y="55"/>
                </a:lnTo>
                <a:lnTo>
                  <a:pt x="130" y="54"/>
                </a:lnTo>
                <a:lnTo>
                  <a:pt x="130" y="54"/>
                </a:lnTo>
                <a:lnTo>
                  <a:pt x="130" y="52"/>
                </a:lnTo>
                <a:lnTo>
                  <a:pt x="132" y="52"/>
                </a:lnTo>
                <a:lnTo>
                  <a:pt x="132" y="52"/>
                </a:lnTo>
                <a:lnTo>
                  <a:pt x="133" y="51"/>
                </a:lnTo>
                <a:lnTo>
                  <a:pt x="133" y="51"/>
                </a:lnTo>
                <a:lnTo>
                  <a:pt x="133" y="51"/>
                </a:lnTo>
                <a:lnTo>
                  <a:pt x="133" y="50"/>
                </a:lnTo>
                <a:lnTo>
                  <a:pt x="133" y="50"/>
                </a:lnTo>
                <a:lnTo>
                  <a:pt x="134" y="49"/>
                </a:lnTo>
                <a:lnTo>
                  <a:pt x="134" y="49"/>
                </a:lnTo>
                <a:lnTo>
                  <a:pt x="135" y="49"/>
                </a:lnTo>
                <a:lnTo>
                  <a:pt x="135" y="47"/>
                </a:lnTo>
                <a:lnTo>
                  <a:pt x="135" y="46"/>
                </a:lnTo>
                <a:lnTo>
                  <a:pt x="135" y="46"/>
                </a:lnTo>
                <a:lnTo>
                  <a:pt x="135" y="46"/>
                </a:lnTo>
                <a:lnTo>
                  <a:pt x="135" y="45"/>
                </a:lnTo>
                <a:lnTo>
                  <a:pt x="137" y="45"/>
                </a:lnTo>
                <a:lnTo>
                  <a:pt x="137" y="44"/>
                </a:lnTo>
                <a:lnTo>
                  <a:pt x="137" y="44"/>
                </a:lnTo>
                <a:lnTo>
                  <a:pt x="138" y="42"/>
                </a:lnTo>
                <a:lnTo>
                  <a:pt x="138" y="42"/>
                </a:lnTo>
                <a:lnTo>
                  <a:pt x="138" y="41"/>
                </a:lnTo>
                <a:lnTo>
                  <a:pt x="138" y="41"/>
                </a:lnTo>
                <a:lnTo>
                  <a:pt x="138" y="40"/>
                </a:lnTo>
                <a:lnTo>
                  <a:pt x="138" y="40"/>
                </a:lnTo>
                <a:lnTo>
                  <a:pt x="138" y="39"/>
                </a:lnTo>
                <a:lnTo>
                  <a:pt x="138" y="39"/>
                </a:lnTo>
                <a:lnTo>
                  <a:pt x="138" y="37"/>
                </a:lnTo>
                <a:lnTo>
                  <a:pt x="138" y="37"/>
                </a:lnTo>
                <a:lnTo>
                  <a:pt x="138" y="37"/>
                </a:lnTo>
                <a:lnTo>
                  <a:pt x="139" y="36"/>
                </a:lnTo>
                <a:lnTo>
                  <a:pt x="139" y="35"/>
                </a:lnTo>
                <a:lnTo>
                  <a:pt x="139" y="35"/>
                </a:lnTo>
                <a:lnTo>
                  <a:pt x="139" y="35"/>
                </a:lnTo>
                <a:lnTo>
                  <a:pt x="139" y="34"/>
                </a:lnTo>
                <a:lnTo>
                  <a:pt x="139" y="32"/>
                </a:lnTo>
                <a:lnTo>
                  <a:pt x="139" y="32"/>
                </a:lnTo>
                <a:lnTo>
                  <a:pt x="139" y="32"/>
                </a:lnTo>
                <a:lnTo>
                  <a:pt x="139" y="31"/>
                </a:lnTo>
                <a:lnTo>
                  <a:pt x="139" y="30"/>
                </a:lnTo>
                <a:lnTo>
                  <a:pt x="139" y="30"/>
                </a:lnTo>
                <a:lnTo>
                  <a:pt x="139" y="28"/>
                </a:lnTo>
                <a:lnTo>
                  <a:pt x="139" y="28"/>
                </a:lnTo>
                <a:lnTo>
                  <a:pt x="139" y="27"/>
                </a:lnTo>
                <a:lnTo>
                  <a:pt x="138" y="27"/>
                </a:lnTo>
                <a:lnTo>
                  <a:pt x="138" y="26"/>
                </a:lnTo>
                <a:lnTo>
                  <a:pt x="138" y="26"/>
                </a:lnTo>
                <a:lnTo>
                  <a:pt x="138" y="25"/>
                </a:lnTo>
                <a:lnTo>
                  <a:pt x="138" y="25"/>
                </a:lnTo>
                <a:lnTo>
                  <a:pt x="138" y="23"/>
                </a:lnTo>
                <a:lnTo>
                  <a:pt x="138" y="23"/>
                </a:lnTo>
                <a:lnTo>
                  <a:pt x="138" y="23"/>
                </a:lnTo>
                <a:lnTo>
                  <a:pt x="138" y="22"/>
                </a:lnTo>
                <a:lnTo>
                  <a:pt x="138" y="21"/>
                </a:lnTo>
                <a:lnTo>
                  <a:pt x="137" y="21"/>
                </a:lnTo>
                <a:lnTo>
                  <a:pt x="137" y="21"/>
                </a:lnTo>
                <a:lnTo>
                  <a:pt x="137" y="20"/>
                </a:lnTo>
                <a:lnTo>
                  <a:pt x="137" y="18"/>
                </a:lnTo>
                <a:lnTo>
                  <a:pt x="135" y="18"/>
                </a:lnTo>
                <a:lnTo>
                  <a:pt x="135" y="18"/>
                </a:lnTo>
                <a:lnTo>
                  <a:pt x="135" y="17"/>
                </a:lnTo>
                <a:lnTo>
                  <a:pt x="135" y="16"/>
                </a:lnTo>
                <a:lnTo>
                  <a:pt x="135" y="16"/>
                </a:lnTo>
                <a:lnTo>
                  <a:pt x="134" y="16"/>
                </a:lnTo>
                <a:lnTo>
                  <a:pt x="134" y="15"/>
                </a:lnTo>
                <a:lnTo>
                  <a:pt x="134" y="15"/>
                </a:lnTo>
                <a:lnTo>
                  <a:pt x="133" y="13"/>
                </a:lnTo>
                <a:lnTo>
                  <a:pt x="133" y="13"/>
                </a:lnTo>
                <a:lnTo>
                  <a:pt x="133" y="13"/>
                </a:lnTo>
                <a:lnTo>
                  <a:pt x="133" y="12"/>
                </a:lnTo>
                <a:lnTo>
                  <a:pt x="132" y="12"/>
                </a:lnTo>
                <a:lnTo>
                  <a:pt x="132" y="11"/>
                </a:lnTo>
                <a:lnTo>
                  <a:pt x="130" y="11"/>
                </a:lnTo>
                <a:lnTo>
                  <a:pt x="130" y="11"/>
                </a:lnTo>
                <a:lnTo>
                  <a:pt x="130" y="10"/>
                </a:lnTo>
                <a:lnTo>
                  <a:pt x="130" y="10"/>
                </a:lnTo>
                <a:lnTo>
                  <a:pt x="129" y="10"/>
                </a:lnTo>
                <a:lnTo>
                  <a:pt x="129" y="10"/>
                </a:lnTo>
                <a:lnTo>
                  <a:pt x="128" y="8"/>
                </a:lnTo>
                <a:lnTo>
                  <a:pt x="128" y="8"/>
                </a:lnTo>
                <a:lnTo>
                  <a:pt x="128" y="7"/>
                </a:lnTo>
                <a:lnTo>
                  <a:pt x="127" y="7"/>
                </a:lnTo>
                <a:lnTo>
                  <a:pt x="127" y="7"/>
                </a:lnTo>
                <a:lnTo>
                  <a:pt x="125" y="7"/>
                </a:lnTo>
                <a:lnTo>
                  <a:pt x="125" y="6"/>
                </a:lnTo>
                <a:lnTo>
                  <a:pt x="125" y="6"/>
                </a:lnTo>
                <a:lnTo>
                  <a:pt x="124" y="5"/>
                </a:lnTo>
                <a:lnTo>
                  <a:pt x="124" y="5"/>
                </a:lnTo>
                <a:lnTo>
                  <a:pt x="124" y="5"/>
                </a:lnTo>
                <a:lnTo>
                  <a:pt x="123" y="5"/>
                </a:lnTo>
                <a:lnTo>
                  <a:pt x="122" y="5"/>
                </a:lnTo>
                <a:lnTo>
                  <a:pt x="122" y="3"/>
                </a:lnTo>
                <a:lnTo>
                  <a:pt x="122" y="3"/>
                </a:lnTo>
                <a:lnTo>
                  <a:pt x="120" y="3"/>
                </a:lnTo>
                <a:lnTo>
                  <a:pt x="120" y="2"/>
                </a:lnTo>
                <a:lnTo>
                  <a:pt x="119" y="2"/>
                </a:lnTo>
                <a:lnTo>
                  <a:pt x="119" y="2"/>
                </a:lnTo>
                <a:lnTo>
                  <a:pt x="118" y="2"/>
                </a:lnTo>
                <a:lnTo>
                  <a:pt x="118" y="2"/>
                </a:lnTo>
                <a:lnTo>
                  <a:pt x="117" y="2"/>
                </a:lnTo>
                <a:lnTo>
                  <a:pt x="117" y="2"/>
                </a:lnTo>
                <a:lnTo>
                  <a:pt x="115" y="1"/>
                </a:lnTo>
                <a:lnTo>
                  <a:pt x="115" y="1"/>
                </a:lnTo>
                <a:lnTo>
                  <a:pt x="114" y="1"/>
                </a:lnTo>
                <a:lnTo>
                  <a:pt x="114" y="1"/>
                </a:lnTo>
                <a:lnTo>
                  <a:pt x="113" y="1"/>
                </a:lnTo>
                <a:lnTo>
                  <a:pt x="113" y="0"/>
                </a:lnTo>
                <a:lnTo>
                  <a:pt x="112" y="0"/>
                </a:lnTo>
                <a:lnTo>
                  <a:pt x="112" y="0"/>
                </a:lnTo>
                <a:lnTo>
                  <a:pt x="110" y="0"/>
                </a:lnTo>
                <a:lnTo>
                  <a:pt x="110" y="0"/>
                </a:lnTo>
                <a:lnTo>
                  <a:pt x="110" y="0"/>
                </a:lnTo>
                <a:lnTo>
                  <a:pt x="109" y="0"/>
                </a:lnTo>
                <a:lnTo>
                  <a:pt x="108" y="0"/>
                </a:lnTo>
                <a:lnTo>
                  <a:pt x="107" y="0"/>
                </a:lnTo>
                <a:lnTo>
                  <a:pt x="31" y="0"/>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44" name="Line 96"/>
          <p:cNvSpPr>
            <a:spLocks noChangeShapeType="1"/>
          </p:cNvSpPr>
          <p:nvPr/>
        </p:nvSpPr>
        <p:spPr bwMode="auto">
          <a:xfrm>
            <a:off x="2813051" y="2457450"/>
            <a:ext cx="2116" cy="1588"/>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45" name="Freeform 97"/>
          <p:cNvSpPr>
            <a:spLocks/>
          </p:cNvSpPr>
          <p:nvPr/>
        </p:nvSpPr>
        <p:spPr bwMode="auto">
          <a:xfrm>
            <a:off x="2785535" y="2446341"/>
            <a:ext cx="27517" cy="26987"/>
          </a:xfrm>
          <a:custGeom>
            <a:avLst/>
            <a:gdLst>
              <a:gd name="T0" fmla="*/ 64 w 64"/>
              <a:gd name="T1" fmla="*/ 30 h 84"/>
              <a:gd name="T2" fmla="*/ 63 w 64"/>
              <a:gd name="T3" fmla="*/ 26 h 84"/>
              <a:gd name="T4" fmla="*/ 63 w 64"/>
              <a:gd name="T5" fmla="*/ 23 h 84"/>
              <a:gd name="T6" fmla="*/ 62 w 64"/>
              <a:gd name="T7" fmla="*/ 21 h 84"/>
              <a:gd name="T8" fmla="*/ 60 w 64"/>
              <a:gd name="T9" fmla="*/ 17 h 84"/>
              <a:gd name="T10" fmla="*/ 58 w 64"/>
              <a:gd name="T11" fmla="*/ 15 h 84"/>
              <a:gd name="T12" fmla="*/ 57 w 64"/>
              <a:gd name="T13" fmla="*/ 11 h 84"/>
              <a:gd name="T14" fmla="*/ 55 w 64"/>
              <a:gd name="T15" fmla="*/ 10 h 84"/>
              <a:gd name="T16" fmla="*/ 53 w 64"/>
              <a:gd name="T17" fmla="*/ 7 h 84"/>
              <a:gd name="T18" fmla="*/ 50 w 64"/>
              <a:gd name="T19" fmla="*/ 6 h 84"/>
              <a:gd name="T20" fmla="*/ 47 w 64"/>
              <a:gd name="T21" fmla="*/ 5 h 84"/>
              <a:gd name="T22" fmla="*/ 44 w 64"/>
              <a:gd name="T23" fmla="*/ 2 h 84"/>
              <a:gd name="T24" fmla="*/ 42 w 64"/>
              <a:gd name="T25" fmla="*/ 1 h 84"/>
              <a:gd name="T26" fmla="*/ 38 w 64"/>
              <a:gd name="T27" fmla="*/ 1 h 84"/>
              <a:gd name="T28" fmla="*/ 35 w 64"/>
              <a:gd name="T29" fmla="*/ 0 h 84"/>
              <a:gd name="T30" fmla="*/ 32 w 64"/>
              <a:gd name="T31" fmla="*/ 0 h 84"/>
              <a:gd name="T32" fmla="*/ 28 w 64"/>
              <a:gd name="T33" fmla="*/ 0 h 84"/>
              <a:gd name="T34" fmla="*/ 25 w 64"/>
              <a:gd name="T35" fmla="*/ 1 h 84"/>
              <a:gd name="T36" fmla="*/ 23 w 64"/>
              <a:gd name="T37" fmla="*/ 2 h 84"/>
              <a:gd name="T38" fmla="*/ 19 w 64"/>
              <a:gd name="T39" fmla="*/ 2 h 84"/>
              <a:gd name="T40" fmla="*/ 17 w 64"/>
              <a:gd name="T41" fmla="*/ 5 h 84"/>
              <a:gd name="T42" fmla="*/ 14 w 64"/>
              <a:gd name="T43" fmla="*/ 6 h 84"/>
              <a:gd name="T44" fmla="*/ 12 w 64"/>
              <a:gd name="T45" fmla="*/ 7 h 84"/>
              <a:gd name="T46" fmla="*/ 9 w 64"/>
              <a:gd name="T47" fmla="*/ 10 h 84"/>
              <a:gd name="T48" fmla="*/ 8 w 64"/>
              <a:gd name="T49" fmla="*/ 12 h 84"/>
              <a:gd name="T50" fmla="*/ 5 w 64"/>
              <a:gd name="T51" fmla="*/ 15 h 84"/>
              <a:gd name="T52" fmla="*/ 3 w 64"/>
              <a:gd name="T53" fmla="*/ 17 h 84"/>
              <a:gd name="T54" fmla="*/ 3 w 64"/>
              <a:gd name="T55" fmla="*/ 21 h 84"/>
              <a:gd name="T56" fmla="*/ 2 w 64"/>
              <a:gd name="T57" fmla="*/ 23 h 84"/>
              <a:gd name="T58" fmla="*/ 0 w 64"/>
              <a:gd name="T59" fmla="*/ 27 h 84"/>
              <a:gd name="T60" fmla="*/ 0 w 64"/>
              <a:gd name="T61" fmla="*/ 30 h 84"/>
              <a:gd name="T62" fmla="*/ 0 w 64"/>
              <a:gd name="T63" fmla="*/ 52 h 84"/>
              <a:gd name="T64" fmla="*/ 0 w 64"/>
              <a:gd name="T65" fmla="*/ 56 h 84"/>
              <a:gd name="T66" fmla="*/ 0 w 64"/>
              <a:gd name="T67" fmla="*/ 60 h 84"/>
              <a:gd name="T68" fmla="*/ 2 w 64"/>
              <a:gd name="T69" fmla="*/ 62 h 84"/>
              <a:gd name="T70" fmla="*/ 3 w 64"/>
              <a:gd name="T71" fmla="*/ 65 h 84"/>
              <a:gd name="T72" fmla="*/ 5 w 64"/>
              <a:gd name="T73" fmla="*/ 69 h 84"/>
              <a:gd name="T74" fmla="*/ 7 w 64"/>
              <a:gd name="T75" fmla="*/ 71 h 84"/>
              <a:gd name="T76" fmla="*/ 8 w 64"/>
              <a:gd name="T77" fmla="*/ 74 h 84"/>
              <a:gd name="T78" fmla="*/ 10 w 64"/>
              <a:gd name="T79" fmla="*/ 76 h 84"/>
              <a:gd name="T80" fmla="*/ 13 w 64"/>
              <a:gd name="T81" fmla="*/ 79 h 84"/>
              <a:gd name="T82" fmla="*/ 15 w 64"/>
              <a:gd name="T83" fmla="*/ 80 h 84"/>
              <a:gd name="T84" fmla="*/ 19 w 64"/>
              <a:gd name="T85" fmla="*/ 81 h 84"/>
              <a:gd name="T86" fmla="*/ 22 w 64"/>
              <a:gd name="T87" fmla="*/ 82 h 84"/>
              <a:gd name="T88" fmla="*/ 24 w 64"/>
              <a:gd name="T89" fmla="*/ 82 h 84"/>
              <a:gd name="T90" fmla="*/ 28 w 64"/>
              <a:gd name="T91" fmla="*/ 84 h 84"/>
              <a:gd name="T92" fmla="*/ 30 w 64"/>
              <a:gd name="T93" fmla="*/ 84 h 84"/>
              <a:gd name="T94" fmla="*/ 34 w 64"/>
              <a:gd name="T95" fmla="*/ 84 h 84"/>
              <a:gd name="T96" fmla="*/ 37 w 64"/>
              <a:gd name="T97" fmla="*/ 84 h 84"/>
              <a:gd name="T98" fmla="*/ 39 w 64"/>
              <a:gd name="T99" fmla="*/ 82 h 84"/>
              <a:gd name="T100" fmla="*/ 43 w 64"/>
              <a:gd name="T101" fmla="*/ 82 h 84"/>
              <a:gd name="T102" fmla="*/ 47 w 64"/>
              <a:gd name="T103" fmla="*/ 80 h 84"/>
              <a:gd name="T104" fmla="*/ 49 w 64"/>
              <a:gd name="T105" fmla="*/ 80 h 84"/>
              <a:gd name="T106" fmla="*/ 50 w 64"/>
              <a:gd name="T107" fmla="*/ 77 h 84"/>
              <a:gd name="T108" fmla="*/ 53 w 64"/>
              <a:gd name="T109" fmla="*/ 76 h 84"/>
              <a:gd name="T110" fmla="*/ 55 w 64"/>
              <a:gd name="T111" fmla="*/ 74 h 84"/>
              <a:gd name="T112" fmla="*/ 58 w 64"/>
              <a:gd name="T113" fmla="*/ 71 h 84"/>
              <a:gd name="T114" fmla="*/ 60 w 64"/>
              <a:gd name="T115" fmla="*/ 69 h 84"/>
              <a:gd name="T116" fmla="*/ 62 w 64"/>
              <a:gd name="T117" fmla="*/ 65 h 84"/>
              <a:gd name="T118" fmla="*/ 63 w 64"/>
              <a:gd name="T119" fmla="*/ 62 h 84"/>
              <a:gd name="T120" fmla="*/ 63 w 64"/>
              <a:gd name="T121" fmla="*/ 60 h 84"/>
              <a:gd name="T122" fmla="*/ 64 w 64"/>
              <a:gd name="T123" fmla="*/ 56 h 84"/>
              <a:gd name="T124" fmla="*/ 64 w 64"/>
              <a:gd name="T125" fmla="*/ 5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 h="84">
                <a:moveTo>
                  <a:pt x="64" y="32"/>
                </a:moveTo>
                <a:lnTo>
                  <a:pt x="64" y="31"/>
                </a:lnTo>
                <a:lnTo>
                  <a:pt x="64" y="31"/>
                </a:lnTo>
                <a:lnTo>
                  <a:pt x="64" y="30"/>
                </a:lnTo>
                <a:lnTo>
                  <a:pt x="64" y="30"/>
                </a:lnTo>
                <a:lnTo>
                  <a:pt x="64" y="28"/>
                </a:lnTo>
                <a:lnTo>
                  <a:pt x="64" y="27"/>
                </a:lnTo>
                <a:lnTo>
                  <a:pt x="64" y="27"/>
                </a:lnTo>
                <a:lnTo>
                  <a:pt x="63" y="27"/>
                </a:lnTo>
                <a:lnTo>
                  <a:pt x="63" y="26"/>
                </a:lnTo>
                <a:lnTo>
                  <a:pt x="63" y="25"/>
                </a:lnTo>
                <a:lnTo>
                  <a:pt x="63" y="25"/>
                </a:lnTo>
                <a:lnTo>
                  <a:pt x="63" y="25"/>
                </a:lnTo>
                <a:lnTo>
                  <a:pt x="63" y="23"/>
                </a:lnTo>
                <a:lnTo>
                  <a:pt x="63" y="23"/>
                </a:lnTo>
                <a:lnTo>
                  <a:pt x="63" y="23"/>
                </a:lnTo>
                <a:lnTo>
                  <a:pt x="63" y="22"/>
                </a:lnTo>
                <a:lnTo>
                  <a:pt x="63" y="21"/>
                </a:lnTo>
                <a:lnTo>
                  <a:pt x="62" y="21"/>
                </a:lnTo>
                <a:lnTo>
                  <a:pt x="62" y="21"/>
                </a:lnTo>
                <a:lnTo>
                  <a:pt x="62" y="20"/>
                </a:lnTo>
                <a:lnTo>
                  <a:pt x="60" y="18"/>
                </a:lnTo>
                <a:lnTo>
                  <a:pt x="60" y="18"/>
                </a:lnTo>
                <a:lnTo>
                  <a:pt x="60" y="18"/>
                </a:lnTo>
                <a:lnTo>
                  <a:pt x="60" y="17"/>
                </a:lnTo>
                <a:lnTo>
                  <a:pt x="60" y="16"/>
                </a:lnTo>
                <a:lnTo>
                  <a:pt x="60" y="16"/>
                </a:lnTo>
                <a:lnTo>
                  <a:pt x="59" y="16"/>
                </a:lnTo>
                <a:lnTo>
                  <a:pt x="59" y="15"/>
                </a:lnTo>
                <a:lnTo>
                  <a:pt x="58" y="15"/>
                </a:lnTo>
                <a:lnTo>
                  <a:pt x="58" y="13"/>
                </a:lnTo>
                <a:lnTo>
                  <a:pt x="58" y="13"/>
                </a:lnTo>
                <a:lnTo>
                  <a:pt x="58" y="13"/>
                </a:lnTo>
                <a:lnTo>
                  <a:pt x="58" y="12"/>
                </a:lnTo>
                <a:lnTo>
                  <a:pt x="57" y="11"/>
                </a:lnTo>
                <a:lnTo>
                  <a:pt x="57" y="11"/>
                </a:lnTo>
                <a:lnTo>
                  <a:pt x="55" y="11"/>
                </a:lnTo>
                <a:lnTo>
                  <a:pt x="55" y="11"/>
                </a:lnTo>
                <a:lnTo>
                  <a:pt x="55" y="10"/>
                </a:lnTo>
                <a:lnTo>
                  <a:pt x="55" y="10"/>
                </a:lnTo>
                <a:lnTo>
                  <a:pt x="54" y="10"/>
                </a:lnTo>
                <a:lnTo>
                  <a:pt x="53" y="8"/>
                </a:lnTo>
                <a:lnTo>
                  <a:pt x="53" y="8"/>
                </a:lnTo>
                <a:lnTo>
                  <a:pt x="53" y="7"/>
                </a:lnTo>
                <a:lnTo>
                  <a:pt x="53" y="7"/>
                </a:lnTo>
                <a:lnTo>
                  <a:pt x="52" y="7"/>
                </a:lnTo>
                <a:lnTo>
                  <a:pt x="50" y="7"/>
                </a:lnTo>
                <a:lnTo>
                  <a:pt x="50" y="6"/>
                </a:lnTo>
                <a:lnTo>
                  <a:pt x="50" y="6"/>
                </a:lnTo>
                <a:lnTo>
                  <a:pt x="50" y="6"/>
                </a:lnTo>
                <a:lnTo>
                  <a:pt x="49" y="5"/>
                </a:lnTo>
                <a:lnTo>
                  <a:pt x="49" y="5"/>
                </a:lnTo>
                <a:lnTo>
                  <a:pt x="49" y="5"/>
                </a:lnTo>
                <a:lnTo>
                  <a:pt x="48" y="5"/>
                </a:lnTo>
                <a:lnTo>
                  <a:pt x="47" y="5"/>
                </a:lnTo>
                <a:lnTo>
                  <a:pt x="47" y="3"/>
                </a:lnTo>
                <a:lnTo>
                  <a:pt x="47" y="3"/>
                </a:lnTo>
                <a:lnTo>
                  <a:pt x="45" y="2"/>
                </a:lnTo>
                <a:lnTo>
                  <a:pt x="44" y="2"/>
                </a:lnTo>
                <a:lnTo>
                  <a:pt x="44" y="2"/>
                </a:lnTo>
                <a:lnTo>
                  <a:pt x="44" y="2"/>
                </a:lnTo>
                <a:lnTo>
                  <a:pt x="43" y="2"/>
                </a:lnTo>
                <a:lnTo>
                  <a:pt x="42" y="2"/>
                </a:lnTo>
                <a:lnTo>
                  <a:pt x="42" y="2"/>
                </a:lnTo>
                <a:lnTo>
                  <a:pt x="42" y="1"/>
                </a:lnTo>
                <a:lnTo>
                  <a:pt x="40" y="1"/>
                </a:lnTo>
                <a:lnTo>
                  <a:pt x="39" y="1"/>
                </a:lnTo>
                <a:lnTo>
                  <a:pt x="39" y="1"/>
                </a:lnTo>
                <a:lnTo>
                  <a:pt x="39" y="1"/>
                </a:lnTo>
                <a:lnTo>
                  <a:pt x="38" y="1"/>
                </a:lnTo>
                <a:lnTo>
                  <a:pt x="37" y="0"/>
                </a:lnTo>
                <a:lnTo>
                  <a:pt x="37" y="0"/>
                </a:lnTo>
                <a:lnTo>
                  <a:pt x="37" y="0"/>
                </a:lnTo>
                <a:lnTo>
                  <a:pt x="35" y="0"/>
                </a:lnTo>
                <a:lnTo>
                  <a:pt x="35" y="0"/>
                </a:lnTo>
                <a:lnTo>
                  <a:pt x="34" y="0"/>
                </a:lnTo>
                <a:lnTo>
                  <a:pt x="34" y="0"/>
                </a:lnTo>
                <a:lnTo>
                  <a:pt x="33" y="0"/>
                </a:lnTo>
                <a:lnTo>
                  <a:pt x="33" y="0"/>
                </a:lnTo>
                <a:lnTo>
                  <a:pt x="32" y="0"/>
                </a:lnTo>
                <a:lnTo>
                  <a:pt x="32" y="0"/>
                </a:lnTo>
                <a:lnTo>
                  <a:pt x="30" y="0"/>
                </a:lnTo>
                <a:lnTo>
                  <a:pt x="30" y="0"/>
                </a:lnTo>
                <a:lnTo>
                  <a:pt x="29" y="0"/>
                </a:lnTo>
                <a:lnTo>
                  <a:pt x="28" y="0"/>
                </a:lnTo>
                <a:lnTo>
                  <a:pt x="28" y="0"/>
                </a:lnTo>
                <a:lnTo>
                  <a:pt x="28" y="0"/>
                </a:lnTo>
                <a:lnTo>
                  <a:pt x="27" y="0"/>
                </a:lnTo>
                <a:lnTo>
                  <a:pt x="25" y="0"/>
                </a:lnTo>
                <a:lnTo>
                  <a:pt x="25" y="1"/>
                </a:lnTo>
                <a:lnTo>
                  <a:pt x="25" y="1"/>
                </a:lnTo>
                <a:lnTo>
                  <a:pt x="24" y="1"/>
                </a:lnTo>
                <a:lnTo>
                  <a:pt x="23" y="1"/>
                </a:lnTo>
                <a:lnTo>
                  <a:pt x="23" y="1"/>
                </a:lnTo>
                <a:lnTo>
                  <a:pt x="23" y="2"/>
                </a:lnTo>
                <a:lnTo>
                  <a:pt x="22" y="2"/>
                </a:lnTo>
                <a:lnTo>
                  <a:pt x="22" y="2"/>
                </a:lnTo>
                <a:lnTo>
                  <a:pt x="22" y="2"/>
                </a:lnTo>
                <a:lnTo>
                  <a:pt x="20" y="2"/>
                </a:lnTo>
                <a:lnTo>
                  <a:pt x="19" y="2"/>
                </a:lnTo>
                <a:lnTo>
                  <a:pt x="19" y="2"/>
                </a:lnTo>
                <a:lnTo>
                  <a:pt x="19" y="3"/>
                </a:lnTo>
                <a:lnTo>
                  <a:pt x="18" y="3"/>
                </a:lnTo>
                <a:lnTo>
                  <a:pt x="17" y="3"/>
                </a:lnTo>
                <a:lnTo>
                  <a:pt x="17" y="5"/>
                </a:lnTo>
                <a:lnTo>
                  <a:pt x="17" y="5"/>
                </a:lnTo>
                <a:lnTo>
                  <a:pt x="15" y="5"/>
                </a:lnTo>
                <a:lnTo>
                  <a:pt x="14" y="5"/>
                </a:lnTo>
                <a:lnTo>
                  <a:pt x="14" y="5"/>
                </a:lnTo>
                <a:lnTo>
                  <a:pt x="14" y="6"/>
                </a:lnTo>
                <a:lnTo>
                  <a:pt x="14" y="6"/>
                </a:lnTo>
                <a:lnTo>
                  <a:pt x="13" y="7"/>
                </a:lnTo>
                <a:lnTo>
                  <a:pt x="12" y="7"/>
                </a:lnTo>
                <a:lnTo>
                  <a:pt x="12" y="7"/>
                </a:lnTo>
                <a:lnTo>
                  <a:pt x="12" y="7"/>
                </a:lnTo>
                <a:lnTo>
                  <a:pt x="10" y="8"/>
                </a:lnTo>
                <a:lnTo>
                  <a:pt x="10" y="8"/>
                </a:lnTo>
                <a:lnTo>
                  <a:pt x="9" y="10"/>
                </a:lnTo>
                <a:lnTo>
                  <a:pt x="9" y="10"/>
                </a:lnTo>
                <a:lnTo>
                  <a:pt x="9" y="10"/>
                </a:lnTo>
                <a:lnTo>
                  <a:pt x="9" y="10"/>
                </a:lnTo>
                <a:lnTo>
                  <a:pt x="8" y="11"/>
                </a:lnTo>
                <a:lnTo>
                  <a:pt x="8" y="11"/>
                </a:lnTo>
                <a:lnTo>
                  <a:pt x="8" y="11"/>
                </a:lnTo>
                <a:lnTo>
                  <a:pt x="8" y="12"/>
                </a:lnTo>
                <a:lnTo>
                  <a:pt x="7" y="12"/>
                </a:lnTo>
                <a:lnTo>
                  <a:pt x="7" y="13"/>
                </a:lnTo>
                <a:lnTo>
                  <a:pt x="5" y="13"/>
                </a:lnTo>
                <a:lnTo>
                  <a:pt x="5" y="13"/>
                </a:lnTo>
                <a:lnTo>
                  <a:pt x="5" y="15"/>
                </a:lnTo>
                <a:lnTo>
                  <a:pt x="5" y="16"/>
                </a:lnTo>
                <a:lnTo>
                  <a:pt x="5" y="16"/>
                </a:lnTo>
                <a:lnTo>
                  <a:pt x="4" y="16"/>
                </a:lnTo>
                <a:lnTo>
                  <a:pt x="4" y="17"/>
                </a:lnTo>
                <a:lnTo>
                  <a:pt x="3" y="17"/>
                </a:lnTo>
                <a:lnTo>
                  <a:pt x="3" y="18"/>
                </a:lnTo>
                <a:lnTo>
                  <a:pt x="3" y="18"/>
                </a:lnTo>
                <a:lnTo>
                  <a:pt x="3" y="20"/>
                </a:lnTo>
                <a:lnTo>
                  <a:pt x="3" y="20"/>
                </a:lnTo>
                <a:lnTo>
                  <a:pt x="3" y="21"/>
                </a:lnTo>
                <a:lnTo>
                  <a:pt x="3" y="21"/>
                </a:lnTo>
                <a:lnTo>
                  <a:pt x="2" y="21"/>
                </a:lnTo>
                <a:lnTo>
                  <a:pt x="2" y="22"/>
                </a:lnTo>
                <a:lnTo>
                  <a:pt x="2" y="23"/>
                </a:lnTo>
                <a:lnTo>
                  <a:pt x="2" y="23"/>
                </a:lnTo>
                <a:lnTo>
                  <a:pt x="0" y="23"/>
                </a:lnTo>
                <a:lnTo>
                  <a:pt x="0" y="25"/>
                </a:lnTo>
                <a:lnTo>
                  <a:pt x="0" y="25"/>
                </a:lnTo>
                <a:lnTo>
                  <a:pt x="0" y="26"/>
                </a:lnTo>
                <a:lnTo>
                  <a:pt x="0" y="27"/>
                </a:lnTo>
                <a:lnTo>
                  <a:pt x="0" y="27"/>
                </a:lnTo>
                <a:lnTo>
                  <a:pt x="0" y="27"/>
                </a:lnTo>
                <a:lnTo>
                  <a:pt x="0" y="28"/>
                </a:lnTo>
                <a:lnTo>
                  <a:pt x="0" y="30"/>
                </a:lnTo>
                <a:lnTo>
                  <a:pt x="0" y="30"/>
                </a:lnTo>
                <a:lnTo>
                  <a:pt x="0" y="30"/>
                </a:lnTo>
                <a:lnTo>
                  <a:pt x="0" y="31"/>
                </a:lnTo>
                <a:lnTo>
                  <a:pt x="0" y="32"/>
                </a:lnTo>
                <a:lnTo>
                  <a:pt x="0" y="52"/>
                </a:lnTo>
                <a:lnTo>
                  <a:pt x="0" y="52"/>
                </a:lnTo>
                <a:lnTo>
                  <a:pt x="0" y="54"/>
                </a:lnTo>
                <a:lnTo>
                  <a:pt x="0" y="55"/>
                </a:lnTo>
                <a:lnTo>
                  <a:pt x="0" y="55"/>
                </a:lnTo>
                <a:lnTo>
                  <a:pt x="0" y="55"/>
                </a:lnTo>
                <a:lnTo>
                  <a:pt x="0" y="56"/>
                </a:lnTo>
                <a:lnTo>
                  <a:pt x="0" y="57"/>
                </a:lnTo>
                <a:lnTo>
                  <a:pt x="0" y="57"/>
                </a:lnTo>
                <a:lnTo>
                  <a:pt x="0" y="57"/>
                </a:lnTo>
                <a:lnTo>
                  <a:pt x="0" y="59"/>
                </a:lnTo>
                <a:lnTo>
                  <a:pt x="0" y="60"/>
                </a:lnTo>
                <a:lnTo>
                  <a:pt x="0" y="60"/>
                </a:lnTo>
                <a:lnTo>
                  <a:pt x="2" y="61"/>
                </a:lnTo>
                <a:lnTo>
                  <a:pt x="2" y="61"/>
                </a:lnTo>
                <a:lnTo>
                  <a:pt x="2" y="62"/>
                </a:lnTo>
                <a:lnTo>
                  <a:pt x="2" y="62"/>
                </a:lnTo>
                <a:lnTo>
                  <a:pt x="3" y="64"/>
                </a:lnTo>
                <a:lnTo>
                  <a:pt x="3" y="64"/>
                </a:lnTo>
                <a:lnTo>
                  <a:pt x="3" y="65"/>
                </a:lnTo>
                <a:lnTo>
                  <a:pt x="3" y="65"/>
                </a:lnTo>
                <a:lnTo>
                  <a:pt x="3" y="65"/>
                </a:lnTo>
                <a:lnTo>
                  <a:pt x="3" y="66"/>
                </a:lnTo>
                <a:lnTo>
                  <a:pt x="3" y="66"/>
                </a:lnTo>
                <a:lnTo>
                  <a:pt x="4" y="67"/>
                </a:lnTo>
                <a:lnTo>
                  <a:pt x="4" y="67"/>
                </a:lnTo>
                <a:lnTo>
                  <a:pt x="5" y="69"/>
                </a:lnTo>
                <a:lnTo>
                  <a:pt x="5" y="69"/>
                </a:lnTo>
                <a:lnTo>
                  <a:pt x="5" y="69"/>
                </a:lnTo>
                <a:lnTo>
                  <a:pt x="5" y="70"/>
                </a:lnTo>
                <a:lnTo>
                  <a:pt x="5" y="71"/>
                </a:lnTo>
                <a:lnTo>
                  <a:pt x="7" y="71"/>
                </a:lnTo>
                <a:lnTo>
                  <a:pt x="7" y="71"/>
                </a:lnTo>
                <a:lnTo>
                  <a:pt x="8" y="71"/>
                </a:lnTo>
                <a:lnTo>
                  <a:pt x="8" y="72"/>
                </a:lnTo>
                <a:lnTo>
                  <a:pt x="8" y="74"/>
                </a:lnTo>
                <a:lnTo>
                  <a:pt x="8" y="74"/>
                </a:lnTo>
                <a:lnTo>
                  <a:pt x="9" y="74"/>
                </a:lnTo>
                <a:lnTo>
                  <a:pt x="9" y="74"/>
                </a:lnTo>
                <a:lnTo>
                  <a:pt x="9" y="75"/>
                </a:lnTo>
                <a:lnTo>
                  <a:pt x="9" y="76"/>
                </a:lnTo>
                <a:lnTo>
                  <a:pt x="10" y="76"/>
                </a:lnTo>
                <a:lnTo>
                  <a:pt x="10" y="76"/>
                </a:lnTo>
                <a:lnTo>
                  <a:pt x="12" y="76"/>
                </a:lnTo>
                <a:lnTo>
                  <a:pt x="12" y="77"/>
                </a:lnTo>
                <a:lnTo>
                  <a:pt x="12" y="77"/>
                </a:lnTo>
                <a:lnTo>
                  <a:pt x="13" y="79"/>
                </a:lnTo>
                <a:lnTo>
                  <a:pt x="14" y="79"/>
                </a:lnTo>
                <a:lnTo>
                  <a:pt x="14" y="79"/>
                </a:lnTo>
                <a:lnTo>
                  <a:pt x="14" y="79"/>
                </a:lnTo>
                <a:lnTo>
                  <a:pt x="15" y="79"/>
                </a:lnTo>
                <a:lnTo>
                  <a:pt x="15" y="80"/>
                </a:lnTo>
                <a:lnTo>
                  <a:pt x="17" y="80"/>
                </a:lnTo>
                <a:lnTo>
                  <a:pt x="17" y="80"/>
                </a:lnTo>
                <a:lnTo>
                  <a:pt x="17" y="80"/>
                </a:lnTo>
                <a:lnTo>
                  <a:pt x="18" y="80"/>
                </a:lnTo>
                <a:lnTo>
                  <a:pt x="19" y="81"/>
                </a:lnTo>
                <a:lnTo>
                  <a:pt x="19" y="81"/>
                </a:lnTo>
                <a:lnTo>
                  <a:pt x="19" y="81"/>
                </a:lnTo>
                <a:lnTo>
                  <a:pt x="20" y="82"/>
                </a:lnTo>
                <a:lnTo>
                  <a:pt x="22" y="82"/>
                </a:lnTo>
                <a:lnTo>
                  <a:pt x="22" y="82"/>
                </a:lnTo>
                <a:lnTo>
                  <a:pt x="22" y="82"/>
                </a:lnTo>
                <a:lnTo>
                  <a:pt x="23" y="82"/>
                </a:lnTo>
                <a:lnTo>
                  <a:pt x="23" y="82"/>
                </a:lnTo>
                <a:lnTo>
                  <a:pt x="23" y="82"/>
                </a:lnTo>
                <a:lnTo>
                  <a:pt x="24" y="82"/>
                </a:lnTo>
                <a:lnTo>
                  <a:pt x="25" y="82"/>
                </a:lnTo>
                <a:lnTo>
                  <a:pt x="25" y="84"/>
                </a:lnTo>
                <a:lnTo>
                  <a:pt x="25" y="84"/>
                </a:lnTo>
                <a:lnTo>
                  <a:pt x="27" y="84"/>
                </a:lnTo>
                <a:lnTo>
                  <a:pt x="28" y="84"/>
                </a:lnTo>
                <a:lnTo>
                  <a:pt x="28" y="84"/>
                </a:lnTo>
                <a:lnTo>
                  <a:pt x="28" y="84"/>
                </a:lnTo>
                <a:lnTo>
                  <a:pt x="29" y="84"/>
                </a:lnTo>
                <a:lnTo>
                  <a:pt x="30" y="84"/>
                </a:lnTo>
                <a:lnTo>
                  <a:pt x="30" y="84"/>
                </a:lnTo>
                <a:lnTo>
                  <a:pt x="32" y="84"/>
                </a:lnTo>
                <a:lnTo>
                  <a:pt x="32" y="84"/>
                </a:lnTo>
                <a:lnTo>
                  <a:pt x="33" y="84"/>
                </a:lnTo>
                <a:lnTo>
                  <a:pt x="33" y="84"/>
                </a:lnTo>
                <a:lnTo>
                  <a:pt x="34" y="84"/>
                </a:lnTo>
                <a:lnTo>
                  <a:pt x="34" y="84"/>
                </a:lnTo>
                <a:lnTo>
                  <a:pt x="35" y="84"/>
                </a:lnTo>
                <a:lnTo>
                  <a:pt x="35" y="84"/>
                </a:lnTo>
                <a:lnTo>
                  <a:pt x="37" y="84"/>
                </a:lnTo>
                <a:lnTo>
                  <a:pt x="37" y="84"/>
                </a:lnTo>
                <a:lnTo>
                  <a:pt x="37" y="84"/>
                </a:lnTo>
                <a:lnTo>
                  <a:pt x="38" y="84"/>
                </a:lnTo>
                <a:lnTo>
                  <a:pt x="39" y="84"/>
                </a:lnTo>
                <a:lnTo>
                  <a:pt x="39" y="82"/>
                </a:lnTo>
                <a:lnTo>
                  <a:pt x="39" y="82"/>
                </a:lnTo>
                <a:lnTo>
                  <a:pt x="40" y="82"/>
                </a:lnTo>
                <a:lnTo>
                  <a:pt x="42" y="82"/>
                </a:lnTo>
                <a:lnTo>
                  <a:pt x="42" y="82"/>
                </a:lnTo>
                <a:lnTo>
                  <a:pt x="42" y="82"/>
                </a:lnTo>
                <a:lnTo>
                  <a:pt x="43" y="82"/>
                </a:lnTo>
                <a:lnTo>
                  <a:pt x="44" y="82"/>
                </a:lnTo>
                <a:lnTo>
                  <a:pt x="44" y="81"/>
                </a:lnTo>
                <a:lnTo>
                  <a:pt x="44" y="81"/>
                </a:lnTo>
                <a:lnTo>
                  <a:pt x="45" y="81"/>
                </a:lnTo>
                <a:lnTo>
                  <a:pt x="47" y="80"/>
                </a:lnTo>
                <a:lnTo>
                  <a:pt x="47" y="80"/>
                </a:lnTo>
                <a:lnTo>
                  <a:pt x="47" y="80"/>
                </a:lnTo>
                <a:lnTo>
                  <a:pt x="48" y="80"/>
                </a:lnTo>
                <a:lnTo>
                  <a:pt x="49" y="80"/>
                </a:lnTo>
                <a:lnTo>
                  <a:pt x="49" y="80"/>
                </a:lnTo>
                <a:lnTo>
                  <a:pt x="49" y="79"/>
                </a:lnTo>
                <a:lnTo>
                  <a:pt x="50" y="79"/>
                </a:lnTo>
                <a:lnTo>
                  <a:pt x="50" y="79"/>
                </a:lnTo>
                <a:lnTo>
                  <a:pt x="50" y="79"/>
                </a:lnTo>
                <a:lnTo>
                  <a:pt x="50" y="77"/>
                </a:lnTo>
                <a:lnTo>
                  <a:pt x="52" y="77"/>
                </a:lnTo>
                <a:lnTo>
                  <a:pt x="53" y="76"/>
                </a:lnTo>
                <a:lnTo>
                  <a:pt x="53" y="76"/>
                </a:lnTo>
                <a:lnTo>
                  <a:pt x="53" y="76"/>
                </a:lnTo>
                <a:lnTo>
                  <a:pt x="53" y="76"/>
                </a:lnTo>
                <a:lnTo>
                  <a:pt x="54" y="75"/>
                </a:lnTo>
                <a:lnTo>
                  <a:pt x="55" y="75"/>
                </a:lnTo>
                <a:lnTo>
                  <a:pt x="55" y="74"/>
                </a:lnTo>
                <a:lnTo>
                  <a:pt x="55" y="74"/>
                </a:lnTo>
                <a:lnTo>
                  <a:pt x="55" y="74"/>
                </a:lnTo>
                <a:lnTo>
                  <a:pt x="57" y="72"/>
                </a:lnTo>
                <a:lnTo>
                  <a:pt x="57" y="72"/>
                </a:lnTo>
                <a:lnTo>
                  <a:pt x="58" y="71"/>
                </a:lnTo>
                <a:lnTo>
                  <a:pt x="58" y="71"/>
                </a:lnTo>
                <a:lnTo>
                  <a:pt x="58" y="71"/>
                </a:lnTo>
                <a:lnTo>
                  <a:pt x="58" y="70"/>
                </a:lnTo>
                <a:lnTo>
                  <a:pt x="59" y="70"/>
                </a:lnTo>
                <a:lnTo>
                  <a:pt x="59" y="69"/>
                </a:lnTo>
                <a:lnTo>
                  <a:pt x="59" y="69"/>
                </a:lnTo>
                <a:lnTo>
                  <a:pt x="60" y="69"/>
                </a:lnTo>
                <a:lnTo>
                  <a:pt x="60" y="67"/>
                </a:lnTo>
                <a:lnTo>
                  <a:pt x="60" y="66"/>
                </a:lnTo>
                <a:lnTo>
                  <a:pt x="60" y="66"/>
                </a:lnTo>
                <a:lnTo>
                  <a:pt x="60" y="66"/>
                </a:lnTo>
                <a:lnTo>
                  <a:pt x="62" y="65"/>
                </a:lnTo>
                <a:lnTo>
                  <a:pt x="62" y="65"/>
                </a:lnTo>
                <a:lnTo>
                  <a:pt x="62" y="65"/>
                </a:lnTo>
                <a:lnTo>
                  <a:pt x="62" y="64"/>
                </a:lnTo>
                <a:lnTo>
                  <a:pt x="63" y="62"/>
                </a:lnTo>
                <a:lnTo>
                  <a:pt x="63" y="62"/>
                </a:lnTo>
                <a:lnTo>
                  <a:pt x="63" y="62"/>
                </a:lnTo>
                <a:lnTo>
                  <a:pt x="63" y="61"/>
                </a:lnTo>
                <a:lnTo>
                  <a:pt x="63" y="60"/>
                </a:lnTo>
                <a:lnTo>
                  <a:pt x="63" y="60"/>
                </a:lnTo>
                <a:lnTo>
                  <a:pt x="63" y="60"/>
                </a:lnTo>
                <a:lnTo>
                  <a:pt x="63" y="59"/>
                </a:lnTo>
                <a:lnTo>
                  <a:pt x="63" y="57"/>
                </a:lnTo>
                <a:lnTo>
                  <a:pt x="63" y="57"/>
                </a:lnTo>
                <a:lnTo>
                  <a:pt x="64" y="56"/>
                </a:lnTo>
                <a:lnTo>
                  <a:pt x="64" y="56"/>
                </a:lnTo>
                <a:lnTo>
                  <a:pt x="64" y="55"/>
                </a:lnTo>
                <a:lnTo>
                  <a:pt x="64" y="55"/>
                </a:lnTo>
                <a:lnTo>
                  <a:pt x="64" y="54"/>
                </a:lnTo>
                <a:lnTo>
                  <a:pt x="64" y="54"/>
                </a:lnTo>
                <a:lnTo>
                  <a:pt x="64" y="52"/>
                </a:lnTo>
                <a:lnTo>
                  <a:pt x="64" y="32"/>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46" name="Freeform 98"/>
          <p:cNvSpPr>
            <a:spLocks/>
          </p:cNvSpPr>
          <p:nvPr/>
        </p:nvSpPr>
        <p:spPr bwMode="auto">
          <a:xfrm>
            <a:off x="2785535" y="2454275"/>
            <a:ext cx="31751" cy="19050"/>
          </a:xfrm>
          <a:custGeom>
            <a:avLst/>
            <a:gdLst>
              <a:gd name="T0" fmla="*/ 29 w 77"/>
              <a:gd name="T1" fmla="*/ 0 h 63"/>
              <a:gd name="T2" fmla="*/ 27 w 77"/>
              <a:gd name="T3" fmla="*/ 0 h 63"/>
              <a:gd name="T4" fmla="*/ 23 w 77"/>
              <a:gd name="T5" fmla="*/ 0 h 63"/>
              <a:gd name="T6" fmla="*/ 20 w 77"/>
              <a:gd name="T7" fmla="*/ 1 h 63"/>
              <a:gd name="T8" fmla="*/ 17 w 77"/>
              <a:gd name="T9" fmla="*/ 2 h 63"/>
              <a:gd name="T10" fmla="*/ 14 w 77"/>
              <a:gd name="T11" fmla="*/ 4 h 63"/>
              <a:gd name="T12" fmla="*/ 12 w 77"/>
              <a:gd name="T13" fmla="*/ 6 h 63"/>
              <a:gd name="T14" fmla="*/ 9 w 77"/>
              <a:gd name="T15" fmla="*/ 9 h 63"/>
              <a:gd name="T16" fmla="*/ 8 w 77"/>
              <a:gd name="T17" fmla="*/ 11 h 63"/>
              <a:gd name="T18" fmla="*/ 5 w 77"/>
              <a:gd name="T19" fmla="*/ 14 h 63"/>
              <a:gd name="T20" fmla="*/ 4 w 77"/>
              <a:gd name="T21" fmla="*/ 16 h 63"/>
              <a:gd name="T22" fmla="*/ 3 w 77"/>
              <a:gd name="T23" fmla="*/ 19 h 63"/>
              <a:gd name="T24" fmla="*/ 2 w 77"/>
              <a:gd name="T25" fmla="*/ 23 h 63"/>
              <a:gd name="T26" fmla="*/ 0 w 77"/>
              <a:gd name="T27" fmla="*/ 25 h 63"/>
              <a:gd name="T28" fmla="*/ 0 w 77"/>
              <a:gd name="T29" fmla="*/ 28 h 63"/>
              <a:gd name="T30" fmla="*/ 0 w 77"/>
              <a:gd name="T31" fmla="*/ 31 h 63"/>
              <a:gd name="T32" fmla="*/ 0 w 77"/>
              <a:gd name="T33" fmla="*/ 34 h 63"/>
              <a:gd name="T34" fmla="*/ 0 w 77"/>
              <a:gd name="T35" fmla="*/ 38 h 63"/>
              <a:gd name="T36" fmla="*/ 2 w 77"/>
              <a:gd name="T37" fmla="*/ 41 h 63"/>
              <a:gd name="T38" fmla="*/ 3 w 77"/>
              <a:gd name="T39" fmla="*/ 44 h 63"/>
              <a:gd name="T40" fmla="*/ 4 w 77"/>
              <a:gd name="T41" fmla="*/ 46 h 63"/>
              <a:gd name="T42" fmla="*/ 5 w 77"/>
              <a:gd name="T43" fmla="*/ 49 h 63"/>
              <a:gd name="T44" fmla="*/ 8 w 77"/>
              <a:gd name="T45" fmla="*/ 53 h 63"/>
              <a:gd name="T46" fmla="*/ 9 w 77"/>
              <a:gd name="T47" fmla="*/ 54 h 63"/>
              <a:gd name="T48" fmla="*/ 12 w 77"/>
              <a:gd name="T49" fmla="*/ 56 h 63"/>
              <a:gd name="T50" fmla="*/ 14 w 77"/>
              <a:gd name="T51" fmla="*/ 58 h 63"/>
              <a:gd name="T52" fmla="*/ 18 w 77"/>
              <a:gd name="T53" fmla="*/ 59 h 63"/>
              <a:gd name="T54" fmla="*/ 20 w 77"/>
              <a:gd name="T55" fmla="*/ 61 h 63"/>
              <a:gd name="T56" fmla="*/ 23 w 77"/>
              <a:gd name="T57" fmla="*/ 61 h 63"/>
              <a:gd name="T58" fmla="*/ 27 w 77"/>
              <a:gd name="T59" fmla="*/ 63 h 63"/>
              <a:gd name="T60" fmla="*/ 30 w 77"/>
              <a:gd name="T61" fmla="*/ 63 h 63"/>
              <a:gd name="T62" fmla="*/ 47 w 77"/>
              <a:gd name="T63" fmla="*/ 63 h 63"/>
              <a:gd name="T64" fmla="*/ 49 w 77"/>
              <a:gd name="T65" fmla="*/ 63 h 63"/>
              <a:gd name="T66" fmla="*/ 53 w 77"/>
              <a:gd name="T67" fmla="*/ 61 h 63"/>
              <a:gd name="T68" fmla="*/ 55 w 77"/>
              <a:gd name="T69" fmla="*/ 61 h 63"/>
              <a:gd name="T70" fmla="*/ 58 w 77"/>
              <a:gd name="T71" fmla="*/ 60 h 63"/>
              <a:gd name="T72" fmla="*/ 62 w 77"/>
              <a:gd name="T73" fmla="*/ 59 h 63"/>
              <a:gd name="T74" fmla="*/ 64 w 77"/>
              <a:gd name="T75" fmla="*/ 58 h 63"/>
              <a:gd name="T76" fmla="*/ 67 w 77"/>
              <a:gd name="T77" fmla="*/ 55 h 63"/>
              <a:gd name="T78" fmla="*/ 69 w 77"/>
              <a:gd name="T79" fmla="*/ 53 h 63"/>
              <a:gd name="T80" fmla="*/ 71 w 77"/>
              <a:gd name="T81" fmla="*/ 50 h 63"/>
              <a:gd name="T82" fmla="*/ 73 w 77"/>
              <a:gd name="T83" fmla="*/ 48 h 63"/>
              <a:gd name="T84" fmla="*/ 74 w 77"/>
              <a:gd name="T85" fmla="*/ 45 h 63"/>
              <a:gd name="T86" fmla="*/ 76 w 77"/>
              <a:gd name="T87" fmla="*/ 41 h 63"/>
              <a:gd name="T88" fmla="*/ 77 w 77"/>
              <a:gd name="T89" fmla="*/ 39 h 63"/>
              <a:gd name="T90" fmla="*/ 77 w 77"/>
              <a:gd name="T91" fmla="*/ 36 h 63"/>
              <a:gd name="T92" fmla="*/ 77 w 77"/>
              <a:gd name="T93" fmla="*/ 33 h 63"/>
              <a:gd name="T94" fmla="*/ 77 w 77"/>
              <a:gd name="T95" fmla="*/ 30 h 63"/>
              <a:gd name="T96" fmla="*/ 77 w 77"/>
              <a:gd name="T97" fmla="*/ 26 h 63"/>
              <a:gd name="T98" fmla="*/ 77 w 77"/>
              <a:gd name="T99" fmla="*/ 23 h 63"/>
              <a:gd name="T100" fmla="*/ 76 w 77"/>
              <a:gd name="T101" fmla="*/ 20 h 63"/>
              <a:gd name="T102" fmla="*/ 74 w 77"/>
              <a:gd name="T103" fmla="*/ 18 h 63"/>
              <a:gd name="T104" fmla="*/ 72 w 77"/>
              <a:gd name="T105" fmla="*/ 14 h 63"/>
              <a:gd name="T106" fmla="*/ 71 w 77"/>
              <a:gd name="T107" fmla="*/ 11 h 63"/>
              <a:gd name="T108" fmla="*/ 69 w 77"/>
              <a:gd name="T109" fmla="*/ 9 h 63"/>
              <a:gd name="T110" fmla="*/ 67 w 77"/>
              <a:gd name="T111" fmla="*/ 6 h 63"/>
              <a:gd name="T112" fmla="*/ 64 w 77"/>
              <a:gd name="T113" fmla="*/ 5 h 63"/>
              <a:gd name="T114" fmla="*/ 60 w 77"/>
              <a:gd name="T115" fmla="*/ 4 h 63"/>
              <a:gd name="T116" fmla="*/ 58 w 77"/>
              <a:gd name="T117" fmla="*/ 2 h 63"/>
              <a:gd name="T118" fmla="*/ 55 w 77"/>
              <a:gd name="T119" fmla="*/ 1 h 63"/>
              <a:gd name="T120" fmla="*/ 52 w 77"/>
              <a:gd name="T121" fmla="*/ 0 h 63"/>
              <a:gd name="T122" fmla="*/ 49 w 77"/>
              <a:gd name="T123" fmla="*/ 0 h 63"/>
              <a:gd name="T124" fmla="*/ 45 w 77"/>
              <a:gd name="T1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63">
                <a:moveTo>
                  <a:pt x="33" y="0"/>
                </a:moveTo>
                <a:lnTo>
                  <a:pt x="32" y="0"/>
                </a:lnTo>
                <a:lnTo>
                  <a:pt x="30" y="0"/>
                </a:lnTo>
                <a:lnTo>
                  <a:pt x="30" y="0"/>
                </a:lnTo>
                <a:lnTo>
                  <a:pt x="29" y="0"/>
                </a:lnTo>
                <a:lnTo>
                  <a:pt x="29" y="0"/>
                </a:lnTo>
                <a:lnTo>
                  <a:pt x="28" y="0"/>
                </a:lnTo>
                <a:lnTo>
                  <a:pt x="28" y="0"/>
                </a:lnTo>
                <a:lnTo>
                  <a:pt x="27" y="0"/>
                </a:lnTo>
                <a:lnTo>
                  <a:pt x="27" y="0"/>
                </a:lnTo>
                <a:lnTo>
                  <a:pt x="25" y="0"/>
                </a:lnTo>
                <a:lnTo>
                  <a:pt x="25" y="0"/>
                </a:lnTo>
                <a:lnTo>
                  <a:pt x="24" y="0"/>
                </a:lnTo>
                <a:lnTo>
                  <a:pt x="23" y="0"/>
                </a:lnTo>
                <a:lnTo>
                  <a:pt x="23" y="0"/>
                </a:lnTo>
                <a:lnTo>
                  <a:pt x="23" y="0"/>
                </a:lnTo>
                <a:lnTo>
                  <a:pt x="22" y="1"/>
                </a:lnTo>
                <a:lnTo>
                  <a:pt x="22" y="1"/>
                </a:lnTo>
                <a:lnTo>
                  <a:pt x="22" y="1"/>
                </a:lnTo>
                <a:lnTo>
                  <a:pt x="20" y="1"/>
                </a:lnTo>
                <a:lnTo>
                  <a:pt x="19" y="2"/>
                </a:lnTo>
                <a:lnTo>
                  <a:pt x="19" y="2"/>
                </a:lnTo>
                <a:lnTo>
                  <a:pt x="19" y="2"/>
                </a:lnTo>
                <a:lnTo>
                  <a:pt x="18" y="2"/>
                </a:lnTo>
                <a:lnTo>
                  <a:pt x="17" y="2"/>
                </a:lnTo>
                <a:lnTo>
                  <a:pt x="17" y="2"/>
                </a:lnTo>
                <a:lnTo>
                  <a:pt x="17" y="4"/>
                </a:lnTo>
                <a:lnTo>
                  <a:pt x="15" y="4"/>
                </a:lnTo>
                <a:lnTo>
                  <a:pt x="15" y="4"/>
                </a:lnTo>
                <a:lnTo>
                  <a:pt x="14" y="4"/>
                </a:lnTo>
                <a:lnTo>
                  <a:pt x="14" y="5"/>
                </a:lnTo>
                <a:lnTo>
                  <a:pt x="14" y="5"/>
                </a:lnTo>
                <a:lnTo>
                  <a:pt x="13" y="5"/>
                </a:lnTo>
                <a:lnTo>
                  <a:pt x="12" y="6"/>
                </a:lnTo>
                <a:lnTo>
                  <a:pt x="12" y="6"/>
                </a:lnTo>
                <a:lnTo>
                  <a:pt x="12" y="6"/>
                </a:lnTo>
                <a:lnTo>
                  <a:pt x="12" y="6"/>
                </a:lnTo>
                <a:lnTo>
                  <a:pt x="10" y="7"/>
                </a:lnTo>
                <a:lnTo>
                  <a:pt x="9" y="7"/>
                </a:lnTo>
                <a:lnTo>
                  <a:pt x="9" y="9"/>
                </a:lnTo>
                <a:lnTo>
                  <a:pt x="9" y="9"/>
                </a:lnTo>
                <a:lnTo>
                  <a:pt x="9" y="9"/>
                </a:lnTo>
                <a:lnTo>
                  <a:pt x="8" y="10"/>
                </a:lnTo>
                <a:lnTo>
                  <a:pt x="8" y="10"/>
                </a:lnTo>
                <a:lnTo>
                  <a:pt x="8" y="11"/>
                </a:lnTo>
                <a:lnTo>
                  <a:pt x="8" y="11"/>
                </a:lnTo>
                <a:lnTo>
                  <a:pt x="7" y="11"/>
                </a:lnTo>
                <a:lnTo>
                  <a:pt x="7" y="13"/>
                </a:lnTo>
                <a:lnTo>
                  <a:pt x="5" y="13"/>
                </a:lnTo>
                <a:lnTo>
                  <a:pt x="5" y="14"/>
                </a:lnTo>
                <a:lnTo>
                  <a:pt x="5" y="14"/>
                </a:lnTo>
                <a:lnTo>
                  <a:pt x="5" y="14"/>
                </a:lnTo>
                <a:lnTo>
                  <a:pt x="5" y="15"/>
                </a:lnTo>
                <a:lnTo>
                  <a:pt x="4" y="16"/>
                </a:lnTo>
                <a:lnTo>
                  <a:pt x="4" y="16"/>
                </a:lnTo>
                <a:lnTo>
                  <a:pt x="3" y="16"/>
                </a:lnTo>
                <a:lnTo>
                  <a:pt x="3" y="18"/>
                </a:lnTo>
                <a:lnTo>
                  <a:pt x="3" y="18"/>
                </a:lnTo>
                <a:lnTo>
                  <a:pt x="3" y="18"/>
                </a:lnTo>
                <a:lnTo>
                  <a:pt x="3" y="19"/>
                </a:lnTo>
                <a:lnTo>
                  <a:pt x="3" y="20"/>
                </a:lnTo>
                <a:lnTo>
                  <a:pt x="3" y="20"/>
                </a:lnTo>
                <a:lnTo>
                  <a:pt x="2" y="20"/>
                </a:lnTo>
                <a:lnTo>
                  <a:pt x="2" y="21"/>
                </a:lnTo>
                <a:lnTo>
                  <a:pt x="2" y="23"/>
                </a:lnTo>
                <a:lnTo>
                  <a:pt x="2" y="23"/>
                </a:lnTo>
                <a:lnTo>
                  <a:pt x="0" y="23"/>
                </a:lnTo>
                <a:lnTo>
                  <a:pt x="0" y="24"/>
                </a:lnTo>
                <a:lnTo>
                  <a:pt x="0" y="25"/>
                </a:lnTo>
                <a:lnTo>
                  <a:pt x="0" y="25"/>
                </a:lnTo>
                <a:lnTo>
                  <a:pt x="0" y="25"/>
                </a:lnTo>
                <a:lnTo>
                  <a:pt x="0" y="26"/>
                </a:lnTo>
                <a:lnTo>
                  <a:pt x="0" y="28"/>
                </a:lnTo>
                <a:lnTo>
                  <a:pt x="0" y="28"/>
                </a:lnTo>
                <a:lnTo>
                  <a:pt x="0" y="28"/>
                </a:lnTo>
                <a:lnTo>
                  <a:pt x="0" y="29"/>
                </a:lnTo>
                <a:lnTo>
                  <a:pt x="0" y="30"/>
                </a:lnTo>
                <a:lnTo>
                  <a:pt x="0" y="30"/>
                </a:lnTo>
                <a:lnTo>
                  <a:pt x="0" y="30"/>
                </a:lnTo>
                <a:lnTo>
                  <a:pt x="0" y="31"/>
                </a:lnTo>
                <a:lnTo>
                  <a:pt x="0" y="31"/>
                </a:lnTo>
                <a:lnTo>
                  <a:pt x="0" y="33"/>
                </a:lnTo>
                <a:lnTo>
                  <a:pt x="0" y="34"/>
                </a:lnTo>
                <a:lnTo>
                  <a:pt x="0" y="34"/>
                </a:lnTo>
                <a:lnTo>
                  <a:pt x="0" y="34"/>
                </a:lnTo>
                <a:lnTo>
                  <a:pt x="0" y="35"/>
                </a:lnTo>
                <a:lnTo>
                  <a:pt x="0" y="36"/>
                </a:lnTo>
                <a:lnTo>
                  <a:pt x="0" y="36"/>
                </a:lnTo>
                <a:lnTo>
                  <a:pt x="0" y="36"/>
                </a:lnTo>
                <a:lnTo>
                  <a:pt x="0" y="38"/>
                </a:lnTo>
                <a:lnTo>
                  <a:pt x="0" y="39"/>
                </a:lnTo>
                <a:lnTo>
                  <a:pt x="0" y="39"/>
                </a:lnTo>
                <a:lnTo>
                  <a:pt x="2" y="39"/>
                </a:lnTo>
                <a:lnTo>
                  <a:pt x="2" y="40"/>
                </a:lnTo>
                <a:lnTo>
                  <a:pt x="2" y="41"/>
                </a:lnTo>
                <a:lnTo>
                  <a:pt x="2" y="41"/>
                </a:lnTo>
                <a:lnTo>
                  <a:pt x="2" y="41"/>
                </a:lnTo>
                <a:lnTo>
                  <a:pt x="3" y="43"/>
                </a:lnTo>
                <a:lnTo>
                  <a:pt x="3" y="44"/>
                </a:lnTo>
                <a:lnTo>
                  <a:pt x="3" y="44"/>
                </a:lnTo>
                <a:lnTo>
                  <a:pt x="3" y="44"/>
                </a:lnTo>
                <a:lnTo>
                  <a:pt x="3" y="45"/>
                </a:lnTo>
                <a:lnTo>
                  <a:pt x="3" y="45"/>
                </a:lnTo>
                <a:lnTo>
                  <a:pt x="4" y="45"/>
                </a:lnTo>
                <a:lnTo>
                  <a:pt x="4" y="46"/>
                </a:lnTo>
                <a:lnTo>
                  <a:pt x="4" y="48"/>
                </a:lnTo>
                <a:lnTo>
                  <a:pt x="5" y="48"/>
                </a:lnTo>
                <a:lnTo>
                  <a:pt x="5" y="48"/>
                </a:lnTo>
                <a:lnTo>
                  <a:pt x="5" y="49"/>
                </a:lnTo>
                <a:lnTo>
                  <a:pt x="5" y="49"/>
                </a:lnTo>
                <a:lnTo>
                  <a:pt x="7" y="50"/>
                </a:lnTo>
                <a:lnTo>
                  <a:pt x="7" y="50"/>
                </a:lnTo>
                <a:lnTo>
                  <a:pt x="8" y="50"/>
                </a:lnTo>
                <a:lnTo>
                  <a:pt x="8" y="51"/>
                </a:lnTo>
                <a:lnTo>
                  <a:pt x="8" y="53"/>
                </a:lnTo>
                <a:lnTo>
                  <a:pt x="8" y="53"/>
                </a:lnTo>
                <a:lnTo>
                  <a:pt x="9" y="53"/>
                </a:lnTo>
                <a:lnTo>
                  <a:pt x="9" y="53"/>
                </a:lnTo>
                <a:lnTo>
                  <a:pt x="9" y="54"/>
                </a:lnTo>
                <a:lnTo>
                  <a:pt x="9" y="54"/>
                </a:lnTo>
                <a:lnTo>
                  <a:pt x="10" y="55"/>
                </a:lnTo>
                <a:lnTo>
                  <a:pt x="10" y="55"/>
                </a:lnTo>
                <a:lnTo>
                  <a:pt x="12" y="55"/>
                </a:lnTo>
                <a:lnTo>
                  <a:pt x="12" y="55"/>
                </a:lnTo>
                <a:lnTo>
                  <a:pt x="12" y="56"/>
                </a:lnTo>
                <a:lnTo>
                  <a:pt x="13" y="56"/>
                </a:lnTo>
                <a:lnTo>
                  <a:pt x="13" y="58"/>
                </a:lnTo>
                <a:lnTo>
                  <a:pt x="14" y="58"/>
                </a:lnTo>
                <a:lnTo>
                  <a:pt x="14" y="58"/>
                </a:lnTo>
                <a:lnTo>
                  <a:pt x="14" y="58"/>
                </a:lnTo>
                <a:lnTo>
                  <a:pt x="15" y="59"/>
                </a:lnTo>
                <a:lnTo>
                  <a:pt x="17" y="59"/>
                </a:lnTo>
                <a:lnTo>
                  <a:pt x="17" y="59"/>
                </a:lnTo>
                <a:lnTo>
                  <a:pt x="17" y="59"/>
                </a:lnTo>
                <a:lnTo>
                  <a:pt x="18" y="59"/>
                </a:lnTo>
                <a:lnTo>
                  <a:pt x="18" y="60"/>
                </a:lnTo>
                <a:lnTo>
                  <a:pt x="19" y="60"/>
                </a:lnTo>
                <a:lnTo>
                  <a:pt x="19" y="60"/>
                </a:lnTo>
                <a:lnTo>
                  <a:pt x="20" y="60"/>
                </a:lnTo>
                <a:lnTo>
                  <a:pt x="20" y="61"/>
                </a:lnTo>
                <a:lnTo>
                  <a:pt x="22" y="61"/>
                </a:lnTo>
                <a:lnTo>
                  <a:pt x="22" y="61"/>
                </a:lnTo>
                <a:lnTo>
                  <a:pt x="23" y="61"/>
                </a:lnTo>
                <a:lnTo>
                  <a:pt x="23" y="61"/>
                </a:lnTo>
                <a:lnTo>
                  <a:pt x="23" y="61"/>
                </a:lnTo>
                <a:lnTo>
                  <a:pt x="24" y="61"/>
                </a:lnTo>
                <a:lnTo>
                  <a:pt x="25" y="61"/>
                </a:lnTo>
                <a:lnTo>
                  <a:pt x="25" y="63"/>
                </a:lnTo>
                <a:lnTo>
                  <a:pt x="25" y="63"/>
                </a:lnTo>
                <a:lnTo>
                  <a:pt x="27" y="63"/>
                </a:lnTo>
                <a:lnTo>
                  <a:pt x="28" y="63"/>
                </a:lnTo>
                <a:lnTo>
                  <a:pt x="28" y="63"/>
                </a:lnTo>
                <a:lnTo>
                  <a:pt x="28" y="63"/>
                </a:lnTo>
                <a:lnTo>
                  <a:pt x="29" y="63"/>
                </a:lnTo>
                <a:lnTo>
                  <a:pt x="30" y="63"/>
                </a:lnTo>
                <a:lnTo>
                  <a:pt x="30" y="63"/>
                </a:lnTo>
                <a:lnTo>
                  <a:pt x="30" y="63"/>
                </a:lnTo>
                <a:lnTo>
                  <a:pt x="32" y="63"/>
                </a:lnTo>
                <a:lnTo>
                  <a:pt x="44" y="63"/>
                </a:lnTo>
                <a:lnTo>
                  <a:pt x="47" y="63"/>
                </a:lnTo>
                <a:lnTo>
                  <a:pt x="47" y="63"/>
                </a:lnTo>
                <a:lnTo>
                  <a:pt x="48" y="63"/>
                </a:lnTo>
                <a:lnTo>
                  <a:pt x="48" y="63"/>
                </a:lnTo>
                <a:lnTo>
                  <a:pt x="49" y="63"/>
                </a:lnTo>
                <a:lnTo>
                  <a:pt x="49" y="63"/>
                </a:lnTo>
                <a:lnTo>
                  <a:pt x="50" y="63"/>
                </a:lnTo>
                <a:lnTo>
                  <a:pt x="50" y="63"/>
                </a:lnTo>
                <a:lnTo>
                  <a:pt x="50" y="63"/>
                </a:lnTo>
                <a:lnTo>
                  <a:pt x="52" y="63"/>
                </a:lnTo>
                <a:lnTo>
                  <a:pt x="53" y="61"/>
                </a:lnTo>
                <a:lnTo>
                  <a:pt x="53" y="61"/>
                </a:lnTo>
                <a:lnTo>
                  <a:pt x="53" y="61"/>
                </a:lnTo>
                <a:lnTo>
                  <a:pt x="54" y="61"/>
                </a:lnTo>
                <a:lnTo>
                  <a:pt x="55" y="61"/>
                </a:lnTo>
                <a:lnTo>
                  <a:pt x="55" y="61"/>
                </a:lnTo>
                <a:lnTo>
                  <a:pt x="55" y="61"/>
                </a:lnTo>
                <a:lnTo>
                  <a:pt x="57" y="61"/>
                </a:lnTo>
                <a:lnTo>
                  <a:pt x="58" y="60"/>
                </a:lnTo>
                <a:lnTo>
                  <a:pt x="58" y="60"/>
                </a:lnTo>
                <a:lnTo>
                  <a:pt x="58" y="60"/>
                </a:lnTo>
                <a:lnTo>
                  <a:pt x="59" y="60"/>
                </a:lnTo>
                <a:lnTo>
                  <a:pt x="60" y="59"/>
                </a:lnTo>
                <a:lnTo>
                  <a:pt x="60" y="59"/>
                </a:lnTo>
                <a:lnTo>
                  <a:pt x="60" y="59"/>
                </a:lnTo>
                <a:lnTo>
                  <a:pt x="62" y="59"/>
                </a:lnTo>
                <a:lnTo>
                  <a:pt x="62" y="59"/>
                </a:lnTo>
                <a:lnTo>
                  <a:pt x="63" y="58"/>
                </a:lnTo>
                <a:lnTo>
                  <a:pt x="63" y="58"/>
                </a:lnTo>
                <a:lnTo>
                  <a:pt x="63" y="58"/>
                </a:lnTo>
                <a:lnTo>
                  <a:pt x="64" y="58"/>
                </a:lnTo>
                <a:lnTo>
                  <a:pt x="64" y="56"/>
                </a:lnTo>
                <a:lnTo>
                  <a:pt x="64" y="56"/>
                </a:lnTo>
                <a:lnTo>
                  <a:pt x="65" y="55"/>
                </a:lnTo>
                <a:lnTo>
                  <a:pt x="67" y="55"/>
                </a:lnTo>
                <a:lnTo>
                  <a:pt x="67" y="55"/>
                </a:lnTo>
                <a:lnTo>
                  <a:pt x="67" y="55"/>
                </a:lnTo>
                <a:lnTo>
                  <a:pt x="67" y="54"/>
                </a:lnTo>
                <a:lnTo>
                  <a:pt x="68" y="54"/>
                </a:lnTo>
                <a:lnTo>
                  <a:pt x="68" y="53"/>
                </a:lnTo>
                <a:lnTo>
                  <a:pt x="69" y="53"/>
                </a:lnTo>
                <a:lnTo>
                  <a:pt x="69" y="53"/>
                </a:lnTo>
                <a:lnTo>
                  <a:pt x="69" y="51"/>
                </a:lnTo>
                <a:lnTo>
                  <a:pt x="69" y="51"/>
                </a:lnTo>
                <a:lnTo>
                  <a:pt x="71" y="50"/>
                </a:lnTo>
                <a:lnTo>
                  <a:pt x="71" y="50"/>
                </a:lnTo>
                <a:lnTo>
                  <a:pt x="72" y="50"/>
                </a:lnTo>
                <a:lnTo>
                  <a:pt x="72" y="49"/>
                </a:lnTo>
                <a:lnTo>
                  <a:pt x="72" y="49"/>
                </a:lnTo>
                <a:lnTo>
                  <a:pt x="72" y="48"/>
                </a:lnTo>
                <a:lnTo>
                  <a:pt x="73" y="48"/>
                </a:lnTo>
                <a:lnTo>
                  <a:pt x="73" y="48"/>
                </a:lnTo>
                <a:lnTo>
                  <a:pt x="73" y="46"/>
                </a:lnTo>
                <a:lnTo>
                  <a:pt x="74" y="45"/>
                </a:lnTo>
                <a:lnTo>
                  <a:pt x="74" y="45"/>
                </a:lnTo>
                <a:lnTo>
                  <a:pt x="74" y="45"/>
                </a:lnTo>
                <a:lnTo>
                  <a:pt x="74" y="44"/>
                </a:lnTo>
                <a:lnTo>
                  <a:pt x="74" y="44"/>
                </a:lnTo>
                <a:lnTo>
                  <a:pt x="74" y="44"/>
                </a:lnTo>
                <a:lnTo>
                  <a:pt x="76" y="43"/>
                </a:lnTo>
                <a:lnTo>
                  <a:pt x="76" y="41"/>
                </a:lnTo>
                <a:lnTo>
                  <a:pt x="76" y="41"/>
                </a:lnTo>
                <a:lnTo>
                  <a:pt x="76" y="41"/>
                </a:lnTo>
                <a:lnTo>
                  <a:pt x="77" y="40"/>
                </a:lnTo>
                <a:lnTo>
                  <a:pt x="77" y="39"/>
                </a:lnTo>
                <a:lnTo>
                  <a:pt x="77" y="39"/>
                </a:lnTo>
                <a:lnTo>
                  <a:pt x="77" y="39"/>
                </a:lnTo>
                <a:lnTo>
                  <a:pt x="77" y="38"/>
                </a:lnTo>
                <a:lnTo>
                  <a:pt x="77" y="36"/>
                </a:lnTo>
                <a:lnTo>
                  <a:pt x="77" y="36"/>
                </a:lnTo>
                <a:lnTo>
                  <a:pt x="77" y="36"/>
                </a:lnTo>
                <a:lnTo>
                  <a:pt x="77" y="35"/>
                </a:lnTo>
                <a:lnTo>
                  <a:pt x="77" y="34"/>
                </a:lnTo>
                <a:lnTo>
                  <a:pt x="77" y="34"/>
                </a:lnTo>
                <a:lnTo>
                  <a:pt x="77" y="34"/>
                </a:lnTo>
                <a:lnTo>
                  <a:pt x="77" y="33"/>
                </a:lnTo>
                <a:lnTo>
                  <a:pt x="77" y="31"/>
                </a:lnTo>
                <a:lnTo>
                  <a:pt x="77" y="31"/>
                </a:lnTo>
                <a:lnTo>
                  <a:pt x="77" y="30"/>
                </a:lnTo>
                <a:lnTo>
                  <a:pt x="77" y="30"/>
                </a:lnTo>
                <a:lnTo>
                  <a:pt x="77" y="30"/>
                </a:lnTo>
                <a:lnTo>
                  <a:pt x="77" y="29"/>
                </a:lnTo>
                <a:lnTo>
                  <a:pt x="77" y="28"/>
                </a:lnTo>
                <a:lnTo>
                  <a:pt x="77" y="28"/>
                </a:lnTo>
                <a:lnTo>
                  <a:pt x="77" y="28"/>
                </a:lnTo>
                <a:lnTo>
                  <a:pt x="77" y="26"/>
                </a:lnTo>
                <a:lnTo>
                  <a:pt x="77" y="25"/>
                </a:lnTo>
                <a:lnTo>
                  <a:pt x="77" y="25"/>
                </a:lnTo>
                <a:lnTo>
                  <a:pt x="77" y="25"/>
                </a:lnTo>
                <a:lnTo>
                  <a:pt x="77" y="24"/>
                </a:lnTo>
                <a:lnTo>
                  <a:pt x="77" y="23"/>
                </a:lnTo>
                <a:lnTo>
                  <a:pt x="77" y="23"/>
                </a:lnTo>
                <a:lnTo>
                  <a:pt x="77" y="23"/>
                </a:lnTo>
                <a:lnTo>
                  <a:pt x="76" y="21"/>
                </a:lnTo>
                <a:lnTo>
                  <a:pt x="76" y="20"/>
                </a:lnTo>
                <a:lnTo>
                  <a:pt x="76" y="20"/>
                </a:lnTo>
                <a:lnTo>
                  <a:pt x="76" y="20"/>
                </a:lnTo>
                <a:lnTo>
                  <a:pt x="74" y="19"/>
                </a:lnTo>
                <a:lnTo>
                  <a:pt x="74" y="18"/>
                </a:lnTo>
                <a:lnTo>
                  <a:pt x="74" y="18"/>
                </a:lnTo>
                <a:lnTo>
                  <a:pt x="74" y="18"/>
                </a:lnTo>
                <a:lnTo>
                  <a:pt x="74" y="16"/>
                </a:lnTo>
                <a:lnTo>
                  <a:pt x="74" y="16"/>
                </a:lnTo>
                <a:lnTo>
                  <a:pt x="73" y="16"/>
                </a:lnTo>
                <a:lnTo>
                  <a:pt x="73" y="15"/>
                </a:lnTo>
                <a:lnTo>
                  <a:pt x="72" y="14"/>
                </a:lnTo>
                <a:lnTo>
                  <a:pt x="72" y="14"/>
                </a:lnTo>
                <a:lnTo>
                  <a:pt x="72" y="14"/>
                </a:lnTo>
                <a:lnTo>
                  <a:pt x="72" y="13"/>
                </a:lnTo>
                <a:lnTo>
                  <a:pt x="72" y="13"/>
                </a:lnTo>
                <a:lnTo>
                  <a:pt x="71" y="11"/>
                </a:lnTo>
                <a:lnTo>
                  <a:pt x="71" y="11"/>
                </a:lnTo>
                <a:lnTo>
                  <a:pt x="69" y="11"/>
                </a:lnTo>
                <a:lnTo>
                  <a:pt x="69" y="10"/>
                </a:lnTo>
                <a:lnTo>
                  <a:pt x="69" y="10"/>
                </a:lnTo>
                <a:lnTo>
                  <a:pt x="69" y="9"/>
                </a:lnTo>
                <a:lnTo>
                  <a:pt x="68" y="9"/>
                </a:lnTo>
                <a:lnTo>
                  <a:pt x="68" y="9"/>
                </a:lnTo>
                <a:lnTo>
                  <a:pt x="67" y="7"/>
                </a:lnTo>
                <a:lnTo>
                  <a:pt x="67" y="7"/>
                </a:lnTo>
                <a:lnTo>
                  <a:pt x="67" y="6"/>
                </a:lnTo>
                <a:lnTo>
                  <a:pt x="65" y="6"/>
                </a:lnTo>
                <a:lnTo>
                  <a:pt x="65" y="6"/>
                </a:lnTo>
                <a:lnTo>
                  <a:pt x="64" y="6"/>
                </a:lnTo>
                <a:lnTo>
                  <a:pt x="64" y="5"/>
                </a:lnTo>
                <a:lnTo>
                  <a:pt x="64" y="5"/>
                </a:lnTo>
                <a:lnTo>
                  <a:pt x="63" y="4"/>
                </a:lnTo>
                <a:lnTo>
                  <a:pt x="63" y="4"/>
                </a:lnTo>
                <a:lnTo>
                  <a:pt x="63" y="4"/>
                </a:lnTo>
                <a:lnTo>
                  <a:pt x="62" y="4"/>
                </a:lnTo>
                <a:lnTo>
                  <a:pt x="60" y="4"/>
                </a:lnTo>
                <a:lnTo>
                  <a:pt x="60" y="2"/>
                </a:lnTo>
                <a:lnTo>
                  <a:pt x="60" y="2"/>
                </a:lnTo>
                <a:lnTo>
                  <a:pt x="59" y="2"/>
                </a:lnTo>
                <a:lnTo>
                  <a:pt x="59" y="2"/>
                </a:lnTo>
                <a:lnTo>
                  <a:pt x="58" y="2"/>
                </a:lnTo>
                <a:lnTo>
                  <a:pt x="58" y="2"/>
                </a:lnTo>
                <a:lnTo>
                  <a:pt x="57" y="1"/>
                </a:lnTo>
                <a:lnTo>
                  <a:pt x="57" y="1"/>
                </a:lnTo>
                <a:lnTo>
                  <a:pt x="55" y="1"/>
                </a:lnTo>
                <a:lnTo>
                  <a:pt x="55" y="1"/>
                </a:lnTo>
                <a:lnTo>
                  <a:pt x="54" y="0"/>
                </a:lnTo>
                <a:lnTo>
                  <a:pt x="54" y="0"/>
                </a:lnTo>
                <a:lnTo>
                  <a:pt x="53" y="0"/>
                </a:lnTo>
                <a:lnTo>
                  <a:pt x="53" y="0"/>
                </a:lnTo>
                <a:lnTo>
                  <a:pt x="52" y="0"/>
                </a:lnTo>
                <a:lnTo>
                  <a:pt x="52" y="0"/>
                </a:lnTo>
                <a:lnTo>
                  <a:pt x="50" y="0"/>
                </a:lnTo>
                <a:lnTo>
                  <a:pt x="50" y="0"/>
                </a:lnTo>
                <a:lnTo>
                  <a:pt x="49" y="0"/>
                </a:lnTo>
                <a:lnTo>
                  <a:pt x="49" y="0"/>
                </a:lnTo>
                <a:lnTo>
                  <a:pt x="49" y="0"/>
                </a:lnTo>
                <a:lnTo>
                  <a:pt x="48" y="0"/>
                </a:lnTo>
                <a:lnTo>
                  <a:pt x="47" y="0"/>
                </a:lnTo>
                <a:lnTo>
                  <a:pt x="47" y="0"/>
                </a:lnTo>
                <a:lnTo>
                  <a:pt x="45" y="0"/>
                </a:lnTo>
                <a:lnTo>
                  <a:pt x="33" y="0"/>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47" name="Freeform 99"/>
          <p:cNvSpPr>
            <a:spLocks/>
          </p:cNvSpPr>
          <p:nvPr/>
        </p:nvSpPr>
        <p:spPr bwMode="auto">
          <a:xfrm>
            <a:off x="2789768" y="2454275"/>
            <a:ext cx="27517" cy="25400"/>
          </a:xfrm>
          <a:custGeom>
            <a:avLst/>
            <a:gdLst>
              <a:gd name="T0" fmla="*/ 63 w 63"/>
              <a:gd name="T1" fmla="*/ 29 h 83"/>
              <a:gd name="T2" fmla="*/ 63 w 63"/>
              <a:gd name="T3" fmla="*/ 25 h 83"/>
              <a:gd name="T4" fmla="*/ 63 w 63"/>
              <a:gd name="T5" fmla="*/ 23 h 83"/>
              <a:gd name="T6" fmla="*/ 60 w 63"/>
              <a:gd name="T7" fmla="*/ 19 h 83"/>
              <a:gd name="T8" fmla="*/ 60 w 63"/>
              <a:gd name="T9" fmla="*/ 16 h 83"/>
              <a:gd name="T10" fmla="*/ 58 w 63"/>
              <a:gd name="T11" fmla="*/ 14 h 83"/>
              <a:gd name="T12" fmla="*/ 57 w 63"/>
              <a:gd name="T13" fmla="*/ 11 h 83"/>
              <a:gd name="T14" fmla="*/ 54 w 63"/>
              <a:gd name="T15" fmla="*/ 9 h 83"/>
              <a:gd name="T16" fmla="*/ 51 w 63"/>
              <a:gd name="T17" fmla="*/ 6 h 83"/>
              <a:gd name="T18" fmla="*/ 49 w 63"/>
              <a:gd name="T19" fmla="*/ 4 h 83"/>
              <a:gd name="T20" fmla="*/ 46 w 63"/>
              <a:gd name="T21" fmla="*/ 2 h 83"/>
              <a:gd name="T22" fmla="*/ 44 w 63"/>
              <a:gd name="T23" fmla="*/ 2 h 83"/>
              <a:gd name="T24" fmla="*/ 40 w 63"/>
              <a:gd name="T25" fmla="*/ 0 h 83"/>
              <a:gd name="T26" fmla="*/ 38 w 63"/>
              <a:gd name="T27" fmla="*/ 0 h 83"/>
              <a:gd name="T28" fmla="*/ 35 w 63"/>
              <a:gd name="T29" fmla="*/ 0 h 83"/>
              <a:gd name="T30" fmla="*/ 31 w 63"/>
              <a:gd name="T31" fmla="*/ 0 h 83"/>
              <a:gd name="T32" fmla="*/ 28 w 63"/>
              <a:gd name="T33" fmla="*/ 0 h 83"/>
              <a:gd name="T34" fmla="*/ 25 w 63"/>
              <a:gd name="T35" fmla="*/ 0 h 83"/>
              <a:gd name="T36" fmla="*/ 21 w 63"/>
              <a:gd name="T37" fmla="*/ 0 h 83"/>
              <a:gd name="T38" fmla="*/ 19 w 63"/>
              <a:gd name="T39" fmla="*/ 2 h 83"/>
              <a:gd name="T40" fmla="*/ 16 w 63"/>
              <a:gd name="T41" fmla="*/ 4 h 83"/>
              <a:gd name="T42" fmla="*/ 14 w 63"/>
              <a:gd name="T43" fmla="*/ 5 h 83"/>
              <a:gd name="T44" fmla="*/ 10 w 63"/>
              <a:gd name="T45" fmla="*/ 6 h 83"/>
              <a:gd name="T46" fmla="*/ 9 w 63"/>
              <a:gd name="T47" fmla="*/ 9 h 83"/>
              <a:gd name="T48" fmla="*/ 6 w 63"/>
              <a:gd name="T49" fmla="*/ 11 h 83"/>
              <a:gd name="T50" fmla="*/ 5 w 63"/>
              <a:gd name="T51" fmla="*/ 14 h 83"/>
              <a:gd name="T52" fmla="*/ 3 w 63"/>
              <a:gd name="T53" fmla="*/ 16 h 83"/>
              <a:gd name="T54" fmla="*/ 1 w 63"/>
              <a:gd name="T55" fmla="*/ 20 h 83"/>
              <a:gd name="T56" fmla="*/ 0 w 63"/>
              <a:gd name="T57" fmla="*/ 23 h 83"/>
              <a:gd name="T58" fmla="*/ 0 w 63"/>
              <a:gd name="T59" fmla="*/ 25 h 83"/>
              <a:gd name="T60" fmla="*/ 0 w 63"/>
              <a:gd name="T61" fmla="*/ 29 h 83"/>
              <a:gd name="T62" fmla="*/ 0 w 63"/>
              <a:gd name="T63" fmla="*/ 53 h 83"/>
              <a:gd name="T64" fmla="*/ 0 w 63"/>
              <a:gd name="T65" fmla="*/ 55 h 83"/>
              <a:gd name="T66" fmla="*/ 0 w 63"/>
              <a:gd name="T67" fmla="*/ 59 h 83"/>
              <a:gd name="T68" fmla="*/ 1 w 63"/>
              <a:gd name="T69" fmla="*/ 61 h 83"/>
              <a:gd name="T70" fmla="*/ 3 w 63"/>
              <a:gd name="T71" fmla="*/ 64 h 83"/>
              <a:gd name="T72" fmla="*/ 4 w 63"/>
              <a:gd name="T73" fmla="*/ 68 h 83"/>
              <a:gd name="T74" fmla="*/ 5 w 63"/>
              <a:gd name="T75" fmla="*/ 70 h 83"/>
              <a:gd name="T76" fmla="*/ 8 w 63"/>
              <a:gd name="T77" fmla="*/ 73 h 83"/>
              <a:gd name="T78" fmla="*/ 9 w 63"/>
              <a:gd name="T79" fmla="*/ 75 h 83"/>
              <a:gd name="T80" fmla="*/ 11 w 63"/>
              <a:gd name="T81" fmla="*/ 76 h 83"/>
              <a:gd name="T82" fmla="*/ 15 w 63"/>
              <a:gd name="T83" fmla="*/ 79 h 83"/>
              <a:gd name="T84" fmla="*/ 18 w 63"/>
              <a:gd name="T85" fmla="*/ 80 h 83"/>
              <a:gd name="T86" fmla="*/ 21 w 63"/>
              <a:gd name="T87" fmla="*/ 81 h 83"/>
              <a:gd name="T88" fmla="*/ 23 w 63"/>
              <a:gd name="T89" fmla="*/ 83 h 83"/>
              <a:gd name="T90" fmla="*/ 26 w 63"/>
              <a:gd name="T91" fmla="*/ 83 h 83"/>
              <a:gd name="T92" fmla="*/ 30 w 63"/>
              <a:gd name="T93" fmla="*/ 83 h 83"/>
              <a:gd name="T94" fmla="*/ 33 w 63"/>
              <a:gd name="T95" fmla="*/ 83 h 83"/>
              <a:gd name="T96" fmla="*/ 36 w 63"/>
              <a:gd name="T97" fmla="*/ 83 h 83"/>
              <a:gd name="T98" fmla="*/ 39 w 63"/>
              <a:gd name="T99" fmla="*/ 83 h 83"/>
              <a:gd name="T100" fmla="*/ 43 w 63"/>
              <a:gd name="T101" fmla="*/ 81 h 83"/>
              <a:gd name="T102" fmla="*/ 45 w 63"/>
              <a:gd name="T103" fmla="*/ 80 h 83"/>
              <a:gd name="T104" fmla="*/ 49 w 63"/>
              <a:gd name="T105" fmla="*/ 78 h 83"/>
              <a:gd name="T106" fmla="*/ 50 w 63"/>
              <a:gd name="T107" fmla="*/ 76 h 83"/>
              <a:gd name="T108" fmla="*/ 53 w 63"/>
              <a:gd name="T109" fmla="*/ 75 h 83"/>
              <a:gd name="T110" fmla="*/ 55 w 63"/>
              <a:gd name="T111" fmla="*/ 73 h 83"/>
              <a:gd name="T112" fmla="*/ 58 w 63"/>
              <a:gd name="T113" fmla="*/ 70 h 83"/>
              <a:gd name="T114" fmla="*/ 59 w 63"/>
              <a:gd name="T115" fmla="*/ 66 h 83"/>
              <a:gd name="T116" fmla="*/ 60 w 63"/>
              <a:gd name="T117" fmla="*/ 64 h 83"/>
              <a:gd name="T118" fmla="*/ 62 w 63"/>
              <a:gd name="T119" fmla="*/ 61 h 83"/>
              <a:gd name="T120" fmla="*/ 63 w 63"/>
              <a:gd name="T121" fmla="*/ 58 h 83"/>
              <a:gd name="T122" fmla="*/ 63 w 63"/>
              <a:gd name="T123" fmla="*/ 55 h 83"/>
              <a:gd name="T124" fmla="*/ 63 w 63"/>
              <a:gd name="T125" fmla="*/ 5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 h="83">
                <a:moveTo>
                  <a:pt x="63" y="31"/>
                </a:moveTo>
                <a:lnTo>
                  <a:pt x="63" y="30"/>
                </a:lnTo>
                <a:lnTo>
                  <a:pt x="63" y="30"/>
                </a:lnTo>
                <a:lnTo>
                  <a:pt x="63" y="30"/>
                </a:lnTo>
                <a:lnTo>
                  <a:pt x="63" y="29"/>
                </a:lnTo>
                <a:lnTo>
                  <a:pt x="63" y="28"/>
                </a:lnTo>
                <a:lnTo>
                  <a:pt x="63" y="28"/>
                </a:lnTo>
                <a:lnTo>
                  <a:pt x="63" y="28"/>
                </a:lnTo>
                <a:lnTo>
                  <a:pt x="63" y="26"/>
                </a:lnTo>
                <a:lnTo>
                  <a:pt x="63" y="25"/>
                </a:lnTo>
                <a:lnTo>
                  <a:pt x="63" y="25"/>
                </a:lnTo>
                <a:lnTo>
                  <a:pt x="63" y="24"/>
                </a:lnTo>
                <a:lnTo>
                  <a:pt x="63" y="24"/>
                </a:lnTo>
                <a:lnTo>
                  <a:pt x="63" y="23"/>
                </a:lnTo>
                <a:lnTo>
                  <a:pt x="63" y="23"/>
                </a:lnTo>
                <a:lnTo>
                  <a:pt x="63" y="21"/>
                </a:lnTo>
                <a:lnTo>
                  <a:pt x="62" y="21"/>
                </a:lnTo>
                <a:lnTo>
                  <a:pt x="62" y="20"/>
                </a:lnTo>
                <a:lnTo>
                  <a:pt x="62" y="20"/>
                </a:lnTo>
                <a:lnTo>
                  <a:pt x="60" y="19"/>
                </a:lnTo>
                <a:lnTo>
                  <a:pt x="60" y="19"/>
                </a:lnTo>
                <a:lnTo>
                  <a:pt x="60" y="18"/>
                </a:lnTo>
                <a:lnTo>
                  <a:pt x="60" y="18"/>
                </a:lnTo>
                <a:lnTo>
                  <a:pt x="60" y="18"/>
                </a:lnTo>
                <a:lnTo>
                  <a:pt x="60" y="16"/>
                </a:lnTo>
                <a:lnTo>
                  <a:pt x="59" y="16"/>
                </a:lnTo>
                <a:lnTo>
                  <a:pt x="59" y="16"/>
                </a:lnTo>
                <a:lnTo>
                  <a:pt x="59" y="15"/>
                </a:lnTo>
                <a:lnTo>
                  <a:pt x="58" y="14"/>
                </a:lnTo>
                <a:lnTo>
                  <a:pt x="58" y="14"/>
                </a:lnTo>
                <a:lnTo>
                  <a:pt x="58" y="14"/>
                </a:lnTo>
                <a:lnTo>
                  <a:pt x="58" y="13"/>
                </a:lnTo>
                <a:lnTo>
                  <a:pt x="58" y="13"/>
                </a:lnTo>
                <a:lnTo>
                  <a:pt x="57" y="11"/>
                </a:lnTo>
                <a:lnTo>
                  <a:pt x="57" y="11"/>
                </a:lnTo>
                <a:lnTo>
                  <a:pt x="55" y="11"/>
                </a:lnTo>
                <a:lnTo>
                  <a:pt x="55" y="10"/>
                </a:lnTo>
                <a:lnTo>
                  <a:pt x="55" y="10"/>
                </a:lnTo>
                <a:lnTo>
                  <a:pt x="54" y="9"/>
                </a:lnTo>
                <a:lnTo>
                  <a:pt x="54" y="9"/>
                </a:lnTo>
                <a:lnTo>
                  <a:pt x="53" y="9"/>
                </a:lnTo>
                <a:lnTo>
                  <a:pt x="53" y="7"/>
                </a:lnTo>
                <a:lnTo>
                  <a:pt x="53" y="7"/>
                </a:lnTo>
                <a:lnTo>
                  <a:pt x="53" y="6"/>
                </a:lnTo>
                <a:lnTo>
                  <a:pt x="51" y="6"/>
                </a:lnTo>
                <a:lnTo>
                  <a:pt x="50" y="6"/>
                </a:lnTo>
                <a:lnTo>
                  <a:pt x="50" y="6"/>
                </a:lnTo>
                <a:lnTo>
                  <a:pt x="50" y="5"/>
                </a:lnTo>
                <a:lnTo>
                  <a:pt x="50" y="5"/>
                </a:lnTo>
                <a:lnTo>
                  <a:pt x="49" y="4"/>
                </a:lnTo>
                <a:lnTo>
                  <a:pt x="49" y="4"/>
                </a:lnTo>
                <a:lnTo>
                  <a:pt x="49" y="4"/>
                </a:lnTo>
                <a:lnTo>
                  <a:pt x="48" y="4"/>
                </a:lnTo>
                <a:lnTo>
                  <a:pt x="46" y="4"/>
                </a:lnTo>
                <a:lnTo>
                  <a:pt x="46" y="2"/>
                </a:lnTo>
                <a:lnTo>
                  <a:pt x="46" y="2"/>
                </a:lnTo>
                <a:lnTo>
                  <a:pt x="45" y="2"/>
                </a:lnTo>
                <a:lnTo>
                  <a:pt x="44" y="2"/>
                </a:lnTo>
                <a:lnTo>
                  <a:pt x="44" y="2"/>
                </a:lnTo>
                <a:lnTo>
                  <a:pt x="44" y="2"/>
                </a:lnTo>
                <a:lnTo>
                  <a:pt x="43" y="1"/>
                </a:lnTo>
                <a:lnTo>
                  <a:pt x="43" y="1"/>
                </a:lnTo>
                <a:lnTo>
                  <a:pt x="41" y="1"/>
                </a:lnTo>
                <a:lnTo>
                  <a:pt x="41" y="1"/>
                </a:lnTo>
                <a:lnTo>
                  <a:pt x="40" y="0"/>
                </a:lnTo>
                <a:lnTo>
                  <a:pt x="40" y="0"/>
                </a:lnTo>
                <a:lnTo>
                  <a:pt x="39" y="0"/>
                </a:lnTo>
                <a:lnTo>
                  <a:pt x="39" y="0"/>
                </a:lnTo>
                <a:lnTo>
                  <a:pt x="38" y="0"/>
                </a:lnTo>
                <a:lnTo>
                  <a:pt x="38" y="0"/>
                </a:lnTo>
                <a:lnTo>
                  <a:pt x="36" y="0"/>
                </a:lnTo>
                <a:lnTo>
                  <a:pt x="36" y="0"/>
                </a:lnTo>
                <a:lnTo>
                  <a:pt x="35" y="0"/>
                </a:lnTo>
                <a:lnTo>
                  <a:pt x="35" y="0"/>
                </a:lnTo>
                <a:lnTo>
                  <a:pt x="35" y="0"/>
                </a:lnTo>
                <a:lnTo>
                  <a:pt x="34" y="0"/>
                </a:lnTo>
                <a:lnTo>
                  <a:pt x="33" y="0"/>
                </a:lnTo>
                <a:lnTo>
                  <a:pt x="33" y="0"/>
                </a:lnTo>
                <a:lnTo>
                  <a:pt x="31" y="0"/>
                </a:lnTo>
                <a:lnTo>
                  <a:pt x="31" y="0"/>
                </a:lnTo>
                <a:lnTo>
                  <a:pt x="30" y="0"/>
                </a:lnTo>
                <a:lnTo>
                  <a:pt x="30" y="0"/>
                </a:lnTo>
                <a:lnTo>
                  <a:pt x="29" y="0"/>
                </a:lnTo>
                <a:lnTo>
                  <a:pt x="29" y="0"/>
                </a:lnTo>
                <a:lnTo>
                  <a:pt x="28" y="0"/>
                </a:lnTo>
                <a:lnTo>
                  <a:pt x="28" y="0"/>
                </a:lnTo>
                <a:lnTo>
                  <a:pt x="26" y="0"/>
                </a:lnTo>
                <a:lnTo>
                  <a:pt x="25" y="0"/>
                </a:lnTo>
                <a:lnTo>
                  <a:pt x="25" y="0"/>
                </a:lnTo>
                <a:lnTo>
                  <a:pt x="25" y="0"/>
                </a:lnTo>
                <a:lnTo>
                  <a:pt x="24" y="0"/>
                </a:lnTo>
                <a:lnTo>
                  <a:pt x="23" y="0"/>
                </a:lnTo>
                <a:lnTo>
                  <a:pt x="23" y="0"/>
                </a:lnTo>
                <a:lnTo>
                  <a:pt x="23" y="0"/>
                </a:lnTo>
                <a:lnTo>
                  <a:pt x="21" y="0"/>
                </a:lnTo>
                <a:lnTo>
                  <a:pt x="21" y="1"/>
                </a:lnTo>
                <a:lnTo>
                  <a:pt x="21" y="1"/>
                </a:lnTo>
                <a:lnTo>
                  <a:pt x="20" y="1"/>
                </a:lnTo>
                <a:lnTo>
                  <a:pt x="19" y="2"/>
                </a:lnTo>
                <a:lnTo>
                  <a:pt x="19" y="2"/>
                </a:lnTo>
                <a:lnTo>
                  <a:pt x="19" y="2"/>
                </a:lnTo>
                <a:lnTo>
                  <a:pt x="18" y="2"/>
                </a:lnTo>
                <a:lnTo>
                  <a:pt x="16" y="2"/>
                </a:lnTo>
                <a:lnTo>
                  <a:pt x="16" y="2"/>
                </a:lnTo>
                <a:lnTo>
                  <a:pt x="16" y="4"/>
                </a:lnTo>
                <a:lnTo>
                  <a:pt x="15" y="4"/>
                </a:lnTo>
                <a:lnTo>
                  <a:pt x="15" y="4"/>
                </a:lnTo>
                <a:lnTo>
                  <a:pt x="14" y="4"/>
                </a:lnTo>
                <a:lnTo>
                  <a:pt x="14" y="4"/>
                </a:lnTo>
                <a:lnTo>
                  <a:pt x="14" y="5"/>
                </a:lnTo>
                <a:lnTo>
                  <a:pt x="13" y="5"/>
                </a:lnTo>
                <a:lnTo>
                  <a:pt x="11" y="6"/>
                </a:lnTo>
                <a:lnTo>
                  <a:pt x="11" y="6"/>
                </a:lnTo>
                <a:lnTo>
                  <a:pt x="11" y="6"/>
                </a:lnTo>
                <a:lnTo>
                  <a:pt x="10" y="6"/>
                </a:lnTo>
                <a:lnTo>
                  <a:pt x="10" y="7"/>
                </a:lnTo>
                <a:lnTo>
                  <a:pt x="9" y="7"/>
                </a:lnTo>
                <a:lnTo>
                  <a:pt x="9" y="9"/>
                </a:lnTo>
                <a:lnTo>
                  <a:pt x="9" y="9"/>
                </a:lnTo>
                <a:lnTo>
                  <a:pt x="9" y="9"/>
                </a:lnTo>
                <a:lnTo>
                  <a:pt x="8" y="9"/>
                </a:lnTo>
                <a:lnTo>
                  <a:pt x="8" y="10"/>
                </a:lnTo>
                <a:lnTo>
                  <a:pt x="8" y="10"/>
                </a:lnTo>
                <a:lnTo>
                  <a:pt x="6" y="11"/>
                </a:lnTo>
                <a:lnTo>
                  <a:pt x="6" y="11"/>
                </a:lnTo>
                <a:lnTo>
                  <a:pt x="6" y="11"/>
                </a:lnTo>
                <a:lnTo>
                  <a:pt x="5" y="13"/>
                </a:lnTo>
                <a:lnTo>
                  <a:pt x="5" y="14"/>
                </a:lnTo>
                <a:lnTo>
                  <a:pt x="5" y="14"/>
                </a:lnTo>
                <a:lnTo>
                  <a:pt x="5" y="14"/>
                </a:lnTo>
                <a:lnTo>
                  <a:pt x="4" y="15"/>
                </a:lnTo>
                <a:lnTo>
                  <a:pt x="4" y="15"/>
                </a:lnTo>
                <a:lnTo>
                  <a:pt x="4" y="16"/>
                </a:lnTo>
                <a:lnTo>
                  <a:pt x="3" y="16"/>
                </a:lnTo>
                <a:lnTo>
                  <a:pt x="3" y="16"/>
                </a:lnTo>
                <a:lnTo>
                  <a:pt x="3" y="18"/>
                </a:lnTo>
                <a:lnTo>
                  <a:pt x="3" y="18"/>
                </a:lnTo>
                <a:lnTo>
                  <a:pt x="3" y="18"/>
                </a:lnTo>
                <a:lnTo>
                  <a:pt x="1" y="19"/>
                </a:lnTo>
                <a:lnTo>
                  <a:pt x="1" y="20"/>
                </a:lnTo>
                <a:lnTo>
                  <a:pt x="1" y="20"/>
                </a:lnTo>
                <a:lnTo>
                  <a:pt x="1" y="20"/>
                </a:lnTo>
                <a:lnTo>
                  <a:pt x="0" y="21"/>
                </a:lnTo>
                <a:lnTo>
                  <a:pt x="0" y="23"/>
                </a:lnTo>
                <a:lnTo>
                  <a:pt x="0" y="23"/>
                </a:lnTo>
                <a:lnTo>
                  <a:pt x="0" y="23"/>
                </a:lnTo>
                <a:lnTo>
                  <a:pt x="0" y="24"/>
                </a:lnTo>
                <a:lnTo>
                  <a:pt x="0" y="25"/>
                </a:lnTo>
                <a:lnTo>
                  <a:pt x="0" y="25"/>
                </a:lnTo>
                <a:lnTo>
                  <a:pt x="0" y="25"/>
                </a:lnTo>
                <a:lnTo>
                  <a:pt x="0" y="26"/>
                </a:lnTo>
                <a:lnTo>
                  <a:pt x="0" y="28"/>
                </a:lnTo>
                <a:lnTo>
                  <a:pt x="0" y="28"/>
                </a:lnTo>
                <a:lnTo>
                  <a:pt x="0" y="29"/>
                </a:lnTo>
                <a:lnTo>
                  <a:pt x="0" y="29"/>
                </a:lnTo>
                <a:lnTo>
                  <a:pt x="0" y="30"/>
                </a:lnTo>
                <a:lnTo>
                  <a:pt x="0" y="30"/>
                </a:lnTo>
                <a:lnTo>
                  <a:pt x="0" y="31"/>
                </a:lnTo>
                <a:lnTo>
                  <a:pt x="0" y="51"/>
                </a:lnTo>
                <a:lnTo>
                  <a:pt x="0" y="53"/>
                </a:lnTo>
                <a:lnTo>
                  <a:pt x="0" y="53"/>
                </a:lnTo>
                <a:lnTo>
                  <a:pt x="0" y="54"/>
                </a:lnTo>
                <a:lnTo>
                  <a:pt x="0" y="54"/>
                </a:lnTo>
                <a:lnTo>
                  <a:pt x="0" y="55"/>
                </a:lnTo>
                <a:lnTo>
                  <a:pt x="0" y="55"/>
                </a:lnTo>
                <a:lnTo>
                  <a:pt x="0" y="56"/>
                </a:lnTo>
                <a:lnTo>
                  <a:pt x="0" y="58"/>
                </a:lnTo>
                <a:lnTo>
                  <a:pt x="0" y="58"/>
                </a:lnTo>
                <a:lnTo>
                  <a:pt x="0" y="58"/>
                </a:lnTo>
                <a:lnTo>
                  <a:pt x="0" y="59"/>
                </a:lnTo>
                <a:lnTo>
                  <a:pt x="0" y="59"/>
                </a:lnTo>
                <a:lnTo>
                  <a:pt x="0" y="59"/>
                </a:lnTo>
                <a:lnTo>
                  <a:pt x="0" y="60"/>
                </a:lnTo>
                <a:lnTo>
                  <a:pt x="0" y="61"/>
                </a:lnTo>
                <a:lnTo>
                  <a:pt x="1" y="61"/>
                </a:lnTo>
                <a:lnTo>
                  <a:pt x="1" y="61"/>
                </a:lnTo>
                <a:lnTo>
                  <a:pt x="1" y="63"/>
                </a:lnTo>
                <a:lnTo>
                  <a:pt x="1" y="64"/>
                </a:lnTo>
                <a:lnTo>
                  <a:pt x="3" y="64"/>
                </a:lnTo>
                <a:lnTo>
                  <a:pt x="3" y="64"/>
                </a:lnTo>
                <a:lnTo>
                  <a:pt x="3" y="65"/>
                </a:lnTo>
                <a:lnTo>
                  <a:pt x="3" y="66"/>
                </a:lnTo>
                <a:lnTo>
                  <a:pt x="3" y="66"/>
                </a:lnTo>
                <a:lnTo>
                  <a:pt x="4" y="66"/>
                </a:lnTo>
                <a:lnTo>
                  <a:pt x="4" y="68"/>
                </a:lnTo>
                <a:lnTo>
                  <a:pt x="4" y="68"/>
                </a:lnTo>
                <a:lnTo>
                  <a:pt x="5" y="69"/>
                </a:lnTo>
                <a:lnTo>
                  <a:pt x="5" y="69"/>
                </a:lnTo>
                <a:lnTo>
                  <a:pt x="5" y="69"/>
                </a:lnTo>
                <a:lnTo>
                  <a:pt x="5" y="70"/>
                </a:lnTo>
                <a:lnTo>
                  <a:pt x="6" y="71"/>
                </a:lnTo>
                <a:lnTo>
                  <a:pt x="6" y="71"/>
                </a:lnTo>
                <a:lnTo>
                  <a:pt x="8" y="71"/>
                </a:lnTo>
                <a:lnTo>
                  <a:pt x="8" y="73"/>
                </a:lnTo>
                <a:lnTo>
                  <a:pt x="8" y="73"/>
                </a:lnTo>
                <a:lnTo>
                  <a:pt x="8" y="73"/>
                </a:lnTo>
                <a:lnTo>
                  <a:pt x="9" y="73"/>
                </a:lnTo>
                <a:lnTo>
                  <a:pt x="9" y="74"/>
                </a:lnTo>
                <a:lnTo>
                  <a:pt x="9" y="74"/>
                </a:lnTo>
                <a:lnTo>
                  <a:pt x="9" y="75"/>
                </a:lnTo>
                <a:lnTo>
                  <a:pt x="10" y="75"/>
                </a:lnTo>
                <a:lnTo>
                  <a:pt x="10" y="75"/>
                </a:lnTo>
                <a:lnTo>
                  <a:pt x="11" y="75"/>
                </a:lnTo>
                <a:lnTo>
                  <a:pt x="11" y="76"/>
                </a:lnTo>
                <a:lnTo>
                  <a:pt x="11" y="76"/>
                </a:lnTo>
                <a:lnTo>
                  <a:pt x="13" y="78"/>
                </a:lnTo>
                <a:lnTo>
                  <a:pt x="14" y="78"/>
                </a:lnTo>
                <a:lnTo>
                  <a:pt x="14" y="78"/>
                </a:lnTo>
                <a:lnTo>
                  <a:pt x="14" y="78"/>
                </a:lnTo>
                <a:lnTo>
                  <a:pt x="15" y="79"/>
                </a:lnTo>
                <a:lnTo>
                  <a:pt x="15" y="79"/>
                </a:lnTo>
                <a:lnTo>
                  <a:pt x="16" y="79"/>
                </a:lnTo>
                <a:lnTo>
                  <a:pt x="16" y="80"/>
                </a:lnTo>
                <a:lnTo>
                  <a:pt x="16" y="80"/>
                </a:lnTo>
                <a:lnTo>
                  <a:pt x="18" y="80"/>
                </a:lnTo>
                <a:lnTo>
                  <a:pt x="19" y="80"/>
                </a:lnTo>
                <a:lnTo>
                  <a:pt x="19" y="80"/>
                </a:lnTo>
                <a:lnTo>
                  <a:pt x="19" y="80"/>
                </a:lnTo>
                <a:lnTo>
                  <a:pt x="20" y="81"/>
                </a:lnTo>
                <a:lnTo>
                  <a:pt x="21" y="81"/>
                </a:lnTo>
                <a:lnTo>
                  <a:pt x="21" y="81"/>
                </a:lnTo>
                <a:lnTo>
                  <a:pt x="21" y="81"/>
                </a:lnTo>
                <a:lnTo>
                  <a:pt x="23" y="83"/>
                </a:lnTo>
                <a:lnTo>
                  <a:pt x="23" y="83"/>
                </a:lnTo>
                <a:lnTo>
                  <a:pt x="23" y="83"/>
                </a:lnTo>
                <a:lnTo>
                  <a:pt x="24" y="83"/>
                </a:lnTo>
                <a:lnTo>
                  <a:pt x="25" y="83"/>
                </a:lnTo>
                <a:lnTo>
                  <a:pt x="25" y="83"/>
                </a:lnTo>
                <a:lnTo>
                  <a:pt x="25" y="83"/>
                </a:lnTo>
                <a:lnTo>
                  <a:pt x="26" y="83"/>
                </a:lnTo>
                <a:lnTo>
                  <a:pt x="28" y="83"/>
                </a:lnTo>
                <a:lnTo>
                  <a:pt x="28" y="83"/>
                </a:lnTo>
                <a:lnTo>
                  <a:pt x="29" y="83"/>
                </a:lnTo>
                <a:lnTo>
                  <a:pt x="29" y="83"/>
                </a:lnTo>
                <a:lnTo>
                  <a:pt x="30" y="83"/>
                </a:lnTo>
                <a:lnTo>
                  <a:pt x="30" y="83"/>
                </a:lnTo>
                <a:lnTo>
                  <a:pt x="31" y="83"/>
                </a:lnTo>
                <a:lnTo>
                  <a:pt x="33" y="83"/>
                </a:lnTo>
                <a:lnTo>
                  <a:pt x="33" y="83"/>
                </a:lnTo>
                <a:lnTo>
                  <a:pt x="33" y="83"/>
                </a:lnTo>
                <a:lnTo>
                  <a:pt x="34" y="83"/>
                </a:lnTo>
                <a:lnTo>
                  <a:pt x="35" y="83"/>
                </a:lnTo>
                <a:lnTo>
                  <a:pt x="35" y="83"/>
                </a:lnTo>
                <a:lnTo>
                  <a:pt x="35" y="83"/>
                </a:lnTo>
                <a:lnTo>
                  <a:pt x="36" y="83"/>
                </a:lnTo>
                <a:lnTo>
                  <a:pt x="36" y="83"/>
                </a:lnTo>
                <a:lnTo>
                  <a:pt x="38" y="83"/>
                </a:lnTo>
                <a:lnTo>
                  <a:pt x="38" y="83"/>
                </a:lnTo>
                <a:lnTo>
                  <a:pt x="39" y="83"/>
                </a:lnTo>
                <a:lnTo>
                  <a:pt x="39" y="83"/>
                </a:lnTo>
                <a:lnTo>
                  <a:pt x="40" y="83"/>
                </a:lnTo>
                <a:lnTo>
                  <a:pt x="40" y="83"/>
                </a:lnTo>
                <a:lnTo>
                  <a:pt x="41" y="81"/>
                </a:lnTo>
                <a:lnTo>
                  <a:pt x="41" y="81"/>
                </a:lnTo>
                <a:lnTo>
                  <a:pt x="43" y="81"/>
                </a:lnTo>
                <a:lnTo>
                  <a:pt x="43" y="81"/>
                </a:lnTo>
                <a:lnTo>
                  <a:pt x="44" y="80"/>
                </a:lnTo>
                <a:lnTo>
                  <a:pt x="44" y="80"/>
                </a:lnTo>
                <a:lnTo>
                  <a:pt x="44" y="80"/>
                </a:lnTo>
                <a:lnTo>
                  <a:pt x="45" y="80"/>
                </a:lnTo>
                <a:lnTo>
                  <a:pt x="46" y="80"/>
                </a:lnTo>
                <a:lnTo>
                  <a:pt x="46" y="80"/>
                </a:lnTo>
                <a:lnTo>
                  <a:pt x="46" y="79"/>
                </a:lnTo>
                <a:lnTo>
                  <a:pt x="48" y="79"/>
                </a:lnTo>
                <a:lnTo>
                  <a:pt x="49" y="78"/>
                </a:lnTo>
                <a:lnTo>
                  <a:pt x="49" y="78"/>
                </a:lnTo>
                <a:lnTo>
                  <a:pt x="49" y="78"/>
                </a:lnTo>
                <a:lnTo>
                  <a:pt x="50" y="78"/>
                </a:lnTo>
                <a:lnTo>
                  <a:pt x="50" y="78"/>
                </a:lnTo>
                <a:lnTo>
                  <a:pt x="50" y="76"/>
                </a:lnTo>
                <a:lnTo>
                  <a:pt x="50" y="76"/>
                </a:lnTo>
                <a:lnTo>
                  <a:pt x="51" y="75"/>
                </a:lnTo>
                <a:lnTo>
                  <a:pt x="53" y="75"/>
                </a:lnTo>
                <a:lnTo>
                  <a:pt x="53" y="75"/>
                </a:lnTo>
                <a:lnTo>
                  <a:pt x="53" y="75"/>
                </a:lnTo>
                <a:lnTo>
                  <a:pt x="53" y="74"/>
                </a:lnTo>
                <a:lnTo>
                  <a:pt x="54" y="74"/>
                </a:lnTo>
                <a:lnTo>
                  <a:pt x="55" y="73"/>
                </a:lnTo>
                <a:lnTo>
                  <a:pt x="55" y="73"/>
                </a:lnTo>
                <a:lnTo>
                  <a:pt x="55" y="73"/>
                </a:lnTo>
                <a:lnTo>
                  <a:pt x="55" y="71"/>
                </a:lnTo>
                <a:lnTo>
                  <a:pt x="57" y="71"/>
                </a:lnTo>
                <a:lnTo>
                  <a:pt x="57" y="71"/>
                </a:lnTo>
                <a:lnTo>
                  <a:pt x="58" y="70"/>
                </a:lnTo>
                <a:lnTo>
                  <a:pt x="58" y="70"/>
                </a:lnTo>
                <a:lnTo>
                  <a:pt x="58" y="69"/>
                </a:lnTo>
                <a:lnTo>
                  <a:pt x="58" y="69"/>
                </a:lnTo>
                <a:lnTo>
                  <a:pt x="58" y="69"/>
                </a:lnTo>
                <a:lnTo>
                  <a:pt x="59" y="68"/>
                </a:lnTo>
                <a:lnTo>
                  <a:pt x="59" y="66"/>
                </a:lnTo>
                <a:lnTo>
                  <a:pt x="59" y="66"/>
                </a:lnTo>
                <a:lnTo>
                  <a:pt x="60" y="66"/>
                </a:lnTo>
                <a:lnTo>
                  <a:pt x="60" y="65"/>
                </a:lnTo>
                <a:lnTo>
                  <a:pt x="60" y="65"/>
                </a:lnTo>
                <a:lnTo>
                  <a:pt x="60" y="64"/>
                </a:lnTo>
                <a:lnTo>
                  <a:pt x="60" y="64"/>
                </a:lnTo>
                <a:lnTo>
                  <a:pt x="60" y="63"/>
                </a:lnTo>
                <a:lnTo>
                  <a:pt x="62" y="63"/>
                </a:lnTo>
                <a:lnTo>
                  <a:pt x="62" y="61"/>
                </a:lnTo>
                <a:lnTo>
                  <a:pt x="62" y="61"/>
                </a:lnTo>
                <a:lnTo>
                  <a:pt x="63" y="60"/>
                </a:lnTo>
                <a:lnTo>
                  <a:pt x="63" y="60"/>
                </a:lnTo>
                <a:lnTo>
                  <a:pt x="63" y="59"/>
                </a:lnTo>
                <a:lnTo>
                  <a:pt x="63" y="59"/>
                </a:lnTo>
                <a:lnTo>
                  <a:pt x="63" y="58"/>
                </a:lnTo>
                <a:lnTo>
                  <a:pt x="63" y="58"/>
                </a:lnTo>
                <a:lnTo>
                  <a:pt x="63" y="58"/>
                </a:lnTo>
                <a:lnTo>
                  <a:pt x="63" y="56"/>
                </a:lnTo>
                <a:lnTo>
                  <a:pt x="63" y="55"/>
                </a:lnTo>
                <a:lnTo>
                  <a:pt x="63" y="55"/>
                </a:lnTo>
                <a:lnTo>
                  <a:pt x="63" y="55"/>
                </a:lnTo>
                <a:lnTo>
                  <a:pt x="63" y="54"/>
                </a:lnTo>
                <a:lnTo>
                  <a:pt x="63" y="53"/>
                </a:lnTo>
                <a:lnTo>
                  <a:pt x="63" y="53"/>
                </a:lnTo>
                <a:lnTo>
                  <a:pt x="63" y="51"/>
                </a:lnTo>
                <a:lnTo>
                  <a:pt x="63" y="31"/>
                </a:lnTo>
                <a:close/>
              </a:path>
            </a:pathLst>
          </a:custGeom>
          <a:solidFill>
            <a:schemeClr val="hlink"/>
          </a:solidFill>
          <a:ln w="6350">
            <a:solidFill>
              <a:schemeClr val="hlink"/>
            </a:solidFill>
            <a:prstDash val="solid"/>
            <a:round/>
            <a:headEnd/>
            <a:tailEnd/>
          </a:ln>
        </p:spPr>
        <p:txBody>
          <a:bodyPr/>
          <a:lstStyle/>
          <a:p>
            <a:endParaRPr lang="en-US" dirty="0"/>
          </a:p>
        </p:txBody>
      </p:sp>
      <p:sp>
        <p:nvSpPr>
          <p:cNvPr id="78948" name="Line 100"/>
          <p:cNvSpPr>
            <a:spLocks noChangeShapeType="1"/>
          </p:cNvSpPr>
          <p:nvPr/>
        </p:nvSpPr>
        <p:spPr bwMode="auto">
          <a:xfrm>
            <a:off x="2804586" y="2460625"/>
            <a:ext cx="2116" cy="1588"/>
          </a:xfrm>
          <a:prstGeom prst="line">
            <a:avLst/>
          </a:prstGeom>
          <a:noFill/>
          <a:ln w="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49" name="Line 101"/>
          <p:cNvSpPr>
            <a:spLocks noChangeShapeType="1"/>
          </p:cNvSpPr>
          <p:nvPr/>
        </p:nvSpPr>
        <p:spPr bwMode="auto">
          <a:xfrm>
            <a:off x="2855386" y="2470150"/>
            <a:ext cx="2116" cy="1588"/>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50" name="Line 102"/>
          <p:cNvSpPr>
            <a:spLocks noChangeShapeType="1"/>
          </p:cNvSpPr>
          <p:nvPr/>
        </p:nvSpPr>
        <p:spPr bwMode="auto">
          <a:xfrm>
            <a:off x="2895600" y="2471741"/>
            <a:ext cx="2117"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51" name="Line 103"/>
          <p:cNvSpPr>
            <a:spLocks noChangeShapeType="1"/>
          </p:cNvSpPr>
          <p:nvPr/>
        </p:nvSpPr>
        <p:spPr bwMode="auto">
          <a:xfrm>
            <a:off x="3088217" y="2503491"/>
            <a:ext cx="0"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52" name="Line 104"/>
          <p:cNvSpPr>
            <a:spLocks noChangeShapeType="1"/>
          </p:cNvSpPr>
          <p:nvPr/>
        </p:nvSpPr>
        <p:spPr bwMode="auto">
          <a:xfrm>
            <a:off x="2313519" y="2347916"/>
            <a:ext cx="2116" cy="1587"/>
          </a:xfrm>
          <a:prstGeom prst="line">
            <a:avLst/>
          </a:prstGeom>
          <a:noFill/>
          <a:ln w="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53" name="Rectangle 105"/>
          <p:cNvSpPr>
            <a:spLocks noChangeArrowheads="1"/>
          </p:cNvSpPr>
          <p:nvPr/>
        </p:nvSpPr>
        <p:spPr bwMode="auto">
          <a:xfrm>
            <a:off x="2351619" y="2306638"/>
            <a:ext cx="27516" cy="57150"/>
          </a:xfrm>
          <a:prstGeom prst="rect">
            <a:avLst/>
          </a:prstGeom>
          <a:solidFill>
            <a:schemeClr val="accent1"/>
          </a:solidFill>
          <a:ln w="6350">
            <a:solidFill>
              <a:schemeClr val="accent1"/>
            </a:solidFill>
            <a:miter lim="800000"/>
            <a:headEnd/>
            <a:tailEnd/>
          </a:ln>
        </p:spPr>
        <p:txBody>
          <a:bodyPr/>
          <a:lstStyle/>
          <a:p>
            <a:endParaRPr lang="en-US" dirty="0"/>
          </a:p>
        </p:txBody>
      </p:sp>
      <p:sp>
        <p:nvSpPr>
          <p:cNvPr id="78954" name="Line 106"/>
          <p:cNvSpPr>
            <a:spLocks noChangeShapeType="1"/>
          </p:cNvSpPr>
          <p:nvPr/>
        </p:nvSpPr>
        <p:spPr bwMode="auto">
          <a:xfrm>
            <a:off x="2315633" y="2336800"/>
            <a:ext cx="0" cy="1588"/>
          </a:xfrm>
          <a:prstGeom prst="line">
            <a:avLst/>
          </a:prstGeom>
          <a:noFill/>
          <a:ln w="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55" name="Freeform 107"/>
          <p:cNvSpPr>
            <a:spLocks/>
          </p:cNvSpPr>
          <p:nvPr/>
        </p:nvSpPr>
        <p:spPr bwMode="auto">
          <a:xfrm>
            <a:off x="2300817" y="2336800"/>
            <a:ext cx="65616" cy="20638"/>
          </a:xfrm>
          <a:custGeom>
            <a:avLst/>
            <a:gdLst>
              <a:gd name="T0" fmla="*/ 30 w 148"/>
              <a:gd name="T1" fmla="*/ 0 h 64"/>
              <a:gd name="T2" fmla="*/ 26 w 148"/>
              <a:gd name="T3" fmla="*/ 0 h 64"/>
              <a:gd name="T4" fmla="*/ 23 w 148"/>
              <a:gd name="T5" fmla="*/ 2 h 64"/>
              <a:gd name="T6" fmla="*/ 21 w 148"/>
              <a:gd name="T7" fmla="*/ 3 h 64"/>
              <a:gd name="T8" fmla="*/ 17 w 148"/>
              <a:gd name="T9" fmla="*/ 3 h 64"/>
              <a:gd name="T10" fmla="*/ 15 w 148"/>
              <a:gd name="T11" fmla="*/ 5 h 64"/>
              <a:gd name="T12" fmla="*/ 12 w 148"/>
              <a:gd name="T13" fmla="*/ 8 h 64"/>
              <a:gd name="T14" fmla="*/ 10 w 148"/>
              <a:gd name="T15" fmla="*/ 9 h 64"/>
              <a:gd name="T16" fmla="*/ 7 w 148"/>
              <a:gd name="T17" fmla="*/ 12 h 64"/>
              <a:gd name="T18" fmla="*/ 6 w 148"/>
              <a:gd name="T19" fmla="*/ 14 h 64"/>
              <a:gd name="T20" fmla="*/ 5 w 148"/>
              <a:gd name="T21" fmla="*/ 17 h 64"/>
              <a:gd name="T22" fmla="*/ 2 w 148"/>
              <a:gd name="T23" fmla="*/ 19 h 64"/>
              <a:gd name="T24" fmla="*/ 2 w 148"/>
              <a:gd name="T25" fmla="*/ 23 h 64"/>
              <a:gd name="T26" fmla="*/ 1 w 148"/>
              <a:gd name="T27" fmla="*/ 25 h 64"/>
              <a:gd name="T28" fmla="*/ 0 w 148"/>
              <a:gd name="T29" fmla="*/ 29 h 64"/>
              <a:gd name="T30" fmla="*/ 0 w 148"/>
              <a:gd name="T31" fmla="*/ 33 h 64"/>
              <a:gd name="T32" fmla="*/ 0 w 148"/>
              <a:gd name="T33" fmla="*/ 35 h 64"/>
              <a:gd name="T34" fmla="*/ 1 w 148"/>
              <a:gd name="T35" fmla="*/ 38 h 64"/>
              <a:gd name="T36" fmla="*/ 2 w 148"/>
              <a:gd name="T37" fmla="*/ 42 h 64"/>
              <a:gd name="T38" fmla="*/ 2 w 148"/>
              <a:gd name="T39" fmla="*/ 44 h 64"/>
              <a:gd name="T40" fmla="*/ 5 w 148"/>
              <a:gd name="T41" fmla="*/ 47 h 64"/>
              <a:gd name="T42" fmla="*/ 6 w 148"/>
              <a:gd name="T43" fmla="*/ 50 h 64"/>
              <a:gd name="T44" fmla="*/ 7 w 148"/>
              <a:gd name="T45" fmla="*/ 53 h 64"/>
              <a:gd name="T46" fmla="*/ 10 w 148"/>
              <a:gd name="T47" fmla="*/ 55 h 64"/>
              <a:gd name="T48" fmla="*/ 12 w 148"/>
              <a:gd name="T49" fmla="*/ 57 h 64"/>
              <a:gd name="T50" fmla="*/ 15 w 148"/>
              <a:gd name="T51" fmla="*/ 59 h 64"/>
              <a:gd name="T52" fmla="*/ 18 w 148"/>
              <a:gd name="T53" fmla="*/ 60 h 64"/>
              <a:gd name="T54" fmla="*/ 21 w 148"/>
              <a:gd name="T55" fmla="*/ 62 h 64"/>
              <a:gd name="T56" fmla="*/ 23 w 148"/>
              <a:gd name="T57" fmla="*/ 63 h 64"/>
              <a:gd name="T58" fmla="*/ 27 w 148"/>
              <a:gd name="T59" fmla="*/ 63 h 64"/>
              <a:gd name="T60" fmla="*/ 30 w 148"/>
              <a:gd name="T61" fmla="*/ 64 h 64"/>
              <a:gd name="T62" fmla="*/ 117 w 148"/>
              <a:gd name="T63" fmla="*/ 64 h 64"/>
              <a:gd name="T64" fmla="*/ 120 w 148"/>
              <a:gd name="T65" fmla="*/ 63 h 64"/>
              <a:gd name="T66" fmla="*/ 124 w 148"/>
              <a:gd name="T67" fmla="*/ 63 h 64"/>
              <a:gd name="T68" fmla="*/ 126 w 148"/>
              <a:gd name="T69" fmla="*/ 63 h 64"/>
              <a:gd name="T70" fmla="*/ 129 w 148"/>
              <a:gd name="T71" fmla="*/ 60 h 64"/>
              <a:gd name="T72" fmla="*/ 132 w 148"/>
              <a:gd name="T73" fmla="*/ 59 h 64"/>
              <a:gd name="T74" fmla="*/ 135 w 148"/>
              <a:gd name="T75" fmla="*/ 58 h 64"/>
              <a:gd name="T76" fmla="*/ 137 w 148"/>
              <a:gd name="T77" fmla="*/ 55 h 64"/>
              <a:gd name="T78" fmla="*/ 140 w 148"/>
              <a:gd name="T79" fmla="*/ 53 h 64"/>
              <a:gd name="T80" fmla="*/ 143 w 148"/>
              <a:gd name="T81" fmla="*/ 52 h 64"/>
              <a:gd name="T82" fmla="*/ 144 w 148"/>
              <a:gd name="T83" fmla="*/ 49 h 64"/>
              <a:gd name="T84" fmla="*/ 145 w 148"/>
              <a:gd name="T85" fmla="*/ 45 h 64"/>
              <a:gd name="T86" fmla="*/ 146 w 148"/>
              <a:gd name="T87" fmla="*/ 43 h 64"/>
              <a:gd name="T88" fmla="*/ 148 w 148"/>
              <a:gd name="T89" fmla="*/ 39 h 64"/>
              <a:gd name="T90" fmla="*/ 148 w 148"/>
              <a:gd name="T91" fmla="*/ 37 h 64"/>
              <a:gd name="T92" fmla="*/ 148 w 148"/>
              <a:gd name="T93" fmla="*/ 33 h 64"/>
              <a:gd name="T94" fmla="*/ 148 w 148"/>
              <a:gd name="T95" fmla="*/ 30 h 64"/>
              <a:gd name="T96" fmla="*/ 148 w 148"/>
              <a:gd name="T97" fmla="*/ 27 h 64"/>
              <a:gd name="T98" fmla="*/ 148 w 148"/>
              <a:gd name="T99" fmla="*/ 24 h 64"/>
              <a:gd name="T100" fmla="*/ 146 w 148"/>
              <a:gd name="T101" fmla="*/ 22 h 64"/>
              <a:gd name="T102" fmla="*/ 145 w 148"/>
              <a:gd name="T103" fmla="*/ 18 h 64"/>
              <a:gd name="T104" fmla="*/ 144 w 148"/>
              <a:gd name="T105" fmla="*/ 15 h 64"/>
              <a:gd name="T106" fmla="*/ 141 w 148"/>
              <a:gd name="T107" fmla="*/ 12 h 64"/>
              <a:gd name="T108" fmla="*/ 140 w 148"/>
              <a:gd name="T109" fmla="*/ 10 h 64"/>
              <a:gd name="T110" fmla="*/ 137 w 148"/>
              <a:gd name="T111" fmla="*/ 8 h 64"/>
              <a:gd name="T112" fmla="*/ 135 w 148"/>
              <a:gd name="T113" fmla="*/ 5 h 64"/>
              <a:gd name="T114" fmla="*/ 132 w 148"/>
              <a:gd name="T115" fmla="*/ 4 h 64"/>
              <a:gd name="T116" fmla="*/ 129 w 148"/>
              <a:gd name="T117" fmla="*/ 3 h 64"/>
              <a:gd name="T118" fmla="*/ 126 w 148"/>
              <a:gd name="T119" fmla="*/ 2 h 64"/>
              <a:gd name="T120" fmla="*/ 124 w 148"/>
              <a:gd name="T121" fmla="*/ 0 h 64"/>
              <a:gd name="T122" fmla="*/ 120 w 148"/>
              <a:gd name="T123" fmla="*/ 0 h 64"/>
              <a:gd name="T124" fmla="*/ 115 w 148"/>
              <a:gd name="T1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 h="64">
                <a:moveTo>
                  <a:pt x="32" y="0"/>
                </a:moveTo>
                <a:lnTo>
                  <a:pt x="32" y="0"/>
                </a:lnTo>
                <a:lnTo>
                  <a:pt x="31" y="0"/>
                </a:lnTo>
                <a:lnTo>
                  <a:pt x="30" y="0"/>
                </a:lnTo>
                <a:lnTo>
                  <a:pt x="30" y="0"/>
                </a:lnTo>
                <a:lnTo>
                  <a:pt x="28" y="0"/>
                </a:lnTo>
                <a:lnTo>
                  <a:pt x="28" y="0"/>
                </a:lnTo>
                <a:lnTo>
                  <a:pt x="27" y="0"/>
                </a:lnTo>
                <a:lnTo>
                  <a:pt x="27" y="0"/>
                </a:lnTo>
                <a:lnTo>
                  <a:pt x="26" y="0"/>
                </a:lnTo>
                <a:lnTo>
                  <a:pt x="26" y="0"/>
                </a:lnTo>
                <a:lnTo>
                  <a:pt x="26" y="0"/>
                </a:lnTo>
                <a:lnTo>
                  <a:pt x="25" y="0"/>
                </a:lnTo>
                <a:lnTo>
                  <a:pt x="23" y="0"/>
                </a:lnTo>
                <a:lnTo>
                  <a:pt x="23" y="2"/>
                </a:lnTo>
                <a:lnTo>
                  <a:pt x="23" y="2"/>
                </a:lnTo>
                <a:lnTo>
                  <a:pt x="22" y="2"/>
                </a:lnTo>
                <a:lnTo>
                  <a:pt x="21" y="2"/>
                </a:lnTo>
                <a:lnTo>
                  <a:pt x="21" y="3"/>
                </a:lnTo>
                <a:lnTo>
                  <a:pt x="21" y="3"/>
                </a:lnTo>
                <a:lnTo>
                  <a:pt x="20" y="3"/>
                </a:lnTo>
                <a:lnTo>
                  <a:pt x="18" y="3"/>
                </a:lnTo>
                <a:lnTo>
                  <a:pt x="18" y="3"/>
                </a:lnTo>
                <a:lnTo>
                  <a:pt x="18" y="3"/>
                </a:lnTo>
                <a:lnTo>
                  <a:pt x="17" y="3"/>
                </a:lnTo>
                <a:lnTo>
                  <a:pt x="17" y="4"/>
                </a:lnTo>
                <a:lnTo>
                  <a:pt x="16" y="4"/>
                </a:lnTo>
                <a:lnTo>
                  <a:pt x="16" y="5"/>
                </a:lnTo>
                <a:lnTo>
                  <a:pt x="15" y="5"/>
                </a:lnTo>
                <a:lnTo>
                  <a:pt x="15" y="5"/>
                </a:lnTo>
                <a:lnTo>
                  <a:pt x="13" y="5"/>
                </a:lnTo>
                <a:lnTo>
                  <a:pt x="13" y="5"/>
                </a:lnTo>
                <a:lnTo>
                  <a:pt x="13" y="7"/>
                </a:lnTo>
                <a:lnTo>
                  <a:pt x="12" y="7"/>
                </a:lnTo>
                <a:lnTo>
                  <a:pt x="12" y="8"/>
                </a:lnTo>
                <a:lnTo>
                  <a:pt x="12" y="8"/>
                </a:lnTo>
                <a:lnTo>
                  <a:pt x="11" y="8"/>
                </a:lnTo>
                <a:lnTo>
                  <a:pt x="11" y="8"/>
                </a:lnTo>
                <a:lnTo>
                  <a:pt x="10" y="9"/>
                </a:lnTo>
                <a:lnTo>
                  <a:pt x="10" y="9"/>
                </a:lnTo>
                <a:lnTo>
                  <a:pt x="10" y="10"/>
                </a:lnTo>
                <a:lnTo>
                  <a:pt x="10" y="10"/>
                </a:lnTo>
                <a:lnTo>
                  <a:pt x="8" y="10"/>
                </a:lnTo>
                <a:lnTo>
                  <a:pt x="8" y="12"/>
                </a:lnTo>
                <a:lnTo>
                  <a:pt x="7" y="12"/>
                </a:lnTo>
                <a:lnTo>
                  <a:pt x="7" y="12"/>
                </a:lnTo>
                <a:lnTo>
                  <a:pt x="7" y="12"/>
                </a:lnTo>
                <a:lnTo>
                  <a:pt x="7" y="13"/>
                </a:lnTo>
                <a:lnTo>
                  <a:pt x="6" y="14"/>
                </a:lnTo>
                <a:lnTo>
                  <a:pt x="6" y="14"/>
                </a:lnTo>
                <a:lnTo>
                  <a:pt x="5" y="14"/>
                </a:lnTo>
                <a:lnTo>
                  <a:pt x="5" y="15"/>
                </a:lnTo>
                <a:lnTo>
                  <a:pt x="5" y="15"/>
                </a:lnTo>
                <a:lnTo>
                  <a:pt x="5" y="17"/>
                </a:lnTo>
                <a:lnTo>
                  <a:pt x="5" y="17"/>
                </a:lnTo>
                <a:lnTo>
                  <a:pt x="3" y="17"/>
                </a:lnTo>
                <a:lnTo>
                  <a:pt x="3" y="18"/>
                </a:lnTo>
                <a:lnTo>
                  <a:pt x="3" y="19"/>
                </a:lnTo>
                <a:lnTo>
                  <a:pt x="2" y="19"/>
                </a:lnTo>
                <a:lnTo>
                  <a:pt x="2" y="19"/>
                </a:lnTo>
                <a:lnTo>
                  <a:pt x="2" y="20"/>
                </a:lnTo>
                <a:lnTo>
                  <a:pt x="2" y="22"/>
                </a:lnTo>
                <a:lnTo>
                  <a:pt x="2" y="22"/>
                </a:lnTo>
                <a:lnTo>
                  <a:pt x="2" y="22"/>
                </a:lnTo>
                <a:lnTo>
                  <a:pt x="2" y="23"/>
                </a:lnTo>
                <a:lnTo>
                  <a:pt x="1" y="24"/>
                </a:lnTo>
                <a:lnTo>
                  <a:pt x="1" y="24"/>
                </a:lnTo>
                <a:lnTo>
                  <a:pt x="1" y="24"/>
                </a:lnTo>
                <a:lnTo>
                  <a:pt x="1" y="25"/>
                </a:lnTo>
                <a:lnTo>
                  <a:pt x="1" y="25"/>
                </a:lnTo>
                <a:lnTo>
                  <a:pt x="1" y="27"/>
                </a:lnTo>
                <a:lnTo>
                  <a:pt x="0" y="27"/>
                </a:lnTo>
                <a:lnTo>
                  <a:pt x="0" y="28"/>
                </a:lnTo>
                <a:lnTo>
                  <a:pt x="0" y="28"/>
                </a:lnTo>
                <a:lnTo>
                  <a:pt x="0" y="29"/>
                </a:lnTo>
                <a:lnTo>
                  <a:pt x="0" y="29"/>
                </a:lnTo>
                <a:lnTo>
                  <a:pt x="0" y="30"/>
                </a:lnTo>
                <a:lnTo>
                  <a:pt x="0" y="30"/>
                </a:lnTo>
                <a:lnTo>
                  <a:pt x="0" y="32"/>
                </a:lnTo>
                <a:lnTo>
                  <a:pt x="0" y="33"/>
                </a:lnTo>
                <a:lnTo>
                  <a:pt x="0" y="33"/>
                </a:lnTo>
                <a:lnTo>
                  <a:pt x="0" y="33"/>
                </a:lnTo>
                <a:lnTo>
                  <a:pt x="0" y="34"/>
                </a:lnTo>
                <a:lnTo>
                  <a:pt x="0" y="35"/>
                </a:lnTo>
                <a:lnTo>
                  <a:pt x="0" y="35"/>
                </a:lnTo>
                <a:lnTo>
                  <a:pt x="0" y="35"/>
                </a:lnTo>
                <a:lnTo>
                  <a:pt x="0" y="37"/>
                </a:lnTo>
                <a:lnTo>
                  <a:pt x="1" y="38"/>
                </a:lnTo>
                <a:lnTo>
                  <a:pt x="1" y="38"/>
                </a:lnTo>
                <a:lnTo>
                  <a:pt x="1" y="38"/>
                </a:lnTo>
                <a:lnTo>
                  <a:pt x="1" y="39"/>
                </a:lnTo>
                <a:lnTo>
                  <a:pt x="1" y="39"/>
                </a:lnTo>
                <a:lnTo>
                  <a:pt x="1" y="40"/>
                </a:lnTo>
                <a:lnTo>
                  <a:pt x="2" y="40"/>
                </a:lnTo>
                <a:lnTo>
                  <a:pt x="2" y="42"/>
                </a:lnTo>
                <a:lnTo>
                  <a:pt x="2" y="42"/>
                </a:lnTo>
                <a:lnTo>
                  <a:pt x="2" y="43"/>
                </a:lnTo>
                <a:lnTo>
                  <a:pt x="2" y="43"/>
                </a:lnTo>
                <a:lnTo>
                  <a:pt x="2" y="44"/>
                </a:lnTo>
                <a:lnTo>
                  <a:pt x="2" y="44"/>
                </a:lnTo>
                <a:lnTo>
                  <a:pt x="2" y="45"/>
                </a:lnTo>
                <a:lnTo>
                  <a:pt x="3" y="45"/>
                </a:lnTo>
                <a:lnTo>
                  <a:pt x="3" y="47"/>
                </a:lnTo>
                <a:lnTo>
                  <a:pt x="3" y="47"/>
                </a:lnTo>
                <a:lnTo>
                  <a:pt x="5" y="47"/>
                </a:lnTo>
                <a:lnTo>
                  <a:pt x="5" y="48"/>
                </a:lnTo>
                <a:lnTo>
                  <a:pt x="5" y="49"/>
                </a:lnTo>
                <a:lnTo>
                  <a:pt x="5" y="49"/>
                </a:lnTo>
                <a:lnTo>
                  <a:pt x="5" y="49"/>
                </a:lnTo>
                <a:lnTo>
                  <a:pt x="6" y="50"/>
                </a:lnTo>
                <a:lnTo>
                  <a:pt x="6" y="50"/>
                </a:lnTo>
                <a:lnTo>
                  <a:pt x="7" y="52"/>
                </a:lnTo>
                <a:lnTo>
                  <a:pt x="7" y="52"/>
                </a:lnTo>
                <a:lnTo>
                  <a:pt x="7" y="52"/>
                </a:lnTo>
                <a:lnTo>
                  <a:pt x="7" y="53"/>
                </a:lnTo>
                <a:lnTo>
                  <a:pt x="8" y="53"/>
                </a:lnTo>
                <a:lnTo>
                  <a:pt x="8" y="53"/>
                </a:lnTo>
                <a:lnTo>
                  <a:pt x="10" y="54"/>
                </a:lnTo>
                <a:lnTo>
                  <a:pt x="10" y="54"/>
                </a:lnTo>
                <a:lnTo>
                  <a:pt x="10" y="55"/>
                </a:lnTo>
                <a:lnTo>
                  <a:pt x="11" y="55"/>
                </a:lnTo>
                <a:lnTo>
                  <a:pt x="11" y="55"/>
                </a:lnTo>
                <a:lnTo>
                  <a:pt x="12" y="55"/>
                </a:lnTo>
                <a:lnTo>
                  <a:pt x="12" y="57"/>
                </a:lnTo>
                <a:lnTo>
                  <a:pt x="12" y="57"/>
                </a:lnTo>
                <a:lnTo>
                  <a:pt x="13" y="58"/>
                </a:lnTo>
                <a:lnTo>
                  <a:pt x="13" y="58"/>
                </a:lnTo>
                <a:lnTo>
                  <a:pt x="13" y="58"/>
                </a:lnTo>
                <a:lnTo>
                  <a:pt x="15" y="58"/>
                </a:lnTo>
                <a:lnTo>
                  <a:pt x="15" y="59"/>
                </a:lnTo>
                <a:lnTo>
                  <a:pt x="16" y="59"/>
                </a:lnTo>
                <a:lnTo>
                  <a:pt x="16" y="59"/>
                </a:lnTo>
                <a:lnTo>
                  <a:pt x="16" y="60"/>
                </a:lnTo>
                <a:lnTo>
                  <a:pt x="17" y="60"/>
                </a:lnTo>
                <a:lnTo>
                  <a:pt x="18" y="60"/>
                </a:lnTo>
                <a:lnTo>
                  <a:pt x="18" y="60"/>
                </a:lnTo>
                <a:lnTo>
                  <a:pt x="18" y="60"/>
                </a:lnTo>
                <a:lnTo>
                  <a:pt x="20" y="62"/>
                </a:lnTo>
                <a:lnTo>
                  <a:pt x="20" y="62"/>
                </a:lnTo>
                <a:lnTo>
                  <a:pt x="21" y="62"/>
                </a:lnTo>
                <a:lnTo>
                  <a:pt x="21" y="62"/>
                </a:lnTo>
                <a:lnTo>
                  <a:pt x="22" y="63"/>
                </a:lnTo>
                <a:lnTo>
                  <a:pt x="22" y="63"/>
                </a:lnTo>
                <a:lnTo>
                  <a:pt x="23" y="63"/>
                </a:lnTo>
                <a:lnTo>
                  <a:pt x="23" y="63"/>
                </a:lnTo>
                <a:lnTo>
                  <a:pt x="25" y="63"/>
                </a:lnTo>
                <a:lnTo>
                  <a:pt x="25" y="63"/>
                </a:lnTo>
                <a:lnTo>
                  <a:pt x="26" y="63"/>
                </a:lnTo>
                <a:lnTo>
                  <a:pt x="26" y="63"/>
                </a:lnTo>
                <a:lnTo>
                  <a:pt x="27" y="63"/>
                </a:lnTo>
                <a:lnTo>
                  <a:pt x="27" y="63"/>
                </a:lnTo>
                <a:lnTo>
                  <a:pt x="27" y="63"/>
                </a:lnTo>
                <a:lnTo>
                  <a:pt x="28" y="64"/>
                </a:lnTo>
                <a:lnTo>
                  <a:pt x="30" y="64"/>
                </a:lnTo>
                <a:lnTo>
                  <a:pt x="30" y="64"/>
                </a:lnTo>
                <a:lnTo>
                  <a:pt x="30" y="64"/>
                </a:lnTo>
                <a:lnTo>
                  <a:pt x="31" y="64"/>
                </a:lnTo>
                <a:lnTo>
                  <a:pt x="32" y="64"/>
                </a:lnTo>
                <a:lnTo>
                  <a:pt x="115" y="64"/>
                </a:lnTo>
                <a:lnTo>
                  <a:pt x="117" y="64"/>
                </a:lnTo>
                <a:lnTo>
                  <a:pt x="117" y="64"/>
                </a:lnTo>
                <a:lnTo>
                  <a:pt x="119" y="64"/>
                </a:lnTo>
                <a:lnTo>
                  <a:pt x="120" y="64"/>
                </a:lnTo>
                <a:lnTo>
                  <a:pt x="120" y="64"/>
                </a:lnTo>
                <a:lnTo>
                  <a:pt x="120" y="63"/>
                </a:lnTo>
                <a:lnTo>
                  <a:pt x="121" y="63"/>
                </a:lnTo>
                <a:lnTo>
                  <a:pt x="122" y="63"/>
                </a:lnTo>
                <a:lnTo>
                  <a:pt x="122" y="63"/>
                </a:lnTo>
                <a:lnTo>
                  <a:pt x="122" y="63"/>
                </a:lnTo>
                <a:lnTo>
                  <a:pt x="124" y="63"/>
                </a:lnTo>
                <a:lnTo>
                  <a:pt x="124" y="63"/>
                </a:lnTo>
                <a:lnTo>
                  <a:pt x="125" y="63"/>
                </a:lnTo>
                <a:lnTo>
                  <a:pt x="125" y="63"/>
                </a:lnTo>
                <a:lnTo>
                  <a:pt x="126" y="63"/>
                </a:lnTo>
                <a:lnTo>
                  <a:pt x="126" y="63"/>
                </a:lnTo>
                <a:lnTo>
                  <a:pt x="127" y="62"/>
                </a:lnTo>
                <a:lnTo>
                  <a:pt x="127" y="62"/>
                </a:lnTo>
                <a:lnTo>
                  <a:pt x="129" y="62"/>
                </a:lnTo>
                <a:lnTo>
                  <a:pt x="129" y="62"/>
                </a:lnTo>
                <a:lnTo>
                  <a:pt x="129" y="60"/>
                </a:lnTo>
                <a:lnTo>
                  <a:pt x="130" y="60"/>
                </a:lnTo>
                <a:lnTo>
                  <a:pt x="131" y="60"/>
                </a:lnTo>
                <a:lnTo>
                  <a:pt x="131" y="60"/>
                </a:lnTo>
                <a:lnTo>
                  <a:pt x="131" y="60"/>
                </a:lnTo>
                <a:lnTo>
                  <a:pt x="132" y="59"/>
                </a:lnTo>
                <a:lnTo>
                  <a:pt x="134" y="59"/>
                </a:lnTo>
                <a:lnTo>
                  <a:pt x="134" y="59"/>
                </a:lnTo>
                <a:lnTo>
                  <a:pt x="134" y="58"/>
                </a:lnTo>
                <a:lnTo>
                  <a:pt x="135" y="58"/>
                </a:lnTo>
                <a:lnTo>
                  <a:pt x="135" y="58"/>
                </a:lnTo>
                <a:lnTo>
                  <a:pt x="136" y="58"/>
                </a:lnTo>
                <a:lnTo>
                  <a:pt x="136" y="57"/>
                </a:lnTo>
                <a:lnTo>
                  <a:pt x="136" y="57"/>
                </a:lnTo>
                <a:lnTo>
                  <a:pt x="137" y="55"/>
                </a:lnTo>
                <a:lnTo>
                  <a:pt x="137" y="55"/>
                </a:lnTo>
                <a:lnTo>
                  <a:pt x="137" y="55"/>
                </a:lnTo>
                <a:lnTo>
                  <a:pt x="137" y="55"/>
                </a:lnTo>
                <a:lnTo>
                  <a:pt x="139" y="54"/>
                </a:lnTo>
                <a:lnTo>
                  <a:pt x="140" y="54"/>
                </a:lnTo>
                <a:lnTo>
                  <a:pt x="140" y="53"/>
                </a:lnTo>
                <a:lnTo>
                  <a:pt x="140" y="53"/>
                </a:lnTo>
                <a:lnTo>
                  <a:pt x="140" y="53"/>
                </a:lnTo>
                <a:lnTo>
                  <a:pt x="141" y="52"/>
                </a:lnTo>
                <a:lnTo>
                  <a:pt x="141" y="52"/>
                </a:lnTo>
                <a:lnTo>
                  <a:pt x="143" y="52"/>
                </a:lnTo>
                <a:lnTo>
                  <a:pt x="143" y="50"/>
                </a:lnTo>
                <a:lnTo>
                  <a:pt x="143" y="50"/>
                </a:lnTo>
                <a:lnTo>
                  <a:pt x="143" y="49"/>
                </a:lnTo>
                <a:lnTo>
                  <a:pt x="143" y="49"/>
                </a:lnTo>
                <a:lnTo>
                  <a:pt x="144" y="49"/>
                </a:lnTo>
                <a:lnTo>
                  <a:pt x="144" y="48"/>
                </a:lnTo>
                <a:lnTo>
                  <a:pt x="145" y="47"/>
                </a:lnTo>
                <a:lnTo>
                  <a:pt x="145" y="47"/>
                </a:lnTo>
                <a:lnTo>
                  <a:pt x="145" y="47"/>
                </a:lnTo>
                <a:lnTo>
                  <a:pt x="145" y="45"/>
                </a:lnTo>
                <a:lnTo>
                  <a:pt x="145" y="45"/>
                </a:lnTo>
                <a:lnTo>
                  <a:pt x="145" y="44"/>
                </a:lnTo>
                <a:lnTo>
                  <a:pt x="146" y="44"/>
                </a:lnTo>
                <a:lnTo>
                  <a:pt x="146" y="43"/>
                </a:lnTo>
                <a:lnTo>
                  <a:pt x="146" y="43"/>
                </a:lnTo>
                <a:lnTo>
                  <a:pt x="146" y="42"/>
                </a:lnTo>
                <a:lnTo>
                  <a:pt x="148" y="42"/>
                </a:lnTo>
                <a:lnTo>
                  <a:pt x="148" y="40"/>
                </a:lnTo>
                <a:lnTo>
                  <a:pt x="148" y="40"/>
                </a:lnTo>
                <a:lnTo>
                  <a:pt x="148" y="39"/>
                </a:lnTo>
                <a:lnTo>
                  <a:pt x="148" y="39"/>
                </a:lnTo>
                <a:lnTo>
                  <a:pt x="148" y="38"/>
                </a:lnTo>
                <a:lnTo>
                  <a:pt x="148" y="38"/>
                </a:lnTo>
                <a:lnTo>
                  <a:pt x="148" y="38"/>
                </a:lnTo>
                <a:lnTo>
                  <a:pt x="148" y="37"/>
                </a:lnTo>
                <a:lnTo>
                  <a:pt x="148" y="35"/>
                </a:lnTo>
                <a:lnTo>
                  <a:pt x="148" y="35"/>
                </a:lnTo>
                <a:lnTo>
                  <a:pt x="148" y="35"/>
                </a:lnTo>
                <a:lnTo>
                  <a:pt x="148" y="34"/>
                </a:lnTo>
                <a:lnTo>
                  <a:pt x="148" y="33"/>
                </a:lnTo>
                <a:lnTo>
                  <a:pt x="148" y="33"/>
                </a:lnTo>
                <a:lnTo>
                  <a:pt x="148" y="33"/>
                </a:lnTo>
                <a:lnTo>
                  <a:pt x="148" y="32"/>
                </a:lnTo>
                <a:lnTo>
                  <a:pt x="148" y="30"/>
                </a:lnTo>
                <a:lnTo>
                  <a:pt x="148" y="30"/>
                </a:lnTo>
                <a:lnTo>
                  <a:pt x="148" y="29"/>
                </a:lnTo>
                <a:lnTo>
                  <a:pt x="148" y="29"/>
                </a:lnTo>
                <a:lnTo>
                  <a:pt x="148" y="28"/>
                </a:lnTo>
                <a:lnTo>
                  <a:pt x="148" y="28"/>
                </a:lnTo>
                <a:lnTo>
                  <a:pt x="148" y="27"/>
                </a:lnTo>
                <a:lnTo>
                  <a:pt x="148" y="27"/>
                </a:lnTo>
                <a:lnTo>
                  <a:pt x="148" y="25"/>
                </a:lnTo>
                <a:lnTo>
                  <a:pt x="148" y="25"/>
                </a:lnTo>
                <a:lnTo>
                  <a:pt x="148" y="24"/>
                </a:lnTo>
                <a:lnTo>
                  <a:pt x="148" y="24"/>
                </a:lnTo>
                <a:lnTo>
                  <a:pt x="148" y="24"/>
                </a:lnTo>
                <a:lnTo>
                  <a:pt x="148" y="23"/>
                </a:lnTo>
                <a:lnTo>
                  <a:pt x="146" y="22"/>
                </a:lnTo>
                <a:lnTo>
                  <a:pt x="146" y="22"/>
                </a:lnTo>
                <a:lnTo>
                  <a:pt x="146" y="22"/>
                </a:lnTo>
                <a:lnTo>
                  <a:pt x="146" y="20"/>
                </a:lnTo>
                <a:lnTo>
                  <a:pt x="145" y="19"/>
                </a:lnTo>
                <a:lnTo>
                  <a:pt x="145" y="19"/>
                </a:lnTo>
                <a:lnTo>
                  <a:pt x="145" y="19"/>
                </a:lnTo>
                <a:lnTo>
                  <a:pt x="145" y="18"/>
                </a:lnTo>
                <a:lnTo>
                  <a:pt x="145" y="17"/>
                </a:lnTo>
                <a:lnTo>
                  <a:pt x="145" y="17"/>
                </a:lnTo>
                <a:lnTo>
                  <a:pt x="144" y="17"/>
                </a:lnTo>
                <a:lnTo>
                  <a:pt x="144" y="15"/>
                </a:lnTo>
                <a:lnTo>
                  <a:pt x="144" y="15"/>
                </a:lnTo>
                <a:lnTo>
                  <a:pt x="143" y="14"/>
                </a:lnTo>
                <a:lnTo>
                  <a:pt x="143" y="14"/>
                </a:lnTo>
                <a:lnTo>
                  <a:pt x="143" y="14"/>
                </a:lnTo>
                <a:lnTo>
                  <a:pt x="143" y="13"/>
                </a:lnTo>
                <a:lnTo>
                  <a:pt x="141" y="12"/>
                </a:lnTo>
                <a:lnTo>
                  <a:pt x="141" y="12"/>
                </a:lnTo>
                <a:lnTo>
                  <a:pt x="140" y="12"/>
                </a:lnTo>
                <a:lnTo>
                  <a:pt x="140" y="12"/>
                </a:lnTo>
                <a:lnTo>
                  <a:pt x="140" y="10"/>
                </a:lnTo>
                <a:lnTo>
                  <a:pt x="140" y="10"/>
                </a:lnTo>
                <a:lnTo>
                  <a:pt x="139" y="10"/>
                </a:lnTo>
                <a:lnTo>
                  <a:pt x="139" y="9"/>
                </a:lnTo>
                <a:lnTo>
                  <a:pt x="137" y="9"/>
                </a:lnTo>
                <a:lnTo>
                  <a:pt x="137" y="8"/>
                </a:lnTo>
                <a:lnTo>
                  <a:pt x="137" y="8"/>
                </a:lnTo>
                <a:lnTo>
                  <a:pt x="136" y="8"/>
                </a:lnTo>
                <a:lnTo>
                  <a:pt x="136" y="8"/>
                </a:lnTo>
                <a:lnTo>
                  <a:pt x="136" y="7"/>
                </a:lnTo>
                <a:lnTo>
                  <a:pt x="135" y="7"/>
                </a:lnTo>
                <a:lnTo>
                  <a:pt x="135" y="5"/>
                </a:lnTo>
                <a:lnTo>
                  <a:pt x="134" y="5"/>
                </a:lnTo>
                <a:lnTo>
                  <a:pt x="134" y="5"/>
                </a:lnTo>
                <a:lnTo>
                  <a:pt x="134" y="5"/>
                </a:lnTo>
                <a:lnTo>
                  <a:pt x="132" y="5"/>
                </a:lnTo>
                <a:lnTo>
                  <a:pt x="132" y="4"/>
                </a:lnTo>
                <a:lnTo>
                  <a:pt x="131" y="4"/>
                </a:lnTo>
                <a:lnTo>
                  <a:pt x="131" y="3"/>
                </a:lnTo>
                <a:lnTo>
                  <a:pt x="130" y="3"/>
                </a:lnTo>
                <a:lnTo>
                  <a:pt x="130" y="3"/>
                </a:lnTo>
                <a:lnTo>
                  <a:pt x="129" y="3"/>
                </a:lnTo>
                <a:lnTo>
                  <a:pt x="129" y="3"/>
                </a:lnTo>
                <a:lnTo>
                  <a:pt x="129" y="3"/>
                </a:lnTo>
                <a:lnTo>
                  <a:pt x="127" y="3"/>
                </a:lnTo>
                <a:lnTo>
                  <a:pt x="126" y="2"/>
                </a:lnTo>
                <a:lnTo>
                  <a:pt x="126" y="2"/>
                </a:lnTo>
                <a:lnTo>
                  <a:pt x="126" y="2"/>
                </a:lnTo>
                <a:lnTo>
                  <a:pt x="125" y="2"/>
                </a:lnTo>
                <a:lnTo>
                  <a:pt x="124" y="0"/>
                </a:lnTo>
                <a:lnTo>
                  <a:pt x="124" y="0"/>
                </a:lnTo>
                <a:lnTo>
                  <a:pt x="124" y="0"/>
                </a:lnTo>
                <a:lnTo>
                  <a:pt x="122" y="0"/>
                </a:lnTo>
                <a:lnTo>
                  <a:pt x="122" y="0"/>
                </a:lnTo>
                <a:lnTo>
                  <a:pt x="121" y="0"/>
                </a:lnTo>
                <a:lnTo>
                  <a:pt x="121" y="0"/>
                </a:lnTo>
                <a:lnTo>
                  <a:pt x="120" y="0"/>
                </a:lnTo>
                <a:lnTo>
                  <a:pt x="120" y="0"/>
                </a:lnTo>
                <a:lnTo>
                  <a:pt x="119" y="0"/>
                </a:lnTo>
                <a:lnTo>
                  <a:pt x="117" y="0"/>
                </a:lnTo>
                <a:lnTo>
                  <a:pt x="117" y="0"/>
                </a:lnTo>
                <a:lnTo>
                  <a:pt x="115" y="0"/>
                </a:lnTo>
                <a:lnTo>
                  <a:pt x="32" y="0"/>
                </a:lnTo>
                <a:close/>
              </a:path>
            </a:pathLst>
          </a:custGeom>
          <a:solidFill>
            <a:schemeClr val="accent1"/>
          </a:solidFill>
          <a:ln w="6350">
            <a:solidFill>
              <a:schemeClr val="accent1"/>
            </a:solidFill>
            <a:prstDash val="solid"/>
            <a:round/>
            <a:headEnd/>
            <a:tailEnd/>
          </a:ln>
        </p:spPr>
        <p:txBody>
          <a:bodyPr/>
          <a:lstStyle/>
          <a:p>
            <a:endParaRPr lang="en-US" dirty="0"/>
          </a:p>
        </p:txBody>
      </p:sp>
      <p:sp>
        <p:nvSpPr>
          <p:cNvPr id="78956" name="Line 108"/>
          <p:cNvSpPr>
            <a:spLocks noChangeShapeType="1"/>
          </p:cNvSpPr>
          <p:nvPr/>
        </p:nvSpPr>
        <p:spPr bwMode="auto">
          <a:xfrm>
            <a:off x="2366435" y="2347916"/>
            <a:ext cx="2117" cy="1587"/>
          </a:xfrm>
          <a:prstGeom prst="line">
            <a:avLst/>
          </a:prstGeom>
          <a:noFill/>
          <a:ln w="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57" name="Freeform 109"/>
          <p:cNvSpPr>
            <a:spLocks/>
          </p:cNvSpPr>
          <p:nvPr/>
        </p:nvSpPr>
        <p:spPr bwMode="auto">
          <a:xfrm>
            <a:off x="2336802" y="2336803"/>
            <a:ext cx="29633" cy="28575"/>
          </a:xfrm>
          <a:custGeom>
            <a:avLst/>
            <a:gdLst>
              <a:gd name="T0" fmla="*/ 63 w 63"/>
              <a:gd name="T1" fmla="*/ 29 h 88"/>
              <a:gd name="T2" fmla="*/ 63 w 63"/>
              <a:gd name="T3" fmla="*/ 25 h 88"/>
              <a:gd name="T4" fmla="*/ 63 w 63"/>
              <a:gd name="T5" fmla="*/ 24 h 88"/>
              <a:gd name="T6" fmla="*/ 61 w 63"/>
              <a:gd name="T7" fmla="*/ 20 h 88"/>
              <a:gd name="T8" fmla="*/ 60 w 63"/>
              <a:gd name="T9" fmla="*/ 17 h 88"/>
              <a:gd name="T10" fmla="*/ 58 w 63"/>
              <a:gd name="T11" fmla="*/ 14 h 88"/>
              <a:gd name="T12" fmla="*/ 56 w 63"/>
              <a:gd name="T13" fmla="*/ 12 h 88"/>
              <a:gd name="T14" fmla="*/ 54 w 63"/>
              <a:gd name="T15" fmla="*/ 10 h 88"/>
              <a:gd name="T16" fmla="*/ 51 w 63"/>
              <a:gd name="T17" fmla="*/ 8 h 88"/>
              <a:gd name="T18" fmla="*/ 49 w 63"/>
              <a:gd name="T19" fmla="*/ 5 h 88"/>
              <a:gd name="T20" fmla="*/ 46 w 63"/>
              <a:gd name="T21" fmla="*/ 4 h 88"/>
              <a:gd name="T22" fmla="*/ 44 w 63"/>
              <a:gd name="T23" fmla="*/ 3 h 88"/>
              <a:gd name="T24" fmla="*/ 40 w 63"/>
              <a:gd name="T25" fmla="*/ 2 h 88"/>
              <a:gd name="T26" fmla="*/ 37 w 63"/>
              <a:gd name="T27" fmla="*/ 0 h 88"/>
              <a:gd name="T28" fmla="*/ 35 w 63"/>
              <a:gd name="T29" fmla="*/ 0 h 88"/>
              <a:gd name="T30" fmla="*/ 31 w 63"/>
              <a:gd name="T31" fmla="*/ 0 h 88"/>
              <a:gd name="T32" fmla="*/ 27 w 63"/>
              <a:gd name="T33" fmla="*/ 0 h 88"/>
              <a:gd name="T34" fmla="*/ 25 w 63"/>
              <a:gd name="T35" fmla="*/ 0 h 88"/>
              <a:gd name="T36" fmla="*/ 21 w 63"/>
              <a:gd name="T37" fmla="*/ 2 h 88"/>
              <a:gd name="T38" fmla="*/ 19 w 63"/>
              <a:gd name="T39" fmla="*/ 3 h 88"/>
              <a:gd name="T40" fmla="*/ 16 w 63"/>
              <a:gd name="T41" fmla="*/ 4 h 88"/>
              <a:gd name="T42" fmla="*/ 14 w 63"/>
              <a:gd name="T43" fmla="*/ 5 h 88"/>
              <a:gd name="T44" fmla="*/ 11 w 63"/>
              <a:gd name="T45" fmla="*/ 8 h 88"/>
              <a:gd name="T46" fmla="*/ 9 w 63"/>
              <a:gd name="T47" fmla="*/ 10 h 88"/>
              <a:gd name="T48" fmla="*/ 6 w 63"/>
              <a:gd name="T49" fmla="*/ 12 h 88"/>
              <a:gd name="T50" fmla="*/ 5 w 63"/>
              <a:gd name="T51" fmla="*/ 14 h 88"/>
              <a:gd name="T52" fmla="*/ 2 w 63"/>
              <a:gd name="T53" fmla="*/ 18 h 88"/>
              <a:gd name="T54" fmla="*/ 1 w 63"/>
              <a:gd name="T55" fmla="*/ 20 h 88"/>
              <a:gd name="T56" fmla="*/ 0 w 63"/>
              <a:gd name="T57" fmla="*/ 24 h 88"/>
              <a:gd name="T58" fmla="*/ 0 w 63"/>
              <a:gd name="T59" fmla="*/ 27 h 88"/>
              <a:gd name="T60" fmla="*/ 0 w 63"/>
              <a:gd name="T61" fmla="*/ 30 h 88"/>
              <a:gd name="T62" fmla="*/ 0 w 63"/>
              <a:gd name="T63" fmla="*/ 57 h 88"/>
              <a:gd name="T64" fmla="*/ 0 w 63"/>
              <a:gd name="T65" fmla="*/ 60 h 88"/>
              <a:gd name="T66" fmla="*/ 0 w 63"/>
              <a:gd name="T67" fmla="*/ 63 h 88"/>
              <a:gd name="T68" fmla="*/ 1 w 63"/>
              <a:gd name="T69" fmla="*/ 67 h 88"/>
              <a:gd name="T70" fmla="*/ 2 w 63"/>
              <a:gd name="T71" fmla="*/ 69 h 88"/>
              <a:gd name="T72" fmla="*/ 4 w 63"/>
              <a:gd name="T73" fmla="*/ 72 h 88"/>
              <a:gd name="T74" fmla="*/ 5 w 63"/>
              <a:gd name="T75" fmla="*/ 74 h 88"/>
              <a:gd name="T76" fmla="*/ 7 w 63"/>
              <a:gd name="T77" fmla="*/ 77 h 88"/>
              <a:gd name="T78" fmla="*/ 10 w 63"/>
              <a:gd name="T79" fmla="*/ 79 h 88"/>
              <a:gd name="T80" fmla="*/ 11 w 63"/>
              <a:gd name="T81" fmla="*/ 82 h 88"/>
              <a:gd name="T82" fmla="*/ 15 w 63"/>
              <a:gd name="T83" fmla="*/ 83 h 88"/>
              <a:gd name="T84" fmla="*/ 17 w 63"/>
              <a:gd name="T85" fmla="*/ 86 h 88"/>
              <a:gd name="T86" fmla="*/ 21 w 63"/>
              <a:gd name="T87" fmla="*/ 86 h 88"/>
              <a:gd name="T88" fmla="*/ 24 w 63"/>
              <a:gd name="T89" fmla="*/ 87 h 88"/>
              <a:gd name="T90" fmla="*/ 26 w 63"/>
              <a:gd name="T91" fmla="*/ 88 h 88"/>
              <a:gd name="T92" fmla="*/ 30 w 63"/>
              <a:gd name="T93" fmla="*/ 88 h 88"/>
              <a:gd name="T94" fmla="*/ 32 w 63"/>
              <a:gd name="T95" fmla="*/ 88 h 88"/>
              <a:gd name="T96" fmla="*/ 36 w 63"/>
              <a:gd name="T97" fmla="*/ 88 h 88"/>
              <a:gd name="T98" fmla="*/ 39 w 63"/>
              <a:gd name="T99" fmla="*/ 87 h 88"/>
              <a:gd name="T100" fmla="*/ 42 w 63"/>
              <a:gd name="T101" fmla="*/ 86 h 88"/>
              <a:gd name="T102" fmla="*/ 45 w 63"/>
              <a:gd name="T103" fmla="*/ 86 h 88"/>
              <a:gd name="T104" fmla="*/ 49 w 63"/>
              <a:gd name="T105" fmla="*/ 83 h 88"/>
              <a:gd name="T106" fmla="*/ 51 w 63"/>
              <a:gd name="T107" fmla="*/ 81 h 88"/>
              <a:gd name="T108" fmla="*/ 52 w 63"/>
              <a:gd name="T109" fmla="*/ 79 h 88"/>
              <a:gd name="T110" fmla="*/ 55 w 63"/>
              <a:gd name="T111" fmla="*/ 77 h 88"/>
              <a:gd name="T112" fmla="*/ 58 w 63"/>
              <a:gd name="T113" fmla="*/ 74 h 88"/>
              <a:gd name="T114" fmla="*/ 59 w 63"/>
              <a:gd name="T115" fmla="*/ 72 h 88"/>
              <a:gd name="T116" fmla="*/ 60 w 63"/>
              <a:gd name="T117" fmla="*/ 69 h 88"/>
              <a:gd name="T118" fmla="*/ 61 w 63"/>
              <a:gd name="T119" fmla="*/ 65 h 88"/>
              <a:gd name="T120" fmla="*/ 63 w 63"/>
              <a:gd name="T121" fmla="*/ 63 h 88"/>
              <a:gd name="T122" fmla="*/ 63 w 63"/>
              <a:gd name="T123" fmla="*/ 60 h 88"/>
              <a:gd name="T124" fmla="*/ 63 w 63"/>
              <a:gd name="T125" fmla="*/ 5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 h="88">
                <a:moveTo>
                  <a:pt x="63" y="32"/>
                </a:moveTo>
                <a:lnTo>
                  <a:pt x="63" y="32"/>
                </a:lnTo>
                <a:lnTo>
                  <a:pt x="63" y="30"/>
                </a:lnTo>
                <a:lnTo>
                  <a:pt x="63" y="30"/>
                </a:lnTo>
                <a:lnTo>
                  <a:pt x="63" y="29"/>
                </a:lnTo>
                <a:lnTo>
                  <a:pt x="63" y="28"/>
                </a:lnTo>
                <a:lnTo>
                  <a:pt x="63" y="28"/>
                </a:lnTo>
                <a:lnTo>
                  <a:pt x="63" y="28"/>
                </a:lnTo>
                <a:lnTo>
                  <a:pt x="63" y="27"/>
                </a:lnTo>
                <a:lnTo>
                  <a:pt x="63" y="25"/>
                </a:lnTo>
                <a:lnTo>
                  <a:pt x="63" y="25"/>
                </a:lnTo>
                <a:lnTo>
                  <a:pt x="63" y="25"/>
                </a:lnTo>
                <a:lnTo>
                  <a:pt x="63" y="24"/>
                </a:lnTo>
                <a:lnTo>
                  <a:pt x="63" y="24"/>
                </a:lnTo>
                <a:lnTo>
                  <a:pt x="63" y="24"/>
                </a:lnTo>
                <a:lnTo>
                  <a:pt x="63" y="23"/>
                </a:lnTo>
                <a:lnTo>
                  <a:pt x="61" y="22"/>
                </a:lnTo>
                <a:lnTo>
                  <a:pt x="61" y="22"/>
                </a:lnTo>
                <a:lnTo>
                  <a:pt x="61" y="22"/>
                </a:lnTo>
                <a:lnTo>
                  <a:pt x="61" y="20"/>
                </a:lnTo>
                <a:lnTo>
                  <a:pt x="60" y="19"/>
                </a:lnTo>
                <a:lnTo>
                  <a:pt x="60" y="19"/>
                </a:lnTo>
                <a:lnTo>
                  <a:pt x="60" y="19"/>
                </a:lnTo>
                <a:lnTo>
                  <a:pt x="60" y="18"/>
                </a:lnTo>
                <a:lnTo>
                  <a:pt x="60" y="17"/>
                </a:lnTo>
                <a:lnTo>
                  <a:pt x="60" y="17"/>
                </a:lnTo>
                <a:lnTo>
                  <a:pt x="59" y="17"/>
                </a:lnTo>
                <a:lnTo>
                  <a:pt x="59" y="15"/>
                </a:lnTo>
                <a:lnTo>
                  <a:pt x="58" y="15"/>
                </a:lnTo>
                <a:lnTo>
                  <a:pt x="58" y="14"/>
                </a:lnTo>
                <a:lnTo>
                  <a:pt x="58" y="14"/>
                </a:lnTo>
                <a:lnTo>
                  <a:pt x="58" y="14"/>
                </a:lnTo>
                <a:lnTo>
                  <a:pt x="58" y="13"/>
                </a:lnTo>
                <a:lnTo>
                  <a:pt x="56" y="12"/>
                </a:lnTo>
                <a:lnTo>
                  <a:pt x="56" y="12"/>
                </a:lnTo>
                <a:lnTo>
                  <a:pt x="55" y="12"/>
                </a:lnTo>
                <a:lnTo>
                  <a:pt x="55" y="10"/>
                </a:lnTo>
                <a:lnTo>
                  <a:pt x="55" y="10"/>
                </a:lnTo>
                <a:lnTo>
                  <a:pt x="55" y="10"/>
                </a:lnTo>
                <a:lnTo>
                  <a:pt x="54" y="10"/>
                </a:lnTo>
                <a:lnTo>
                  <a:pt x="54" y="9"/>
                </a:lnTo>
                <a:lnTo>
                  <a:pt x="52" y="9"/>
                </a:lnTo>
                <a:lnTo>
                  <a:pt x="52" y="8"/>
                </a:lnTo>
                <a:lnTo>
                  <a:pt x="52" y="8"/>
                </a:lnTo>
                <a:lnTo>
                  <a:pt x="51" y="8"/>
                </a:lnTo>
                <a:lnTo>
                  <a:pt x="51" y="8"/>
                </a:lnTo>
                <a:lnTo>
                  <a:pt x="51" y="7"/>
                </a:lnTo>
                <a:lnTo>
                  <a:pt x="50" y="7"/>
                </a:lnTo>
                <a:lnTo>
                  <a:pt x="50" y="5"/>
                </a:lnTo>
                <a:lnTo>
                  <a:pt x="49" y="5"/>
                </a:lnTo>
                <a:lnTo>
                  <a:pt x="49" y="5"/>
                </a:lnTo>
                <a:lnTo>
                  <a:pt x="49" y="5"/>
                </a:lnTo>
                <a:lnTo>
                  <a:pt x="47" y="4"/>
                </a:lnTo>
                <a:lnTo>
                  <a:pt x="46" y="4"/>
                </a:lnTo>
                <a:lnTo>
                  <a:pt x="46" y="4"/>
                </a:lnTo>
                <a:lnTo>
                  <a:pt x="46" y="3"/>
                </a:lnTo>
                <a:lnTo>
                  <a:pt x="45" y="3"/>
                </a:lnTo>
                <a:lnTo>
                  <a:pt x="45" y="3"/>
                </a:lnTo>
                <a:lnTo>
                  <a:pt x="44" y="3"/>
                </a:lnTo>
                <a:lnTo>
                  <a:pt x="44" y="3"/>
                </a:lnTo>
                <a:lnTo>
                  <a:pt x="42" y="3"/>
                </a:lnTo>
                <a:lnTo>
                  <a:pt x="42" y="2"/>
                </a:lnTo>
                <a:lnTo>
                  <a:pt x="41" y="2"/>
                </a:lnTo>
                <a:lnTo>
                  <a:pt x="41" y="2"/>
                </a:lnTo>
                <a:lnTo>
                  <a:pt x="40" y="2"/>
                </a:lnTo>
                <a:lnTo>
                  <a:pt x="40" y="0"/>
                </a:lnTo>
                <a:lnTo>
                  <a:pt x="39" y="0"/>
                </a:lnTo>
                <a:lnTo>
                  <a:pt x="39" y="0"/>
                </a:lnTo>
                <a:lnTo>
                  <a:pt x="37" y="0"/>
                </a:lnTo>
                <a:lnTo>
                  <a:pt x="37" y="0"/>
                </a:lnTo>
                <a:lnTo>
                  <a:pt x="37" y="0"/>
                </a:lnTo>
                <a:lnTo>
                  <a:pt x="36" y="0"/>
                </a:lnTo>
                <a:lnTo>
                  <a:pt x="35" y="0"/>
                </a:lnTo>
                <a:lnTo>
                  <a:pt x="35" y="0"/>
                </a:lnTo>
                <a:lnTo>
                  <a:pt x="35" y="0"/>
                </a:lnTo>
                <a:lnTo>
                  <a:pt x="34" y="0"/>
                </a:lnTo>
                <a:lnTo>
                  <a:pt x="32" y="0"/>
                </a:lnTo>
                <a:lnTo>
                  <a:pt x="32" y="0"/>
                </a:lnTo>
                <a:lnTo>
                  <a:pt x="32" y="0"/>
                </a:lnTo>
                <a:lnTo>
                  <a:pt x="31" y="0"/>
                </a:lnTo>
                <a:lnTo>
                  <a:pt x="30" y="0"/>
                </a:lnTo>
                <a:lnTo>
                  <a:pt x="30" y="0"/>
                </a:lnTo>
                <a:lnTo>
                  <a:pt x="29" y="0"/>
                </a:lnTo>
                <a:lnTo>
                  <a:pt x="29" y="0"/>
                </a:lnTo>
                <a:lnTo>
                  <a:pt x="27" y="0"/>
                </a:lnTo>
                <a:lnTo>
                  <a:pt x="27" y="0"/>
                </a:lnTo>
                <a:lnTo>
                  <a:pt x="26" y="0"/>
                </a:lnTo>
                <a:lnTo>
                  <a:pt x="26" y="0"/>
                </a:lnTo>
                <a:lnTo>
                  <a:pt x="25" y="0"/>
                </a:lnTo>
                <a:lnTo>
                  <a:pt x="25" y="0"/>
                </a:lnTo>
                <a:lnTo>
                  <a:pt x="24" y="0"/>
                </a:lnTo>
                <a:lnTo>
                  <a:pt x="24" y="0"/>
                </a:lnTo>
                <a:lnTo>
                  <a:pt x="24" y="0"/>
                </a:lnTo>
                <a:lnTo>
                  <a:pt x="22" y="2"/>
                </a:lnTo>
                <a:lnTo>
                  <a:pt x="21" y="2"/>
                </a:lnTo>
                <a:lnTo>
                  <a:pt x="21" y="2"/>
                </a:lnTo>
                <a:lnTo>
                  <a:pt x="21" y="2"/>
                </a:lnTo>
                <a:lnTo>
                  <a:pt x="20" y="3"/>
                </a:lnTo>
                <a:lnTo>
                  <a:pt x="19" y="3"/>
                </a:lnTo>
                <a:lnTo>
                  <a:pt x="19" y="3"/>
                </a:lnTo>
                <a:lnTo>
                  <a:pt x="19" y="3"/>
                </a:lnTo>
                <a:lnTo>
                  <a:pt x="17" y="3"/>
                </a:lnTo>
                <a:lnTo>
                  <a:pt x="16" y="3"/>
                </a:lnTo>
                <a:lnTo>
                  <a:pt x="16" y="4"/>
                </a:lnTo>
                <a:lnTo>
                  <a:pt x="16" y="4"/>
                </a:lnTo>
                <a:lnTo>
                  <a:pt x="15" y="4"/>
                </a:lnTo>
                <a:lnTo>
                  <a:pt x="15" y="5"/>
                </a:lnTo>
                <a:lnTo>
                  <a:pt x="14" y="5"/>
                </a:lnTo>
                <a:lnTo>
                  <a:pt x="14" y="5"/>
                </a:lnTo>
                <a:lnTo>
                  <a:pt x="14" y="5"/>
                </a:lnTo>
                <a:lnTo>
                  <a:pt x="12" y="5"/>
                </a:lnTo>
                <a:lnTo>
                  <a:pt x="11" y="7"/>
                </a:lnTo>
                <a:lnTo>
                  <a:pt x="11" y="7"/>
                </a:lnTo>
                <a:lnTo>
                  <a:pt x="11" y="8"/>
                </a:lnTo>
                <a:lnTo>
                  <a:pt x="11" y="8"/>
                </a:lnTo>
                <a:lnTo>
                  <a:pt x="10" y="8"/>
                </a:lnTo>
                <a:lnTo>
                  <a:pt x="10" y="8"/>
                </a:lnTo>
                <a:lnTo>
                  <a:pt x="10" y="9"/>
                </a:lnTo>
                <a:lnTo>
                  <a:pt x="9" y="9"/>
                </a:lnTo>
                <a:lnTo>
                  <a:pt x="9" y="10"/>
                </a:lnTo>
                <a:lnTo>
                  <a:pt x="7" y="10"/>
                </a:lnTo>
                <a:lnTo>
                  <a:pt x="7" y="10"/>
                </a:lnTo>
                <a:lnTo>
                  <a:pt x="7" y="12"/>
                </a:lnTo>
                <a:lnTo>
                  <a:pt x="7" y="12"/>
                </a:lnTo>
                <a:lnTo>
                  <a:pt x="6" y="12"/>
                </a:lnTo>
                <a:lnTo>
                  <a:pt x="6" y="13"/>
                </a:lnTo>
                <a:lnTo>
                  <a:pt x="5" y="13"/>
                </a:lnTo>
                <a:lnTo>
                  <a:pt x="5" y="14"/>
                </a:lnTo>
                <a:lnTo>
                  <a:pt x="5" y="14"/>
                </a:lnTo>
                <a:lnTo>
                  <a:pt x="5" y="14"/>
                </a:lnTo>
                <a:lnTo>
                  <a:pt x="4" y="15"/>
                </a:lnTo>
                <a:lnTo>
                  <a:pt x="4" y="17"/>
                </a:lnTo>
                <a:lnTo>
                  <a:pt x="4" y="17"/>
                </a:lnTo>
                <a:lnTo>
                  <a:pt x="2" y="17"/>
                </a:lnTo>
                <a:lnTo>
                  <a:pt x="2" y="18"/>
                </a:lnTo>
                <a:lnTo>
                  <a:pt x="2" y="18"/>
                </a:lnTo>
                <a:lnTo>
                  <a:pt x="2" y="19"/>
                </a:lnTo>
                <a:lnTo>
                  <a:pt x="2" y="19"/>
                </a:lnTo>
                <a:lnTo>
                  <a:pt x="2" y="19"/>
                </a:lnTo>
                <a:lnTo>
                  <a:pt x="1" y="20"/>
                </a:lnTo>
                <a:lnTo>
                  <a:pt x="1" y="22"/>
                </a:lnTo>
                <a:lnTo>
                  <a:pt x="1" y="22"/>
                </a:lnTo>
                <a:lnTo>
                  <a:pt x="1" y="22"/>
                </a:lnTo>
                <a:lnTo>
                  <a:pt x="0" y="23"/>
                </a:lnTo>
                <a:lnTo>
                  <a:pt x="0" y="24"/>
                </a:lnTo>
                <a:lnTo>
                  <a:pt x="0" y="24"/>
                </a:lnTo>
                <a:lnTo>
                  <a:pt x="0" y="24"/>
                </a:lnTo>
                <a:lnTo>
                  <a:pt x="0" y="25"/>
                </a:lnTo>
                <a:lnTo>
                  <a:pt x="0" y="25"/>
                </a:lnTo>
                <a:lnTo>
                  <a:pt x="0" y="27"/>
                </a:lnTo>
                <a:lnTo>
                  <a:pt x="0" y="28"/>
                </a:lnTo>
                <a:lnTo>
                  <a:pt x="0" y="28"/>
                </a:lnTo>
                <a:lnTo>
                  <a:pt x="0" y="28"/>
                </a:lnTo>
                <a:lnTo>
                  <a:pt x="0" y="29"/>
                </a:lnTo>
                <a:lnTo>
                  <a:pt x="0" y="30"/>
                </a:lnTo>
                <a:lnTo>
                  <a:pt x="0" y="30"/>
                </a:lnTo>
                <a:lnTo>
                  <a:pt x="0" y="30"/>
                </a:lnTo>
                <a:lnTo>
                  <a:pt x="0" y="32"/>
                </a:lnTo>
                <a:lnTo>
                  <a:pt x="0" y="55"/>
                </a:lnTo>
                <a:lnTo>
                  <a:pt x="0" y="57"/>
                </a:lnTo>
                <a:lnTo>
                  <a:pt x="0" y="58"/>
                </a:lnTo>
                <a:lnTo>
                  <a:pt x="0" y="58"/>
                </a:lnTo>
                <a:lnTo>
                  <a:pt x="0" y="59"/>
                </a:lnTo>
                <a:lnTo>
                  <a:pt x="0" y="59"/>
                </a:lnTo>
                <a:lnTo>
                  <a:pt x="0" y="60"/>
                </a:lnTo>
                <a:lnTo>
                  <a:pt x="0" y="60"/>
                </a:lnTo>
                <a:lnTo>
                  <a:pt x="0" y="62"/>
                </a:lnTo>
                <a:lnTo>
                  <a:pt x="0" y="63"/>
                </a:lnTo>
                <a:lnTo>
                  <a:pt x="0" y="63"/>
                </a:lnTo>
                <a:lnTo>
                  <a:pt x="0" y="63"/>
                </a:lnTo>
                <a:lnTo>
                  <a:pt x="0" y="64"/>
                </a:lnTo>
                <a:lnTo>
                  <a:pt x="0" y="65"/>
                </a:lnTo>
                <a:lnTo>
                  <a:pt x="0" y="65"/>
                </a:lnTo>
                <a:lnTo>
                  <a:pt x="1" y="65"/>
                </a:lnTo>
                <a:lnTo>
                  <a:pt x="1" y="67"/>
                </a:lnTo>
                <a:lnTo>
                  <a:pt x="1" y="67"/>
                </a:lnTo>
                <a:lnTo>
                  <a:pt x="1" y="67"/>
                </a:lnTo>
                <a:lnTo>
                  <a:pt x="2" y="68"/>
                </a:lnTo>
                <a:lnTo>
                  <a:pt x="2" y="69"/>
                </a:lnTo>
                <a:lnTo>
                  <a:pt x="2" y="69"/>
                </a:lnTo>
                <a:lnTo>
                  <a:pt x="2" y="69"/>
                </a:lnTo>
                <a:lnTo>
                  <a:pt x="2" y="70"/>
                </a:lnTo>
                <a:lnTo>
                  <a:pt x="2" y="72"/>
                </a:lnTo>
                <a:lnTo>
                  <a:pt x="4" y="72"/>
                </a:lnTo>
                <a:lnTo>
                  <a:pt x="4" y="72"/>
                </a:lnTo>
                <a:lnTo>
                  <a:pt x="4" y="73"/>
                </a:lnTo>
                <a:lnTo>
                  <a:pt x="5" y="73"/>
                </a:lnTo>
                <a:lnTo>
                  <a:pt x="5" y="74"/>
                </a:lnTo>
                <a:lnTo>
                  <a:pt x="5" y="74"/>
                </a:lnTo>
                <a:lnTo>
                  <a:pt x="5" y="74"/>
                </a:lnTo>
                <a:lnTo>
                  <a:pt x="6" y="76"/>
                </a:lnTo>
                <a:lnTo>
                  <a:pt x="6" y="77"/>
                </a:lnTo>
                <a:lnTo>
                  <a:pt x="7" y="77"/>
                </a:lnTo>
                <a:lnTo>
                  <a:pt x="7" y="77"/>
                </a:lnTo>
                <a:lnTo>
                  <a:pt x="7" y="77"/>
                </a:lnTo>
                <a:lnTo>
                  <a:pt x="7" y="78"/>
                </a:lnTo>
                <a:lnTo>
                  <a:pt x="9" y="78"/>
                </a:lnTo>
                <a:lnTo>
                  <a:pt x="9" y="78"/>
                </a:lnTo>
                <a:lnTo>
                  <a:pt x="10" y="79"/>
                </a:lnTo>
                <a:lnTo>
                  <a:pt x="10" y="79"/>
                </a:lnTo>
                <a:lnTo>
                  <a:pt x="10" y="81"/>
                </a:lnTo>
                <a:lnTo>
                  <a:pt x="11" y="81"/>
                </a:lnTo>
                <a:lnTo>
                  <a:pt x="11" y="81"/>
                </a:lnTo>
                <a:lnTo>
                  <a:pt x="11" y="81"/>
                </a:lnTo>
                <a:lnTo>
                  <a:pt x="11" y="82"/>
                </a:lnTo>
                <a:lnTo>
                  <a:pt x="12" y="82"/>
                </a:lnTo>
                <a:lnTo>
                  <a:pt x="14" y="83"/>
                </a:lnTo>
                <a:lnTo>
                  <a:pt x="14" y="83"/>
                </a:lnTo>
                <a:lnTo>
                  <a:pt x="14" y="83"/>
                </a:lnTo>
                <a:lnTo>
                  <a:pt x="15" y="83"/>
                </a:lnTo>
                <a:lnTo>
                  <a:pt x="15" y="83"/>
                </a:lnTo>
                <a:lnTo>
                  <a:pt x="16" y="84"/>
                </a:lnTo>
                <a:lnTo>
                  <a:pt x="16" y="84"/>
                </a:lnTo>
                <a:lnTo>
                  <a:pt x="16" y="84"/>
                </a:lnTo>
                <a:lnTo>
                  <a:pt x="17" y="86"/>
                </a:lnTo>
                <a:lnTo>
                  <a:pt x="19" y="86"/>
                </a:lnTo>
                <a:lnTo>
                  <a:pt x="19" y="86"/>
                </a:lnTo>
                <a:lnTo>
                  <a:pt x="19" y="86"/>
                </a:lnTo>
                <a:lnTo>
                  <a:pt x="20" y="86"/>
                </a:lnTo>
                <a:lnTo>
                  <a:pt x="21" y="86"/>
                </a:lnTo>
                <a:lnTo>
                  <a:pt x="21" y="86"/>
                </a:lnTo>
                <a:lnTo>
                  <a:pt x="21" y="87"/>
                </a:lnTo>
                <a:lnTo>
                  <a:pt x="22" y="87"/>
                </a:lnTo>
                <a:lnTo>
                  <a:pt x="24" y="87"/>
                </a:lnTo>
                <a:lnTo>
                  <a:pt x="24" y="87"/>
                </a:lnTo>
                <a:lnTo>
                  <a:pt x="24" y="88"/>
                </a:lnTo>
                <a:lnTo>
                  <a:pt x="25" y="88"/>
                </a:lnTo>
                <a:lnTo>
                  <a:pt x="25" y="88"/>
                </a:lnTo>
                <a:lnTo>
                  <a:pt x="26" y="88"/>
                </a:lnTo>
                <a:lnTo>
                  <a:pt x="26" y="88"/>
                </a:lnTo>
                <a:lnTo>
                  <a:pt x="27" y="88"/>
                </a:lnTo>
                <a:lnTo>
                  <a:pt x="27" y="88"/>
                </a:lnTo>
                <a:lnTo>
                  <a:pt x="29" y="88"/>
                </a:lnTo>
                <a:lnTo>
                  <a:pt x="30" y="88"/>
                </a:lnTo>
                <a:lnTo>
                  <a:pt x="30" y="88"/>
                </a:lnTo>
                <a:lnTo>
                  <a:pt x="30" y="88"/>
                </a:lnTo>
                <a:lnTo>
                  <a:pt x="31" y="88"/>
                </a:lnTo>
                <a:lnTo>
                  <a:pt x="32" y="88"/>
                </a:lnTo>
                <a:lnTo>
                  <a:pt x="32" y="88"/>
                </a:lnTo>
                <a:lnTo>
                  <a:pt x="32" y="88"/>
                </a:lnTo>
                <a:lnTo>
                  <a:pt x="34" y="88"/>
                </a:lnTo>
                <a:lnTo>
                  <a:pt x="35" y="88"/>
                </a:lnTo>
                <a:lnTo>
                  <a:pt x="35" y="88"/>
                </a:lnTo>
                <a:lnTo>
                  <a:pt x="35" y="88"/>
                </a:lnTo>
                <a:lnTo>
                  <a:pt x="36" y="88"/>
                </a:lnTo>
                <a:lnTo>
                  <a:pt x="37" y="88"/>
                </a:lnTo>
                <a:lnTo>
                  <a:pt x="37" y="88"/>
                </a:lnTo>
                <a:lnTo>
                  <a:pt x="37" y="88"/>
                </a:lnTo>
                <a:lnTo>
                  <a:pt x="39" y="87"/>
                </a:lnTo>
                <a:lnTo>
                  <a:pt x="39" y="87"/>
                </a:lnTo>
                <a:lnTo>
                  <a:pt x="40" y="87"/>
                </a:lnTo>
                <a:lnTo>
                  <a:pt x="40" y="87"/>
                </a:lnTo>
                <a:lnTo>
                  <a:pt x="41" y="87"/>
                </a:lnTo>
                <a:lnTo>
                  <a:pt x="41" y="86"/>
                </a:lnTo>
                <a:lnTo>
                  <a:pt x="42" y="86"/>
                </a:lnTo>
                <a:lnTo>
                  <a:pt x="42" y="86"/>
                </a:lnTo>
                <a:lnTo>
                  <a:pt x="44" y="86"/>
                </a:lnTo>
                <a:lnTo>
                  <a:pt x="44" y="86"/>
                </a:lnTo>
                <a:lnTo>
                  <a:pt x="45" y="86"/>
                </a:lnTo>
                <a:lnTo>
                  <a:pt x="45" y="86"/>
                </a:lnTo>
                <a:lnTo>
                  <a:pt x="46" y="84"/>
                </a:lnTo>
                <a:lnTo>
                  <a:pt x="46" y="84"/>
                </a:lnTo>
                <a:lnTo>
                  <a:pt x="46" y="83"/>
                </a:lnTo>
                <a:lnTo>
                  <a:pt x="47" y="83"/>
                </a:lnTo>
                <a:lnTo>
                  <a:pt x="49" y="83"/>
                </a:lnTo>
                <a:lnTo>
                  <a:pt x="49" y="83"/>
                </a:lnTo>
                <a:lnTo>
                  <a:pt x="49" y="83"/>
                </a:lnTo>
                <a:lnTo>
                  <a:pt x="50" y="82"/>
                </a:lnTo>
                <a:lnTo>
                  <a:pt x="50" y="82"/>
                </a:lnTo>
                <a:lnTo>
                  <a:pt x="51" y="81"/>
                </a:lnTo>
                <a:lnTo>
                  <a:pt x="51" y="81"/>
                </a:lnTo>
                <a:lnTo>
                  <a:pt x="51" y="81"/>
                </a:lnTo>
                <a:lnTo>
                  <a:pt x="52" y="81"/>
                </a:lnTo>
                <a:lnTo>
                  <a:pt x="52" y="79"/>
                </a:lnTo>
                <a:lnTo>
                  <a:pt x="52" y="79"/>
                </a:lnTo>
                <a:lnTo>
                  <a:pt x="54" y="78"/>
                </a:lnTo>
                <a:lnTo>
                  <a:pt x="54" y="78"/>
                </a:lnTo>
                <a:lnTo>
                  <a:pt x="55" y="78"/>
                </a:lnTo>
                <a:lnTo>
                  <a:pt x="55" y="78"/>
                </a:lnTo>
                <a:lnTo>
                  <a:pt x="55" y="77"/>
                </a:lnTo>
                <a:lnTo>
                  <a:pt x="55" y="77"/>
                </a:lnTo>
                <a:lnTo>
                  <a:pt x="56" y="77"/>
                </a:lnTo>
                <a:lnTo>
                  <a:pt x="56" y="76"/>
                </a:lnTo>
                <a:lnTo>
                  <a:pt x="58" y="76"/>
                </a:lnTo>
                <a:lnTo>
                  <a:pt x="58" y="74"/>
                </a:lnTo>
                <a:lnTo>
                  <a:pt x="58" y="74"/>
                </a:lnTo>
                <a:lnTo>
                  <a:pt x="58" y="74"/>
                </a:lnTo>
                <a:lnTo>
                  <a:pt x="58" y="73"/>
                </a:lnTo>
                <a:lnTo>
                  <a:pt x="59" y="72"/>
                </a:lnTo>
                <a:lnTo>
                  <a:pt x="59" y="72"/>
                </a:lnTo>
                <a:lnTo>
                  <a:pt x="60" y="72"/>
                </a:lnTo>
                <a:lnTo>
                  <a:pt x="60" y="70"/>
                </a:lnTo>
                <a:lnTo>
                  <a:pt x="60" y="70"/>
                </a:lnTo>
                <a:lnTo>
                  <a:pt x="60" y="69"/>
                </a:lnTo>
                <a:lnTo>
                  <a:pt x="60" y="69"/>
                </a:lnTo>
                <a:lnTo>
                  <a:pt x="60" y="68"/>
                </a:lnTo>
                <a:lnTo>
                  <a:pt x="61" y="68"/>
                </a:lnTo>
                <a:lnTo>
                  <a:pt x="61" y="67"/>
                </a:lnTo>
                <a:lnTo>
                  <a:pt x="61" y="67"/>
                </a:lnTo>
                <a:lnTo>
                  <a:pt x="61" y="65"/>
                </a:lnTo>
                <a:lnTo>
                  <a:pt x="63" y="65"/>
                </a:lnTo>
                <a:lnTo>
                  <a:pt x="63" y="65"/>
                </a:lnTo>
                <a:lnTo>
                  <a:pt x="63" y="64"/>
                </a:lnTo>
                <a:lnTo>
                  <a:pt x="63" y="63"/>
                </a:lnTo>
                <a:lnTo>
                  <a:pt x="63" y="63"/>
                </a:lnTo>
                <a:lnTo>
                  <a:pt x="63" y="63"/>
                </a:lnTo>
                <a:lnTo>
                  <a:pt x="63" y="62"/>
                </a:lnTo>
                <a:lnTo>
                  <a:pt x="63" y="60"/>
                </a:lnTo>
                <a:lnTo>
                  <a:pt x="63" y="60"/>
                </a:lnTo>
                <a:lnTo>
                  <a:pt x="63" y="60"/>
                </a:lnTo>
                <a:lnTo>
                  <a:pt x="63" y="59"/>
                </a:lnTo>
                <a:lnTo>
                  <a:pt x="63" y="58"/>
                </a:lnTo>
                <a:lnTo>
                  <a:pt x="63" y="58"/>
                </a:lnTo>
                <a:lnTo>
                  <a:pt x="63" y="58"/>
                </a:lnTo>
                <a:lnTo>
                  <a:pt x="63" y="55"/>
                </a:lnTo>
                <a:lnTo>
                  <a:pt x="63" y="32"/>
                </a:lnTo>
                <a:close/>
              </a:path>
            </a:pathLst>
          </a:custGeom>
          <a:solidFill>
            <a:schemeClr val="accent1"/>
          </a:solidFill>
          <a:ln w="6350">
            <a:solidFill>
              <a:schemeClr val="accent1"/>
            </a:solidFill>
            <a:prstDash val="solid"/>
            <a:round/>
            <a:headEnd/>
            <a:tailEnd/>
          </a:ln>
        </p:spPr>
        <p:txBody>
          <a:bodyPr/>
          <a:lstStyle/>
          <a:p>
            <a:endParaRPr lang="en-US" dirty="0"/>
          </a:p>
        </p:txBody>
      </p:sp>
      <p:sp>
        <p:nvSpPr>
          <p:cNvPr id="78958" name="Line 110"/>
          <p:cNvSpPr>
            <a:spLocks noChangeShapeType="1"/>
          </p:cNvSpPr>
          <p:nvPr/>
        </p:nvSpPr>
        <p:spPr bwMode="auto">
          <a:xfrm>
            <a:off x="2351619" y="2344741"/>
            <a:ext cx="2116" cy="1587"/>
          </a:xfrm>
          <a:prstGeom prst="line">
            <a:avLst/>
          </a:prstGeom>
          <a:noFill/>
          <a:ln w="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59" name="Line 111"/>
          <p:cNvSpPr>
            <a:spLocks noChangeShapeType="1"/>
          </p:cNvSpPr>
          <p:nvPr/>
        </p:nvSpPr>
        <p:spPr bwMode="auto">
          <a:xfrm>
            <a:off x="2427819" y="2355850"/>
            <a:ext cx="2116" cy="1588"/>
          </a:xfrm>
          <a:prstGeom prst="line">
            <a:avLst/>
          </a:prstGeom>
          <a:noFill/>
          <a:ln w="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60" name="Line 112"/>
          <p:cNvSpPr>
            <a:spLocks noChangeShapeType="1"/>
          </p:cNvSpPr>
          <p:nvPr/>
        </p:nvSpPr>
        <p:spPr bwMode="auto">
          <a:xfrm>
            <a:off x="2440519" y="2363791"/>
            <a:ext cx="2116" cy="1587"/>
          </a:xfrm>
          <a:prstGeom prst="line">
            <a:avLst/>
          </a:prstGeom>
          <a:noFill/>
          <a:ln w="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61" name="Line 113"/>
          <p:cNvSpPr>
            <a:spLocks noChangeShapeType="1"/>
          </p:cNvSpPr>
          <p:nvPr/>
        </p:nvSpPr>
        <p:spPr bwMode="auto">
          <a:xfrm>
            <a:off x="2429933" y="2360616"/>
            <a:ext cx="0" cy="1587"/>
          </a:xfrm>
          <a:prstGeom prst="line">
            <a:avLst/>
          </a:prstGeom>
          <a:noFill/>
          <a:ln w="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62" name="Line 114"/>
          <p:cNvSpPr>
            <a:spLocks noChangeShapeType="1"/>
          </p:cNvSpPr>
          <p:nvPr/>
        </p:nvSpPr>
        <p:spPr bwMode="auto">
          <a:xfrm>
            <a:off x="2506135" y="2371725"/>
            <a:ext cx="2117" cy="1588"/>
          </a:xfrm>
          <a:prstGeom prst="line">
            <a:avLst/>
          </a:prstGeom>
          <a:noFill/>
          <a:ln w="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63" name="Line 115"/>
          <p:cNvSpPr>
            <a:spLocks noChangeShapeType="1"/>
          </p:cNvSpPr>
          <p:nvPr/>
        </p:nvSpPr>
        <p:spPr bwMode="auto">
          <a:xfrm>
            <a:off x="2493433" y="2368550"/>
            <a:ext cx="0" cy="1588"/>
          </a:xfrm>
          <a:prstGeom prst="line">
            <a:avLst/>
          </a:prstGeom>
          <a:noFill/>
          <a:ln w="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64" name="Line 116"/>
          <p:cNvSpPr>
            <a:spLocks noChangeShapeType="1"/>
          </p:cNvSpPr>
          <p:nvPr/>
        </p:nvSpPr>
        <p:spPr bwMode="auto">
          <a:xfrm>
            <a:off x="2510368" y="2379666"/>
            <a:ext cx="2117" cy="1587"/>
          </a:xfrm>
          <a:prstGeom prst="line">
            <a:avLst/>
          </a:prstGeom>
          <a:noFill/>
          <a:ln w="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65" name="Line 117"/>
          <p:cNvSpPr>
            <a:spLocks noChangeShapeType="1"/>
          </p:cNvSpPr>
          <p:nvPr/>
        </p:nvSpPr>
        <p:spPr bwMode="auto">
          <a:xfrm>
            <a:off x="2495551" y="2376491"/>
            <a:ext cx="2116" cy="1587"/>
          </a:xfrm>
          <a:prstGeom prst="line">
            <a:avLst/>
          </a:prstGeom>
          <a:noFill/>
          <a:ln w="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66" name="Line 118"/>
          <p:cNvSpPr>
            <a:spLocks noChangeShapeType="1"/>
          </p:cNvSpPr>
          <p:nvPr/>
        </p:nvSpPr>
        <p:spPr bwMode="auto">
          <a:xfrm>
            <a:off x="2531535" y="2387600"/>
            <a:ext cx="2117" cy="0"/>
          </a:xfrm>
          <a:prstGeom prst="line">
            <a:avLst/>
          </a:prstGeom>
          <a:noFill/>
          <a:ln w="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67" name="Line 119"/>
          <p:cNvSpPr>
            <a:spLocks noChangeShapeType="1"/>
          </p:cNvSpPr>
          <p:nvPr/>
        </p:nvSpPr>
        <p:spPr bwMode="auto">
          <a:xfrm>
            <a:off x="2516718" y="2384425"/>
            <a:ext cx="2116" cy="1588"/>
          </a:xfrm>
          <a:prstGeom prst="line">
            <a:avLst/>
          </a:prstGeom>
          <a:noFill/>
          <a:ln w="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68" name="Line 120"/>
          <p:cNvSpPr>
            <a:spLocks noChangeShapeType="1"/>
          </p:cNvSpPr>
          <p:nvPr/>
        </p:nvSpPr>
        <p:spPr bwMode="auto">
          <a:xfrm>
            <a:off x="2540000" y="2395538"/>
            <a:ext cx="2117" cy="0"/>
          </a:xfrm>
          <a:prstGeom prst="line">
            <a:avLst/>
          </a:prstGeom>
          <a:noFill/>
          <a:ln w="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69" name="Line 121"/>
          <p:cNvSpPr>
            <a:spLocks noChangeShapeType="1"/>
          </p:cNvSpPr>
          <p:nvPr/>
        </p:nvSpPr>
        <p:spPr bwMode="auto">
          <a:xfrm>
            <a:off x="2525186" y="2392366"/>
            <a:ext cx="2116" cy="1587"/>
          </a:xfrm>
          <a:prstGeom prst="line">
            <a:avLst/>
          </a:prstGeom>
          <a:noFill/>
          <a:ln w="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70" name="Line 122"/>
          <p:cNvSpPr>
            <a:spLocks noChangeShapeType="1"/>
          </p:cNvSpPr>
          <p:nvPr/>
        </p:nvSpPr>
        <p:spPr bwMode="auto">
          <a:xfrm>
            <a:off x="2548468" y="2403475"/>
            <a:ext cx="2117" cy="0"/>
          </a:xfrm>
          <a:prstGeom prst="line">
            <a:avLst/>
          </a:prstGeom>
          <a:noFill/>
          <a:ln w="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71" name="Line 123"/>
          <p:cNvSpPr>
            <a:spLocks noChangeShapeType="1"/>
          </p:cNvSpPr>
          <p:nvPr/>
        </p:nvSpPr>
        <p:spPr bwMode="auto">
          <a:xfrm>
            <a:off x="2535767" y="2400300"/>
            <a:ext cx="0" cy="1588"/>
          </a:xfrm>
          <a:prstGeom prst="line">
            <a:avLst/>
          </a:prstGeom>
          <a:noFill/>
          <a:ln w="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72" name="Line 124"/>
          <p:cNvSpPr>
            <a:spLocks noChangeShapeType="1"/>
          </p:cNvSpPr>
          <p:nvPr/>
        </p:nvSpPr>
        <p:spPr bwMode="auto">
          <a:xfrm>
            <a:off x="2584451" y="2411413"/>
            <a:ext cx="2116" cy="0"/>
          </a:xfrm>
          <a:prstGeom prst="line">
            <a:avLst/>
          </a:prstGeom>
          <a:noFill/>
          <a:ln w="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73" name="Line 125"/>
          <p:cNvSpPr>
            <a:spLocks noChangeShapeType="1"/>
          </p:cNvSpPr>
          <p:nvPr/>
        </p:nvSpPr>
        <p:spPr bwMode="auto">
          <a:xfrm>
            <a:off x="2571751" y="2416175"/>
            <a:ext cx="2116" cy="1588"/>
          </a:xfrm>
          <a:prstGeom prst="line">
            <a:avLst/>
          </a:prstGeom>
          <a:noFill/>
          <a:ln w="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8974" name="Text Box 126"/>
          <p:cNvSpPr txBox="1">
            <a:spLocks noChangeArrowheads="1"/>
          </p:cNvSpPr>
          <p:nvPr/>
        </p:nvSpPr>
        <p:spPr bwMode="auto">
          <a:xfrm>
            <a:off x="2362200" y="4200526"/>
            <a:ext cx="74168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50000"/>
              </a:lnSpc>
              <a:spcBef>
                <a:spcPct val="50000"/>
              </a:spcBef>
            </a:pPr>
            <a:r>
              <a:rPr lang="en-US" altLang="en-US" sz="1600" b="1" dirty="0">
                <a:latin typeface="Arial" charset="0"/>
                <a:cs typeface="Times New Roman" pitchFamily="18" charset="0"/>
              </a:rPr>
              <a:t>				               </a:t>
            </a:r>
            <a:r>
              <a:rPr lang="en-US" altLang="en-US" sz="1400" b="1" dirty="0">
                <a:solidFill>
                  <a:schemeClr val="hlink"/>
                </a:solidFill>
                <a:latin typeface="Arial" charset="0"/>
                <a:cs typeface="Times New Roman" pitchFamily="18" charset="0"/>
              </a:rPr>
              <a:t>4-Year</a:t>
            </a:r>
          </a:p>
          <a:p>
            <a:pPr>
              <a:lnSpc>
                <a:spcPct val="50000"/>
              </a:lnSpc>
              <a:spcBef>
                <a:spcPct val="50000"/>
              </a:spcBef>
            </a:pPr>
            <a:r>
              <a:rPr lang="en-US" altLang="en-US" sz="1400" b="1" dirty="0">
                <a:latin typeface="Arial" charset="0"/>
                <a:cs typeface="Times New Roman" pitchFamily="18" charset="0"/>
              </a:rPr>
              <a:t>                                             </a:t>
            </a:r>
            <a:r>
              <a:rPr lang="en-US" altLang="en-US" sz="1400" dirty="0">
                <a:solidFill>
                  <a:schemeClr val="hlink"/>
                </a:solidFill>
                <a:latin typeface="Arial" charset="0"/>
                <a:cs typeface="Times New Roman" pitchFamily="18" charset="0"/>
              </a:rPr>
              <a:t>N	              Death          Estimate</a:t>
            </a:r>
          </a:p>
          <a:p>
            <a:pPr>
              <a:lnSpc>
                <a:spcPct val="50000"/>
              </a:lnSpc>
              <a:spcBef>
                <a:spcPct val="50000"/>
              </a:spcBef>
            </a:pPr>
            <a:r>
              <a:rPr lang="en-US" altLang="en-US" sz="1400" dirty="0">
                <a:solidFill>
                  <a:srgbClr val="C00000"/>
                </a:solidFill>
                <a:latin typeface="Arial" charset="0"/>
                <a:cs typeface="Times New Roman" pitchFamily="18" charset="0"/>
              </a:rPr>
              <a:t>CHOP + Mab	      179	                18	91%</a:t>
            </a:r>
          </a:p>
          <a:p>
            <a:pPr>
              <a:lnSpc>
                <a:spcPct val="50000"/>
              </a:lnSpc>
              <a:spcBef>
                <a:spcPct val="50000"/>
              </a:spcBef>
            </a:pPr>
            <a:r>
              <a:rPr lang="en-US" altLang="en-US" sz="1400" dirty="0">
                <a:solidFill>
                  <a:schemeClr val="hlink"/>
                </a:solidFill>
                <a:latin typeface="Arial" charset="0"/>
                <a:cs typeface="Times New Roman" pitchFamily="18" charset="0"/>
              </a:rPr>
              <a:t>ProMace		      425	               189	79%</a:t>
            </a:r>
          </a:p>
          <a:p>
            <a:pPr>
              <a:lnSpc>
                <a:spcPct val="50000"/>
              </a:lnSpc>
              <a:spcBef>
                <a:spcPct val="50000"/>
              </a:spcBef>
            </a:pPr>
            <a:r>
              <a:rPr lang="en-US" altLang="en-US" sz="1400" dirty="0">
                <a:solidFill>
                  <a:schemeClr val="tx2"/>
                </a:solidFill>
                <a:latin typeface="Arial" charset="0"/>
                <a:cs typeface="Times New Roman" pitchFamily="18" charset="0"/>
              </a:rPr>
              <a:t>CHOP           	      356	               226                69%</a:t>
            </a:r>
          </a:p>
        </p:txBody>
      </p:sp>
      <p:sp>
        <p:nvSpPr>
          <p:cNvPr id="78975" name="Text Box 127"/>
          <p:cNvSpPr txBox="1">
            <a:spLocks noChangeArrowheads="1"/>
          </p:cNvSpPr>
          <p:nvPr/>
        </p:nvSpPr>
        <p:spPr bwMode="auto">
          <a:xfrm>
            <a:off x="4191002" y="5724528"/>
            <a:ext cx="5092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b="1" dirty="0">
                <a:latin typeface="Arial" charset="0"/>
                <a:cs typeface="Times New Roman" pitchFamily="18" charset="0"/>
              </a:rPr>
              <a:t>Years After Registration</a:t>
            </a:r>
          </a:p>
        </p:txBody>
      </p:sp>
      <p:sp>
        <p:nvSpPr>
          <p:cNvPr id="78976" name="Text Box 128"/>
          <p:cNvSpPr txBox="1">
            <a:spLocks noChangeArrowheads="1"/>
          </p:cNvSpPr>
          <p:nvPr/>
        </p:nvSpPr>
        <p:spPr bwMode="auto">
          <a:xfrm>
            <a:off x="3615268" y="1768478"/>
            <a:ext cx="447251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b="1" dirty="0">
                <a:latin typeface="Arial" charset="0"/>
                <a:cs typeface="Times New Roman" pitchFamily="18" charset="0"/>
              </a:rPr>
              <a:t>OS by Treatment</a:t>
            </a:r>
          </a:p>
        </p:txBody>
      </p:sp>
      <p:sp>
        <p:nvSpPr>
          <p:cNvPr id="78977" name="Text Box 129"/>
          <p:cNvSpPr txBox="1">
            <a:spLocks noChangeArrowheads="1"/>
          </p:cNvSpPr>
          <p:nvPr/>
        </p:nvSpPr>
        <p:spPr bwMode="auto">
          <a:xfrm>
            <a:off x="406400" y="63817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pPr>
            <a:r>
              <a:rPr lang="en-US" altLang="en-US" sz="1400" dirty="0">
                <a:solidFill>
                  <a:schemeClr val="hlink"/>
                </a:solidFill>
                <a:latin typeface="Arial" charset="0"/>
                <a:cs typeface="Times New Roman" pitchFamily="18" charset="0"/>
              </a:rPr>
              <a:t>Reprinted with permission. © 2008 American Society of Clinical Oncology. All rights reserved. Fisher RI, et al. J Clin Oncol. 2005; 23:8447-8452. </a:t>
            </a:r>
          </a:p>
        </p:txBody>
      </p:sp>
      <p:sp>
        <p:nvSpPr>
          <p:cNvPr id="78978" name="Text Box 130"/>
          <p:cNvSpPr txBox="1">
            <a:spLocks noChangeArrowheads="1"/>
          </p:cNvSpPr>
          <p:nvPr/>
        </p:nvSpPr>
        <p:spPr bwMode="auto">
          <a:xfrm>
            <a:off x="9169400" y="3895728"/>
            <a:ext cx="172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dirty="0">
                <a:latin typeface="Arial" charset="0"/>
                <a:cs typeface="Times New Roman" pitchFamily="18" charset="0"/>
              </a:rPr>
              <a:t>1980s</a:t>
            </a:r>
          </a:p>
        </p:txBody>
      </p:sp>
      <p:sp>
        <p:nvSpPr>
          <p:cNvPr id="78979" name="Text Box 131"/>
          <p:cNvSpPr txBox="1">
            <a:spLocks noChangeArrowheads="1"/>
          </p:cNvSpPr>
          <p:nvPr/>
        </p:nvSpPr>
        <p:spPr bwMode="auto">
          <a:xfrm>
            <a:off x="9137651" y="3409953"/>
            <a:ext cx="172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dirty="0">
                <a:latin typeface="Arial" charset="0"/>
                <a:cs typeface="Times New Roman" pitchFamily="18" charset="0"/>
              </a:rPr>
              <a:t>1990s</a:t>
            </a:r>
          </a:p>
        </p:txBody>
      </p:sp>
      <p:sp>
        <p:nvSpPr>
          <p:cNvPr id="78980" name="Rectangle 132"/>
          <p:cNvSpPr>
            <a:spLocks noChangeArrowheads="1"/>
          </p:cNvSpPr>
          <p:nvPr/>
        </p:nvSpPr>
        <p:spPr bwMode="auto">
          <a:xfrm rot="16200000">
            <a:off x="401213" y="3490527"/>
            <a:ext cx="21672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0" hangingPunct="0"/>
            <a:r>
              <a:rPr lang="en-US" altLang="en-US" b="1" dirty="0">
                <a:latin typeface="Arial" charset="0"/>
                <a:cs typeface="Times New Roman" pitchFamily="18" charset="0"/>
              </a:rPr>
              <a:t>Overall Survival (%)</a:t>
            </a:r>
          </a:p>
        </p:txBody>
      </p:sp>
      <p:sp>
        <p:nvSpPr>
          <p:cNvPr id="78981" name="Text Box 133"/>
          <p:cNvSpPr txBox="1">
            <a:spLocks noChangeArrowheads="1"/>
          </p:cNvSpPr>
          <p:nvPr/>
        </p:nvSpPr>
        <p:spPr bwMode="auto">
          <a:xfrm>
            <a:off x="6430433" y="2481263"/>
            <a:ext cx="2499784"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dirty="0">
                <a:latin typeface="Arial" charset="0"/>
                <a:cs typeface="Times New Roman" pitchFamily="18" charset="0"/>
              </a:rPr>
              <a:t>1990s-2000s</a:t>
            </a:r>
          </a:p>
        </p:txBody>
      </p:sp>
      <p:sp>
        <p:nvSpPr>
          <p:cNvPr id="78982" name="Rectangle 134"/>
          <p:cNvSpPr>
            <a:spLocks noChangeArrowheads="1"/>
          </p:cNvSpPr>
          <p:nvPr/>
        </p:nvSpPr>
        <p:spPr bwMode="auto">
          <a:xfrm>
            <a:off x="1835151" y="3884616"/>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dirty="0">
                <a:latin typeface="Arial" charset="0"/>
                <a:cs typeface="Times New Roman" pitchFamily="18" charset="0"/>
              </a:rPr>
              <a:t>40</a:t>
            </a:r>
          </a:p>
        </p:txBody>
      </p:sp>
      <p:sp>
        <p:nvSpPr>
          <p:cNvPr id="78983" name="Rectangle 135"/>
          <p:cNvSpPr>
            <a:spLocks noChangeArrowheads="1"/>
          </p:cNvSpPr>
          <p:nvPr/>
        </p:nvSpPr>
        <p:spPr bwMode="auto">
          <a:xfrm>
            <a:off x="1835151" y="4476752"/>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dirty="0">
                <a:latin typeface="Arial" charset="0"/>
                <a:cs typeface="Times New Roman" pitchFamily="18" charset="0"/>
              </a:rPr>
              <a:t>20</a:t>
            </a:r>
          </a:p>
        </p:txBody>
      </p:sp>
      <p:sp>
        <p:nvSpPr>
          <p:cNvPr id="78984" name="Rectangle 136"/>
          <p:cNvSpPr>
            <a:spLocks noChangeArrowheads="1"/>
          </p:cNvSpPr>
          <p:nvPr/>
        </p:nvSpPr>
        <p:spPr bwMode="auto">
          <a:xfrm>
            <a:off x="1665818" y="2217741"/>
            <a:ext cx="3847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dirty="0">
                <a:latin typeface="Arial" charset="0"/>
                <a:cs typeface="Times New Roman" pitchFamily="18" charset="0"/>
              </a:rPr>
              <a:t>100</a:t>
            </a:r>
          </a:p>
        </p:txBody>
      </p:sp>
      <p:sp>
        <p:nvSpPr>
          <p:cNvPr id="78985" name="Rectangle 137"/>
          <p:cNvSpPr>
            <a:spLocks noChangeArrowheads="1"/>
          </p:cNvSpPr>
          <p:nvPr/>
        </p:nvSpPr>
        <p:spPr bwMode="auto">
          <a:xfrm>
            <a:off x="1813986" y="2752725"/>
            <a:ext cx="35983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en-US" dirty="0">
                <a:latin typeface="Arial" charset="0"/>
                <a:cs typeface="Times New Roman" pitchFamily="18" charset="0"/>
              </a:rPr>
              <a:t>80</a:t>
            </a:r>
          </a:p>
        </p:txBody>
      </p:sp>
      <p:sp>
        <p:nvSpPr>
          <p:cNvPr id="78986" name="Rectangle 138"/>
          <p:cNvSpPr>
            <a:spLocks noChangeArrowheads="1"/>
          </p:cNvSpPr>
          <p:nvPr/>
        </p:nvSpPr>
        <p:spPr bwMode="auto">
          <a:xfrm>
            <a:off x="9271002" y="5343525"/>
            <a:ext cx="35983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en-US" dirty="0">
                <a:latin typeface="Arial" charset="0"/>
                <a:cs typeface="Times New Roman" pitchFamily="18" charset="0"/>
              </a:rPr>
              <a:t>10</a:t>
            </a:r>
          </a:p>
        </p:txBody>
      </p:sp>
      <p:sp>
        <p:nvSpPr>
          <p:cNvPr id="78987" name="Line 139"/>
          <p:cNvSpPr>
            <a:spLocks noChangeShapeType="1"/>
          </p:cNvSpPr>
          <p:nvPr/>
        </p:nvSpPr>
        <p:spPr bwMode="auto">
          <a:xfrm>
            <a:off x="2362202" y="5267325"/>
            <a:ext cx="713316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8988" name="Line 140"/>
          <p:cNvSpPr>
            <a:spLocks noChangeShapeType="1"/>
          </p:cNvSpPr>
          <p:nvPr/>
        </p:nvSpPr>
        <p:spPr bwMode="auto">
          <a:xfrm>
            <a:off x="3727451" y="5183188"/>
            <a:ext cx="0" cy="63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8989" name="Line 141"/>
          <p:cNvSpPr>
            <a:spLocks noChangeShapeType="1"/>
          </p:cNvSpPr>
          <p:nvPr/>
        </p:nvSpPr>
        <p:spPr bwMode="auto">
          <a:xfrm>
            <a:off x="2345267" y="5186363"/>
            <a:ext cx="0" cy="63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8990" name="Line 142"/>
          <p:cNvSpPr>
            <a:spLocks noChangeShapeType="1"/>
          </p:cNvSpPr>
          <p:nvPr/>
        </p:nvSpPr>
        <p:spPr bwMode="auto">
          <a:xfrm>
            <a:off x="5158317" y="5181600"/>
            <a:ext cx="0" cy="63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8991" name="Line 143"/>
          <p:cNvSpPr>
            <a:spLocks noChangeShapeType="1"/>
          </p:cNvSpPr>
          <p:nvPr/>
        </p:nvSpPr>
        <p:spPr bwMode="auto">
          <a:xfrm>
            <a:off x="6574367" y="5181600"/>
            <a:ext cx="0" cy="63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8992" name="Line 144"/>
          <p:cNvSpPr>
            <a:spLocks noChangeShapeType="1"/>
          </p:cNvSpPr>
          <p:nvPr/>
        </p:nvSpPr>
        <p:spPr bwMode="auto">
          <a:xfrm>
            <a:off x="7992533" y="5180013"/>
            <a:ext cx="0" cy="63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8993" name="Line 145"/>
          <p:cNvSpPr>
            <a:spLocks noChangeShapeType="1"/>
          </p:cNvSpPr>
          <p:nvPr/>
        </p:nvSpPr>
        <p:spPr bwMode="auto">
          <a:xfrm>
            <a:off x="9472084" y="5176838"/>
            <a:ext cx="0" cy="63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8994" name="Line 146"/>
          <p:cNvSpPr>
            <a:spLocks noChangeShapeType="1"/>
          </p:cNvSpPr>
          <p:nvPr/>
        </p:nvSpPr>
        <p:spPr bwMode="auto">
          <a:xfrm flipH="1">
            <a:off x="2252133" y="4605338"/>
            <a:ext cx="8466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8995" name="Line 147"/>
          <p:cNvSpPr>
            <a:spLocks noChangeShapeType="1"/>
          </p:cNvSpPr>
          <p:nvPr/>
        </p:nvSpPr>
        <p:spPr bwMode="auto">
          <a:xfrm flipH="1">
            <a:off x="2245785" y="5173663"/>
            <a:ext cx="8466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8996" name="Line 148"/>
          <p:cNvSpPr>
            <a:spLocks noChangeShapeType="1"/>
          </p:cNvSpPr>
          <p:nvPr/>
        </p:nvSpPr>
        <p:spPr bwMode="auto">
          <a:xfrm flipH="1">
            <a:off x="2245785" y="4017963"/>
            <a:ext cx="8466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8997" name="Line 149"/>
          <p:cNvSpPr>
            <a:spLocks noChangeShapeType="1"/>
          </p:cNvSpPr>
          <p:nvPr/>
        </p:nvSpPr>
        <p:spPr bwMode="auto">
          <a:xfrm flipH="1">
            <a:off x="2245785" y="3486150"/>
            <a:ext cx="8466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8998" name="Line 150"/>
          <p:cNvSpPr>
            <a:spLocks noChangeShapeType="1"/>
          </p:cNvSpPr>
          <p:nvPr/>
        </p:nvSpPr>
        <p:spPr bwMode="auto">
          <a:xfrm flipH="1">
            <a:off x="2252133" y="2890838"/>
            <a:ext cx="8466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8999" name="Line 151"/>
          <p:cNvSpPr>
            <a:spLocks noChangeShapeType="1"/>
          </p:cNvSpPr>
          <p:nvPr/>
        </p:nvSpPr>
        <p:spPr bwMode="auto">
          <a:xfrm flipH="1">
            <a:off x="2243668" y="2344738"/>
            <a:ext cx="8466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000" name="Line 152"/>
          <p:cNvSpPr>
            <a:spLocks noChangeShapeType="1"/>
          </p:cNvSpPr>
          <p:nvPr/>
        </p:nvSpPr>
        <p:spPr bwMode="auto">
          <a:xfrm>
            <a:off x="2345267" y="2328863"/>
            <a:ext cx="0" cy="28622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001" name="Rectangle 153"/>
          <p:cNvSpPr>
            <a:spLocks noChangeArrowheads="1"/>
          </p:cNvSpPr>
          <p:nvPr/>
        </p:nvSpPr>
        <p:spPr bwMode="auto">
          <a:xfrm>
            <a:off x="2988735" y="2303463"/>
            <a:ext cx="29633" cy="57150"/>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02" name="Rectangle 154"/>
          <p:cNvSpPr>
            <a:spLocks noChangeArrowheads="1"/>
          </p:cNvSpPr>
          <p:nvPr/>
        </p:nvSpPr>
        <p:spPr bwMode="auto">
          <a:xfrm>
            <a:off x="3718986" y="2405063"/>
            <a:ext cx="27516" cy="57150"/>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03" name="Rectangle 155"/>
          <p:cNvSpPr>
            <a:spLocks noChangeArrowheads="1"/>
          </p:cNvSpPr>
          <p:nvPr/>
        </p:nvSpPr>
        <p:spPr bwMode="auto">
          <a:xfrm>
            <a:off x="3784600" y="2408238"/>
            <a:ext cx="27517" cy="57150"/>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04" name="Rectangle 156"/>
          <p:cNvSpPr>
            <a:spLocks noChangeArrowheads="1"/>
          </p:cNvSpPr>
          <p:nvPr/>
        </p:nvSpPr>
        <p:spPr bwMode="auto">
          <a:xfrm>
            <a:off x="3979333" y="2425703"/>
            <a:ext cx="27517"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05" name="Rectangle 157"/>
          <p:cNvSpPr>
            <a:spLocks noChangeArrowheads="1"/>
          </p:cNvSpPr>
          <p:nvPr/>
        </p:nvSpPr>
        <p:spPr bwMode="auto">
          <a:xfrm>
            <a:off x="4387851" y="2489200"/>
            <a:ext cx="27516" cy="57150"/>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06" name="Rectangle 158"/>
          <p:cNvSpPr>
            <a:spLocks noChangeArrowheads="1"/>
          </p:cNvSpPr>
          <p:nvPr/>
        </p:nvSpPr>
        <p:spPr bwMode="auto">
          <a:xfrm>
            <a:off x="4580469" y="2492375"/>
            <a:ext cx="29633" cy="57150"/>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07" name="Line 159"/>
          <p:cNvSpPr>
            <a:spLocks noChangeShapeType="1"/>
          </p:cNvSpPr>
          <p:nvPr/>
        </p:nvSpPr>
        <p:spPr bwMode="auto">
          <a:xfrm>
            <a:off x="5920319"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08" name="Rectangle 160"/>
          <p:cNvSpPr>
            <a:spLocks noChangeArrowheads="1"/>
          </p:cNvSpPr>
          <p:nvPr/>
        </p:nvSpPr>
        <p:spPr bwMode="auto">
          <a:xfrm>
            <a:off x="5920319" y="2670178"/>
            <a:ext cx="27516"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09" name="Line 161"/>
          <p:cNvSpPr>
            <a:spLocks noChangeShapeType="1"/>
          </p:cNvSpPr>
          <p:nvPr/>
        </p:nvSpPr>
        <p:spPr bwMode="auto">
          <a:xfrm flipH="1" flipV="1">
            <a:off x="5918200" y="2724150"/>
            <a:ext cx="2117" cy="1588"/>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10" name="Rectangle 162"/>
          <p:cNvSpPr>
            <a:spLocks noChangeArrowheads="1"/>
          </p:cNvSpPr>
          <p:nvPr/>
        </p:nvSpPr>
        <p:spPr bwMode="auto">
          <a:xfrm>
            <a:off x="5920319" y="2670178"/>
            <a:ext cx="27516"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11" name="Line 163"/>
          <p:cNvSpPr>
            <a:spLocks noChangeShapeType="1"/>
          </p:cNvSpPr>
          <p:nvPr/>
        </p:nvSpPr>
        <p:spPr bwMode="auto">
          <a:xfrm>
            <a:off x="5928786"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12" name="Rectangle 164"/>
          <p:cNvSpPr>
            <a:spLocks noChangeArrowheads="1"/>
          </p:cNvSpPr>
          <p:nvPr/>
        </p:nvSpPr>
        <p:spPr bwMode="auto">
          <a:xfrm>
            <a:off x="5928786" y="2670178"/>
            <a:ext cx="27516"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13" name="Line 165"/>
          <p:cNvSpPr>
            <a:spLocks noChangeShapeType="1"/>
          </p:cNvSpPr>
          <p:nvPr/>
        </p:nvSpPr>
        <p:spPr bwMode="auto">
          <a:xfrm>
            <a:off x="5928786"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14" name="Rectangle 166"/>
          <p:cNvSpPr>
            <a:spLocks noChangeArrowheads="1"/>
          </p:cNvSpPr>
          <p:nvPr/>
        </p:nvSpPr>
        <p:spPr bwMode="auto">
          <a:xfrm>
            <a:off x="5928786" y="2670178"/>
            <a:ext cx="27516"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15" name="Line 167"/>
          <p:cNvSpPr>
            <a:spLocks noChangeShapeType="1"/>
          </p:cNvSpPr>
          <p:nvPr/>
        </p:nvSpPr>
        <p:spPr bwMode="auto">
          <a:xfrm>
            <a:off x="5933019"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16" name="Rectangle 168"/>
          <p:cNvSpPr>
            <a:spLocks noChangeArrowheads="1"/>
          </p:cNvSpPr>
          <p:nvPr/>
        </p:nvSpPr>
        <p:spPr bwMode="auto">
          <a:xfrm>
            <a:off x="5933020" y="2670178"/>
            <a:ext cx="29633"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17" name="Line 169"/>
          <p:cNvSpPr>
            <a:spLocks noChangeShapeType="1"/>
          </p:cNvSpPr>
          <p:nvPr/>
        </p:nvSpPr>
        <p:spPr bwMode="auto">
          <a:xfrm>
            <a:off x="5954186"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18" name="Line 170"/>
          <p:cNvSpPr>
            <a:spLocks noChangeShapeType="1"/>
          </p:cNvSpPr>
          <p:nvPr/>
        </p:nvSpPr>
        <p:spPr bwMode="auto">
          <a:xfrm>
            <a:off x="5994400" y="2725741"/>
            <a:ext cx="2117"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19" name="Rectangle 171"/>
          <p:cNvSpPr>
            <a:spLocks noChangeArrowheads="1"/>
          </p:cNvSpPr>
          <p:nvPr/>
        </p:nvSpPr>
        <p:spPr bwMode="auto">
          <a:xfrm>
            <a:off x="5994402" y="2670178"/>
            <a:ext cx="29633"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20" name="Line 172"/>
          <p:cNvSpPr>
            <a:spLocks noChangeShapeType="1"/>
          </p:cNvSpPr>
          <p:nvPr/>
        </p:nvSpPr>
        <p:spPr bwMode="auto">
          <a:xfrm>
            <a:off x="6011335" y="2725741"/>
            <a:ext cx="2117"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21" name="Rectangle 173"/>
          <p:cNvSpPr>
            <a:spLocks noChangeArrowheads="1"/>
          </p:cNvSpPr>
          <p:nvPr/>
        </p:nvSpPr>
        <p:spPr bwMode="auto">
          <a:xfrm>
            <a:off x="6011335" y="2670178"/>
            <a:ext cx="27517"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22" name="Line 174"/>
          <p:cNvSpPr>
            <a:spLocks noChangeShapeType="1"/>
          </p:cNvSpPr>
          <p:nvPr/>
        </p:nvSpPr>
        <p:spPr bwMode="auto">
          <a:xfrm>
            <a:off x="6024035" y="2725741"/>
            <a:ext cx="2117"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23" name="Rectangle 175"/>
          <p:cNvSpPr>
            <a:spLocks noChangeArrowheads="1"/>
          </p:cNvSpPr>
          <p:nvPr/>
        </p:nvSpPr>
        <p:spPr bwMode="auto">
          <a:xfrm>
            <a:off x="6024033" y="2670178"/>
            <a:ext cx="25400"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24" name="Line 176"/>
          <p:cNvSpPr>
            <a:spLocks noChangeShapeType="1"/>
          </p:cNvSpPr>
          <p:nvPr/>
        </p:nvSpPr>
        <p:spPr bwMode="auto">
          <a:xfrm>
            <a:off x="6026151" y="2725741"/>
            <a:ext cx="0"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25" name="Line 177"/>
          <p:cNvSpPr>
            <a:spLocks noChangeShapeType="1"/>
          </p:cNvSpPr>
          <p:nvPr/>
        </p:nvSpPr>
        <p:spPr bwMode="auto">
          <a:xfrm>
            <a:off x="6030386"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26" name="Line 178"/>
          <p:cNvSpPr>
            <a:spLocks noChangeShapeType="1"/>
          </p:cNvSpPr>
          <p:nvPr/>
        </p:nvSpPr>
        <p:spPr bwMode="auto">
          <a:xfrm>
            <a:off x="6083300" y="2725741"/>
            <a:ext cx="2117"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27" name="Rectangle 179"/>
          <p:cNvSpPr>
            <a:spLocks noChangeArrowheads="1"/>
          </p:cNvSpPr>
          <p:nvPr/>
        </p:nvSpPr>
        <p:spPr bwMode="auto">
          <a:xfrm>
            <a:off x="6083300" y="2670178"/>
            <a:ext cx="27517"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28" name="Line 180"/>
          <p:cNvSpPr>
            <a:spLocks noChangeShapeType="1"/>
          </p:cNvSpPr>
          <p:nvPr/>
        </p:nvSpPr>
        <p:spPr bwMode="auto">
          <a:xfrm>
            <a:off x="6093886"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29" name="Rectangle 181"/>
          <p:cNvSpPr>
            <a:spLocks noChangeArrowheads="1"/>
          </p:cNvSpPr>
          <p:nvPr/>
        </p:nvSpPr>
        <p:spPr bwMode="auto">
          <a:xfrm>
            <a:off x="6093886" y="2670178"/>
            <a:ext cx="27516"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30" name="Line 182"/>
          <p:cNvSpPr>
            <a:spLocks noChangeShapeType="1"/>
          </p:cNvSpPr>
          <p:nvPr/>
        </p:nvSpPr>
        <p:spPr bwMode="auto">
          <a:xfrm>
            <a:off x="6093886"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31" name="Rectangle 183"/>
          <p:cNvSpPr>
            <a:spLocks noChangeArrowheads="1"/>
          </p:cNvSpPr>
          <p:nvPr/>
        </p:nvSpPr>
        <p:spPr bwMode="auto">
          <a:xfrm>
            <a:off x="6093886" y="2670178"/>
            <a:ext cx="27516"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32" name="Line 184"/>
          <p:cNvSpPr>
            <a:spLocks noChangeShapeType="1"/>
          </p:cNvSpPr>
          <p:nvPr/>
        </p:nvSpPr>
        <p:spPr bwMode="auto">
          <a:xfrm>
            <a:off x="6098119"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33" name="Rectangle 185"/>
          <p:cNvSpPr>
            <a:spLocks noChangeArrowheads="1"/>
          </p:cNvSpPr>
          <p:nvPr/>
        </p:nvSpPr>
        <p:spPr bwMode="auto">
          <a:xfrm>
            <a:off x="6098119" y="2670178"/>
            <a:ext cx="27516"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34" name="Line 186"/>
          <p:cNvSpPr>
            <a:spLocks noChangeShapeType="1"/>
          </p:cNvSpPr>
          <p:nvPr/>
        </p:nvSpPr>
        <p:spPr bwMode="auto">
          <a:xfrm>
            <a:off x="6098119"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35" name="Rectangle 187"/>
          <p:cNvSpPr>
            <a:spLocks noChangeArrowheads="1"/>
          </p:cNvSpPr>
          <p:nvPr/>
        </p:nvSpPr>
        <p:spPr bwMode="auto">
          <a:xfrm>
            <a:off x="6098119" y="2670178"/>
            <a:ext cx="27516"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36" name="Line 188"/>
          <p:cNvSpPr>
            <a:spLocks noChangeShapeType="1"/>
          </p:cNvSpPr>
          <p:nvPr/>
        </p:nvSpPr>
        <p:spPr bwMode="auto">
          <a:xfrm>
            <a:off x="6106586"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37" name="Line 189"/>
          <p:cNvSpPr>
            <a:spLocks noChangeShapeType="1"/>
          </p:cNvSpPr>
          <p:nvPr/>
        </p:nvSpPr>
        <p:spPr bwMode="auto">
          <a:xfrm>
            <a:off x="6106586"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38" name="Line 190"/>
          <p:cNvSpPr>
            <a:spLocks noChangeShapeType="1"/>
          </p:cNvSpPr>
          <p:nvPr/>
        </p:nvSpPr>
        <p:spPr bwMode="auto">
          <a:xfrm>
            <a:off x="6112935" y="2725741"/>
            <a:ext cx="2117"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39" name="Line 191"/>
          <p:cNvSpPr>
            <a:spLocks noChangeShapeType="1"/>
          </p:cNvSpPr>
          <p:nvPr/>
        </p:nvSpPr>
        <p:spPr bwMode="auto">
          <a:xfrm>
            <a:off x="6119284" y="2725741"/>
            <a:ext cx="0"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40" name="Line 192"/>
          <p:cNvSpPr>
            <a:spLocks noChangeShapeType="1"/>
          </p:cNvSpPr>
          <p:nvPr/>
        </p:nvSpPr>
        <p:spPr bwMode="auto">
          <a:xfrm>
            <a:off x="6136219"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41" name="Rectangle 193"/>
          <p:cNvSpPr>
            <a:spLocks noChangeArrowheads="1"/>
          </p:cNvSpPr>
          <p:nvPr/>
        </p:nvSpPr>
        <p:spPr bwMode="auto">
          <a:xfrm>
            <a:off x="6136219" y="2670178"/>
            <a:ext cx="27516"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42" name="Line 194"/>
          <p:cNvSpPr>
            <a:spLocks noChangeShapeType="1"/>
          </p:cNvSpPr>
          <p:nvPr/>
        </p:nvSpPr>
        <p:spPr bwMode="auto">
          <a:xfrm>
            <a:off x="6151033" y="2725741"/>
            <a:ext cx="2117"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43" name="Line 195"/>
          <p:cNvSpPr>
            <a:spLocks noChangeShapeType="1"/>
          </p:cNvSpPr>
          <p:nvPr/>
        </p:nvSpPr>
        <p:spPr bwMode="auto">
          <a:xfrm>
            <a:off x="6161617" y="2725741"/>
            <a:ext cx="0"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44" name="Line 196"/>
          <p:cNvSpPr>
            <a:spLocks noChangeShapeType="1"/>
          </p:cNvSpPr>
          <p:nvPr/>
        </p:nvSpPr>
        <p:spPr bwMode="auto">
          <a:xfrm>
            <a:off x="6180668" y="2725741"/>
            <a:ext cx="2117"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45" name="Rectangle 197"/>
          <p:cNvSpPr>
            <a:spLocks noChangeArrowheads="1"/>
          </p:cNvSpPr>
          <p:nvPr/>
        </p:nvSpPr>
        <p:spPr bwMode="auto">
          <a:xfrm>
            <a:off x="6180668" y="2670178"/>
            <a:ext cx="27517"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46" name="Line 198"/>
          <p:cNvSpPr>
            <a:spLocks noChangeShapeType="1"/>
          </p:cNvSpPr>
          <p:nvPr/>
        </p:nvSpPr>
        <p:spPr bwMode="auto">
          <a:xfrm>
            <a:off x="6184900" y="2725741"/>
            <a:ext cx="2117"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47" name="Line 199"/>
          <p:cNvSpPr>
            <a:spLocks noChangeShapeType="1"/>
          </p:cNvSpPr>
          <p:nvPr/>
        </p:nvSpPr>
        <p:spPr bwMode="auto">
          <a:xfrm>
            <a:off x="6191251"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48" name="Line 200"/>
          <p:cNvSpPr>
            <a:spLocks noChangeShapeType="1"/>
          </p:cNvSpPr>
          <p:nvPr/>
        </p:nvSpPr>
        <p:spPr bwMode="auto">
          <a:xfrm>
            <a:off x="6197600" y="2725741"/>
            <a:ext cx="2117"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49" name="Line 201"/>
          <p:cNvSpPr>
            <a:spLocks noChangeShapeType="1"/>
          </p:cNvSpPr>
          <p:nvPr/>
        </p:nvSpPr>
        <p:spPr bwMode="auto">
          <a:xfrm>
            <a:off x="6203951"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50" name="Rectangle 202"/>
          <p:cNvSpPr>
            <a:spLocks noChangeArrowheads="1"/>
          </p:cNvSpPr>
          <p:nvPr/>
        </p:nvSpPr>
        <p:spPr bwMode="auto">
          <a:xfrm>
            <a:off x="6203953" y="2670178"/>
            <a:ext cx="29633"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51" name="Line 203"/>
          <p:cNvSpPr>
            <a:spLocks noChangeShapeType="1"/>
          </p:cNvSpPr>
          <p:nvPr/>
        </p:nvSpPr>
        <p:spPr bwMode="auto">
          <a:xfrm>
            <a:off x="6214533" y="2725741"/>
            <a:ext cx="0"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52" name="Line 204"/>
          <p:cNvSpPr>
            <a:spLocks noChangeShapeType="1"/>
          </p:cNvSpPr>
          <p:nvPr/>
        </p:nvSpPr>
        <p:spPr bwMode="auto">
          <a:xfrm>
            <a:off x="6220886"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53" name="Rectangle 205"/>
          <p:cNvSpPr>
            <a:spLocks noChangeArrowheads="1"/>
          </p:cNvSpPr>
          <p:nvPr/>
        </p:nvSpPr>
        <p:spPr bwMode="auto">
          <a:xfrm>
            <a:off x="6220884" y="2670178"/>
            <a:ext cx="25400"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54" name="Line 206"/>
          <p:cNvSpPr>
            <a:spLocks noChangeShapeType="1"/>
          </p:cNvSpPr>
          <p:nvPr/>
        </p:nvSpPr>
        <p:spPr bwMode="auto">
          <a:xfrm>
            <a:off x="6220886"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55" name="Rectangle 207"/>
          <p:cNvSpPr>
            <a:spLocks noChangeArrowheads="1"/>
          </p:cNvSpPr>
          <p:nvPr/>
        </p:nvSpPr>
        <p:spPr bwMode="auto">
          <a:xfrm>
            <a:off x="6220884" y="2670178"/>
            <a:ext cx="25400"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56" name="Line 208"/>
          <p:cNvSpPr>
            <a:spLocks noChangeShapeType="1"/>
          </p:cNvSpPr>
          <p:nvPr/>
        </p:nvSpPr>
        <p:spPr bwMode="auto">
          <a:xfrm>
            <a:off x="6227235" y="2725741"/>
            <a:ext cx="2117"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57" name="Line 209"/>
          <p:cNvSpPr>
            <a:spLocks noChangeShapeType="1"/>
          </p:cNvSpPr>
          <p:nvPr/>
        </p:nvSpPr>
        <p:spPr bwMode="auto">
          <a:xfrm>
            <a:off x="6246286"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58" name="Line 210"/>
          <p:cNvSpPr>
            <a:spLocks noChangeShapeType="1"/>
          </p:cNvSpPr>
          <p:nvPr/>
        </p:nvSpPr>
        <p:spPr bwMode="auto">
          <a:xfrm>
            <a:off x="6256868" y="2725741"/>
            <a:ext cx="2117"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59" name="Rectangle 211"/>
          <p:cNvSpPr>
            <a:spLocks noChangeArrowheads="1"/>
          </p:cNvSpPr>
          <p:nvPr/>
        </p:nvSpPr>
        <p:spPr bwMode="auto">
          <a:xfrm>
            <a:off x="6256868" y="2670178"/>
            <a:ext cx="27517"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60" name="Line 212"/>
          <p:cNvSpPr>
            <a:spLocks noChangeShapeType="1"/>
          </p:cNvSpPr>
          <p:nvPr/>
        </p:nvSpPr>
        <p:spPr bwMode="auto">
          <a:xfrm>
            <a:off x="6265335" y="2725741"/>
            <a:ext cx="2117"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61" name="Rectangle 213"/>
          <p:cNvSpPr>
            <a:spLocks noChangeArrowheads="1"/>
          </p:cNvSpPr>
          <p:nvPr/>
        </p:nvSpPr>
        <p:spPr bwMode="auto">
          <a:xfrm>
            <a:off x="6265336" y="2670178"/>
            <a:ext cx="29633"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62" name="Line 214"/>
          <p:cNvSpPr>
            <a:spLocks noChangeShapeType="1"/>
          </p:cNvSpPr>
          <p:nvPr/>
        </p:nvSpPr>
        <p:spPr bwMode="auto">
          <a:xfrm>
            <a:off x="6265335" y="2725741"/>
            <a:ext cx="2117"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63" name="Rectangle 215"/>
          <p:cNvSpPr>
            <a:spLocks noChangeArrowheads="1"/>
          </p:cNvSpPr>
          <p:nvPr/>
        </p:nvSpPr>
        <p:spPr bwMode="auto">
          <a:xfrm>
            <a:off x="6265336" y="2670178"/>
            <a:ext cx="29633"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64" name="Line 216"/>
          <p:cNvSpPr>
            <a:spLocks noChangeShapeType="1"/>
          </p:cNvSpPr>
          <p:nvPr/>
        </p:nvSpPr>
        <p:spPr bwMode="auto">
          <a:xfrm>
            <a:off x="6269568" y="2725741"/>
            <a:ext cx="2117"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65" name="Rectangle 217"/>
          <p:cNvSpPr>
            <a:spLocks noChangeArrowheads="1"/>
          </p:cNvSpPr>
          <p:nvPr/>
        </p:nvSpPr>
        <p:spPr bwMode="auto">
          <a:xfrm>
            <a:off x="6269567" y="2670178"/>
            <a:ext cx="27517"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66" name="Line 218"/>
          <p:cNvSpPr>
            <a:spLocks noChangeShapeType="1"/>
          </p:cNvSpPr>
          <p:nvPr/>
        </p:nvSpPr>
        <p:spPr bwMode="auto">
          <a:xfrm>
            <a:off x="6273800" y="2725741"/>
            <a:ext cx="2117"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67" name="Line 219"/>
          <p:cNvSpPr>
            <a:spLocks noChangeShapeType="1"/>
          </p:cNvSpPr>
          <p:nvPr/>
        </p:nvSpPr>
        <p:spPr bwMode="auto">
          <a:xfrm>
            <a:off x="6297086"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68" name="Line 220"/>
          <p:cNvSpPr>
            <a:spLocks noChangeShapeType="1"/>
          </p:cNvSpPr>
          <p:nvPr/>
        </p:nvSpPr>
        <p:spPr bwMode="auto">
          <a:xfrm>
            <a:off x="6305551"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69" name="Line 221"/>
          <p:cNvSpPr>
            <a:spLocks noChangeShapeType="1"/>
          </p:cNvSpPr>
          <p:nvPr/>
        </p:nvSpPr>
        <p:spPr bwMode="auto">
          <a:xfrm>
            <a:off x="6316135" y="2725741"/>
            <a:ext cx="2117"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70" name="Line 222"/>
          <p:cNvSpPr>
            <a:spLocks noChangeShapeType="1"/>
          </p:cNvSpPr>
          <p:nvPr/>
        </p:nvSpPr>
        <p:spPr bwMode="auto">
          <a:xfrm>
            <a:off x="6318251" y="2725741"/>
            <a:ext cx="0"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71" name="Rectangle 223"/>
          <p:cNvSpPr>
            <a:spLocks noChangeArrowheads="1"/>
          </p:cNvSpPr>
          <p:nvPr/>
        </p:nvSpPr>
        <p:spPr bwMode="auto">
          <a:xfrm>
            <a:off x="6318251" y="2670178"/>
            <a:ext cx="27516"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72" name="Line 224"/>
          <p:cNvSpPr>
            <a:spLocks noChangeShapeType="1"/>
          </p:cNvSpPr>
          <p:nvPr/>
        </p:nvSpPr>
        <p:spPr bwMode="auto">
          <a:xfrm>
            <a:off x="6318251"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73" name="Line 225"/>
          <p:cNvSpPr>
            <a:spLocks noChangeShapeType="1"/>
          </p:cNvSpPr>
          <p:nvPr/>
        </p:nvSpPr>
        <p:spPr bwMode="auto">
          <a:xfrm>
            <a:off x="6330951"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74" name="Line 226"/>
          <p:cNvSpPr>
            <a:spLocks noChangeShapeType="1"/>
          </p:cNvSpPr>
          <p:nvPr/>
        </p:nvSpPr>
        <p:spPr bwMode="auto">
          <a:xfrm>
            <a:off x="6330951"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75" name="Line 227"/>
          <p:cNvSpPr>
            <a:spLocks noChangeShapeType="1"/>
          </p:cNvSpPr>
          <p:nvPr/>
        </p:nvSpPr>
        <p:spPr bwMode="auto">
          <a:xfrm>
            <a:off x="6350000" y="2725741"/>
            <a:ext cx="0"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76" name="Line 228"/>
          <p:cNvSpPr>
            <a:spLocks noChangeShapeType="1"/>
          </p:cNvSpPr>
          <p:nvPr/>
        </p:nvSpPr>
        <p:spPr bwMode="auto">
          <a:xfrm>
            <a:off x="6411384" y="2725741"/>
            <a:ext cx="0"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77" name="Rectangle 229"/>
          <p:cNvSpPr>
            <a:spLocks noChangeArrowheads="1"/>
          </p:cNvSpPr>
          <p:nvPr/>
        </p:nvSpPr>
        <p:spPr bwMode="auto">
          <a:xfrm>
            <a:off x="6411386" y="2670178"/>
            <a:ext cx="27516"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78" name="Line 230"/>
          <p:cNvSpPr>
            <a:spLocks noChangeShapeType="1"/>
          </p:cNvSpPr>
          <p:nvPr/>
        </p:nvSpPr>
        <p:spPr bwMode="auto">
          <a:xfrm>
            <a:off x="6500286" y="2725741"/>
            <a:ext cx="2116"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79" name="Rectangle 231"/>
          <p:cNvSpPr>
            <a:spLocks noChangeArrowheads="1"/>
          </p:cNvSpPr>
          <p:nvPr/>
        </p:nvSpPr>
        <p:spPr bwMode="auto">
          <a:xfrm>
            <a:off x="6500286" y="2670178"/>
            <a:ext cx="27516"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80" name="Line 232"/>
          <p:cNvSpPr>
            <a:spLocks noChangeShapeType="1"/>
          </p:cNvSpPr>
          <p:nvPr/>
        </p:nvSpPr>
        <p:spPr bwMode="auto">
          <a:xfrm>
            <a:off x="6502400" y="2725741"/>
            <a:ext cx="2117"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81" name="Rectangle 233"/>
          <p:cNvSpPr>
            <a:spLocks noChangeArrowheads="1"/>
          </p:cNvSpPr>
          <p:nvPr/>
        </p:nvSpPr>
        <p:spPr bwMode="auto">
          <a:xfrm>
            <a:off x="6502400" y="2670178"/>
            <a:ext cx="27517"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82" name="Line 234"/>
          <p:cNvSpPr>
            <a:spLocks noChangeShapeType="1"/>
          </p:cNvSpPr>
          <p:nvPr/>
        </p:nvSpPr>
        <p:spPr bwMode="auto">
          <a:xfrm>
            <a:off x="6515100" y="2725741"/>
            <a:ext cx="2117"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83" name="Rectangle 235"/>
          <p:cNvSpPr>
            <a:spLocks noChangeArrowheads="1"/>
          </p:cNvSpPr>
          <p:nvPr/>
        </p:nvSpPr>
        <p:spPr bwMode="auto">
          <a:xfrm>
            <a:off x="6515102" y="2670178"/>
            <a:ext cx="29633"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84" name="Line 236"/>
          <p:cNvSpPr>
            <a:spLocks noChangeShapeType="1"/>
          </p:cNvSpPr>
          <p:nvPr/>
        </p:nvSpPr>
        <p:spPr bwMode="auto">
          <a:xfrm>
            <a:off x="6536268" y="2725741"/>
            <a:ext cx="2117" cy="1587"/>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85" name="Rectangle 237"/>
          <p:cNvSpPr>
            <a:spLocks noChangeArrowheads="1"/>
          </p:cNvSpPr>
          <p:nvPr/>
        </p:nvSpPr>
        <p:spPr bwMode="auto">
          <a:xfrm>
            <a:off x="6536269" y="2670178"/>
            <a:ext cx="29633"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86" name="Line 238"/>
          <p:cNvSpPr>
            <a:spLocks noChangeShapeType="1"/>
          </p:cNvSpPr>
          <p:nvPr/>
        </p:nvSpPr>
        <p:spPr bwMode="auto">
          <a:xfrm>
            <a:off x="6576484" y="2725738"/>
            <a:ext cx="6349" cy="4762"/>
          </a:xfrm>
          <a:prstGeom prst="line">
            <a:avLst/>
          </a:prstGeom>
          <a:noFill/>
          <a:ln w="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9087" name="Rectangle 239"/>
          <p:cNvSpPr>
            <a:spLocks noChangeArrowheads="1"/>
          </p:cNvSpPr>
          <p:nvPr/>
        </p:nvSpPr>
        <p:spPr bwMode="auto">
          <a:xfrm>
            <a:off x="6572251" y="2670178"/>
            <a:ext cx="27516" cy="55563"/>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088" name="Line 240"/>
          <p:cNvSpPr>
            <a:spLocks noChangeShapeType="1"/>
          </p:cNvSpPr>
          <p:nvPr/>
        </p:nvSpPr>
        <p:spPr bwMode="auto">
          <a:xfrm flipV="1">
            <a:off x="3128433" y="2517775"/>
            <a:ext cx="0" cy="71438"/>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79089" name="Group 241"/>
          <p:cNvGrpSpPr>
            <a:grpSpLocks/>
          </p:cNvGrpSpPr>
          <p:nvPr/>
        </p:nvGrpSpPr>
        <p:grpSpPr bwMode="auto">
          <a:xfrm>
            <a:off x="2370668" y="2363788"/>
            <a:ext cx="7063317" cy="1782762"/>
            <a:chOff x="891" y="1692"/>
            <a:chExt cx="3337" cy="1123"/>
          </a:xfrm>
        </p:grpSpPr>
        <p:sp>
          <p:nvSpPr>
            <p:cNvPr id="79090" name="Freeform 242"/>
            <p:cNvSpPr>
              <a:spLocks/>
            </p:cNvSpPr>
            <p:nvPr/>
          </p:nvSpPr>
          <p:spPr bwMode="auto">
            <a:xfrm>
              <a:off x="3704" y="2680"/>
              <a:ext cx="524" cy="132"/>
            </a:xfrm>
            <a:custGeom>
              <a:avLst/>
              <a:gdLst>
                <a:gd name="T0" fmla="*/ 0 w 524"/>
                <a:gd name="T1" fmla="*/ 0 h 132"/>
                <a:gd name="T2" fmla="*/ 45 w 524"/>
                <a:gd name="T3" fmla="*/ 0 h 132"/>
                <a:gd name="T4" fmla="*/ 44 w 524"/>
                <a:gd name="T5" fmla="*/ 8 h 132"/>
                <a:gd name="T6" fmla="*/ 63 w 524"/>
                <a:gd name="T7" fmla="*/ 7 h 132"/>
                <a:gd name="T8" fmla="*/ 63 w 524"/>
                <a:gd name="T9" fmla="*/ 18 h 132"/>
                <a:gd name="T10" fmla="*/ 90 w 524"/>
                <a:gd name="T11" fmla="*/ 14 h 132"/>
                <a:gd name="T12" fmla="*/ 90 w 524"/>
                <a:gd name="T13" fmla="*/ 27 h 132"/>
                <a:gd name="T14" fmla="*/ 124 w 524"/>
                <a:gd name="T15" fmla="*/ 27 h 132"/>
                <a:gd name="T16" fmla="*/ 124 w 524"/>
                <a:gd name="T17" fmla="*/ 36 h 132"/>
                <a:gd name="T18" fmla="*/ 137 w 524"/>
                <a:gd name="T19" fmla="*/ 36 h 132"/>
                <a:gd name="T20" fmla="*/ 138 w 524"/>
                <a:gd name="T21" fmla="*/ 46 h 132"/>
                <a:gd name="T22" fmla="*/ 202 w 524"/>
                <a:gd name="T23" fmla="*/ 46 h 132"/>
                <a:gd name="T24" fmla="*/ 216 w 524"/>
                <a:gd name="T25" fmla="*/ 48 h 132"/>
                <a:gd name="T26" fmla="*/ 225 w 524"/>
                <a:gd name="T27" fmla="*/ 39 h 132"/>
                <a:gd name="T28" fmla="*/ 242 w 524"/>
                <a:gd name="T29" fmla="*/ 57 h 132"/>
                <a:gd name="T30" fmla="*/ 260 w 524"/>
                <a:gd name="T31" fmla="*/ 57 h 132"/>
                <a:gd name="T32" fmla="*/ 290 w 524"/>
                <a:gd name="T33" fmla="*/ 58 h 132"/>
                <a:gd name="T34" fmla="*/ 294 w 524"/>
                <a:gd name="T35" fmla="*/ 70 h 132"/>
                <a:gd name="T36" fmla="*/ 312 w 524"/>
                <a:gd name="T37" fmla="*/ 69 h 132"/>
                <a:gd name="T38" fmla="*/ 328 w 524"/>
                <a:gd name="T39" fmla="*/ 69 h 132"/>
                <a:gd name="T40" fmla="*/ 348 w 524"/>
                <a:gd name="T41" fmla="*/ 76 h 132"/>
                <a:gd name="T42" fmla="*/ 386 w 524"/>
                <a:gd name="T43" fmla="*/ 120 h 132"/>
                <a:gd name="T44" fmla="*/ 412 w 524"/>
                <a:gd name="T45" fmla="*/ 116 h 132"/>
                <a:gd name="T46" fmla="*/ 414 w 524"/>
                <a:gd name="T47" fmla="*/ 124 h 132"/>
                <a:gd name="T48" fmla="*/ 441 w 524"/>
                <a:gd name="T49" fmla="*/ 123 h 132"/>
                <a:gd name="T50" fmla="*/ 460 w 524"/>
                <a:gd name="T51" fmla="*/ 132 h 132"/>
                <a:gd name="T52" fmla="*/ 524 w 524"/>
                <a:gd name="T53"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4" h="132">
                  <a:moveTo>
                    <a:pt x="0" y="0"/>
                  </a:moveTo>
                  <a:lnTo>
                    <a:pt x="45" y="0"/>
                  </a:lnTo>
                  <a:lnTo>
                    <a:pt x="44" y="8"/>
                  </a:lnTo>
                  <a:lnTo>
                    <a:pt x="63" y="7"/>
                  </a:lnTo>
                  <a:lnTo>
                    <a:pt x="63" y="18"/>
                  </a:lnTo>
                  <a:lnTo>
                    <a:pt x="90" y="14"/>
                  </a:lnTo>
                  <a:lnTo>
                    <a:pt x="90" y="27"/>
                  </a:lnTo>
                  <a:lnTo>
                    <a:pt x="124" y="27"/>
                  </a:lnTo>
                  <a:lnTo>
                    <a:pt x="124" y="36"/>
                  </a:lnTo>
                  <a:lnTo>
                    <a:pt x="137" y="36"/>
                  </a:lnTo>
                  <a:lnTo>
                    <a:pt x="138" y="46"/>
                  </a:lnTo>
                  <a:lnTo>
                    <a:pt x="202" y="46"/>
                  </a:lnTo>
                  <a:lnTo>
                    <a:pt x="216" y="48"/>
                  </a:lnTo>
                  <a:lnTo>
                    <a:pt x="225" y="39"/>
                  </a:lnTo>
                  <a:lnTo>
                    <a:pt x="242" y="57"/>
                  </a:lnTo>
                  <a:lnTo>
                    <a:pt x="260" y="57"/>
                  </a:lnTo>
                  <a:lnTo>
                    <a:pt x="290" y="58"/>
                  </a:lnTo>
                  <a:lnTo>
                    <a:pt x="294" y="70"/>
                  </a:lnTo>
                  <a:lnTo>
                    <a:pt x="312" y="69"/>
                  </a:lnTo>
                  <a:lnTo>
                    <a:pt x="328" y="69"/>
                  </a:lnTo>
                  <a:lnTo>
                    <a:pt x="348" y="76"/>
                  </a:lnTo>
                  <a:lnTo>
                    <a:pt x="386" y="120"/>
                  </a:lnTo>
                  <a:lnTo>
                    <a:pt x="412" y="116"/>
                  </a:lnTo>
                  <a:lnTo>
                    <a:pt x="414" y="124"/>
                  </a:lnTo>
                  <a:lnTo>
                    <a:pt x="441" y="123"/>
                  </a:lnTo>
                  <a:lnTo>
                    <a:pt x="460" y="132"/>
                  </a:lnTo>
                  <a:lnTo>
                    <a:pt x="524" y="132"/>
                  </a:lnTo>
                </a:path>
              </a:pathLst>
            </a:custGeom>
            <a:noFill/>
            <a:ln w="28575" cap="flat" cmpd="sng">
              <a:solidFill>
                <a:schemeClr val="accent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79091" name="Group 243"/>
            <p:cNvGrpSpPr>
              <a:grpSpLocks/>
            </p:cNvGrpSpPr>
            <p:nvPr/>
          </p:nvGrpSpPr>
          <p:grpSpPr bwMode="auto">
            <a:xfrm>
              <a:off x="891" y="1692"/>
              <a:ext cx="3326" cy="1123"/>
              <a:chOff x="891" y="1692"/>
              <a:chExt cx="3326" cy="1123"/>
            </a:xfrm>
          </p:grpSpPr>
          <p:sp>
            <p:nvSpPr>
              <p:cNvPr id="79092" name="Freeform 244"/>
              <p:cNvSpPr>
                <a:spLocks/>
              </p:cNvSpPr>
              <p:nvPr/>
            </p:nvSpPr>
            <p:spPr bwMode="auto">
              <a:xfrm>
                <a:off x="891" y="1692"/>
                <a:ext cx="1310" cy="532"/>
              </a:xfrm>
              <a:custGeom>
                <a:avLst/>
                <a:gdLst>
                  <a:gd name="T0" fmla="*/ 26 w 1310"/>
                  <a:gd name="T1" fmla="*/ 0 h 532"/>
                  <a:gd name="T2" fmla="*/ 58 w 1310"/>
                  <a:gd name="T3" fmla="*/ 14 h 532"/>
                  <a:gd name="T4" fmla="*/ 82 w 1310"/>
                  <a:gd name="T5" fmla="*/ 27 h 532"/>
                  <a:gd name="T6" fmla="*/ 104 w 1310"/>
                  <a:gd name="T7" fmla="*/ 40 h 532"/>
                  <a:gd name="T8" fmla="*/ 136 w 1310"/>
                  <a:gd name="T9" fmla="*/ 50 h 532"/>
                  <a:gd name="T10" fmla="*/ 200 w 1310"/>
                  <a:gd name="T11" fmla="*/ 63 h 532"/>
                  <a:gd name="T12" fmla="*/ 221 w 1310"/>
                  <a:gd name="T13" fmla="*/ 84 h 532"/>
                  <a:gd name="T14" fmla="*/ 246 w 1310"/>
                  <a:gd name="T15" fmla="*/ 93 h 532"/>
                  <a:gd name="T16" fmla="*/ 277 w 1310"/>
                  <a:gd name="T17" fmla="*/ 102 h 532"/>
                  <a:gd name="T18" fmla="*/ 301 w 1310"/>
                  <a:gd name="T19" fmla="*/ 126 h 532"/>
                  <a:gd name="T20" fmla="*/ 352 w 1310"/>
                  <a:gd name="T21" fmla="*/ 145 h 532"/>
                  <a:gd name="T22" fmla="*/ 396 w 1310"/>
                  <a:gd name="T23" fmla="*/ 150 h 532"/>
                  <a:gd name="T24" fmla="*/ 420 w 1310"/>
                  <a:gd name="T25" fmla="*/ 160 h 532"/>
                  <a:gd name="T26" fmla="*/ 445 w 1310"/>
                  <a:gd name="T27" fmla="*/ 170 h 532"/>
                  <a:gd name="T28" fmla="*/ 473 w 1310"/>
                  <a:gd name="T29" fmla="*/ 190 h 532"/>
                  <a:gd name="T30" fmla="*/ 518 w 1310"/>
                  <a:gd name="T31" fmla="*/ 208 h 532"/>
                  <a:gd name="T32" fmla="*/ 552 w 1310"/>
                  <a:gd name="T33" fmla="*/ 200 h 532"/>
                  <a:gd name="T34" fmla="*/ 569 w 1310"/>
                  <a:gd name="T35" fmla="*/ 222 h 532"/>
                  <a:gd name="T36" fmla="*/ 578 w 1310"/>
                  <a:gd name="T37" fmla="*/ 213 h 532"/>
                  <a:gd name="T38" fmla="*/ 602 w 1310"/>
                  <a:gd name="T39" fmla="*/ 226 h 532"/>
                  <a:gd name="T40" fmla="*/ 619 w 1310"/>
                  <a:gd name="T41" fmla="*/ 246 h 532"/>
                  <a:gd name="T42" fmla="*/ 637 w 1310"/>
                  <a:gd name="T43" fmla="*/ 253 h 532"/>
                  <a:gd name="T44" fmla="*/ 661 w 1310"/>
                  <a:gd name="T45" fmla="*/ 268 h 532"/>
                  <a:gd name="T46" fmla="*/ 701 w 1310"/>
                  <a:gd name="T47" fmla="*/ 286 h 532"/>
                  <a:gd name="T48" fmla="*/ 724 w 1310"/>
                  <a:gd name="T49" fmla="*/ 294 h 532"/>
                  <a:gd name="T50" fmla="*/ 806 w 1310"/>
                  <a:gd name="T51" fmla="*/ 313 h 532"/>
                  <a:gd name="T52" fmla="*/ 832 w 1310"/>
                  <a:gd name="T53" fmla="*/ 327 h 532"/>
                  <a:gd name="T54" fmla="*/ 860 w 1310"/>
                  <a:gd name="T55" fmla="*/ 339 h 532"/>
                  <a:gd name="T56" fmla="*/ 887 w 1310"/>
                  <a:gd name="T57" fmla="*/ 357 h 532"/>
                  <a:gd name="T58" fmla="*/ 914 w 1310"/>
                  <a:gd name="T59" fmla="*/ 364 h 532"/>
                  <a:gd name="T60" fmla="*/ 950 w 1310"/>
                  <a:gd name="T61" fmla="*/ 374 h 532"/>
                  <a:gd name="T62" fmla="*/ 970 w 1310"/>
                  <a:gd name="T63" fmla="*/ 382 h 532"/>
                  <a:gd name="T64" fmla="*/ 1019 w 1310"/>
                  <a:gd name="T65" fmla="*/ 398 h 532"/>
                  <a:gd name="T66" fmla="*/ 1039 w 1310"/>
                  <a:gd name="T67" fmla="*/ 406 h 532"/>
                  <a:gd name="T68" fmla="*/ 1045 w 1310"/>
                  <a:gd name="T69" fmla="*/ 415 h 532"/>
                  <a:gd name="T70" fmla="*/ 1074 w 1310"/>
                  <a:gd name="T71" fmla="*/ 420 h 532"/>
                  <a:gd name="T72" fmla="*/ 1103 w 1310"/>
                  <a:gd name="T73" fmla="*/ 429 h 532"/>
                  <a:gd name="T74" fmla="*/ 1126 w 1310"/>
                  <a:gd name="T75" fmla="*/ 439 h 532"/>
                  <a:gd name="T76" fmla="*/ 1141 w 1310"/>
                  <a:gd name="T77" fmla="*/ 450 h 532"/>
                  <a:gd name="T78" fmla="*/ 1170 w 1310"/>
                  <a:gd name="T79" fmla="*/ 468 h 532"/>
                  <a:gd name="T80" fmla="*/ 1192 w 1310"/>
                  <a:gd name="T81" fmla="*/ 478 h 532"/>
                  <a:gd name="T82" fmla="*/ 1225 w 1310"/>
                  <a:gd name="T83" fmla="*/ 498 h 532"/>
                  <a:gd name="T84" fmla="*/ 1242 w 1310"/>
                  <a:gd name="T85" fmla="*/ 513 h 532"/>
                  <a:gd name="T86" fmla="*/ 1260 w 1310"/>
                  <a:gd name="T87" fmla="*/ 524 h 532"/>
                  <a:gd name="T88" fmla="*/ 1289 w 1310"/>
                  <a:gd name="T89" fmla="*/ 532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10" h="532">
                    <a:moveTo>
                      <a:pt x="0" y="0"/>
                    </a:moveTo>
                    <a:lnTo>
                      <a:pt x="26" y="0"/>
                    </a:lnTo>
                    <a:lnTo>
                      <a:pt x="26" y="15"/>
                    </a:lnTo>
                    <a:lnTo>
                      <a:pt x="58" y="14"/>
                    </a:lnTo>
                    <a:lnTo>
                      <a:pt x="58" y="26"/>
                    </a:lnTo>
                    <a:lnTo>
                      <a:pt x="82" y="27"/>
                    </a:lnTo>
                    <a:lnTo>
                      <a:pt x="83" y="42"/>
                    </a:lnTo>
                    <a:lnTo>
                      <a:pt x="104" y="40"/>
                    </a:lnTo>
                    <a:lnTo>
                      <a:pt x="106" y="54"/>
                    </a:lnTo>
                    <a:lnTo>
                      <a:pt x="136" y="50"/>
                    </a:lnTo>
                    <a:lnTo>
                      <a:pt x="137" y="66"/>
                    </a:lnTo>
                    <a:lnTo>
                      <a:pt x="200" y="63"/>
                    </a:lnTo>
                    <a:lnTo>
                      <a:pt x="200" y="84"/>
                    </a:lnTo>
                    <a:lnTo>
                      <a:pt x="221" y="84"/>
                    </a:lnTo>
                    <a:lnTo>
                      <a:pt x="222" y="94"/>
                    </a:lnTo>
                    <a:lnTo>
                      <a:pt x="246" y="93"/>
                    </a:lnTo>
                    <a:lnTo>
                      <a:pt x="246" y="104"/>
                    </a:lnTo>
                    <a:lnTo>
                      <a:pt x="277" y="102"/>
                    </a:lnTo>
                    <a:lnTo>
                      <a:pt x="281" y="126"/>
                    </a:lnTo>
                    <a:lnTo>
                      <a:pt x="301" y="126"/>
                    </a:lnTo>
                    <a:lnTo>
                      <a:pt x="352" y="126"/>
                    </a:lnTo>
                    <a:lnTo>
                      <a:pt x="352" y="145"/>
                    </a:lnTo>
                    <a:lnTo>
                      <a:pt x="374" y="146"/>
                    </a:lnTo>
                    <a:lnTo>
                      <a:pt x="396" y="150"/>
                    </a:lnTo>
                    <a:lnTo>
                      <a:pt x="396" y="164"/>
                    </a:lnTo>
                    <a:lnTo>
                      <a:pt x="420" y="160"/>
                    </a:lnTo>
                    <a:lnTo>
                      <a:pt x="420" y="170"/>
                    </a:lnTo>
                    <a:lnTo>
                      <a:pt x="445" y="170"/>
                    </a:lnTo>
                    <a:lnTo>
                      <a:pt x="448" y="190"/>
                    </a:lnTo>
                    <a:lnTo>
                      <a:pt x="473" y="190"/>
                    </a:lnTo>
                    <a:lnTo>
                      <a:pt x="473" y="210"/>
                    </a:lnTo>
                    <a:lnTo>
                      <a:pt x="518" y="208"/>
                    </a:lnTo>
                    <a:lnTo>
                      <a:pt x="518" y="198"/>
                    </a:lnTo>
                    <a:lnTo>
                      <a:pt x="552" y="200"/>
                    </a:lnTo>
                    <a:lnTo>
                      <a:pt x="552" y="222"/>
                    </a:lnTo>
                    <a:lnTo>
                      <a:pt x="569" y="222"/>
                    </a:lnTo>
                    <a:lnTo>
                      <a:pt x="569" y="212"/>
                    </a:lnTo>
                    <a:lnTo>
                      <a:pt x="578" y="213"/>
                    </a:lnTo>
                    <a:lnTo>
                      <a:pt x="578" y="230"/>
                    </a:lnTo>
                    <a:lnTo>
                      <a:pt x="602" y="226"/>
                    </a:lnTo>
                    <a:lnTo>
                      <a:pt x="602" y="244"/>
                    </a:lnTo>
                    <a:lnTo>
                      <a:pt x="619" y="246"/>
                    </a:lnTo>
                    <a:lnTo>
                      <a:pt x="619" y="256"/>
                    </a:lnTo>
                    <a:lnTo>
                      <a:pt x="637" y="253"/>
                    </a:lnTo>
                    <a:lnTo>
                      <a:pt x="638" y="273"/>
                    </a:lnTo>
                    <a:lnTo>
                      <a:pt x="661" y="268"/>
                    </a:lnTo>
                    <a:lnTo>
                      <a:pt x="662" y="288"/>
                    </a:lnTo>
                    <a:lnTo>
                      <a:pt x="701" y="286"/>
                    </a:lnTo>
                    <a:lnTo>
                      <a:pt x="701" y="295"/>
                    </a:lnTo>
                    <a:lnTo>
                      <a:pt x="724" y="294"/>
                    </a:lnTo>
                    <a:lnTo>
                      <a:pt x="725" y="314"/>
                    </a:lnTo>
                    <a:lnTo>
                      <a:pt x="806" y="313"/>
                    </a:lnTo>
                    <a:lnTo>
                      <a:pt x="806" y="328"/>
                    </a:lnTo>
                    <a:lnTo>
                      <a:pt x="832" y="327"/>
                    </a:lnTo>
                    <a:lnTo>
                      <a:pt x="830" y="340"/>
                    </a:lnTo>
                    <a:lnTo>
                      <a:pt x="860" y="339"/>
                    </a:lnTo>
                    <a:lnTo>
                      <a:pt x="860" y="357"/>
                    </a:lnTo>
                    <a:lnTo>
                      <a:pt x="887" y="357"/>
                    </a:lnTo>
                    <a:lnTo>
                      <a:pt x="887" y="367"/>
                    </a:lnTo>
                    <a:lnTo>
                      <a:pt x="914" y="364"/>
                    </a:lnTo>
                    <a:lnTo>
                      <a:pt x="917" y="378"/>
                    </a:lnTo>
                    <a:lnTo>
                      <a:pt x="950" y="374"/>
                    </a:lnTo>
                    <a:lnTo>
                      <a:pt x="952" y="385"/>
                    </a:lnTo>
                    <a:lnTo>
                      <a:pt x="970" y="382"/>
                    </a:lnTo>
                    <a:lnTo>
                      <a:pt x="970" y="399"/>
                    </a:lnTo>
                    <a:lnTo>
                      <a:pt x="1019" y="398"/>
                    </a:lnTo>
                    <a:lnTo>
                      <a:pt x="1019" y="406"/>
                    </a:lnTo>
                    <a:lnTo>
                      <a:pt x="1039" y="406"/>
                    </a:lnTo>
                    <a:lnTo>
                      <a:pt x="1038" y="397"/>
                    </a:lnTo>
                    <a:lnTo>
                      <a:pt x="1045" y="415"/>
                    </a:lnTo>
                    <a:lnTo>
                      <a:pt x="1072" y="412"/>
                    </a:lnTo>
                    <a:lnTo>
                      <a:pt x="1074" y="420"/>
                    </a:lnTo>
                    <a:lnTo>
                      <a:pt x="1099" y="418"/>
                    </a:lnTo>
                    <a:lnTo>
                      <a:pt x="1103" y="429"/>
                    </a:lnTo>
                    <a:lnTo>
                      <a:pt x="1126" y="427"/>
                    </a:lnTo>
                    <a:lnTo>
                      <a:pt x="1126" y="439"/>
                    </a:lnTo>
                    <a:lnTo>
                      <a:pt x="1142" y="436"/>
                    </a:lnTo>
                    <a:lnTo>
                      <a:pt x="1141" y="450"/>
                    </a:lnTo>
                    <a:lnTo>
                      <a:pt x="1166" y="448"/>
                    </a:lnTo>
                    <a:lnTo>
                      <a:pt x="1170" y="468"/>
                    </a:lnTo>
                    <a:lnTo>
                      <a:pt x="1187" y="468"/>
                    </a:lnTo>
                    <a:lnTo>
                      <a:pt x="1192" y="478"/>
                    </a:lnTo>
                    <a:lnTo>
                      <a:pt x="1223" y="475"/>
                    </a:lnTo>
                    <a:lnTo>
                      <a:pt x="1225" y="498"/>
                    </a:lnTo>
                    <a:lnTo>
                      <a:pt x="1241" y="496"/>
                    </a:lnTo>
                    <a:lnTo>
                      <a:pt x="1242" y="513"/>
                    </a:lnTo>
                    <a:lnTo>
                      <a:pt x="1260" y="507"/>
                    </a:lnTo>
                    <a:lnTo>
                      <a:pt x="1260" y="524"/>
                    </a:lnTo>
                    <a:lnTo>
                      <a:pt x="1289" y="524"/>
                    </a:lnTo>
                    <a:lnTo>
                      <a:pt x="1289" y="532"/>
                    </a:lnTo>
                    <a:lnTo>
                      <a:pt x="1310" y="530"/>
                    </a:lnTo>
                  </a:path>
                </a:pathLst>
              </a:custGeom>
              <a:noFill/>
              <a:ln w="28575" cap="flat" cmpd="sng">
                <a:solidFill>
                  <a:schemeClr val="accent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093" name="Freeform 245"/>
              <p:cNvSpPr>
                <a:spLocks/>
              </p:cNvSpPr>
              <p:nvPr/>
            </p:nvSpPr>
            <p:spPr bwMode="auto">
              <a:xfrm>
                <a:off x="2195" y="2220"/>
                <a:ext cx="1513" cy="463"/>
              </a:xfrm>
              <a:custGeom>
                <a:avLst/>
                <a:gdLst>
                  <a:gd name="T0" fmla="*/ 13 w 1513"/>
                  <a:gd name="T1" fmla="*/ 0 h 463"/>
                  <a:gd name="T2" fmla="*/ 51 w 1513"/>
                  <a:gd name="T3" fmla="*/ 13 h 463"/>
                  <a:gd name="T4" fmla="*/ 66 w 1513"/>
                  <a:gd name="T5" fmla="*/ 24 h 463"/>
                  <a:gd name="T6" fmla="*/ 93 w 1513"/>
                  <a:gd name="T7" fmla="*/ 31 h 463"/>
                  <a:gd name="T8" fmla="*/ 103 w 1513"/>
                  <a:gd name="T9" fmla="*/ 49 h 463"/>
                  <a:gd name="T10" fmla="*/ 140 w 1513"/>
                  <a:gd name="T11" fmla="*/ 61 h 463"/>
                  <a:gd name="T12" fmla="*/ 169 w 1513"/>
                  <a:gd name="T13" fmla="*/ 68 h 463"/>
                  <a:gd name="T14" fmla="*/ 216 w 1513"/>
                  <a:gd name="T15" fmla="*/ 79 h 463"/>
                  <a:gd name="T16" fmla="*/ 253 w 1513"/>
                  <a:gd name="T17" fmla="*/ 89 h 463"/>
                  <a:gd name="T18" fmla="*/ 290 w 1513"/>
                  <a:gd name="T19" fmla="*/ 95 h 463"/>
                  <a:gd name="T20" fmla="*/ 323 w 1513"/>
                  <a:gd name="T21" fmla="*/ 102 h 463"/>
                  <a:gd name="T22" fmla="*/ 354 w 1513"/>
                  <a:gd name="T23" fmla="*/ 107 h 463"/>
                  <a:gd name="T24" fmla="*/ 392 w 1513"/>
                  <a:gd name="T25" fmla="*/ 117 h 463"/>
                  <a:gd name="T26" fmla="*/ 429 w 1513"/>
                  <a:gd name="T27" fmla="*/ 126 h 463"/>
                  <a:gd name="T28" fmla="*/ 457 w 1513"/>
                  <a:gd name="T29" fmla="*/ 139 h 463"/>
                  <a:gd name="T30" fmla="*/ 482 w 1513"/>
                  <a:gd name="T31" fmla="*/ 149 h 463"/>
                  <a:gd name="T32" fmla="*/ 506 w 1513"/>
                  <a:gd name="T33" fmla="*/ 153 h 463"/>
                  <a:gd name="T34" fmla="*/ 539 w 1513"/>
                  <a:gd name="T35" fmla="*/ 163 h 463"/>
                  <a:gd name="T36" fmla="*/ 593 w 1513"/>
                  <a:gd name="T37" fmla="*/ 171 h 463"/>
                  <a:gd name="T38" fmla="*/ 647 w 1513"/>
                  <a:gd name="T39" fmla="*/ 177 h 463"/>
                  <a:gd name="T40" fmla="*/ 663 w 1513"/>
                  <a:gd name="T41" fmla="*/ 189 h 463"/>
                  <a:gd name="T42" fmla="*/ 685 w 1513"/>
                  <a:gd name="T43" fmla="*/ 197 h 463"/>
                  <a:gd name="T44" fmla="*/ 707 w 1513"/>
                  <a:gd name="T45" fmla="*/ 205 h 463"/>
                  <a:gd name="T46" fmla="*/ 746 w 1513"/>
                  <a:gd name="T47" fmla="*/ 212 h 463"/>
                  <a:gd name="T48" fmla="*/ 794 w 1513"/>
                  <a:gd name="T49" fmla="*/ 229 h 463"/>
                  <a:gd name="T50" fmla="*/ 837 w 1513"/>
                  <a:gd name="T51" fmla="*/ 236 h 463"/>
                  <a:gd name="T52" fmla="*/ 877 w 1513"/>
                  <a:gd name="T53" fmla="*/ 246 h 463"/>
                  <a:gd name="T54" fmla="*/ 914 w 1513"/>
                  <a:gd name="T55" fmla="*/ 258 h 463"/>
                  <a:gd name="T56" fmla="*/ 941 w 1513"/>
                  <a:gd name="T57" fmla="*/ 261 h 463"/>
                  <a:gd name="T58" fmla="*/ 996 w 1513"/>
                  <a:gd name="T59" fmla="*/ 272 h 463"/>
                  <a:gd name="T60" fmla="*/ 1025 w 1513"/>
                  <a:gd name="T61" fmla="*/ 283 h 463"/>
                  <a:gd name="T62" fmla="*/ 1038 w 1513"/>
                  <a:gd name="T63" fmla="*/ 297 h 463"/>
                  <a:gd name="T64" fmla="*/ 1057 w 1513"/>
                  <a:gd name="T65" fmla="*/ 309 h 463"/>
                  <a:gd name="T66" fmla="*/ 1076 w 1513"/>
                  <a:gd name="T67" fmla="*/ 326 h 463"/>
                  <a:gd name="T68" fmla="*/ 1098 w 1513"/>
                  <a:gd name="T69" fmla="*/ 349 h 463"/>
                  <a:gd name="T70" fmla="*/ 1142 w 1513"/>
                  <a:gd name="T71" fmla="*/ 359 h 463"/>
                  <a:gd name="T72" fmla="*/ 1177 w 1513"/>
                  <a:gd name="T73" fmla="*/ 377 h 463"/>
                  <a:gd name="T74" fmla="*/ 1291 w 1513"/>
                  <a:gd name="T75" fmla="*/ 408 h 463"/>
                  <a:gd name="T76" fmla="*/ 1319 w 1513"/>
                  <a:gd name="T77" fmla="*/ 410 h 463"/>
                  <a:gd name="T78" fmla="*/ 1331 w 1513"/>
                  <a:gd name="T79" fmla="*/ 419 h 463"/>
                  <a:gd name="T80" fmla="*/ 1346 w 1513"/>
                  <a:gd name="T81" fmla="*/ 423 h 463"/>
                  <a:gd name="T82" fmla="*/ 1391 w 1513"/>
                  <a:gd name="T83" fmla="*/ 428 h 463"/>
                  <a:gd name="T84" fmla="*/ 1419 w 1513"/>
                  <a:gd name="T85" fmla="*/ 443 h 463"/>
                  <a:gd name="T86" fmla="*/ 1451 w 1513"/>
                  <a:gd name="T87" fmla="*/ 455 h 463"/>
                  <a:gd name="T88" fmla="*/ 1477 w 1513"/>
                  <a:gd name="T89" fmla="*/ 46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13" h="463">
                    <a:moveTo>
                      <a:pt x="0" y="0"/>
                    </a:moveTo>
                    <a:lnTo>
                      <a:pt x="13" y="0"/>
                    </a:lnTo>
                    <a:lnTo>
                      <a:pt x="12" y="13"/>
                    </a:lnTo>
                    <a:lnTo>
                      <a:pt x="51" y="13"/>
                    </a:lnTo>
                    <a:lnTo>
                      <a:pt x="51" y="27"/>
                    </a:lnTo>
                    <a:lnTo>
                      <a:pt x="66" y="24"/>
                    </a:lnTo>
                    <a:lnTo>
                      <a:pt x="66" y="35"/>
                    </a:lnTo>
                    <a:lnTo>
                      <a:pt x="93" y="31"/>
                    </a:lnTo>
                    <a:lnTo>
                      <a:pt x="93" y="47"/>
                    </a:lnTo>
                    <a:lnTo>
                      <a:pt x="103" y="49"/>
                    </a:lnTo>
                    <a:lnTo>
                      <a:pt x="101" y="61"/>
                    </a:lnTo>
                    <a:lnTo>
                      <a:pt x="140" y="61"/>
                    </a:lnTo>
                    <a:lnTo>
                      <a:pt x="140" y="71"/>
                    </a:lnTo>
                    <a:lnTo>
                      <a:pt x="169" y="68"/>
                    </a:lnTo>
                    <a:lnTo>
                      <a:pt x="169" y="79"/>
                    </a:lnTo>
                    <a:lnTo>
                      <a:pt x="216" y="79"/>
                    </a:lnTo>
                    <a:lnTo>
                      <a:pt x="233" y="87"/>
                    </a:lnTo>
                    <a:lnTo>
                      <a:pt x="253" y="89"/>
                    </a:lnTo>
                    <a:lnTo>
                      <a:pt x="265" y="95"/>
                    </a:lnTo>
                    <a:lnTo>
                      <a:pt x="290" y="95"/>
                    </a:lnTo>
                    <a:lnTo>
                      <a:pt x="297" y="102"/>
                    </a:lnTo>
                    <a:lnTo>
                      <a:pt x="323" y="102"/>
                    </a:lnTo>
                    <a:lnTo>
                      <a:pt x="332" y="108"/>
                    </a:lnTo>
                    <a:lnTo>
                      <a:pt x="354" y="107"/>
                    </a:lnTo>
                    <a:lnTo>
                      <a:pt x="354" y="119"/>
                    </a:lnTo>
                    <a:lnTo>
                      <a:pt x="392" y="117"/>
                    </a:lnTo>
                    <a:lnTo>
                      <a:pt x="399" y="126"/>
                    </a:lnTo>
                    <a:lnTo>
                      <a:pt x="429" y="126"/>
                    </a:lnTo>
                    <a:lnTo>
                      <a:pt x="439" y="138"/>
                    </a:lnTo>
                    <a:lnTo>
                      <a:pt x="457" y="139"/>
                    </a:lnTo>
                    <a:lnTo>
                      <a:pt x="457" y="149"/>
                    </a:lnTo>
                    <a:lnTo>
                      <a:pt x="482" y="149"/>
                    </a:lnTo>
                    <a:lnTo>
                      <a:pt x="491" y="153"/>
                    </a:lnTo>
                    <a:lnTo>
                      <a:pt x="506" y="153"/>
                    </a:lnTo>
                    <a:lnTo>
                      <a:pt x="510" y="163"/>
                    </a:lnTo>
                    <a:lnTo>
                      <a:pt x="539" y="163"/>
                    </a:lnTo>
                    <a:lnTo>
                      <a:pt x="551" y="171"/>
                    </a:lnTo>
                    <a:lnTo>
                      <a:pt x="593" y="171"/>
                    </a:lnTo>
                    <a:lnTo>
                      <a:pt x="591" y="180"/>
                    </a:lnTo>
                    <a:lnTo>
                      <a:pt x="647" y="177"/>
                    </a:lnTo>
                    <a:lnTo>
                      <a:pt x="650" y="189"/>
                    </a:lnTo>
                    <a:lnTo>
                      <a:pt x="663" y="189"/>
                    </a:lnTo>
                    <a:lnTo>
                      <a:pt x="665" y="198"/>
                    </a:lnTo>
                    <a:lnTo>
                      <a:pt x="685" y="197"/>
                    </a:lnTo>
                    <a:lnTo>
                      <a:pt x="690" y="205"/>
                    </a:lnTo>
                    <a:lnTo>
                      <a:pt x="707" y="205"/>
                    </a:lnTo>
                    <a:lnTo>
                      <a:pt x="717" y="212"/>
                    </a:lnTo>
                    <a:lnTo>
                      <a:pt x="746" y="212"/>
                    </a:lnTo>
                    <a:lnTo>
                      <a:pt x="747" y="229"/>
                    </a:lnTo>
                    <a:lnTo>
                      <a:pt x="794" y="229"/>
                    </a:lnTo>
                    <a:lnTo>
                      <a:pt x="803" y="235"/>
                    </a:lnTo>
                    <a:lnTo>
                      <a:pt x="837" y="236"/>
                    </a:lnTo>
                    <a:lnTo>
                      <a:pt x="840" y="246"/>
                    </a:lnTo>
                    <a:lnTo>
                      <a:pt x="877" y="246"/>
                    </a:lnTo>
                    <a:lnTo>
                      <a:pt x="877" y="258"/>
                    </a:lnTo>
                    <a:lnTo>
                      <a:pt x="914" y="258"/>
                    </a:lnTo>
                    <a:lnTo>
                      <a:pt x="926" y="261"/>
                    </a:lnTo>
                    <a:lnTo>
                      <a:pt x="941" y="261"/>
                    </a:lnTo>
                    <a:lnTo>
                      <a:pt x="941" y="272"/>
                    </a:lnTo>
                    <a:lnTo>
                      <a:pt x="996" y="272"/>
                    </a:lnTo>
                    <a:lnTo>
                      <a:pt x="1008" y="282"/>
                    </a:lnTo>
                    <a:lnTo>
                      <a:pt x="1025" y="283"/>
                    </a:lnTo>
                    <a:lnTo>
                      <a:pt x="1025" y="297"/>
                    </a:lnTo>
                    <a:lnTo>
                      <a:pt x="1038" y="297"/>
                    </a:lnTo>
                    <a:lnTo>
                      <a:pt x="1038" y="309"/>
                    </a:lnTo>
                    <a:lnTo>
                      <a:pt x="1057" y="309"/>
                    </a:lnTo>
                    <a:lnTo>
                      <a:pt x="1061" y="323"/>
                    </a:lnTo>
                    <a:lnTo>
                      <a:pt x="1076" y="326"/>
                    </a:lnTo>
                    <a:lnTo>
                      <a:pt x="1079" y="343"/>
                    </a:lnTo>
                    <a:lnTo>
                      <a:pt x="1098" y="349"/>
                    </a:lnTo>
                    <a:lnTo>
                      <a:pt x="1141" y="350"/>
                    </a:lnTo>
                    <a:lnTo>
                      <a:pt x="1142" y="359"/>
                    </a:lnTo>
                    <a:lnTo>
                      <a:pt x="1172" y="357"/>
                    </a:lnTo>
                    <a:lnTo>
                      <a:pt x="1177" y="377"/>
                    </a:lnTo>
                    <a:lnTo>
                      <a:pt x="1259" y="378"/>
                    </a:lnTo>
                    <a:lnTo>
                      <a:pt x="1291" y="408"/>
                    </a:lnTo>
                    <a:lnTo>
                      <a:pt x="1309" y="404"/>
                    </a:lnTo>
                    <a:lnTo>
                      <a:pt x="1319" y="410"/>
                    </a:lnTo>
                    <a:lnTo>
                      <a:pt x="1319" y="419"/>
                    </a:lnTo>
                    <a:lnTo>
                      <a:pt x="1331" y="419"/>
                    </a:lnTo>
                    <a:lnTo>
                      <a:pt x="1329" y="411"/>
                    </a:lnTo>
                    <a:cubicBezTo>
                      <a:pt x="1348" y="415"/>
                      <a:pt x="1340" y="412"/>
                      <a:pt x="1346" y="423"/>
                    </a:cubicBezTo>
                    <a:lnTo>
                      <a:pt x="1367" y="421"/>
                    </a:lnTo>
                    <a:lnTo>
                      <a:pt x="1391" y="428"/>
                    </a:lnTo>
                    <a:lnTo>
                      <a:pt x="1412" y="425"/>
                    </a:lnTo>
                    <a:lnTo>
                      <a:pt x="1419" y="443"/>
                    </a:lnTo>
                    <a:lnTo>
                      <a:pt x="1439" y="441"/>
                    </a:lnTo>
                    <a:lnTo>
                      <a:pt x="1451" y="455"/>
                    </a:lnTo>
                    <a:lnTo>
                      <a:pt x="1471" y="452"/>
                    </a:lnTo>
                    <a:lnTo>
                      <a:pt x="1477" y="463"/>
                    </a:lnTo>
                    <a:lnTo>
                      <a:pt x="1513" y="458"/>
                    </a:lnTo>
                  </a:path>
                </a:pathLst>
              </a:custGeom>
              <a:noFill/>
              <a:ln w="28575" cap="flat" cmpd="sng">
                <a:solidFill>
                  <a:schemeClr val="accent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094" name="Line 246"/>
              <p:cNvSpPr>
                <a:spLocks noChangeShapeType="1"/>
              </p:cNvSpPr>
              <p:nvPr/>
            </p:nvSpPr>
            <p:spPr bwMode="auto">
              <a:xfrm flipV="1">
                <a:off x="4037" y="2714"/>
                <a:ext cx="0" cy="39"/>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095" name="Line 247"/>
              <p:cNvSpPr>
                <a:spLocks noChangeShapeType="1"/>
              </p:cNvSpPr>
              <p:nvPr/>
            </p:nvSpPr>
            <p:spPr bwMode="auto">
              <a:xfrm flipV="1">
                <a:off x="2285" y="2216"/>
                <a:ext cx="0" cy="35"/>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096" name="Line 248"/>
              <p:cNvSpPr>
                <a:spLocks noChangeShapeType="1"/>
              </p:cNvSpPr>
              <p:nvPr/>
            </p:nvSpPr>
            <p:spPr bwMode="auto">
              <a:xfrm flipV="1">
                <a:off x="4217" y="2776"/>
                <a:ext cx="0" cy="39"/>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grpSp>
        <p:nvGrpSpPr>
          <p:cNvPr id="79097" name="Group 249"/>
          <p:cNvGrpSpPr>
            <a:grpSpLocks/>
          </p:cNvGrpSpPr>
          <p:nvPr/>
        </p:nvGrpSpPr>
        <p:grpSpPr bwMode="auto">
          <a:xfrm>
            <a:off x="2438402" y="2357438"/>
            <a:ext cx="6972300" cy="1270000"/>
            <a:chOff x="923" y="1688"/>
            <a:chExt cx="3294" cy="800"/>
          </a:xfrm>
        </p:grpSpPr>
        <p:sp>
          <p:nvSpPr>
            <p:cNvPr id="79098" name="Freeform 250"/>
            <p:cNvSpPr>
              <a:spLocks/>
            </p:cNvSpPr>
            <p:nvPr/>
          </p:nvSpPr>
          <p:spPr bwMode="auto">
            <a:xfrm>
              <a:off x="923" y="1688"/>
              <a:ext cx="1502" cy="411"/>
            </a:xfrm>
            <a:custGeom>
              <a:avLst/>
              <a:gdLst>
                <a:gd name="T0" fmla="*/ 20 w 1502"/>
                <a:gd name="T1" fmla="*/ 16 h 411"/>
                <a:gd name="T2" fmla="*/ 38 w 1502"/>
                <a:gd name="T3" fmla="*/ 7 h 411"/>
                <a:gd name="T4" fmla="*/ 58 w 1502"/>
                <a:gd name="T5" fmla="*/ 20 h 411"/>
                <a:gd name="T6" fmla="*/ 70 w 1502"/>
                <a:gd name="T7" fmla="*/ 31 h 411"/>
                <a:gd name="T8" fmla="*/ 85 w 1502"/>
                <a:gd name="T9" fmla="*/ 43 h 411"/>
                <a:gd name="T10" fmla="*/ 136 w 1502"/>
                <a:gd name="T11" fmla="*/ 56 h 411"/>
                <a:gd name="T12" fmla="*/ 192 w 1502"/>
                <a:gd name="T13" fmla="*/ 64 h 411"/>
                <a:gd name="T14" fmla="*/ 248 w 1502"/>
                <a:gd name="T15" fmla="*/ 79 h 411"/>
                <a:gd name="T16" fmla="*/ 291 w 1502"/>
                <a:gd name="T17" fmla="*/ 86 h 411"/>
                <a:gd name="T18" fmla="*/ 314 w 1502"/>
                <a:gd name="T19" fmla="*/ 94 h 411"/>
                <a:gd name="T20" fmla="*/ 385 w 1502"/>
                <a:gd name="T21" fmla="*/ 103 h 411"/>
                <a:gd name="T22" fmla="*/ 435 w 1502"/>
                <a:gd name="T23" fmla="*/ 112 h 411"/>
                <a:gd name="T24" fmla="*/ 510 w 1502"/>
                <a:gd name="T25" fmla="*/ 125 h 411"/>
                <a:gd name="T26" fmla="*/ 532 w 1502"/>
                <a:gd name="T27" fmla="*/ 129 h 411"/>
                <a:gd name="T28" fmla="*/ 554 w 1502"/>
                <a:gd name="T29" fmla="*/ 135 h 411"/>
                <a:gd name="T30" fmla="*/ 649 w 1502"/>
                <a:gd name="T31" fmla="*/ 134 h 411"/>
                <a:gd name="T32" fmla="*/ 692 w 1502"/>
                <a:gd name="T33" fmla="*/ 151 h 411"/>
                <a:gd name="T34" fmla="*/ 712 w 1502"/>
                <a:gd name="T35" fmla="*/ 166 h 411"/>
                <a:gd name="T36" fmla="*/ 756 w 1502"/>
                <a:gd name="T37" fmla="*/ 169 h 411"/>
                <a:gd name="T38" fmla="*/ 782 w 1502"/>
                <a:gd name="T39" fmla="*/ 176 h 411"/>
                <a:gd name="T40" fmla="*/ 804 w 1502"/>
                <a:gd name="T41" fmla="*/ 195 h 411"/>
                <a:gd name="T42" fmla="*/ 828 w 1502"/>
                <a:gd name="T43" fmla="*/ 207 h 411"/>
                <a:gd name="T44" fmla="*/ 933 w 1502"/>
                <a:gd name="T45" fmla="*/ 227 h 411"/>
                <a:gd name="T46" fmla="*/ 968 w 1502"/>
                <a:gd name="T47" fmla="*/ 235 h 411"/>
                <a:gd name="T48" fmla="*/ 988 w 1502"/>
                <a:gd name="T49" fmla="*/ 244 h 411"/>
                <a:gd name="T50" fmla="*/ 1010 w 1502"/>
                <a:gd name="T51" fmla="*/ 257 h 411"/>
                <a:gd name="T52" fmla="*/ 1042 w 1502"/>
                <a:gd name="T53" fmla="*/ 269 h 411"/>
                <a:gd name="T54" fmla="*/ 1060 w 1502"/>
                <a:gd name="T55" fmla="*/ 285 h 411"/>
                <a:gd name="T56" fmla="*/ 1083 w 1502"/>
                <a:gd name="T57" fmla="*/ 293 h 411"/>
                <a:gd name="T58" fmla="*/ 1100 w 1502"/>
                <a:gd name="T59" fmla="*/ 301 h 411"/>
                <a:gd name="T60" fmla="*/ 1125 w 1502"/>
                <a:gd name="T61" fmla="*/ 309 h 411"/>
                <a:gd name="T62" fmla="*/ 1191 w 1502"/>
                <a:gd name="T63" fmla="*/ 317 h 411"/>
                <a:gd name="T64" fmla="*/ 1214 w 1502"/>
                <a:gd name="T65" fmla="*/ 334 h 411"/>
                <a:gd name="T66" fmla="*/ 1282 w 1502"/>
                <a:gd name="T67" fmla="*/ 358 h 411"/>
                <a:gd name="T68" fmla="*/ 1328 w 1502"/>
                <a:gd name="T69" fmla="*/ 369 h 411"/>
                <a:gd name="T70" fmla="*/ 1359 w 1502"/>
                <a:gd name="T71" fmla="*/ 373 h 411"/>
                <a:gd name="T72" fmla="*/ 1405 w 1502"/>
                <a:gd name="T73" fmla="*/ 391 h 411"/>
                <a:gd name="T74" fmla="*/ 1443 w 1502"/>
                <a:gd name="T75" fmla="*/ 398 h 411"/>
                <a:gd name="T76" fmla="*/ 1502 w 1502"/>
                <a:gd name="T77"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2" h="411">
                  <a:moveTo>
                    <a:pt x="0" y="3"/>
                  </a:moveTo>
                  <a:cubicBezTo>
                    <a:pt x="15" y="4"/>
                    <a:pt x="20" y="0"/>
                    <a:pt x="20" y="16"/>
                  </a:cubicBezTo>
                  <a:lnTo>
                    <a:pt x="38" y="16"/>
                  </a:lnTo>
                  <a:lnTo>
                    <a:pt x="38" y="7"/>
                  </a:lnTo>
                  <a:lnTo>
                    <a:pt x="45" y="20"/>
                  </a:lnTo>
                  <a:lnTo>
                    <a:pt x="58" y="20"/>
                  </a:lnTo>
                  <a:lnTo>
                    <a:pt x="58" y="31"/>
                  </a:lnTo>
                  <a:lnTo>
                    <a:pt x="70" y="31"/>
                  </a:lnTo>
                  <a:lnTo>
                    <a:pt x="69" y="43"/>
                  </a:lnTo>
                  <a:lnTo>
                    <a:pt x="85" y="43"/>
                  </a:lnTo>
                  <a:lnTo>
                    <a:pt x="91" y="55"/>
                  </a:lnTo>
                  <a:lnTo>
                    <a:pt x="136" y="56"/>
                  </a:lnTo>
                  <a:lnTo>
                    <a:pt x="164" y="68"/>
                  </a:lnTo>
                  <a:lnTo>
                    <a:pt x="192" y="64"/>
                  </a:lnTo>
                  <a:lnTo>
                    <a:pt x="218" y="81"/>
                  </a:lnTo>
                  <a:lnTo>
                    <a:pt x="248" y="79"/>
                  </a:lnTo>
                  <a:lnTo>
                    <a:pt x="256" y="86"/>
                  </a:lnTo>
                  <a:lnTo>
                    <a:pt x="291" y="86"/>
                  </a:lnTo>
                  <a:lnTo>
                    <a:pt x="294" y="95"/>
                  </a:lnTo>
                  <a:lnTo>
                    <a:pt x="314" y="94"/>
                  </a:lnTo>
                  <a:lnTo>
                    <a:pt x="328" y="106"/>
                  </a:lnTo>
                  <a:lnTo>
                    <a:pt x="385" y="103"/>
                  </a:lnTo>
                  <a:lnTo>
                    <a:pt x="391" y="115"/>
                  </a:lnTo>
                  <a:lnTo>
                    <a:pt x="435" y="112"/>
                  </a:lnTo>
                  <a:lnTo>
                    <a:pt x="501" y="112"/>
                  </a:lnTo>
                  <a:lnTo>
                    <a:pt x="510" y="125"/>
                  </a:lnTo>
                  <a:lnTo>
                    <a:pt x="526" y="122"/>
                  </a:lnTo>
                  <a:lnTo>
                    <a:pt x="532" y="129"/>
                  </a:lnTo>
                  <a:lnTo>
                    <a:pt x="558" y="127"/>
                  </a:lnTo>
                  <a:lnTo>
                    <a:pt x="554" y="135"/>
                  </a:lnTo>
                  <a:lnTo>
                    <a:pt x="578" y="135"/>
                  </a:lnTo>
                  <a:lnTo>
                    <a:pt x="649" y="134"/>
                  </a:lnTo>
                  <a:lnTo>
                    <a:pt x="668" y="152"/>
                  </a:lnTo>
                  <a:lnTo>
                    <a:pt x="692" y="151"/>
                  </a:lnTo>
                  <a:lnTo>
                    <a:pt x="712" y="153"/>
                  </a:lnTo>
                  <a:lnTo>
                    <a:pt x="712" y="166"/>
                  </a:lnTo>
                  <a:lnTo>
                    <a:pt x="736" y="165"/>
                  </a:lnTo>
                  <a:lnTo>
                    <a:pt x="756" y="169"/>
                  </a:lnTo>
                  <a:lnTo>
                    <a:pt x="756" y="179"/>
                  </a:lnTo>
                  <a:lnTo>
                    <a:pt x="782" y="176"/>
                  </a:lnTo>
                  <a:lnTo>
                    <a:pt x="787" y="185"/>
                  </a:lnTo>
                  <a:lnTo>
                    <a:pt x="804" y="195"/>
                  </a:lnTo>
                  <a:lnTo>
                    <a:pt x="824" y="194"/>
                  </a:lnTo>
                  <a:lnTo>
                    <a:pt x="828" y="207"/>
                  </a:lnTo>
                  <a:lnTo>
                    <a:pt x="908" y="206"/>
                  </a:lnTo>
                  <a:lnTo>
                    <a:pt x="933" y="227"/>
                  </a:lnTo>
                  <a:lnTo>
                    <a:pt x="968" y="223"/>
                  </a:lnTo>
                  <a:lnTo>
                    <a:pt x="968" y="235"/>
                  </a:lnTo>
                  <a:lnTo>
                    <a:pt x="987" y="235"/>
                  </a:lnTo>
                  <a:lnTo>
                    <a:pt x="988" y="244"/>
                  </a:lnTo>
                  <a:lnTo>
                    <a:pt x="1008" y="244"/>
                  </a:lnTo>
                  <a:lnTo>
                    <a:pt x="1010" y="257"/>
                  </a:lnTo>
                  <a:lnTo>
                    <a:pt x="1041" y="257"/>
                  </a:lnTo>
                  <a:lnTo>
                    <a:pt x="1042" y="269"/>
                  </a:lnTo>
                  <a:lnTo>
                    <a:pt x="1058" y="269"/>
                  </a:lnTo>
                  <a:lnTo>
                    <a:pt x="1060" y="285"/>
                  </a:lnTo>
                  <a:lnTo>
                    <a:pt x="1081" y="283"/>
                  </a:lnTo>
                  <a:lnTo>
                    <a:pt x="1083" y="293"/>
                  </a:lnTo>
                  <a:lnTo>
                    <a:pt x="1099" y="293"/>
                  </a:lnTo>
                  <a:lnTo>
                    <a:pt x="1100" y="301"/>
                  </a:lnTo>
                  <a:lnTo>
                    <a:pt x="1124" y="301"/>
                  </a:lnTo>
                  <a:lnTo>
                    <a:pt x="1125" y="309"/>
                  </a:lnTo>
                  <a:lnTo>
                    <a:pt x="1176" y="308"/>
                  </a:lnTo>
                  <a:lnTo>
                    <a:pt x="1191" y="317"/>
                  </a:lnTo>
                  <a:lnTo>
                    <a:pt x="1203" y="319"/>
                  </a:lnTo>
                  <a:lnTo>
                    <a:pt x="1214" y="334"/>
                  </a:lnTo>
                  <a:lnTo>
                    <a:pt x="1242" y="338"/>
                  </a:lnTo>
                  <a:lnTo>
                    <a:pt x="1282" y="358"/>
                  </a:lnTo>
                  <a:lnTo>
                    <a:pt x="1311" y="369"/>
                  </a:lnTo>
                  <a:lnTo>
                    <a:pt x="1328" y="369"/>
                  </a:lnTo>
                  <a:lnTo>
                    <a:pt x="1342" y="376"/>
                  </a:lnTo>
                  <a:lnTo>
                    <a:pt x="1359" y="373"/>
                  </a:lnTo>
                  <a:lnTo>
                    <a:pt x="1375" y="385"/>
                  </a:lnTo>
                  <a:lnTo>
                    <a:pt x="1405" y="391"/>
                  </a:lnTo>
                  <a:lnTo>
                    <a:pt x="1423" y="399"/>
                  </a:lnTo>
                  <a:lnTo>
                    <a:pt x="1443" y="398"/>
                  </a:lnTo>
                  <a:lnTo>
                    <a:pt x="1455" y="411"/>
                  </a:lnTo>
                  <a:lnTo>
                    <a:pt x="1502" y="410"/>
                  </a:lnTo>
                </a:path>
              </a:pathLst>
            </a:custGeom>
            <a:noFill/>
            <a:ln w="28575" cap="flat" cmpd="sng">
              <a:solidFill>
                <a:schemeClr va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099" name="Freeform 251"/>
            <p:cNvSpPr>
              <a:spLocks/>
            </p:cNvSpPr>
            <p:nvPr/>
          </p:nvSpPr>
          <p:spPr bwMode="auto">
            <a:xfrm>
              <a:off x="2421" y="2100"/>
              <a:ext cx="1590" cy="353"/>
            </a:xfrm>
            <a:custGeom>
              <a:avLst/>
              <a:gdLst>
                <a:gd name="T0" fmla="*/ 27 w 1590"/>
                <a:gd name="T1" fmla="*/ 4 h 353"/>
                <a:gd name="T2" fmla="*/ 48 w 1590"/>
                <a:gd name="T3" fmla="*/ 19 h 353"/>
                <a:gd name="T4" fmla="*/ 59 w 1590"/>
                <a:gd name="T5" fmla="*/ 28 h 353"/>
                <a:gd name="T6" fmla="*/ 74 w 1590"/>
                <a:gd name="T7" fmla="*/ 35 h 353"/>
                <a:gd name="T8" fmla="*/ 94 w 1590"/>
                <a:gd name="T9" fmla="*/ 44 h 353"/>
                <a:gd name="T10" fmla="*/ 149 w 1590"/>
                <a:gd name="T11" fmla="*/ 49 h 353"/>
                <a:gd name="T12" fmla="*/ 172 w 1590"/>
                <a:gd name="T13" fmla="*/ 62 h 353"/>
                <a:gd name="T14" fmla="*/ 226 w 1590"/>
                <a:gd name="T15" fmla="*/ 88 h 353"/>
                <a:gd name="T16" fmla="*/ 264 w 1590"/>
                <a:gd name="T17" fmla="*/ 94 h 353"/>
                <a:gd name="T18" fmla="*/ 297 w 1590"/>
                <a:gd name="T19" fmla="*/ 100 h 353"/>
                <a:gd name="T20" fmla="*/ 358 w 1590"/>
                <a:gd name="T21" fmla="*/ 110 h 353"/>
                <a:gd name="T22" fmla="*/ 384 w 1590"/>
                <a:gd name="T23" fmla="*/ 122 h 353"/>
                <a:gd name="T24" fmla="*/ 434 w 1590"/>
                <a:gd name="T25" fmla="*/ 126 h 353"/>
                <a:gd name="T26" fmla="*/ 502 w 1590"/>
                <a:gd name="T27" fmla="*/ 139 h 353"/>
                <a:gd name="T28" fmla="*/ 557 w 1590"/>
                <a:gd name="T29" fmla="*/ 148 h 353"/>
                <a:gd name="T30" fmla="*/ 584 w 1590"/>
                <a:gd name="T31" fmla="*/ 162 h 353"/>
                <a:gd name="T32" fmla="*/ 652 w 1590"/>
                <a:gd name="T33" fmla="*/ 164 h 353"/>
                <a:gd name="T34" fmla="*/ 690 w 1590"/>
                <a:gd name="T35" fmla="*/ 176 h 353"/>
                <a:gd name="T36" fmla="*/ 729 w 1590"/>
                <a:gd name="T37" fmla="*/ 180 h 353"/>
                <a:gd name="T38" fmla="*/ 778 w 1590"/>
                <a:gd name="T39" fmla="*/ 192 h 353"/>
                <a:gd name="T40" fmla="*/ 825 w 1590"/>
                <a:gd name="T41" fmla="*/ 200 h 353"/>
                <a:gd name="T42" fmla="*/ 918 w 1590"/>
                <a:gd name="T43" fmla="*/ 217 h 353"/>
                <a:gd name="T44" fmla="*/ 933 w 1590"/>
                <a:gd name="T45" fmla="*/ 229 h 353"/>
                <a:gd name="T46" fmla="*/ 953 w 1590"/>
                <a:gd name="T47" fmla="*/ 235 h 353"/>
                <a:gd name="T48" fmla="*/ 978 w 1590"/>
                <a:gd name="T49" fmla="*/ 248 h 353"/>
                <a:gd name="T50" fmla="*/ 1001 w 1590"/>
                <a:gd name="T51" fmla="*/ 262 h 353"/>
                <a:gd name="T52" fmla="*/ 1082 w 1590"/>
                <a:gd name="T53" fmla="*/ 264 h 353"/>
                <a:gd name="T54" fmla="*/ 1134 w 1590"/>
                <a:gd name="T55" fmla="*/ 272 h 353"/>
                <a:gd name="T56" fmla="*/ 1191 w 1590"/>
                <a:gd name="T57" fmla="*/ 278 h 353"/>
                <a:gd name="T58" fmla="*/ 1227 w 1590"/>
                <a:gd name="T59" fmla="*/ 288 h 353"/>
                <a:gd name="T60" fmla="*/ 1253 w 1590"/>
                <a:gd name="T61" fmla="*/ 299 h 353"/>
                <a:gd name="T62" fmla="*/ 1281 w 1590"/>
                <a:gd name="T63" fmla="*/ 308 h 353"/>
                <a:gd name="T64" fmla="*/ 1377 w 1590"/>
                <a:gd name="T65" fmla="*/ 322 h 353"/>
                <a:gd name="T66" fmla="*/ 1400 w 1590"/>
                <a:gd name="T67" fmla="*/ 330 h 353"/>
                <a:gd name="T68" fmla="*/ 1533 w 1590"/>
                <a:gd name="T69" fmla="*/ 3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0" h="353">
                  <a:moveTo>
                    <a:pt x="0" y="0"/>
                  </a:moveTo>
                  <a:cubicBezTo>
                    <a:pt x="10" y="1"/>
                    <a:pt x="17" y="4"/>
                    <a:pt x="27" y="4"/>
                  </a:cubicBezTo>
                  <a:lnTo>
                    <a:pt x="45" y="8"/>
                  </a:lnTo>
                  <a:lnTo>
                    <a:pt x="48" y="19"/>
                  </a:lnTo>
                  <a:lnTo>
                    <a:pt x="59" y="19"/>
                  </a:lnTo>
                  <a:lnTo>
                    <a:pt x="59" y="28"/>
                  </a:lnTo>
                  <a:lnTo>
                    <a:pt x="74" y="25"/>
                  </a:lnTo>
                  <a:lnTo>
                    <a:pt x="74" y="35"/>
                  </a:lnTo>
                  <a:lnTo>
                    <a:pt x="94" y="35"/>
                  </a:lnTo>
                  <a:lnTo>
                    <a:pt x="94" y="44"/>
                  </a:lnTo>
                  <a:lnTo>
                    <a:pt x="123" y="44"/>
                  </a:lnTo>
                  <a:lnTo>
                    <a:pt x="149" y="49"/>
                  </a:lnTo>
                  <a:lnTo>
                    <a:pt x="149" y="62"/>
                  </a:lnTo>
                  <a:lnTo>
                    <a:pt x="172" y="62"/>
                  </a:lnTo>
                  <a:lnTo>
                    <a:pt x="192" y="67"/>
                  </a:lnTo>
                  <a:lnTo>
                    <a:pt x="226" y="88"/>
                  </a:lnTo>
                  <a:lnTo>
                    <a:pt x="256" y="88"/>
                  </a:lnTo>
                  <a:lnTo>
                    <a:pt x="264" y="94"/>
                  </a:lnTo>
                  <a:lnTo>
                    <a:pt x="285" y="94"/>
                  </a:lnTo>
                  <a:lnTo>
                    <a:pt x="297" y="100"/>
                  </a:lnTo>
                  <a:lnTo>
                    <a:pt x="341" y="103"/>
                  </a:lnTo>
                  <a:lnTo>
                    <a:pt x="358" y="110"/>
                  </a:lnTo>
                  <a:lnTo>
                    <a:pt x="374" y="115"/>
                  </a:lnTo>
                  <a:lnTo>
                    <a:pt x="384" y="122"/>
                  </a:lnTo>
                  <a:lnTo>
                    <a:pt x="402" y="120"/>
                  </a:lnTo>
                  <a:lnTo>
                    <a:pt x="434" y="126"/>
                  </a:lnTo>
                  <a:lnTo>
                    <a:pt x="444" y="140"/>
                  </a:lnTo>
                  <a:lnTo>
                    <a:pt x="502" y="139"/>
                  </a:lnTo>
                  <a:lnTo>
                    <a:pt x="513" y="151"/>
                  </a:lnTo>
                  <a:lnTo>
                    <a:pt x="557" y="148"/>
                  </a:lnTo>
                  <a:lnTo>
                    <a:pt x="584" y="148"/>
                  </a:lnTo>
                  <a:lnTo>
                    <a:pt x="584" y="162"/>
                  </a:lnTo>
                  <a:lnTo>
                    <a:pt x="620" y="162"/>
                  </a:lnTo>
                  <a:lnTo>
                    <a:pt x="652" y="164"/>
                  </a:lnTo>
                  <a:lnTo>
                    <a:pt x="658" y="176"/>
                  </a:lnTo>
                  <a:lnTo>
                    <a:pt x="690" y="176"/>
                  </a:lnTo>
                  <a:lnTo>
                    <a:pt x="701" y="181"/>
                  </a:lnTo>
                  <a:lnTo>
                    <a:pt x="729" y="180"/>
                  </a:lnTo>
                  <a:lnTo>
                    <a:pt x="736" y="194"/>
                  </a:lnTo>
                  <a:lnTo>
                    <a:pt x="778" y="192"/>
                  </a:lnTo>
                  <a:lnTo>
                    <a:pt x="777" y="200"/>
                  </a:lnTo>
                  <a:lnTo>
                    <a:pt x="825" y="200"/>
                  </a:lnTo>
                  <a:lnTo>
                    <a:pt x="880" y="217"/>
                  </a:lnTo>
                  <a:lnTo>
                    <a:pt x="918" y="217"/>
                  </a:lnTo>
                  <a:lnTo>
                    <a:pt x="927" y="220"/>
                  </a:lnTo>
                  <a:lnTo>
                    <a:pt x="933" y="229"/>
                  </a:lnTo>
                  <a:lnTo>
                    <a:pt x="950" y="226"/>
                  </a:lnTo>
                  <a:lnTo>
                    <a:pt x="953" y="235"/>
                  </a:lnTo>
                  <a:lnTo>
                    <a:pt x="978" y="235"/>
                  </a:lnTo>
                  <a:lnTo>
                    <a:pt x="978" y="248"/>
                  </a:lnTo>
                  <a:lnTo>
                    <a:pt x="1000" y="250"/>
                  </a:lnTo>
                  <a:lnTo>
                    <a:pt x="1001" y="262"/>
                  </a:lnTo>
                  <a:lnTo>
                    <a:pt x="1044" y="262"/>
                  </a:lnTo>
                  <a:lnTo>
                    <a:pt x="1082" y="264"/>
                  </a:lnTo>
                  <a:lnTo>
                    <a:pt x="1082" y="272"/>
                  </a:lnTo>
                  <a:lnTo>
                    <a:pt x="1134" y="272"/>
                  </a:lnTo>
                  <a:lnTo>
                    <a:pt x="1137" y="281"/>
                  </a:lnTo>
                  <a:lnTo>
                    <a:pt x="1191" y="278"/>
                  </a:lnTo>
                  <a:lnTo>
                    <a:pt x="1206" y="286"/>
                  </a:lnTo>
                  <a:lnTo>
                    <a:pt x="1227" y="288"/>
                  </a:lnTo>
                  <a:lnTo>
                    <a:pt x="1229" y="299"/>
                  </a:lnTo>
                  <a:lnTo>
                    <a:pt x="1253" y="299"/>
                  </a:lnTo>
                  <a:lnTo>
                    <a:pt x="1259" y="308"/>
                  </a:lnTo>
                  <a:lnTo>
                    <a:pt x="1281" y="308"/>
                  </a:lnTo>
                  <a:lnTo>
                    <a:pt x="1282" y="318"/>
                  </a:lnTo>
                  <a:lnTo>
                    <a:pt x="1377" y="322"/>
                  </a:lnTo>
                  <a:lnTo>
                    <a:pt x="1383" y="330"/>
                  </a:lnTo>
                  <a:lnTo>
                    <a:pt x="1400" y="330"/>
                  </a:lnTo>
                  <a:lnTo>
                    <a:pt x="1512" y="335"/>
                  </a:lnTo>
                  <a:lnTo>
                    <a:pt x="1533" y="352"/>
                  </a:lnTo>
                  <a:lnTo>
                    <a:pt x="1590" y="353"/>
                  </a:lnTo>
                </a:path>
              </a:pathLst>
            </a:custGeom>
            <a:noFill/>
            <a:ln w="28575" cap="flat" cmpd="sng">
              <a:solidFill>
                <a:schemeClr va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00" name="Line 252"/>
            <p:cNvSpPr>
              <a:spLocks noChangeShapeType="1"/>
            </p:cNvSpPr>
            <p:nvPr/>
          </p:nvSpPr>
          <p:spPr bwMode="auto">
            <a:xfrm flipV="1">
              <a:off x="3310" y="2278"/>
              <a:ext cx="0" cy="4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01" name="Line 253"/>
            <p:cNvSpPr>
              <a:spLocks noChangeShapeType="1"/>
            </p:cNvSpPr>
            <p:nvPr/>
          </p:nvSpPr>
          <p:spPr bwMode="auto">
            <a:xfrm flipV="1">
              <a:off x="3517" y="2328"/>
              <a:ext cx="0" cy="4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02" name="Line 254"/>
            <p:cNvSpPr>
              <a:spLocks noChangeShapeType="1"/>
            </p:cNvSpPr>
            <p:nvPr/>
          </p:nvSpPr>
          <p:spPr bwMode="auto">
            <a:xfrm flipV="1">
              <a:off x="3648" y="2358"/>
              <a:ext cx="0" cy="4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03" name="Line 255"/>
            <p:cNvSpPr>
              <a:spLocks noChangeShapeType="1"/>
            </p:cNvSpPr>
            <p:nvPr/>
          </p:nvSpPr>
          <p:spPr bwMode="auto">
            <a:xfrm flipV="1">
              <a:off x="3687" y="2365"/>
              <a:ext cx="0" cy="4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04" name="Line 256"/>
            <p:cNvSpPr>
              <a:spLocks noChangeShapeType="1"/>
            </p:cNvSpPr>
            <p:nvPr/>
          </p:nvSpPr>
          <p:spPr bwMode="auto">
            <a:xfrm flipV="1">
              <a:off x="3714" y="2377"/>
              <a:ext cx="0" cy="4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05" name="Line 257"/>
            <p:cNvSpPr>
              <a:spLocks noChangeShapeType="1"/>
            </p:cNvSpPr>
            <p:nvPr/>
          </p:nvSpPr>
          <p:spPr bwMode="auto">
            <a:xfrm flipV="1">
              <a:off x="3734" y="2373"/>
              <a:ext cx="0" cy="4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06" name="Line 258"/>
            <p:cNvSpPr>
              <a:spLocks noChangeShapeType="1"/>
            </p:cNvSpPr>
            <p:nvPr/>
          </p:nvSpPr>
          <p:spPr bwMode="auto">
            <a:xfrm flipV="1">
              <a:off x="3760" y="2378"/>
              <a:ext cx="0" cy="4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07" name="Line 259"/>
            <p:cNvSpPr>
              <a:spLocks noChangeShapeType="1"/>
            </p:cNvSpPr>
            <p:nvPr/>
          </p:nvSpPr>
          <p:spPr bwMode="auto">
            <a:xfrm flipV="1">
              <a:off x="3804" y="2383"/>
              <a:ext cx="0" cy="4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08" name="Line 260"/>
            <p:cNvSpPr>
              <a:spLocks noChangeShapeType="1"/>
            </p:cNvSpPr>
            <p:nvPr/>
          </p:nvSpPr>
          <p:spPr bwMode="auto">
            <a:xfrm flipV="1">
              <a:off x="3841" y="2387"/>
              <a:ext cx="0" cy="4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09" name="Line 261"/>
            <p:cNvSpPr>
              <a:spLocks noChangeShapeType="1"/>
            </p:cNvSpPr>
            <p:nvPr/>
          </p:nvSpPr>
          <p:spPr bwMode="auto">
            <a:xfrm flipV="1">
              <a:off x="3864" y="2385"/>
              <a:ext cx="0" cy="4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10" name="Line 262"/>
            <p:cNvSpPr>
              <a:spLocks noChangeShapeType="1"/>
            </p:cNvSpPr>
            <p:nvPr/>
          </p:nvSpPr>
          <p:spPr bwMode="auto">
            <a:xfrm flipV="1">
              <a:off x="3934" y="2402"/>
              <a:ext cx="0" cy="4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11" name="Line 263"/>
            <p:cNvSpPr>
              <a:spLocks noChangeShapeType="1"/>
            </p:cNvSpPr>
            <p:nvPr/>
          </p:nvSpPr>
          <p:spPr bwMode="auto">
            <a:xfrm flipV="1">
              <a:off x="3986" y="2408"/>
              <a:ext cx="0" cy="4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12" name="Line 264"/>
            <p:cNvSpPr>
              <a:spLocks noChangeShapeType="1"/>
            </p:cNvSpPr>
            <p:nvPr/>
          </p:nvSpPr>
          <p:spPr bwMode="auto">
            <a:xfrm flipV="1">
              <a:off x="4028" y="2421"/>
              <a:ext cx="0" cy="4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13" name="Line 265"/>
            <p:cNvSpPr>
              <a:spLocks noChangeShapeType="1"/>
            </p:cNvSpPr>
            <p:nvPr/>
          </p:nvSpPr>
          <p:spPr bwMode="auto">
            <a:xfrm flipV="1">
              <a:off x="4057" y="2422"/>
              <a:ext cx="0" cy="4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14" name="Line 266"/>
            <p:cNvSpPr>
              <a:spLocks noChangeShapeType="1"/>
            </p:cNvSpPr>
            <p:nvPr/>
          </p:nvSpPr>
          <p:spPr bwMode="auto">
            <a:xfrm flipV="1">
              <a:off x="4088" y="2430"/>
              <a:ext cx="0" cy="4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15" name="Line 267"/>
            <p:cNvSpPr>
              <a:spLocks noChangeShapeType="1"/>
            </p:cNvSpPr>
            <p:nvPr/>
          </p:nvSpPr>
          <p:spPr bwMode="auto">
            <a:xfrm flipV="1">
              <a:off x="4115" y="2435"/>
              <a:ext cx="0" cy="4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16" name="Line 268"/>
            <p:cNvSpPr>
              <a:spLocks noChangeShapeType="1"/>
            </p:cNvSpPr>
            <p:nvPr/>
          </p:nvSpPr>
          <p:spPr bwMode="auto">
            <a:xfrm flipV="1">
              <a:off x="4139" y="2440"/>
              <a:ext cx="0" cy="4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17" name="Line 269"/>
            <p:cNvSpPr>
              <a:spLocks noChangeShapeType="1"/>
            </p:cNvSpPr>
            <p:nvPr/>
          </p:nvSpPr>
          <p:spPr bwMode="auto">
            <a:xfrm flipV="1">
              <a:off x="4196" y="2448"/>
              <a:ext cx="0" cy="4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18" name="Line 270"/>
            <p:cNvSpPr>
              <a:spLocks noChangeShapeType="1"/>
            </p:cNvSpPr>
            <p:nvPr/>
          </p:nvSpPr>
          <p:spPr bwMode="auto">
            <a:xfrm flipV="1">
              <a:off x="2976" y="2208"/>
              <a:ext cx="0" cy="4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19" name="Line 271"/>
            <p:cNvSpPr>
              <a:spLocks noChangeShapeType="1"/>
            </p:cNvSpPr>
            <p:nvPr/>
          </p:nvSpPr>
          <p:spPr bwMode="auto">
            <a:xfrm flipV="1">
              <a:off x="2753" y="2160"/>
              <a:ext cx="0" cy="4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20" name="Line 272"/>
            <p:cNvSpPr>
              <a:spLocks noChangeShapeType="1"/>
            </p:cNvSpPr>
            <p:nvPr/>
          </p:nvSpPr>
          <p:spPr bwMode="auto">
            <a:xfrm flipV="1">
              <a:off x="2534" y="2110"/>
              <a:ext cx="0" cy="4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21" name="Line 273"/>
            <p:cNvSpPr>
              <a:spLocks noChangeShapeType="1"/>
            </p:cNvSpPr>
            <p:nvPr/>
          </p:nvSpPr>
          <p:spPr bwMode="auto">
            <a:xfrm flipV="1">
              <a:off x="2386" y="2055"/>
              <a:ext cx="0" cy="4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22" name="Line 274"/>
            <p:cNvSpPr>
              <a:spLocks noChangeShapeType="1"/>
            </p:cNvSpPr>
            <p:nvPr/>
          </p:nvSpPr>
          <p:spPr bwMode="auto">
            <a:xfrm flipV="1">
              <a:off x="1685" y="1825"/>
              <a:ext cx="0" cy="4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23" name="Freeform 275"/>
            <p:cNvSpPr>
              <a:spLocks/>
            </p:cNvSpPr>
            <p:nvPr/>
          </p:nvSpPr>
          <p:spPr bwMode="auto">
            <a:xfrm>
              <a:off x="4010" y="2455"/>
              <a:ext cx="207" cy="27"/>
            </a:xfrm>
            <a:custGeom>
              <a:avLst/>
              <a:gdLst>
                <a:gd name="T0" fmla="*/ 0 w 207"/>
                <a:gd name="T1" fmla="*/ 0 h 27"/>
                <a:gd name="T2" fmla="*/ 27 w 207"/>
                <a:gd name="T3" fmla="*/ 17 h 27"/>
                <a:gd name="T4" fmla="*/ 63 w 207"/>
                <a:gd name="T5" fmla="*/ 15 h 27"/>
                <a:gd name="T6" fmla="*/ 207 w 207"/>
                <a:gd name="T7" fmla="*/ 27 h 27"/>
              </a:gdLst>
              <a:ahLst/>
              <a:cxnLst>
                <a:cxn ang="0">
                  <a:pos x="T0" y="T1"/>
                </a:cxn>
                <a:cxn ang="0">
                  <a:pos x="T2" y="T3"/>
                </a:cxn>
                <a:cxn ang="0">
                  <a:pos x="T4" y="T5"/>
                </a:cxn>
                <a:cxn ang="0">
                  <a:pos x="T6" y="T7"/>
                </a:cxn>
              </a:cxnLst>
              <a:rect l="0" t="0" r="r" b="b"/>
              <a:pathLst>
                <a:path w="207" h="27">
                  <a:moveTo>
                    <a:pt x="0" y="0"/>
                  </a:moveTo>
                  <a:lnTo>
                    <a:pt x="27" y="17"/>
                  </a:lnTo>
                  <a:lnTo>
                    <a:pt x="63" y="15"/>
                  </a:lnTo>
                  <a:lnTo>
                    <a:pt x="207" y="27"/>
                  </a:lnTo>
                </a:path>
              </a:pathLst>
            </a:custGeom>
            <a:noFill/>
            <a:ln w="28575" cap="flat" cmpd="sng">
              <a:solidFill>
                <a:schemeClr va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79124" name="Freeform 276"/>
          <p:cNvSpPr>
            <a:spLocks/>
          </p:cNvSpPr>
          <p:nvPr/>
        </p:nvSpPr>
        <p:spPr bwMode="auto">
          <a:xfrm>
            <a:off x="2347384" y="2343153"/>
            <a:ext cx="4256616" cy="396875"/>
          </a:xfrm>
          <a:custGeom>
            <a:avLst/>
            <a:gdLst>
              <a:gd name="T0" fmla="*/ 0 w 2011"/>
              <a:gd name="T1" fmla="*/ 0 h 250"/>
              <a:gd name="T2" fmla="*/ 158 w 2011"/>
              <a:gd name="T3" fmla="*/ 0 h 250"/>
              <a:gd name="T4" fmla="*/ 158 w 2011"/>
              <a:gd name="T5" fmla="*/ 24 h 250"/>
              <a:gd name="T6" fmla="*/ 490 w 2011"/>
              <a:gd name="T7" fmla="*/ 16 h 250"/>
              <a:gd name="T8" fmla="*/ 490 w 2011"/>
              <a:gd name="T9" fmla="*/ 35 h 250"/>
              <a:gd name="T10" fmla="*/ 541 w 2011"/>
              <a:gd name="T11" fmla="*/ 35 h 250"/>
              <a:gd name="T12" fmla="*/ 541 w 2011"/>
              <a:gd name="T13" fmla="*/ 51 h 250"/>
              <a:gd name="T14" fmla="*/ 603 w 2011"/>
              <a:gd name="T15" fmla="*/ 51 h 250"/>
              <a:gd name="T16" fmla="*/ 605 w 2011"/>
              <a:gd name="T17" fmla="*/ 62 h 250"/>
              <a:gd name="T18" fmla="*/ 635 w 2011"/>
              <a:gd name="T19" fmla="*/ 62 h 250"/>
              <a:gd name="T20" fmla="*/ 635 w 2011"/>
              <a:gd name="T21" fmla="*/ 77 h 250"/>
              <a:gd name="T22" fmla="*/ 746 w 2011"/>
              <a:gd name="T23" fmla="*/ 77 h 250"/>
              <a:gd name="T24" fmla="*/ 746 w 2011"/>
              <a:gd name="T25" fmla="*/ 94 h 250"/>
              <a:gd name="T26" fmla="*/ 862 w 2011"/>
              <a:gd name="T27" fmla="*/ 91 h 250"/>
              <a:gd name="T28" fmla="*/ 862 w 2011"/>
              <a:gd name="T29" fmla="*/ 106 h 250"/>
              <a:gd name="T30" fmla="*/ 928 w 2011"/>
              <a:gd name="T31" fmla="*/ 106 h 250"/>
              <a:gd name="T32" fmla="*/ 928 w 2011"/>
              <a:gd name="T33" fmla="*/ 123 h 250"/>
              <a:gd name="T34" fmla="*/ 971 w 2011"/>
              <a:gd name="T35" fmla="*/ 123 h 250"/>
              <a:gd name="T36" fmla="*/ 973 w 2011"/>
              <a:gd name="T37" fmla="*/ 136 h 250"/>
              <a:gd name="T38" fmla="*/ 1147 w 2011"/>
              <a:gd name="T39" fmla="*/ 131 h 250"/>
              <a:gd name="T40" fmla="*/ 1149 w 2011"/>
              <a:gd name="T41" fmla="*/ 149 h 250"/>
              <a:gd name="T42" fmla="*/ 1253 w 2011"/>
              <a:gd name="T43" fmla="*/ 144 h 250"/>
              <a:gd name="T44" fmla="*/ 1253 w 2011"/>
              <a:gd name="T45" fmla="*/ 158 h 250"/>
              <a:gd name="T46" fmla="*/ 1293 w 2011"/>
              <a:gd name="T47" fmla="*/ 158 h 250"/>
              <a:gd name="T48" fmla="*/ 1293 w 2011"/>
              <a:gd name="T49" fmla="*/ 174 h 250"/>
              <a:gd name="T50" fmla="*/ 1414 w 2011"/>
              <a:gd name="T51" fmla="*/ 171 h 250"/>
              <a:gd name="T52" fmla="*/ 1414 w 2011"/>
              <a:gd name="T53" fmla="*/ 187 h 250"/>
              <a:gd name="T54" fmla="*/ 1453 w 2011"/>
              <a:gd name="T55" fmla="*/ 186 h 250"/>
              <a:gd name="T56" fmla="*/ 1451 w 2011"/>
              <a:gd name="T57" fmla="*/ 226 h 250"/>
              <a:gd name="T58" fmla="*/ 1520 w 2011"/>
              <a:gd name="T59" fmla="*/ 226 h 250"/>
              <a:gd name="T60" fmla="*/ 1522 w 2011"/>
              <a:gd name="T61" fmla="*/ 250 h 250"/>
              <a:gd name="T62" fmla="*/ 2011 w 2011"/>
              <a:gd name="T63" fmla="*/ 243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11" h="250">
                <a:moveTo>
                  <a:pt x="0" y="0"/>
                </a:moveTo>
                <a:cubicBezTo>
                  <a:pt x="53" y="0"/>
                  <a:pt x="105" y="0"/>
                  <a:pt x="158" y="0"/>
                </a:cubicBezTo>
                <a:lnTo>
                  <a:pt x="158" y="24"/>
                </a:lnTo>
                <a:lnTo>
                  <a:pt x="490" y="16"/>
                </a:lnTo>
                <a:lnTo>
                  <a:pt x="490" y="35"/>
                </a:lnTo>
                <a:lnTo>
                  <a:pt x="541" y="35"/>
                </a:lnTo>
                <a:lnTo>
                  <a:pt x="541" y="51"/>
                </a:lnTo>
                <a:lnTo>
                  <a:pt x="603" y="51"/>
                </a:lnTo>
                <a:lnTo>
                  <a:pt x="605" y="62"/>
                </a:lnTo>
                <a:lnTo>
                  <a:pt x="635" y="62"/>
                </a:lnTo>
                <a:lnTo>
                  <a:pt x="635" y="77"/>
                </a:lnTo>
                <a:lnTo>
                  <a:pt x="746" y="77"/>
                </a:lnTo>
                <a:lnTo>
                  <a:pt x="746" y="94"/>
                </a:lnTo>
                <a:lnTo>
                  <a:pt x="862" y="91"/>
                </a:lnTo>
                <a:lnTo>
                  <a:pt x="862" y="106"/>
                </a:lnTo>
                <a:lnTo>
                  <a:pt x="928" y="106"/>
                </a:lnTo>
                <a:lnTo>
                  <a:pt x="928" y="123"/>
                </a:lnTo>
                <a:lnTo>
                  <a:pt x="971" y="123"/>
                </a:lnTo>
                <a:lnTo>
                  <a:pt x="973" y="136"/>
                </a:lnTo>
                <a:lnTo>
                  <a:pt x="1147" y="131"/>
                </a:lnTo>
                <a:lnTo>
                  <a:pt x="1149" y="149"/>
                </a:lnTo>
                <a:lnTo>
                  <a:pt x="1253" y="144"/>
                </a:lnTo>
                <a:lnTo>
                  <a:pt x="1253" y="158"/>
                </a:lnTo>
                <a:lnTo>
                  <a:pt x="1293" y="158"/>
                </a:lnTo>
                <a:lnTo>
                  <a:pt x="1293" y="174"/>
                </a:lnTo>
                <a:lnTo>
                  <a:pt x="1414" y="171"/>
                </a:lnTo>
                <a:lnTo>
                  <a:pt x="1414" y="187"/>
                </a:lnTo>
                <a:lnTo>
                  <a:pt x="1453" y="186"/>
                </a:lnTo>
                <a:lnTo>
                  <a:pt x="1451" y="226"/>
                </a:lnTo>
                <a:lnTo>
                  <a:pt x="1520" y="226"/>
                </a:lnTo>
                <a:lnTo>
                  <a:pt x="1522" y="250"/>
                </a:lnTo>
                <a:lnTo>
                  <a:pt x="2011" y="243"/>
                </a:lnTo>
              </a:path>
            </a:pathLst>
          </a:custGeom>
          <a:noFill/>
          <a:ln w="28575" cap="flat" cmpd="sng">
            <a:solidFill>
              <a:schemeClr val="accent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9125" name="Rectangle 277"/>
          <p:cNvSpPr>
            <a:spLocks noChangeArrowheads="1"/>
          </p:cNvSpPr>
          <p:nvPr/>
        </p:nvSpPr>
        <p:spPr bwMode="auto">
          <a:xfrm>
            <a:off x="3464986" y="2335213"/>
            <a:ext cx="29633" cy="57150"/>
          </a:xfrm>
          <a:prstGeom prst="rect">
            <a:avLst/>
          </a:prstGeom>
          <a:solidFill>
            <a:schemeClr val="accent2"/>
          </a:solidFill>
          <a:ln w="6350">
            <a:solidFill>
              <a:schemeClr val="accent2"/>
            </a:solidFill>
            <a:miter lim="800000"/>
            <a:headEnd/>
            <a:tailEnd/>
          </a:ln>
        </p:spPr>
        <p:txBody>
          <a:bodyPr/>
          <a:lstStyle/>
          <a:p>
            <a:endParaRPr lang="en-US" dirty="0"/>
          </a:p>
        </p:txBody>
      </p:sp>
      <p:sp>
        <p:nvSpPr>
          <p:cNvPr id="79126" name="Rectangle 278"/>
          <p:cNvSpPr>
            <a:spLocks noGrp="1" noRot="1" noChangeArrowheads="1"/>
          </p:cNvSpPr>
          <p:nvPr>
            <p:ph type="title"/>
          </p:nvPr>
        </p:nvSpPr>
        <p:spPr/>
        <p:txBody>
          <a:bodyPr>
            <a:normAutofit/>
          </a:bodyPr>
          <a:lstStyle/>
          <a:p>
            <a:r>
              <a:rPr lang="en-US" altLang="en-US" sz="2800" b="1" dirty="0">
                <a:solidFill>
                  <a:srgbClr val="C00000"/>
                </a:solidFill>
              </a:rPr>
              <a:t>Improving Survival of</a:t>
            </a:r>
            <a:r>
              <a:rPr lang="en-US" altLang="en-US" sz="2800" b="1" i="1" dirty="0">
                <a:solidFill>
                  <a:srgbClr val="C00000"/>
                </a:solidFill>
              </a:rPr>
              <a:t> </a:t>
            </a:r>
            <a:r>
              <a:rPr lang="en-US" altLang="en-US" sz="2800" b="1" i="1" dirty="0"/>
              <a:t>Follicular</a:t>
            </a:r>
            <a:r>
              <a:rPr lang="en-US" altLang="en-US" sz="2800" b="1" i="1" dirty="0">
                <a:solidFill>
                  <a:srgbClr val="C00000"/>
                </a:solidFill>
              </a:rPr>
              <a:t> </a:t>
            </a:r>
            <a:r>
              <a:rPr lang="en-US" altLang="en-US" sz="2800" b="1" dirty="0">
                <a:solidFill>
                  <a:srgbClr val="C00000"/>
                </a:solidFill>
              </a:rPr>
              <a:t>NHL: </a:t>
            </a:r>
            <a:br>
              <a:rPr lang="en-US" altLang="en-US" sz="2800" b="1" dirty="0">
                <a:solidFill>
                  <a:srgbClr val="C00000"/>
                </a:solidFill>
              </a:rPr>
            </a:br>
            <a:r>
              <a:rPr lang="en-US" altLang="en-US" sz="2800" b="1" dirty="0">
                <a:solidFill>
                  <a:srgbClr val="C00000"/>
                </a:solidFill>
              </a:rPr>
              <a:t>Impact of Antibody-Based Therapy</a:t>
            </a:r>
          </a:p>
        </p:txBody>
      </p:sp>
    </p:spTree>
    <p:extLst>
      <p:ext uri="{BB962C8B-B14F-4D97-AF65-F5344CB8AC3E}">
        <p14:creationId xmlns:p14="http://schemas.microsoft.com/office/powerpoint/2010/main" val="1120874072"/>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C00000"/>
                </a:solidFill>
              </a:rPr>
              <a:t>Cancer Trajectory</a:t>
            </a:r>
          </a:p>
        </p:txBody>
      </p:sp>
      <p:sp>
        <p:nvSpPr>
          <p:cNvPr id="4" name="Slide Number Placeholder 3"/>
          <p:cNvSpPr>
            <a:spLocks noGrp="1"/>
          </p:cNvSpPr>
          <p:nvPr>
            <p:ph type="sldNum" sz="quarter" idx="12"/>
          </p:nvPr>
        </p:nvSpPr>
        <p:spPr/>
        <p:txBody>
          <a:bodyPr/>
          <a:lstStyle/>
          <a:p>
            <a:fld id="{D57F1E4F-1CFF-5643-939E-217C01CDF565}" type="slidenum">
              <a:rPr lang="en-US" smtClean="0"/>
              <a:pPr/>
              <a:t>3</a:t>
            </a:fld>
            <a:endParaRPr lang="en-US" dirty="0"/>
          </a:p>
        </p:txBody>
      </p:sp>
      <p:sp>
        <p:nvSpPr>
          <p:cNvPr id="13" name="TextBox 12">
            <a:extLst>
              <a:ext uri="{FF2B5EF4-FFF2-40B4-BE49-F238E27FC236}">
                <a16:creationId xmlns:a16="http://schemas.microsoft.com/office/drawing/2014/main" id="{4CD81A02-A925-BC44-AA06-F4A18AFD735F}"/>
              </a:ext>
            </a:extLst>
          </p:cNvPr>
          <p:cNvSpPr txBox="1"/>
          <p:nvPr/>
        </p:nvSpPr>
        <p:spPr>
          <a:xfrm>
            <a:off x="5239698" y="5992249"/>
            <a:ext cx="1229824" cy="461665"/>
          </a:xfrm>
          <a:prstGeom prst="rect">
            <a:avLst/>
          </a:prstGeom>
          <a:noFill/>
        </p:spPr>
        <p:txBody>
          <a:bodyPr wrap="none" rtlCol="0">
            <a:spAutoFit/>
          </a:bodyPr>
          <a:lstStyle/>
          <a:p>
            <a:r>
              <a:rPr lang="en-US" sz="2400" b="1" dirty="0"/>
              <a:t>Cancer</a:t>
            </a:r>
          </a:p>
        </p:txBody>
      </p:sp>
      <p:grpSp>
        <p:nvGrpSpPr>
          <p:cNvPr id="30" name="Group 29">
            <a:extLst>
              <a:ext uri="{FF2B5EF4-FFF2-40B4-BE49-F238E27FC236}">
                <a16:creationId xmlns:a16="http://schemas.microsoft.com/office/drawing/2014/main" id="{ECCD23EA-D946-D146-A711-2304B17A496D}"/>
              </a:ext>
            </a:extLst>
          </p:cNvPr>
          <p:cNvGrpSpPr/>
          <p:nvPr/>
        </p:nvGrpSpPr>
        <p:grpSpPr>
          <a:xfrm>
            <a:off x="3138425" y="1706771"/>
            <a:ext cx="5915149" cy="4228921"/>
            <a:chOff x="3887612" y="1784279"/>
            <a:chExt cx="4086349" cy="2921456"/>
          </a:xfrm>
        </p:grpSpPr>
        <p:cxnSp>
          <p:nvCxnSpPr>
            <p:cNvPr id="5" name="Straight Connector 4">
              <a:extLst>
                <a:ext uri="{FF2B5EF4-FFF2-40B4-BE49-F238E27FC236}">
                  <a16:creationId xmlns:a16="http://schemas.microsoft.com/office/drawing/2014/main" id="{5E4E1448-2820-5440-B352-C329D4A27D34}"/>
                </a:ext>
              </a:extLst>
            </p:cNvPr>
            <p:cNvCxnSpPr>
              <a:cxnSpLocks/>
            </p:cNvCxnSpPr>
            <p:nvPr/>
          </p:nvCxnSpPr>
          <p:spPr>
            <a:xfrm>
              <a:off x="6208491" y="2717917"/>
              <a:ext cx="980071" cy="27151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DE1D8D0-5BDF-514F-99A6-4D3DDD2DA976}"/>
                </a:ext>
              </a:extLst>
            </p:cNvPr>
            <p:cNvCxnSpPr>
              <a:cxnSpLocks/>
            </p:cNvCxnSpPr>
            <p:nvPr/>
          </p:nvCxnSpPr>
          <p:spPr>
            <a:xfrm>
              <a:off x="7151920" y="2989434"/>
              <a:ext cx="732615" cy="30905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78569139-9954-C34F-97D1-E89B9992C5F5}"/>
                </a:ext>
              </a:extLst>
            </p:cNvPr>
            <p:cNvSpPr/>
            <p:nvPr/>
          </p:nvSpPr>
          <p:spPr>
            <a:xfrm>
              <a:off x="4236445" y="2288024"/>
              <a:ext cx="3283974" cy="1912763"/>
            </a:xfrm>
            <a:custGeom>
              <a:avLst/>
              <a:gdLst>
                <a:gd name="connsiteX0" fmla="*/ 0 w 3274142"/>
                <a:gd name="connsiteY0" fmla="*/ 15137 h 1854635"/>
                <a:gd name="connsiteX1" fmla="*/ 157316 w 3274142"/>
                <a:gd name="connsiteY1" fmla="*/ 15137 h 1854635"/>
                <a:gd name="connsiteX2" fmla="*/ 334297 w 3274142"/>
                <a:gd name="connsiteY2" fmla="*/ 172453 h 1854635"/>
                <a:gd name="connsiteX3" fmla="*/ 550606 w 3274142"/>
                <a:gd name="connsiteY3" fmla="*/ 103627 h 1854635"/>
                <a:gd name="connsiteX4" fmla="*/ 825910 w 3274142"/>
                <a:gd name="connsiteY4" fmla="*/ 201950 h 1854635"/>
                <a:gd name="connsiteX5" fmla="*/ 1042219 w 3274142"/>
                <a:gd name="connsiteY5" fmla="*/ 182285 h 1854635"/>
                <a:gd name="connsiteX6" fmla="*/ 1376516 w 3274142"/>
                <a:gd name="connsiteY6" fmla="*/ 349433 h 1854635"/>
                <a:gd name="connsiteX7" fmla="*/ 1809135 w 3274142"/>
                <a:gd name="connsiteY7" fmla="*/ 378930 h 1854635"/>
                <a:gd name="connsiteX8" fmla="*/ 2320413 w 3274142"/>
                <a:gd name="connsiteY8" fmla="*/ 732892 h 1854635"/>
                <a:gd name="connsiteX9" fmla="*/ 2625213 w 3274142"/>
                <a:gd name="connsiteY9" fmla="*/ 1145846 h 1854635"/>
                <a:gd name="connsiteX10" fmla="*/ 2861187 w 3274142"/>
                <a:gd name="connsiteY10" fmla="*/ 1568633 h 1854635"/>
                <a:gd name="connsiteX11" fmla="*/ 3018503 w 3274142"/>
                <a:gd name="connsiteY11" fmla="*/ 1765279 h 1854635"/>
                <a:gd name="connsiteX12" fmla="*/ 3274142 w 3274142"/>
                <a:gd name="connsiteY12" fmla="*/ 1843937 h 1854635"/>
                <a:gd name="connsiteX0" fmla="*/ 0 w 3382297"/>
                <a:gd name="connsiteY0" fmla="*/ 15137 h 1938619"/>
                <a:gd name="connsiteX1" fmla="*/ 157316 w 3382297"/>
                <a:gd name="connsiteY1" fmla="*/ 15137 h 1938619"/>
                <a:gd name="connsiteX2" fmla="*/ 334297 w 3382297"/>
                <a:gd name="connsiteY2" fmla="*/ 172453 h 1938619"/>
                <a:gd name="connsiteX3" fmla="*/ 550606 w 3382297"/>
                <a:gd name="connsiteY3" fmla="*/ 103627 h 1938619"/>
                <a:gd name="connsiteX4" fmla="*/ 825910 w 3382297"/>
                <a:gd name="connsiteY4" fmla="*/ 201950 h 1938619"/>
                <a:gd name="connsiteX5" fmla="*/ 1042219 w 3382297"/>
                <a:gd name="connsiteY5" fmla="*/ 182285 h 1938619"/>
                <a:gd name="connsiteX6" fmla="*/ 1376516 w 3382297"/>
                <a:gd name="connsiteY6" fmla="*/ 349433 h 1938619"/>
                <a:gd name="connsiteX7" fmla="*/ 1809135 w 3382297"/>
                <a:gd name="connsiteY7" fmla="*/ 378930 h 1938619"/>
                <a:gd name="connsiteX8" fmla="*/ 2320413 w 3382297"/>
                <a:gd name="connsiteY8" fmla="*/ 732892 h 1938619"/>
                <a:gd name="connsiteX9" fmla="*/ 2625213 w 3382297"/>
                <a:gd name="connsiteY9" fmla="*/ 1145846 h 1938619"/>
                <a:gd name="connsiteX10" fmla="*/ 2861187 w 3382297"/>
                <a:gd name="connsiteY10" fmla="*/ 1568633 h 1938619"/>
                <a:gd name="connsiteX11" fmla="*/ 3018503 w 3382297"/>
                <a:gd name="connsiteY11" fmla="*/ 1765279 h 1938619"/>
                <a:gd name="connsiteX12" fmla="*/ 3382297 w 3382297"/>
                <a:gd name="connsiteY12" fmla="*/ 1932427 h 1938619"/>
                <a:gd name="connsiteX0" fmla="*/ 0 w 3382297"/>
                <a:gd name="connsiteY0" fmla="*/ 15137 h 1932427"/>
                <a:gd name="connsiteX1" fmla="*/ 157316 w 3382297"/>
                <a:gd name="connsiteY1" fmla="*/ 15137 h 1932427"/>
                <a:gd name="connsiteX2" fmla="*/ 334297 w 3382297"/>
                <a:gd name="connsiteY2" fmla="*/ 172453 h 1932427"/>
                <a:gd name="connsiteX3" fmla="*/ 550606 w 3382297"/>
                <a:gd name="connsiteY3" fmla="*/ 103627 h 1932427"/>
                <a:gd name="connsiteX4" fmla="*/ 825910 w 3382297"/>
                <a:gd name="connsiteY4" fmla="*/ 201950 h 1932427"/>
                <a:gd name="connsiteX5" fmla="*/ 1042219 w 3382297"/>
                <a:gd name="connsiteY5" fmla="*/ 182285 h 1932427"/>
                <a:gd name="connsiteX6" fmla="*/ 1376516 w 3382297"/>
                <a:gd name="connsiteY6" fmla="*/ 349433 h 1932427"/>
                <a:gd name="connsiteX7" fmla="*/ 1809135 w 3382297"/>
                <a:gd name="connsiteY7" fmla="*/ 378930 h 1932427"/>
                <a:gd name="connsiteX8" fmla="*/ 2320413 w 3382297"/>
                <a:gd name="connsiteY8" fmla="*/ 732892 h 1932427"/>
                <a:gd name="connsiteX9" fmla="*/ 2625213 w 3382297"/>
                <a:gd name="connsiteY9" fmla="*/ 1145846 h 1932427"/>
                <a:gd name="connsiteX10" fmla="*/ 2861187 w 3382297"/>
                <a:gd name="connsiteY10" fmla="*/ 1568633 h 1932427"/>
                <a:gd name="connsiteX11" fmla="*/ 3018503 w 3382297"/>
                <a:gd name="connsiteY11" fmla="*/ 1765279 h 1932427"/>
                <a:gd name="connsiteX12" fmla="*/ 3382297 w 3382297"/>
                <a:gd name="connsiteY12" fmla="*/ 1932427 h 1932427"/>
                <a:gd name="connsiteX0" fmla="*/ 0 w 3283974"/>
                <a:gd name="connsiteY0" fmla="*/ 15137 h 1912763"/>
                <a:gd name="connsiteX1" fmla="*/ 157316 w 3283974"/>
                <a:gd name="connsiteY1" fmla="*/ 15137 h 1912763"/>
                <a:gd name="connsiteX2" fmla="*/ 334297 w 3283974"/>
                <a:gd name="connsiteY2" fmla="*/ 172453 h 1912763"/>
                <a:gd name="connsiteX3" fmla="*/ 550606 w 3283974"/>
                <a:gd name="connsiteY3" fmla="*/ 103627 h 1912763"/>
                <a:gd name="connsiteX4" fmla="*/ 825910 w 3283974"/>
                <a:gd name="connsiteY4" fmla="*/ 201950 h 1912763"/>
                <a:gd name="connsiteX5" fmla="*/ 1042219 w 3283974"/>
                <a:gd name="connsiteY5" fmla="*/ 182285 h 1912763"/>
                <a:gd name="connsiteX6" fmla="*/ 1376516 w 3283974"/>
                <a:gd name="connsiteY6" fmla="*/ 349433 h 1912763"/>
                <a:gd name="connsiteX7" fmla="*/ 1809135 w 3283974"/>
                <a:gd name="connsiteY7" fmla="*/ 378930 h 1912763"/>
                <a:gd name="connsiteX8" fmla="*/ 2320413 w 3283974"/>
                <a:gd name="connsiteY8" fmla="*/ 732892 h 1912763"/>
                <a:gd name="connsiteX9" fmla="*/ 2625213 w 3283974"/>
                <a:gd name="connsiteY9" fmla="*/ 1145846 h 1912763"/>
                <a:gd name="connsiteX10" fmla="*/ 2861187 w 3283974"/>
                <a:gd name="connsiteY10" fmla="*/ 1568633 h 1912763"/>
                <a:gd name="connsiteX11" fmla="*/ 3018503 w 3283974"/>
                <a:gd name="connsiteY11" fmla="*/ 1765279 h 1912763"/>
                <a:gd name="connsiteX12" fmla="*/ 3283974 w 3283974"/>
                <a:gd name="connsiteY12" fmla="*/ 1912763 h 191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3974" h="1912763">
                  <a:moveTo>
                    <a:pt x="0" y="15137"/>
                  </a:moveTo>
                  <a:cubicBezTo>
                    <a:pt x="50800" y="2027"/>
                    <a:pt x="101600" y="-11082"/>
                    <a:pt x="157316" y="15137"/>
                  </a:cubicBezTo>
                  <a:cubicBezTo>
                    <a:pt x="213032" y="41356"/>
                    <a:pt x="268749" y="157705"/>
                    <a:pt x="334297" y="172453"/>
                  </a:cubicBezTo>
                  <a:cubicBezTo>
                    <a:pt x="399845" y="187201"/>
                    <a:pt x="468671" y="98711"/>
                    <a:pt x="550606" y="103627"/>
                  </a:cubicBezTo>
                  <a:cubicBezTo>
                    <a:pt x="632541" y="108543"/>
                    <a:pt x="743975" y="188840"/>
                    <a:pt x="825910" y="201950"/>
                  </a:cubicBezTo>
                  <a:cubicBezTo>
                    <a:pt x="907845" y="215060"/>
                    <a:pt x="950451" y="157705"/>
                    <a:pt x="1042219" y="182285"/>
                  </a:cubicBezTo>
                  <a:cubicBezTo>
                    <a:pt x="1133987" y="206866"/>
                    <a:pt x="1248697" y="316659"/>
                    <a:pt x="1376516" y="349433"/>
                  </a:cubicBezTo>
                  <a:cubicBezTo>
                    <a:pt x="1504335" y="382207"/>
                    <a:pt x="1651819" y="315020"/>
                    <a:pt x="1809135" y="378930"/>
                  </a:cubicBezTo>
                  <a:cubicBezTo>
                    <a:pt x="1966451" y="442840"/>
                    <a:pt x="2184400" y="605073"/>
                    <a:pt x="2320413" y="732892"/>
                  </a:cubicBezTo>
                  <a:cubicBezTo>
                    <a:pt x="2456426" y="860711"/>
                    <a:pt x="2535084" y="1006556"/>
                    <a:pt x="2625213" y="1145846"/>
                  </a:cubicBezTo>
                  <a:cubicBezTo>
                    <a:pt x="2715342" y="1285136"/>
                    <a:pt x="2795639" y="1465394"/>
                    <a:pt x="2861187" y="1568633"/>
                  </a:cubicBezTo>
                  <a:cubicBezTo>
                    <a:pt x="2926735" y="1671872"/>
                    <a:pt x="2948039" y="1707924"/>
                    <a:pt x="3018503" y="1765279"/>
                  </a:cubicBezTo>
                  <a:cubicBezTo>
                    <a:pt x="3088967" y="1822634"/>
                    <a:pt x="3052917" y="1852130"/>
                    <a:pt x="3283974" y="1912763"/>
                  </a:cubicBezTo>
                </a:path>
              </a:pathLst>
            </a:cu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883BB91-CAAE-4E4C-9CC8-65A12224589D}"/>
                </a:ext>
              </a:extLst>
            </p:cNvPr>
            <p:cNvSpPr txBox="1"/>
            <p:nvPr/>
          </p:nvSpPr>
          <p:spPr>
            <a:xfrm rot="16200000">
              <a:off x="3011731" y="3018288"/>
              <a:ext cx="2121093" cy="369332"/>
            </a:xfrm>
            <a:prstGeom prst="rect">
              <a:avLst/>
            </a:prstGeom>
            <a:noFill/>
          </p:spPr>
          <p:txBody>
            <a:bodyPr wrap="square" rtlCol="0">
              <a:spAutoFit/>
            </a:bodyPr>
            <a:lstStyle/>
            <a:p>
              <a:r>
                <a:rPr lang="en-US" b="1" dirty="0"/>
                <a:t>Functional Status</a:t>
              </a:r>
            </a:p>
          </p:txBody>
        </p:sp>
        <p:sp>
          <p:nvSpPr>
            <p:cNvPr id="12" name="TextBox 11">
              <a:extLst>
                <a:ext uri="{FF2B5EF4-FFF2-40B4-BE49-F238E27FC236}">
                  <a16:creationId xmlns:a16="http://schemas.microsoft.com/office/drawing/2014/main" id="{9AB92482-6F8A-A244-A0A7-83EA3E5CED08}"/>
                </a:ext>
              </a:extLst>
            </p:cNvPr>
            <p:cNvSpPr txBox="1"/>
            <p:nvPr/>
          </p:nvSpPr>
          <p:spPr>
            <a:xfrm>
              <a:off x="5469718" y="4336403"/>
              <a:ext cx="719108" cy="369332"/>
            </a:xfrm>
            <a:prstGeom prst="rect">
              <a:avLst/>
            </a:prstGeom>
            <a:noFill/>
          </p:spPr>
          <p:txBody>
            <a:bodyPr wrap="square" rtlCol="0">
              <a:spAutoFit/>
            </a:bodyPr>
            <a:lstStyle/>
            <a:p>
              <a:r>
                <a:rPr lang="en-US" b="1" dirty="0"/>
                <a:t>Time</a:t>
              </a:r>
            </a:p>
          </p:txBody>
        </p:sp>
        <p:sp>
          <p:nvSpPr>
            <p:cNvPr id="14" name="TextBox 13">
              <a:extLst>
                <a:ext uri="{FF2B5EF4-FFF2-40B4-BE49-F238E27FC236}">
                  <a16:creationId xmlns:a16="http://schemas.microsoft.com/office/drawing/2014/main" id="{4D53E110-05B6-0A4F-BB92-D2E470569A40}"/>
                </a:ext>
              </a:extLst>
            </p:cNvPr>
            <p:cNvSpPr txBox="1"/>
            <p:nvPr/>
          </p:nvSpPr>
          <p:spPr>
            <a:xfrm>
              <a:off x="4072276" y="1784279"/>
              <a:ext cx="407484" cy="461665"/>
            </a:xfrm>
            <a:prstGeom prst="rect">
              <a:avLst/>
            </a:prstGeom>
            <a:noFill/>
          </p:spPr>
          <p:txBody>
            <a:bodyPr wrap="square" rtlCol="0">
              <a:spAutoFit/>
            </a:bodyPr>
            <a:lstStyle/>
            <a:p>
              <a:r>
                <a:rPr lang="en-US" sz="2400" b="1" dirty="0"/>
                <a:t>A</a:t>
              </a:r>
            </a:p>
          </p:txBody>
        </p:sp>
        <p:cxnSp>
          <p:nvCxnSpPr>
            <p:cNvPr id="19" name="Straight Connector 18">
              <a:extLst>
                <a:ext uri="{FF2B5EF4-FFF2-40B4-BE49-F238E27FC236}">
                  <a16:creationId xmlns:a16="http://schemas.microsoft.com/office/drawing/2014/main" id="{D8D7455A-E420-1444-B354-F368C86DBB7E}"/>
                </a:ext>
              </a:extLst>
            </p:cNvPr>
            <p:cNvCxnSpPr>
              <a:cxnSpLocks/>
            </p:cNvCxnSpPr>
            <p:nvPr/>
          </p:nvCxnSpPr>
          <p:spPr>
            <a:xfrm flipH="1">
              <a:off x="4226614" y="4218035"/>
              <a:ext cx="3747347"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251B762-CA42-E642-8D81-963EBFCB7C3B}"/>
                </a:ext>
              </a:extLst>
            </p:cNvPr>
            <p:cNvCxnSpPr>
              <a:cxnSpLocks/>
            </p:cNvCxnSpPr>
            <p:nvPr/>
          </p:nvCxnSpPr>
          <p:spPr>
            <a:xfrm flipV="1">
              <a:off x="4226613" y="2142407"/>
              <a:ext cx="0" cy="2085461"/>
            </a:xfrm>
            <a:prstGeom prst="line">
              <a:avLst/>
            </a:prstGeom>
            <a:ln w="38100"/>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04854523"/>
      </p:ext>
    </p:extLst>
  </p:cSld>
  <p:clrMapOvr>
    <a:masterClrMapping/>
  </p:clrMapOvr>
  <p:transition spd="slow">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C00000"/>
                </a:solidFill>
              </a:rPr>
              <a:t>Treatment of </a:t>
            </a:r>
            <a:r>
              <a:rPr lang="en-US" sz="4800" b="1" i="1" dirty="0"/>
              <a:t>aggressive</a:t>
            </a:r>
            <a:r>
              <a:rPr lang="en-US" sz="4800" b="1" dirty="0">
                <a:solidFill>
                  <a:srgbClr val="C00000"/>
                </a:solidFill>
              </a:rPr>
              <a:t> NHL</a:t>
            </a:r>
          </a:p>
        </p:txBody>
      </p:sp>
      <p:sp>
        <p:nvSpPr>
          <p:cNvPr id="3" name="Content Placeholder 2"/>
          <p:cNvSpPr>
            <a:spLocks noGrp="1"/>
          </p:cNvSpPr>
          <p:nvPr>
            <p:ph idx="1"/>
          </p:nvPr>
        </p:nvSpPr>
        <p:spPr/>
        <p:txBody>
          <a:bodyPr/>
          <a:lstStyle/>
          <a:p>
            <a:pPr marL="609585" lvl="1" indent="0">
              <a:buNone/>
              <a:defRPr/>
            </a:pPr>
            <a:r>
              <a:rPr lang="en-US" altLang="en-US" sz="3600" b="1" dirty="0">
                <a:solidFill>
                  <a:schemeClr val="tx2"/>
                </a:solidFill>
              </a:rPr>
              <a:t>CHOP</a:t>
            </a:r>
            <a:r>
              <a:rPr lang="en-US" altLang="en-US" sz="3200" b="1" dirty="0">
                <a:solidFill>
                  <a:schemeClr val="tx2"/>
                </a:solidFill>
              </a:rPr>
              <a:t> </a:t>
            </a:r>
            <a:r>
              <a:rPr lang="en-US" altLang="en-US" sz="2400" b="1" dirty="0">
                <a:solidFill>
                  <a:schemeClr val="tx2"/>
                </a:solidFill>
              </a:rPr>
              <a:t>     </a:t>
            </a:r>
          </a:p>
          <a:p>
            <a:pPr lvl="1">
              <a:defRPr/>
            </a:pPr>
            <a:endParaRPr lang="en-US" altLang="en-US" sz="2400" b="1" dirty="0">
              <a:solidFill>
                <a:schemeClr val="tx2"/>
              </a:solidFill>
            </a:endParaRPr>
          </a:p>
          <a:p>
            <a:pPr lvl="4">
              <a:buFont typeface="Wingdings" panose="05000000000000000000" pitchFamily="2" charset="2"/>
              <a:buChar char="v"/>
              <a:defRPr/>
            </a:pPr>
            <a:r>
              <a:rPr lang="en-US" altLang="en-US" sz="2400" b="1" dirty="0">
                <a:solidFill>
                  <a:schemeClr val="tx2"/>
                </a:solidFill>
              </a:rPr>
              <a:t> </a:t>
            </a:r>
            <a:r>
              <a:rPr lang="en-US" altLang="en-US" sz="2400" b="1" dirty="0"/>
              <a:t>CYTOXAN          750 mg/m2  DAY 1</a:t>
            </a:r>
          </a:p>
          <a:p>
            <a:pPr lvl="4">
              <a:buFont typeface="Wingdings" panose="05000000000000000000" pitchFamily="2" charset="2"/>
              <a:buChar char="v"/>
              <a:defRPr/>
            </a:pPr>
            <a:r>
              <a:rPr lang="en-US" altLang="en-US" sz="2400" b="1" dirty="0">
                <a:solidFill>
                  <a:schemeClr val="tx2"/>
                </a:solidFill>
              </a:rPr>
              <a:t> </a:t>
            </a:r>
            <a:r>
              <a:rPr lang="en-US" altLang="en-US" sz="2400" b="1" dirty="0"/>
              <a:t>DOXORUBICIN  50mg/m2 DAY 1</a:t>
            </a:r>
          </a:p>
          <a:p>
            <a:pPr lvl="4">
              <a:buFont typeface="Wingdings" panose="05000000000000000000" pitchFamily="2" charset="2"/>
              <a:buChar char="v"/>
              <a:defRPr/>
            </a:pPr>
            <a:r>
              <a:rPr lang="en-US" altLang="en-US" sz="2400" b="1" dirty="0"/>
              <a:t> VINCRISTINE      1.4mg/m2 mg DAY 1</a:t>
            </a:r>
          </a:p>
          <a:p>
            <a:pPr lvl="4">
              <a:buFont typeface="Wingdings" panose="05000000000000000000" pitchFamily="2" charset="2"/>
              <a:buChar char="v"/>
              <a:defRPr/>
            </a:pPr>
            <a:r>
              <a:rPr lang="en-US" altLang="en-US" sz="2400" b="1" dirty="0"/>
              <a:t> PREDNISONE    100mg /day 1- 5 </a:t>
            </a:r>
          </a:p>
          <a:p>
            <a:pPr lvl="4">
              <a:buNone/>
              <a:defRPr/>
            </a:pPr>
            <a:r>
              <a:rPr lang="en-US" altLang="en-US" sz="2400" b="1" dirty="0">
                <a:solidFill>
                  <a:schemeClr val="tx2"/>
                </a:solidFill>
              </a:rPr>
              <a:t>                                     </a:t>
            </a:r>
          </a:p>
          <a:p>
            <a:pPr marL="0" indent="0">
              <a:buNone/>
            </a:pPr>
            <a:endParaRPr lang="en-US" dirty="0"/>
          </a:p>
        </p:txBody>
      </p:sp>
    </p:spTree>
    <p:extLst>
      <p:ext uri="{BB962C8B-B14F-4D97-AF65-F5344CB8AC3E}">
        <p14:creationId xmlns:p14="http://schemas.microsoft.com/office/powerpoint/2010/main" val="2569001018"/>
      </p:ext>
    </p:extLst>
  </p:cSld>
  <p:clrMapOvr>
    <a:masterClrMapping/>
  </p:clrMapOvr>
  <p:transition spd="slow">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3"/>
          <p:cNvSpPr>
            <a:spLocks noChangeArrowheads="1"/>
          </p:cNvSpPr>
          <p:nvPr/>
        </p:nvSpPr>
        <p:spPr bwMode="auto">
          <a:xfrm>
            <a:off x="666751" y="6494463"/>
            <a:ext cx="7823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Times New Roman" pitchFamily="18" charset="0"/>
                <a:cs typeface="Times New Roman" pitchFamily="18" charset="0"/>
              </a:defRPr>
            </a:lvl1pPr>
            <a:lvl2pPr marL="742950" indent="-285750" eaLnBrk="0" hangingPunct="0">
              <a:defRPr b="1">
                <a:solidFill>
                  <a:schemeClr val="tx1"/>
                </a:solidFill>
                <a:latin typeface="Times New Roman" pitchFamily="18" charset="0"/>
                <a:cs typeface="Times New Roman" pitchFamily="18" charset="0"/>
              </a:defRPr>
            </a:lvl2pPr>
            <a:lvl3pPr marL="1143000" indent="-228600" eaLnBrk="0" hangingPunct="0">
              <a:defRPr b="1">
                <a:solidFill>
                  <a:schemeClr val="tx1"/>
                </a:solidFill>
                <a:latin typeface="Times New Roman" pitchFamily="18" charset="0"/>
                <a:cs typeface="Times New Roman" pitchFamily="18" charset="0"/>
              </a:defRPr>
            </a:lvl3pPr>
            <a:lvl4pPr marL="1600200" indent="-228600" eaLnBrk="0" hangingPunct="0">
              <a:defRPr b="1">
                <a:solidFill>
                  <a:schemeClr val="tx1"/>
                </a:solidFill>
                <a:latin typeface="Times New Roman" pitchFamily="18" charset="0"/>
                <a:cs typeface="Times New Roman" pitchFamily="18" charset="0"/>
              </a:defRPr>
            </a:lvl4pPr>
            <a:lvl5pPr marL="2057400" indent="-228600" eaLnBrk="0" hangingPunct="0">
              <a:defRPr b="1">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r>
              <a:rPr lang="en-US" altLang="en-US" sz="1600" dirty="0">
                <a:latin typeface="Arial" pitchFamily="34" charset="0"/>
              </a:rPr>
              <a:t>Adapted from Fisher. </a:t>
            </a:r>
            <a:r>
              <a:rPr lang="en-US" altLang="en-US" sz="1600" i="1" dirty="0">
                <a:latin typeface="Arial" pitchFamily="34" charset="0"/>
              </a:rPr>
              <a:t>N Engl J Med.</a:t>
            </a:r>
            <a:r>
              <a:rPr lang="en-US" altLang="en-US" sz="1600" dirty="0">
                <a:latin typeface="Arial" pitchFamily="34" charset="0"/>
              </a:rPr>
              <a:t> 1993;328:1002</a:t>
            </a:r>
            <a:r>
              <a:rPr lang="en-US" altLang="en-US" sz="1400" b="0" dirty="0">
                <a:latin typeface="Arial" pitchFamily="34" charset="0"/>
              </a:rPr>
              <a:t>.</a:t>
            </a:r>
          </a:p>
        </p:txBody>
      </p:sp>
      <p:sp>
        <p:nvSpPr>
          <p:cNvPr id="66565" name="Rectangle 4"/>
          <p:cNvSpPr>
            <a:spLocks noChangeArrowheads="1"/>
          </p:cNvSpPr>
          <p:nvPr/>
        </p:nvSpPr>
        <p:spPr bwMode="auto">
          <a:xfrm rot="-5400000">
            <a:off x="373129" y="3232121"/>
            <a:ext cx="16498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Times New Roman" pitchFamily="18" charset="0"/>
                <a:cs typeface="Times New Roman" pitchFamily="18" charset="0"/>
              </a:defRPr>
            </a:lvl1pPr>
            <a:lvl2pPr marL="742950" indent="-285750" eaLnBrk="0" hangingPunct="0">
              <a:defRPr b="1">
                <a:solidFill>
                  <a:schemeClr val="tx1"/>
                </a:solidFill>
                <a:latin typeface="Times New Roman" pitchFamily="18" charset="0"/>
                <a:cs typeface="Times New Roman" pitchFamily="18" charset="0"/>
              </a:defRPr>
            </a:lvl2pPr>
            <a:lvl3pPr marL="1143000" indent="-228600" eaLnBrk="0" hangingPunct="0">
              <a:defRPr b="1">
                <a:solidFill>
                  <a:schemeClr val="tx1"/>
                </a:solidFill>
                <a:latin typeface="Times New Roman" pitchFamily="18" charset="0"/>
                <a:cs typeface="Times New Roman" pitchFamily="18" charset="0"/>
              </a:defRPr>
            </a:lvl3pPr>
            <a:lvl4pPr marL="1600200" indent="-228600" eaLnBrk="0" hangingPunct="0">
              <a:defRPr b="1">
                <a:solidFill>
                  <a:schemeClr val="tx1"/>
                </a:solidFill>
                <a:latin typeface="Times New Roman" pitchFamily="18" charset="0"/>
                <a:cs typeface="Times New Roman" pitchFamily="18" charset="0"/>
              </a:defRPr>
            </a:lvl4pPr>
            <a:lvl5pPr marL="2057400" indent="-228600" eaLnBrk="0" hangingPunct="0">
              <a:defRPr b="1">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r>
              <a:rPr lang="en-US" altLang="en-US" sz="2000" dirty="0">
                <a:solidFill>
                  <a:schemeClr val="tx2"/>
                </a:solidFill>
                <a:latin typeface="Arial" pitchFamily="34" charset="0"/>
              </a:rPr>
              <a:t>Patients (%)</a:t>
            </a:r>
          </a:p>
        </p:txBody>
      </p:sp>
      <p:sp>
        <p:nvSpPr>
          <p:cNvPr id="66566" name="Rectangle 5"/>
          <p:cNvSpPr>
            <a:spLocks noChangeArrowheads="1"/>
          </p:cNvSpPr>
          <p:nvPr/>
        </p:nvSpPr>
        <p:spPr bwMode="auto">
          <a:xfrm>
            <a:off x="5526258" y="5657851"/>
            <a:ext cx="7267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Times New Roman" pitchFamily="18" charset="0"/>
                <a:cs typeface="Times New Roman" pitchFamily="18" charset="0"/>
              </a:defRPr>
            </a:lvl1pPr>
            <a:lvl2pPr marL="742950" indent="-285750" eaLnBrk="0" hangingPunct="0">
              <a:defRPr b="1">
                <a:solidFill>
                  <a:schemeClr val="tx1"/>
                </a:solidFill>
                <a:latin typeface="Times New Roman" pitchFamily="18" charset="0"/>
                <a:cs typeface="Times New Roman" pitchFamily="18" charset="0"/>
              </a:defRPr>
            </a:lvl2pPr>
            <a:lvl3pPr marL="1143000" indent="-228600" eaLnBrk="0" hangingPunct="0">
              <a:defRPr b="1">
                <a:solidFill>
                  <a:schemeClr val="tx1"/>
                </a:solidFill>
                <a:latin typeface="Times New Roman" pitchFamily="18" charset="0"/>
                <a:cs typeface="Times New Roman" pitchFamily="18" charset="0"/>
              </a:defRPr>
            </a:lvl3pPr>
            <a:lvl4pPr marL="1600200" indent="-228600" eaLnBrk="0" hangingPunct="0">
              <a:defRPr b="1">
                <a:solidFill>
                  <a:schemeClr val="tx1"/>
                </a:solidFill>
                <a:latin typeface="Times New Roman" pitchFamily="18" charset="0"/>
                <a:cs typeface="Times New Roman" pitchFamily="18" charset="0"/>
              </a:defRPr>
            </a:lvl4pPr>
            <a:lvl5pPr marL="2057400" indent="-228600" eaLnBrk="0" hangingPunct="0">
              <a:defRPr b="1">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pPr algn="ctr"/>
            <a:r>
              <a:rPr lang="en-US" altLang="en-US" sz="2000" dirty="0">
                <a:solidFill>
                  <a:schemeClr val="tx2"/>
                </a:solidFill>
                <a:latin typeface="Arial" pitchFamily="34" charset="0"/>
              </a:rPr>
              <a:t>Year</a:t>
            </a:r>
          </a:p>
        </p:txBody>
      </p:sp>
      <p:sp>
        <p:nvSpPr>
          <p:cNvPr id="55302" name="Freeform 6"/>
          <p:cNvSpPr>
            <a:spLocks/>
          </p:cNvSpPr>
          <p:nvPr/>
        </p:nvSpPr>
        <p:spPr bwMode="auto">
          <a:xfrm>
            <a:off x="2309284" y="1682751"/>
            <a:ext cx="6599767" cy="1801813"/>
          </a:xfrm>
          <a:custGeom>
            <a:avLst/>
            <a:gdLst>
              <a:gd name="T0" fmla="*/ 0 w 3664"/>
              <a:gd name="T1" fmla="*/ 0 h 1477"/>
              <a:gd name="T2" fmla="*/ 64 w 3664"/>
              <a:gd name="T3" fmla="*/ 11 h 1477"/>
              <a:gd name="T4" fmla="*/ 203 w 3664"/>
              <a:gd name="T5" fmla="*/ 331 h 1477"/>
              <a:gd name="T6" fmla="*/ 283 w 3664"/>
              <a:gd name="T7" fmla="*/ 395 h 1477"/>
              <a:gd name="T8" fmla="*/ 342 w 3664"/>
              <a:gd name="T9" fmla="*/ 421 h 1477"/>
              <a:gd name="T10" fmla="*/ 384 w 3664"/>
              <a:gd name="T11" fmla="*/ 491 h 1477"/>
              <a:gd name="T12" fmla="*/ 486 w 3664"/>
              <a:gd name="T13" fmla="*/ 624 h 1477"/>
              <a:gd name="T14" fmla="*/ 539 w 3664"/>
              <a:gd name="T15" fmla="*/ 672 h 1477"/>
              <a:gd name="T16" fmla="*/ 576 w 3664"/>
              <a:gd name="T17" fmla="*/ 683 h 1477"/>
              <a:gd name="T18" fmla="*/ 710 w 3664"/>
              <a:gd name="T19" fmla="*/ 795 h 1477"/>
              <a:gd name="T20" fmla="*/ 854 w 3664"/>
              <a:gd name="T21" fmla="*/ 901 h 1477"/>
              <a:gd name="T22" fmla="*/ 880 w 3664"/>
              <a:gd name="T23" fmla="*/ 928 h 1477"/>
              <a:gd name="T24" fmla="*/ 939 w 3664"/>
              <a:gd name="T25" fmla="*/ 949 h 1477"/>
              <a:gd name="T26" fmla="*/ 960 w 3664"/>
              <a:gd name="T27" fmla="*/ 992 h 1477"/>
              <a:gd name="T28" fmla="*/ 1046 w 3664"/>
              <a:gd name="T29" fmla="*/ 1061 h 1477"/>
              <a:gd name="T30" fmla="*/ 1136 w 3664"/>
              <a:gd name="T31" fmla="*/ 1120 h 1477"/>
              <a:gd name="T32" fmla="*/ 1222 w 3664"/>
              <a:gd name="T33" fmla="*/ 1136 h 1477"/>
              <a:gd name="T34" fmla="*/ 1286 w 3664"/>
              <a:gd name="T35" fmla="*/ 1168 h 1477"/>
              <a:gd name="T36" fmla="*/ 1366 w 3664"/>
              <a:gd name="T37" fmla="*/ 1157 h 1477"/>
              <a:gd name="T38" fmla="*/ 1424 w 3664"/>
              <a:gd name="T39" fmla="*/ 1195 h 1477"/>
              <a:gd name="T40" fmla="*/ 1467 w 3664"/>
              <a:gd name="T41" fmla="*/ 1227 h 1477"/>
              <a:gd name="T42" fmla="*/ 1664 w 3664"/>
              <a:gd name="T43" fmla="*/ 1232 h 1477"/>
              <a:gd name="T44" fmla="*/ 1702 w 3664"/>
              <a:gd name="T45" fmla="*/ 1243 h 1477"/>
              <a:gd name="T46" fmla="*/ 1872 w 3664"/>
              <a:gd name="T47" fmla="*/ 1355 h 1477"/>
              <a:gd name="T48" fmla="*/ 2016 w 3664"/>
              <a:gd name="T49" fmla="*/ 1328 h 1477"/>
              <a:gd name="T50" fmla="*/ 2059 w 3664"/>
              <a:gd name="T51" fmla="*/ 1376 h 1477"/>
              <a:gd name="T52" fmla="*/ 2710 w 3664"/>
              <a:gd name="T53" fmla="*/ 1376 h 1477"/>
              <a:gd name="T54" fmla="*/ 2800 w 3664"/>
              <a:gd name="T55" fmla="*/ 1365 h 1477"/>
              <a:gd name="T56" fmla="*/ 2859 w 3664"/>
              <a:gd name="T57" fmla="*/ 1403 h 1477"/>
              <a:gd name="T58" fmla="*/ 2848 w 3664"/>
              <a:gd name="T59" fmla="*/ 1477 h 1477"/>
              <a:gd name="T60" fmla="*/ 3664 w 3664"/>
              <a:gd name="T61" fmla="*/ 1477 h 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64" h="1477">
                <a:moveTo>
                  <a:pt x="0" y="0"/>
                </a:moveTo>
                <a:lnTo>
                  <a:pt x="64" y="11"/>
                </a:lnTo>
                <a:lnTo>
                  <a:pt x="203" y="331"/>
                </a:lnTo>
                <a:lnTo>
                  <a:pt x="283" y="395"/>
                </a:lnTo>
                <a:lnTo>
                  <a:pt x="342" y="421"/>
                </a:lnTo>
                <a:lnTo>
                  <a:pt x="384" y="491"/>
                </a:lnTo>
                <a:lnTo>
                  <a:pt x="486" y="624"/>
                </a:lnTo>
                <a:lnTo>
                  <a:pt x="539" y="672"/>
                </a:lnTo>
                <a:lnTo>
                  <a:pt x="576" y="683"/>
                </a:lnTo>
                <a:lnTo>
                  <a:pt x="710" y="795"/>
                </a:lnTo>
                <a:lnTo>
                  <a:pt x="854" y="901"/>
                </a:lnTo>
                <a:lnTo>
                  <a:pt x="880" y="928"/>
                </a:lnTo>
                <a:lnTo>
                  <a:pt x="939" y="949"/>
                </a:lnTo>
                <a:lnTo>
                  <a:pt x="960" y="992"/>
                </a:lnTo>
                <a:lnTo>
                  <a:pt x="1046" y="1061"/>
                </a:lnTo>
                <a:lnTo>
                  <a:pt x="1136" y="1120"/>
                </a:lnTo>
                <a:lnTo>
                  <a:pt x="1222" y="1136"/>
                </a:lnTo>
                <a:lnTo>
                  <a:pt x="1286" y="1168"/>
                </a:lnTo>
                <a:lnTo>
                  <a:pt x="1366" y="1157"/>
                </a:lnTo>
                <a:lnTo>
                  <a:pt x="1424" y="1195"/>
                </a:lnTo>
                <a:lnTo>
                  <a:pt x="1467" y="1227"/>
                </a:lnTo>
                <a:lnTo>
                  <a:pt x="1664" y="1232"/>
                </a:lnTo>
                <a:lnTo>
                  <a:pt x="1702" y="1243"/>
                </a:lnTo>
                <a:lnTo>
                  <a:pt x="1872" y="1355"/>
                </a:lnTo>
                <a:lnTo>
                  <a:pt x="2016" y="1328"/>
                </a:lnTo>
                <a:lnTo>
                  <a:pt x="2059" y="1376"/>
                </a:lnTo>
                <a:lnTo>
                  <a:pt x="2710" y="1376"/>
                </a:lnTo>
                <a:lnTo>
                  <a:pt x="2800" y="1365"/>
                </a:lnTo>
                <a:lnTo>
                  <a:pt x="2859" y="1403"/>
                </a:lnTo>
                <a:lnTo>
                  <a:pt x="2848" y="1477"/>
                </a:lnTo>
                <a:lnTo>
                  <a:pt x="3664" y="1477"/>
                </a:lnTo>
              </a:path>
            </a:pathLst>
          </a:custGeom>
          <a:noFill/>
          <a:ln w="38100"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55303" name="Freeform 7"/>
          <p:cNvSpPr>
            <a:spLocks/>
          </p:cNvSpPr>
          <p:nvPr/>
        </p:nvSpPr>
        <p:spPr bwMode="auto">
          <a:xfrm>
            <a:off x="2300817" y="1676401"/>
            <a:ext cx="6773333" cy="1706563"/>
          </a:xfrm>
          <a:custGeom>
            <a:avLst/>
            <a:gdLst>
              <a:gd name="T0" fmla="*/ 0 w 3760"/>
              <a:gd name="T1" fmla="*/ 0 h 1398"/>
              <a:gd name="T2" fmla="*/ 103 w 3760"/>
              <a:gd name="T3" fmla="*/ 14 h 1398"/>
              <a:gd name="T4" fmla="*/ 231 w 3760"/>
              <a:gd name="T5" fmla="*/ 104 h 1398"/>
              <a:gd name="T6" fmla="*/ 282 w 3760"/>
              <a:gd name="T7" fmla="*/ 174 h 1398"/>
              <a:gd name="T8" fmla="*/ 353 w 3760"/>
              <a:gd name="T9" fmla="*/ 367 h 1398"/>
              <a:gd name="T10" fmla="*/ 386 w 3760"/>
              <a:gd name="T11" fmla="*/ 391 h 1398"/>
              <a:gd name="T12" fmla="*/ 428 w 3760"/>
              <a:gd name="T13" fmla="*/ 424 h 1398"/>
              <a:gd name="T14" fmla="*/ 433 w 3760"/>
              <a:gd name="T15" fmla="*/ 494 h 1398"/>
              <a:gd name="T16" fmla="*/ 555 w 3760"/>
              <a:gd name="T17" fmla="*/ 593 h 1398"/>
              <a:gd name="T18" fmla="*/ 621 w 3760"/>
              <a:gd name="T19" fmla="*/ 664 h 1398"/>
              <a:gd name="T20" fmla="*/ 649 w 3760"/>
              <a:gd name="T21" fmla="*/ 711 h 1398"/>
              <a:gd name="T22" fmla="*/ 772 w 3760"/>
              <a:gd name="T23" fmla="*/ 805 h 1398"/>
              <a:gd name="T24" fmla="*/ 772 w 3760"/>
              <a:gd name="T25" fmla="*/ 871 h 1398"/>
              <a:gd name="T26" fmla="*/ 805 w 3760"/>
              <a:gd name="T27" fmla="*/ 909 h 1398"/>
              <a:gd name="T28" fmla="*/ 866 w 3760"/>
              <a:gd name="T29" fmla="*/ 932 h 1398"/>
              <a:gd name="T30" fmla="*/ 941 w 3760"/>
              <a:gd name="T31" fmla="*/ 965 h 1398"/>
              <a:gd name="T32" fmla="*/ 993 w 3760"/>
              <a:gd name="T33" fmla="*/ 1036 h 1398"/>
              <a:gd name="T34" fmla="*/ 1007 w 3760"/>
              <a:gd name="T35" fmla="*/ 1059 h 1398"/>
              <a:gd name="T36" fmla="*/ 1134 w 3760"/>
              <a:gd name="T37" fmla="*/ 1069 h 1398"/>
              <a:gd name="T38" fmla="*/ 1172 w 3760"/>
              <a:gd name="T39" fmla="*/ 1116 h 1398"/>
              <a:gd name="T40" fmla="*/ 1332 w 3760"/>
              <a:gd name="T41" fmla="*/ 1158 h 1398"/>
              <a:gd name="T42" fmla="*/ 1374 w 3760"/>
              <a:gd name="T43" fmla="*/ 1224 h 1398"/>
              <a:gd name="T44" fmla="*/ 1445 w 3760"/>
              <a:gd name="T45" fmla="*/ 1224 h 1398"/>
              <a:gd name="T46" fmla="*/ 1511 w 3760"/>
              <a:gd name="T47" fmla="*/ 1247 h 1398"/>
              <a:gd name="T48" fmla="*/ 1586 w 3760"/>
              <a:gd name="T49" fmla="*/ 1266 h 1398"/>
              <a:gd name="T50" fmla="*/ 1671 w 3760"/>
              <a:gd name="T51" fmla="*/ 1346 h 1398"/>
              <a:gd name="T52" fmla="*/ 1751 w 3760"/>
              <a:gd name="T53" fmla="*/ 1332 h 1398"/>
              <a:gd name="T54" fmla="*/ 1755 w 3760"/>
              <a:gd name="T55" fmla="*/ 1365 h 1398"/>
              <a:gd name="T56" fmla="*/ 1863 w 3760"/>
              <a:gd name="T57" fmla="*/ 1360 h 1398"/>
              <a:gd name="T58" fmla="*/ 1929 w 3760"/>
              <a:gd name="T59" fmla="*/ 1384 h 1398"/>
              <a:gd name="T60" fmla="*/ 1982 w 3760"/>
              <a:gd name="T61" fmla="*/ 1398 h 1398"/>
              <a:gd name="T62" fmla="*/ 3760 w 3760"/>
              <a:gd name="T63" fmla="*/ 1379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0" h="1398">
                <a:moveTo>
                  <a:pt x="0" y="0"/>
                </a:moveTo>
                <a:lnTo>
                  <a:pt x="103" y="14"/>
                </a:lnTo>
                <a:lnTo>
                  <a:pt x="231" y="104"/>
                </a:lnTo>
                <a:lnTo>
                  <a:pt x="282" y="174"/>
                </a:lnTo>
                <a:lnTo>
                  <a:pt x="353" y="367"/>
                </a:lnTo>
                <a:lnTo>
                  <a:pt x="386" y="391"/>
                </a:lnTo>
                <a:lnTo>
                  <a:pt x="428" y="424"/>
                </a:lnTo>
                <a:lnTo>
                  <a:pt x="433" y="494"/>
                </a:lnTo>
                <a:lnTo>
                  <a:pt x="555" y="593"/>
                </a:lnTo>
                <a:lnTo>
                  <a:pt x="621" y="664"/>
                </a:lnTo>
                <a:lnTo>
                  <a:pt x="649" y="711"/>
                </a:lnTo>
                <a:lnTo>
                  <a:pt x="772" y="805"/>
                </a:lnTo>
                <a:lnTo>
                  <a:pt x="772" y="871"/>
                </a:lnTo>
                <a:lnTo>
                  <a:pt x="805" y="909"/>
                </a:lnTo>
                <a:lnTo>
                  <a:pt x="866" y="932"/>
                </a:lnTo>
                <a:lnTo>
                  <a:pt x="941" y="965"/>
                </a:lnTo>
                <a:lnTo>
                  <a:pt x="993" y="1036"/>
                </a:lnTo>
                <a:lnTo>
                  <a:pt x="1007" y="1059"/>
                </a:lnTo>
                <a:lnTo>
                  <a:pt x="1134" y="1069"/>
                </a:lnTo>
                <a:lnTo>
                  <a:pt x="1172" y="1116"/>
                </a:lnTo>
                <a:lnTo>
                  <a:pt x="1332" y="1158"/>
                </a:lnTo>
                <a:lnTo>
                  <a:pt x="1374" y="1224"/>
                </a:lnTo>
                <a:lnTo>
                  <a:pt x="1445" y="1224"/>
                </a:lnTo>
                <a:lnTo>
                  <a:pt x="1511" y="1247"/>
                </a:lnTo>
                <a:lnTo>
                  <a:pt x="1586" y="1266"/>
                </a:lnTo>
                <a:lnTo>
                  <a:pt x="1671" y="1346"/>
                </a:lnTo>
                <a:lnTo>
                  <a:pt x="1751" y="1332"/>
                </a:lnTo>
                <a:lnTo>
                  <a:pt x="1755" y="1365"/>
                </a:lnTo>
                <a:lnTo>
                  <a:pt x="1863" y="1360"/>
                </a:lnTo>
                <a:lnTo>
                  <a:pt x="1929" y="1384"/>
                </a:lnTo>
                <a:lnTo>
                  <a:pt x="1982" y="1398"/>
                </a:lnTo>
                <a:lnTo>
                  <a:pt x="3760" y="1379"/>
                </a:lnTo>
              </a:path>
            </a:pathLst>
          </a:custGeom>
          <a:noFill/>
          <a:ln w="38100" cap="flat">
            <a:solidFill>
              <a:srgbClr val="FFCC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55304" name="Freeform 8"/>
          <p:cNvSpPr>
            <a:spLocks/>
          </p:cNvSpPr>
          <p:nvPr/>
        </p:nvSpPr>
        <p:spPr bwMode="auto">
          <a:xfrm>
            <a:off x="3194050" y="2309814"/>
            <a:ext cx="5937251" cy="1412875"/>
          </a:xfrm>
          <a:custGeom>
            <a:avLst/>
            <a:gdLst>
              <a:gd name="T0" fmla="*/ 0 w 3296"/>
              <a:gd name="T1" fmla="*/ 0 h 1158"/>
              <a:gd name="T2" fmla="*/ 42 w 3296"/>
              <a:gd name="T3" fmla="*/ 91 h 1158"/>
              <a:gd name="T4" fmla="*/ 149 w 3296"/>
              <a:gd name="T5" fmla="*/ 171 h 1158"/>
              <a:gd name="T6" fmla="*/ 256 w 3296"/>
              <a:gd name="T7" fmla="*/ 294 h 1158"/>
              <a:gd name="T8" fmla="*/ 378 w 3296"/>
              <a:gd name="T9" fmla="*/ 395 h 1158"/>
              <a:gd name="T10" fmla="*/ 592 w 3296"/>
              <a:gd name="T11" fmla="*/ 480 h 1158"/>
              <a:gd name="T12" fmla="*/ 762 w 3296"/>
              <a:gd name="T13" fmla="*/ 571 h 1158"/>
              <a:gd name="T14" fmla="*/ 949 w 3296"/>
              <a:gd name="T15" fmla="*/ 662 h 1158"/>
              <a:gd name="T16" fmla="*/ 1024 w 3296"/>
              <a:gd name="T17" fmla="*/ 688 h 1158"/>
              <a:gd name="T18" fmla="*/ 1216 w 3296"/>
              <a:gd name="T19" fmla="*/ 768 h 1158"/>
              <a:gd name="T20" fmla="*/ 1248 w 3296"/>
              <a:gd name="T21" fmla="*/ 763 h 1158"/>
              <a:gd name="T22" fmla="*/ 1280 w 3296"/>
              <a:gd name="T23" fmla="*/ 790 h 1158"/>
              <a:gd name="T24" fmla="*/ 1381 w 3296"/>
              <a:gd name="T25" fmla="*/ 790 h 1158"/>
              <a:gd name="T26" fmla="*/ 1456 w 3296"/>
              <a:gd name="T27" fmla="*/ 822 h 1158"/>
              <a:gd name="T28" fmla="*/ 1589 w 3296"/>
              <a:gd name="T29" fmla="*/ 843 h 1158"/>
              <a:gd name="T30" fmla="*/ 1701 w 3296"/>
              <a:gd name="T31" fmla="*/ 907 h 1158"/>
              <a:gd name="T32" fmla="*/ 2373 w 3296"/>
              <a:gd name="T33" fmla="*/ 912 h 1158"/>
              <a:gd name="T34" fmla="*/ 2378 w 3296"/>
              <a:gd name="T35" fmla="*/ 976 h 1158"/>
              <a:gd name="T36" fmla="*/ 2432 w 3296"/>
              <a:gd name="T37" fmla="*/ 1088 h 1158"/>
              <a:gd name="T38" fmla="*/ 2565 w 3296"/>
              <a:gd name="T39" fmla="*/ 1088 h 1158"/>
              <a:gd name="T40" fmla="*/ 2581 w 3296"/>
              <a:gd name="T41" fmla="*/ 1148 h 1158"/>
              <a:gd name="T42" fmla="*/ 3296 w 3296"/>
              <a:gd name="T43" fmla="*/ 1148 h 1158"/>
              <a:gd name="T44" fmla="*/ 3295 w 3296"/>
              <a:gd name="T45" fmla="*/ 1158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96" h="1158">
                <a:moveTo>
                  <a:pt x="0" y="0"/>
                </a:moveTo>
                <a:lnTo>
                  <a:pt x="42" y="91"/>
                </a:lnTo>
                <a:lnTo>
                  <a:pt x="149" y="171"/>
                </a:lnTo>
                <a:lnTo>
                  <a:pt x="256" y="294"/>
                </a:lnTo>
                <a:lnTo>
                  <a:pt x="378" y="395"/>
                </a:lnTo>
                <a:lnTo>
                  <a:pt x="592" y="480"/>
                </a:lnTo>
                <a:lnTo>
                  <a:pt x="762" y="571"/>
                </a:lnTo>
                <a:lnTo>
                  <a:pt x="949" y="662"/>
                </a:lnTo>
                <a:lnTo>
                  <a:pt x="1024" y="688"/>
                </a:lnTo>
                <a:lnTo>
                  <a:pt x="1216" y="768"/>
                </a:lnTo>
                <a:lnTo>
                  <a:pt x="1248" y="763"/>
                </a:lnTo>
                <a:lnTo>
                  <a:pt x="1280" y="790"/>
                </a:lnTo>
                <a:lnTo>
                  <a:pt x="1381" y="790"/>
                </a:lnTo>
                <a:lnTo>
                  <a:pt x="1456" y="822"/>
                </a:lnTo>
                <a:lnTo>
                  <a:pt x="1589" y="843"/>
                </a:lnTo>
                <a:lnTo>
                  <a:pt x="1701" y="907"/>
                </a:lnTo>
                <a:lnTo>
                  <a:pt x="2373" y="912"/>
                </a:lnTo>
                <a:lnTo>
                  <a:pt x="2378" y="976"/>
                </a:lnTo>
                <a:lnTo>
                  <a:pt x="2432" y="1088"/>
                </a:lnTo>
                <a:lnTo>
                  <a:pt x="2565" y="1088"/>
                </a:lnTo>
                <a:lnTo>
                  <a:pt x="2581" y="1148"/>
                </a:lnTo>
                <a:lnTo>
                  <a:pt x="3296" y="1148"/>
                </a:lnTo>
                <a:lnTo>
                  <a:pt x="3295" y="1158"/>
                </a:lnTo>
              </a:path>
            </a:pathLst>
          </a:custGeom>
          <a:noFill/>
          <a:ln w="28575" cap="flat" cmpd="sng">
            <a:solidFill>
              <a:srgbClr val="00FF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66570" name="Text Box 9"/>
          <p:cNvSpPr txBox="1">
            <a:spLocks noChangeArrowheads="1"/>
          </p:cNvSpPr>
          <p:nvPr/>
        </p:nvSpPr>
        <p:spPr bwMode="auto">
          <a:xfrm>
            <a:off x="1642530" y="1468438"/>
            <a:ext cx="5693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Times New Roman" pitchFamily="18" charset="0"/>
                <a:cs typeface="Times New Roman" pitchFamily="18" charset="0"/>
              </a:defRPr>
            </a:lvl1pPr>
            <a:lvl2pPr marL="742950" indent="-285750" eaLnBrk="0" hangingPunct="0">
              <a:defRPr b="1">
                <a:solidFill>
                  <a:schemeClr val="tx1"/>
                </a:solidFill>
                <a:latin typeface="Times New Roman" pitchFamily="18" charset="0"/>
                <a:cs typeface="Times New Roman" pitchFamily="18" charset="0"/>
              </a:defRPr>
            </a:lvl2pPr>
            <a:lvl3pPr marL="1143000" indent="-228600" eaLnBrk="0" hangingPunct="0">
              <a:defRPr b="1">
                <a:solidFill>
                  <a:schemeClr val="tx1"/>
                </a:solidFill>
                <a:latin typeface="Times New Roman" pitchFamily="18" charset="0"/>
                <a:cs typeface="Times New Roman" pitchFamily="18" charset="0"/>
              </a:defRPr>
            </a:lvl3pPr>
            <a:lvl4pPr marL="1600200" indent="-228600" eaLnBrk="0" hangingPunct="0">
              <a:defRPr b="1">
                <a:solidFill>
                  <a:schemeClr val="tx1"/>
                </a:solidFill>
                <a:latin typeface="Times New Roman" pitchFamily="18" charset="0"/>
                <a:cs typeface="Times New Roman" pitchFamily="18" charset="0"/>
              </a:defRPr>
            </a:lvl4pPr>
            <a:lvl5pPr marL="2057400" indent="-228600" eaLnBrk="0" hangingPunct="0">
              <a:defRPr b="1">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pPr algn="r"/>
            <a:r>
              <a:rPr lang="en-US" altLang="en-US" dirty="0">
                <a:latin typeface="Arial" pitchFamily="34" charset="0"/>
              </a:rPr>
              <a:t>100</a:t>
            </a:r>
          </a:p>
        </p:txBody>
      </p:sp>
      <p:sp>
        <p:nvSpPr>
          <p:cNvPr id="66571" name="Text Box 10"/>
          <p:cNvSpPr txBox="1">
            <a:spLocks noChangeArrowheads="1"/>
          </p:cNvSpPr>
          <p:nvPr/>
        </p:nvSpPr>
        <p:spPr bwMode="auto">
          <a:xfrm>
            <a:off x="1741137" y="2263776"/>
            <a:ext cx="4411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Times New Roman" pitchFamily="18" charset="0"/>
                <a:cs typeface="Times New Roman" pitchFamily="18" charset="0"/>
              </a:defRPr>
            </a:lvl1pPr>
            <a:lvl2pPr marL="742950" indent="-285750" eaLnBrk="0" hangingPunct="0">
              <a:defRPr b="1">
                <a:solidFill>
                  <a:schemeClr val="tx1"/>
                </a:solidFill>
                <a:latin typeface="Times New Roman" pitchFamily="18" charset="0"/>
                <a:cs typeface="Times New Roman" pitchFamily="18" charset="0"/>
              </a:defRPr>
            </a:lvl2pPr>
            <a:lvl3pPr marL="1143000" indent="-228600" eaLnBrk="0" hangingPunct="0">
              <a:defRPr b="1">
                <a:solidFill>
                  <a:schemeClr val="tx1"/>
                </a:solidFill>
                <a:latin typeface="Times New Roman" pitchFamily="18" charset="0"/>
                <a:cs typeface="Times New Roman" pitchFamily="18" charset="0"/>
              </a:defRPr>
            </a:lvl3pPr>
            <a:lvl4pPr marL="1600200" indent="-228600" eaLnBrk="0" hangingPunct="0">
              <a:defRPr b="1">
                <a:solidFill>
                  <a:schemeClr val="tx1"/>
                </a:solidFill>
                <a:latin typeface="Times New Roman" pitchFamily="18" charset="0"/>
                <a:cs typeface="Times New Roman" pitchFamily="18" charset="0"/>
              </a:defRPr>
            </a:lvl4pPr>
            <a:lvl5pPr marL="2057400" indent="-228600" eaLnBrk="0" hangingPunct="0">
              <a:defRPr b="1">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pPr algn="r"/>
            <a:r>
              <a:rPr lang="en-US" altLang="en-US" dirty="0">
                <a:latin typeface="Arial" pitchFamily="34" charset="0"/>
              </a:rPr>
              <a:t>80</a:t>
            </a:r>
          </a:p>
        </p:txBody>
      </p:sp>
      <p:sp>
        <p:nvSpPr>
          <p:cNvPr id="66572" name="Text Box 11"/>
          <p:cNvSpPr txBox="1">
            <a:spLocks noChangeArrowheads="1"/>
          </p:cNvSpPr>
          <p:nvPr/>
        </p:nvSpPr>
        <p:spPr bwMode="auto">
          <a:xfrm>
            <a:off x="1741137" y="2965451"/>
            <a:ext cx="4411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Times New Roman" pitchFamily="18" charset="0"/>
                <a:cs typeface="Times New Roman" pitchFamily="18" charset="0"/>
              </a:defRPr>
            </a:lvl1pPr>
            <a:lvl2pPr marL="742950" indent="-285750" eaLnBrk="0" hangingPunct="0">
              <a:defRPr b="1">
                <a:solidFill>
                  <a:schemeClr val="tx1"/>
                </a:solidFill>
                <a:latin typeface="Times New Roman" pitchFamily="18" charset="0"/>
                <a:cs typeface="Times New Roman" pitchFamily="18" charset="0"/>
              </a:defRPr>
            </a:lvl2pPr>
            <a:lvl3pPr marL="1143000" indent="-228600" eaLnBrk="0" hangingPunct="0">
              <a:defRPr b="1">
                <a:solidFill>
                  <a:schemeClr val="tx1"/>
                </a:solidFill>
                <a:latin typeface="Times New Roman" pitchFamily="18" charset="0"/>
                <a:cs typeface="Times New Roman" pitchFamily="18" charset="0"/>
              </a:defRPr>
            </a:lvl3pPr>
            <a:lvl4pPr marL="1600200" indent="-228600" eaLnBrk="0" hangingPunct="0">
              <a:defRPr b="1">
                <a:solidFill>
                  <a:schemeClr val="tx1"/>
                </a:solidFill>
                <a:latin typeface="Times New Roman" pitchFamily="18" charset="0"/>
                <a:cs typeface="Times New Roman" pitchFamily="18" charset="0"/>
              </a:defRPr>
            </a:lvl4pPr>
            <a:lvl5pPr marL="2057400" indent="-228600" eaLnBrk="0" hangingPunct="0">
              <a:defRPr b="1">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pPr algn="r"/>
            <a:r>
              <a:rPr lang="en-US" altLang="en-US" dirty="0">
                <a:latin typeface="Arial" pitchFamily="34" charset="0"/>
              </a:rPr>
              <a:t>60</a:t>
            </a:r>
          </a:p>
        </p:txBody>
      </p:sp>
      <p:sp>
        <p:nvSpPr>
          <p:cNvPr id="66573" name="Text Box 12"/>
          <p:cNvSpPr txBox="1">
            <a:spLocks noChangeArrowheads="1"/>
          </p:cNvSpPr>
          <p:nvPr/>
        </p:nvSpPr>
        <p:spPr bwMode="auto">
          <a:xfrm>
            <a:off x="1741137" y="3678238"/>
            <a:ext cx="4411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Times New Roman" pitchFamily="18" charset="0"/>
                <a:cs typeface="Times New Roman" pitchFamily="18" charset="0"/>
              </a:defRPr>
            </a:lvl1pPr>
            <a:lvl2pPr marL="742950" indent="-285750" eaLnBrk="0" hangingPunct="0">
              <a:defRPr b="1">
                <a:solidFill>
                  <a:schemeClr val="tx1"/>
                </a:solidFill>
                <a:latin typeface="Times New Roman" pitchFamily="18" charset="0"/>
                <a:cs typeface="Times New Roman" pitchFamily="18" charset="0"/>
              </a:defRPr>
            </a:lvl2pPr>
            <a:lvl3pPr marL="1143000" indent="-228600" eaLnBrk="0" hangingPunct="0">
              <a:defRPr b="1">
                <a:solidFill>
                  <a:schemeClr val="tx1"/>
                </a:solidFill>
                <a:latin typeface="Times New Roman" pitchFamily="18" charset="0"/>
                <a:cs typeface="Times New Roman" pitchFamily="18" charset="0"/>
              </a:defRPr>
            </a:lvl3pPr>
            <a:lvl4pPr marL="1600200" indent="-228600" eaLnBrk="0" hangingPunct="0">
              <a:defRPr b="1">
                <a:solidFill>
                  <a:schemeClr val="tx1"/>
                </a:solidFill>
                <a:latin typeface="Times New Roman" pitchFamily="18" charset="0"/>
                <a:cs typeface="Times New Roman" pitchFamily="18" charset="0"/>
              </a:defRPr>
            </a:lvl4pPr>
            <a:lvl5pPr marL="2057400" indent="-228600" eaLnBrk="0" hangingPunct="0">
              <a:defRPr b="1">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pPr algn="r"/>
            <a:r>
              <a:rPr lang="en-US" altLang="en-US" dirty="0">
                <a:latin typeface="Arial" pitchFamily="34" charset="0"/>
              </a:rPr>
              <a:t>40</a:t>
            </a:r>
          </a:p>
        </p:txBody>
      </p:sp>
      <p:sp>
        <p:nvSpPr>
          <p:cNvPr id="66574" name="Text Box 13"/>
          <p:cNvSpPr txBox="1">
            <a:spLocks noChangeArrowheads="1"/>
          </p:cNvSpPr>
          <p:nvPr/>
        </p:nvSpPr>
        <p:spPr bwMode="auto">
          <a:xfrm>
            <a:off x="1741137" y="4348163"/>
            <a:ext cx="4411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Times New Roman" pitchFamily="18" charset="0"/>
                <a:cs typeface="Times New Roman" pitchFamily="18" charset="0"/>
              </a:defRPr>
            </a:lvl1pPr>
            <a:lvl2pPr marL="742950" indent="-285750" eaLnBrk="0" hangingPunct="0">
              <a:defRPr b="1">
                <a:solidFill>
                  <a:schemeClr val="tx1"/>
                </a:solidFill>
                <a:latin typeface="Times New Roman" pitchFamily="18" charset="0"/>
                <a:cs typeface="Times New Roman" pitchFamily="18" charset="0"/>
              </a:defRPr>
            </a:lvl2pPr>
            <a:lvl3pPr marL="1143000" indent="-228600" eaLnBrk="0" hangingPunct="0">
              <a:defRPr b="1">
                <a:solidFill>
                  <a:schemeClr val="tx1"/>
                </a:solidFill>
                <a:latin typeface="Times New Roman" pitchFamily="18" charset="0"/>
                <a:cs typeface="Times New Roman" pitchFamily="18" charset="0"/>
              </a:defRPr>
            </a:lvl3pPr>
            <a:lvl4pPr marL="1600200" indent="-228600" eaLnBrk="0" hangingPunct="0">
              <a:defRPr b="1">
                <a:solidFill>
                  <a:schemeClr val="tx1"/>
                </a:solidFill>
                <a:latin typeface="Times New Roman" pitchFamily="18" charset="0"/>
                <a:cs typeface="Times New Roman" pitchFamily="18" charset="0"/>
              </a:defRPr>
            </a:lvl4pPr>
            <a:lvl5pPr marL="2057400" indent="-228600" eaLnBrk="0" hangingPunct="0">
              <a:defRPr b="1">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pPr algn="r"/>
            <a:r>
              <a:rPr lang="en-US" altLang="en-US" dirty="0">
                <a:latin typeface="Arial" pitchFamily="34" charset="0"/>
              </a:rPr>
              <a:t>20</a:t>
            </a:r>
          </a:p>
        </p:txBody>
      </p:sp>
      <p:sp>
        <p:nvSpPr>
          <p:cNvPr id="66575" name="Text Box 14"/>
          <p:cNvSpPr txBox="1">
            <a:spLocks noChangeArrowheads="1"/>
          </p:cNvSpPr>
          <p:nvPr/>
        </p:nvSpPr>
        <p:spPr bwMode="auto">
          <a:xfrm>
            <a:off x="1869378" y="5006976"/>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Times New Roman" pitchFamily="18" charset="0"/>
                <a:cs typeface="Times New Roman" pitchFamily="18" charset="0"/>
              </a:defRPr>
            </a:lvl1pPr>
            <a:lvl2pPr marL="742950" indent="-285750" eaLnBrk="0" hangingPunct="0">
              <a:defRPr b="1">
                <a:solidFill>
                  <a:schemeClr val="tx1"/>
                </a:solidFill>
                <a:latin typeface="Times New Roman" pitchFamily="18" charset="0"/>
                <a:cs typeface="Times New Roman" pitchFamily="18" charset="0"/>
              </a:defRPr>
            </a:lvl2pPr>
            <a:lvl3pPr marL="1143000" indent="-228600" eaLnBrk="0" hangingPunct="0">
              <a:defRPr b="1">
                <a:solidFill>
                  <a:schemeClr val="tx1"/>
                </a:solidFill>
                <a:latin typeface="Times New Roman" pitchFamily="18" charset="0"/>
                <a:cs typeface="Times New Roman" pitchFamily="18" charset="0"/>
              </a:defRPr>
            </a:lvl3pPr>
            <a:lvl4pPr marL="1600200" indent="-228600" eaLnBrk="0" hangingPunct="0">
              <a:defRPr b="1">
                <a:solidFill>
                  <a:schemeClr val="tx1"/>
                </a:solidFill>
                <a:latin typeface="Times New Roman" pitchFamily="18" charset="0"/>
                <a:cs typeface="Times New Roman" pitchFamily="18" charset="0"/>
              </a:defRPr>
            </a:lvl4pPr>
            <a:lvl5pPr marL="2057400" indent="-228600" eaLnBrk="0" hangingPunct="0">
              <a:defRPr b="1">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pPr algn="r"/>
            <a:r>
              <a:rPr lang="en-US" altLang="en-US" dirty="0">
                <a:latin typeface="Arial" pitchFamily="34" charset="0"/>
              </a:rPr>
              <a:t>0</a:t>
            </a:r>
          </a:p>
        </p:txBody>
      </p:sp>
      <p:sp>
        <p:nvSpPr>
          <p:cNvPr id="66576" name="Text Box 15"/>
          <p:cNvSpPr txBox="1">
            <a:spLocks noChangeArrowheads="1"/>
          </p:cNvSpPr>
          <p:nvPr/>
        </p:nvSpPr>
        <p:spPr bwMode="auto">
          <a:xfrm>
            <a:off x="2212278" y="5311776"/>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Times New Roman" pitchFamily="18" charset="0"/>
                <a:cs typeface="Times New Roman" pitchFamily="18" charset="0"/>
              </a:defRPr>
            </a:lvl1pPr>
            <a:lvl2pPr marL="742950" indent="-285750" eaLnBrk="0" hangingPunct="0">
              <a:defRPr b="1">
                <a:solidFill>
                  <a:schemeClr val="tx1"/>
                </a:solidFill>
                <a:latin typeface="Times New Roman" pitchFamily="18" charset="0"/>
                <a:cs typeface="Times New Roman" pitchFamily="18" charset="0"/>
              </a:defRPr>
            </a:lvl2pPr>
            <a:lvl3pPr marL="1143000" indent="-228600" eaLnBrk="0" hangingPunct="0">
              <a:defRPr b="1">
                <a:solidFill>
                  <a:schemeClr val="tx1"/>
                </a:solidFill>
                <a:latin typeface="Times New Roman" pitchFamily="18" charset="0"/>
                <a:cs typeface="Times New Roman" pitchFamily="18" charset="0"/>
              </a:defRPr>
            </a:lvl3pPr>
            <a:lvl4pPr marL="1600200" indent="-228600" eaLnBrk="0" hangingPunct="0">
              <a:defRPr b="1">
                <a:solidFill>
                  <a:schemeClr val="tx1"/>
                </a:solidFill>
                <a:latin typeface="Times New Roman" pitchFamily="18" charset="0"/>
                <a:cs typeface="Times New Roman" pitchFamily="18" charset="0"/>
              </a:defRPr>
            </a:lvl4pPr>
            <a:lvl5pPr marL="2057400" indent="-228600" eaLnBrk="0" hangingPunct="0">
              <a:defRPr b="1">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pPr algn="r"/>
            <a:r>
              <a:rPr lang="en-US" altLang="en-US" dirty="0">
                <a:latin typeface="Arial" pitchFamily="34" charset="0"/>
              </a:rPr>
              <a:t>0</a:t>
            </a:r>
          </a:p>
        </p:txBody>
      </p:sp>
      <p:sp>
        <p:nvSpPr>
          <p:cNvPr id="66577" name="Text Box 16"/>
          <p:cNvSpPr txBox="1">
            <a:spLocks noChangeArrowheads="1"/>
          </p:cNvSpPr>
          <p:nvPr/>
        </p:nvSpPr>
        <p:spPr bwMode="auto">
          <a:xfrm>
            <a:off x="3213461" y="5311776"/>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Times New Roman" pitchFamily="18" charset="0"/>
                <a:cs typeface="Times New Roman" pitchFamily="18" charset="0"/>
              </a:defRPr>
            </a:lvl1pPr>
            <a:lvl2pPr marL="742950" indent="-285750" eaLnBrk="0" hangingPunct="0">
              <a:defRPr b="1">
                <a:solidFill>
                  <a:schemeClr val="tx1"/>
                </a:solidFill>
                <a:latin typeface="Times New Roman" pitchFamily="18" charset="0"/>
                <a:cs typeface="Times New Roman" pitchFamily="18" charset="0"/>
              </a:defRPr>
            </a:lvl2pPr>
            <a:lvl3pPr marL="1143000" indent="-228600" eaLnBrk="0" hangingPunct="0">
              <a:defRPr b="1">
                <a:solidFill>
                  <a:schemeClr val="tx1"/>
                </a:solidFill>
                <a:latin typeface="Times New Roman" pitchFamily="18" charset="0"/>
                <a:cs typeface="Times New Roman" pitchFamily="18" charset="0"/>
              </a:defRPr>
            </a:lvl3pPr>
            <a:lvl4pPr marL="1600200" indent="-228600" eaLnBrk="0" hangingPunct="0">
              <a:defRPr b="1">
                <a:solidFill>
                  <a:schemeClr val="tx1"/>
                </a:solidFill>
                <a:latin typeface="Times New Roman" pitchFamily="18" charset="0"/>
                <a:cs typeface="Times New Roman" pitchFamily="18" charset="0"/>
              </a:defRPr>
            </a:lvl4pPr>
            <a:lvl5pPr marL="2057400" indent="-228600" eaLnBrk="0" hangingPunct="0">
              <a:defRPr b="1">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pPr algn="r"/>
            <a:r>
              <a:rPr lang="en-US" altLang="en-US" dirty="0">
                <a:latin typeface="Arial" pitchFamily="34" charset="0"/>
              </a:rPr>
              <a:t>1</a:t>
            </a:r>
          </a:p>
        </p:txBody>
      </p:sp>
      <p:sp>
        <p:nvSpPr>
          <p:cNvPr id="66578" name="Text Box 17"/>
          <p:cNvSpPr txBox="1">
            <a:spLocks noChangeArrowheads="1"/>
          </p:cNvSpPr>
          <p:nvPr/>
        </p:nvSpPr>
        <p:spPr bwMode="auto">
          <a:xfrm>
            <a:off x="4513095" y="5311776"/>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Times New Roman" pitchFamily="18" charset="0"/>
                <a:cs typeface="Times New Roman" pitchFamily="18" charset="0"/>
              </a:defRPr>
            </a:lvl1pPr>
            <a:lvl2pPr marL="742950" indent="-285750" eaLnBrk="0" hangingPunct="0">
              <a:defRPr b="1">
                <a:solidFill>
                  <a:schemeClr val="tx1"/>
                </a:solidFill>
                <a:latin typeface="Times New Roman" pitchFamily="18" charset="0"/>
                <a:cs typeface="Times New Roman" pitchFamily="18" charset="0"/>
              </a:defRPr>
            </a:lvl2pPr>
            <a:lvl3pPr marL="1143000" indent="-228600" eaLnBrk="0" hangingPunct="0">
              <a:defRPr b="1">
                <a:solidFill>
                  <a:schemeClr val="tx1"/>
                </a:solidFill>
                <a:latin typeface="Times New Roman" pitchFamily="18" charset="0"/>
                <a:cs typeface="Times New Roman" pitchFamily="18" charset="0"/>
              </a:defRPr>
            </a:lvl3pPr>
            <a:lvl4pPr marL="1600200" indent="-228600" eaLnBrk="0" hangingPunct="0">
              <a:defRPr b="1">
                <a:solidFill>
                  <a:schemeClr val="tx1"/>
                </a:solidFill>
                <a:latin typeface="Times New Roman" pitchFamily="18" charset="0"/>
                <a:cs typeface="Times New Roman" pitchFamily="18" charset="0"/>
              </a:defRPr>
            </a:lvl4pPr>
            <a:lvl5pPr marL="2057400" indent="-228600" eaLnBrk="0" hangingPunct="0">
              <a:defRPr b="1">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pPr algn="r"/>
            <a:r>
              <a:rPr lang="en-US" altLang="en-US" dirty="0">
                <a:latin typeface="Arial" pitchFamily="34" charset="0"/>
              </a:rPr>
              <a:t>2</a:t>
            </a:r>
          </a:p>
        </p:txBody>
      </p:sp>
      <p:sp>
        <p:nvSpPr>
          <p:cNvPr id="66579" name="Text Box 18"/>
          <p:cNvSpPr txBox="1">
            <a:spLocks noChangeArrowheads="1"/>
          </p:cNvSpPr>
          <p:nvPr/>
        </p:nvSpPr>
        <p:spPr bwMode="auto">
          <a:xfrm>
            <a:off x="5808495" y="5311776"/>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Times New Roman" pitchFamily="18" charset="0"/>
                <a:cs typeface="Times New Roman" pitchFamily="18" charset="0"/>
              </a:defRPr>
            </a:lvl1pPr>
            <a:lvl2pPr marL="742950" indent="-285750" eaLnBrk="0" hangingPunct="0">
              <a:defRPr b="1">
                <a:solidFill>
                  <a:schemeClr val="tx1"/>
                </a:solidFill>
                <a:latin typeface="Times New Roman" pitchFamily="18" charset="0"/>
                <a:cs typeface="Times New Roman" pitchFamily="18" charset="0"/>
              </a:defRPr>
            </a:lvl2pPr>
            <a:lvl3pPr marL="1143000" indent="-228600" eaLnBrk="0" hangingPunct="0">
              <a:defRPr b="1">
                <a:solidFill>
                  <a:schemeClr val="tx1"/>
                </a:solidFill>
                <a:latin typeface="Times New Roman" pitchFamily="18" charset="0"/>
                <a:cs typeface="Times New Roman" pitchFamily="18" charset="0"/>
              </a:defRPr>
            </a:lvl3pPr>
            <a:lvl4pPr marL="1600200" indent="-228600" eaLnBrk="0" hangingPunct="0">
              <a:defRPr b="1">
                <a:solidFill>
                  <a:schemeClr val="tx1"/>
                </a:solidFill>
                <a:latin typeface="Times New Roman" pitchFamily="18" charset="0"/>
                <a:cs typeface="Times New Roman" pitchFamily="18" charset="0"/>
              </a:defRPr>
            </a:lvl4pPr>
            <a:lvl5pPr marL="2057400" indent="-228600" eaLnBrk="0" hangingPunct="0">
              <a:defRPr b="1">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pPr algn="r"/>
            <a:r>
              <a:rPr lang="en-US" altLang="en-US" dirty="0">
                <a:latin typeface="Arial" pitchFamily="34" charset="0"/>
              </a:rPr>
              <a:t>3</a:t>
            </a:r>
          </a:p>
        </p:txBody>
      </p:sp>
      <p:sp>
        <p:nvSpPr>
          <p:cNvPr id="66580" name="Text Box 19"/>
          <p:cNvSpPr txBox="1">
            <a:spLocks noChangeArrowheads="1"/>
          </p:cNvSpPr>
          <p:nvPr/>
        </p:nvSpPr>
        <p:spPr bwMode="auto">
          <a:xfrm>
            <a:off x="7097544" y="5311776"/>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Times New Roman" pitchFamily="18" charset="0"/>
                <a:cs typeface="Times New Roman" pitchFamily="18" charset="0"/>
              </a:defRPr>
            </a:lvl1pPr>
            <a:lvl2pPr marL="742950" indent="-285750" eaLnBrk="0" hangingPunct="0">
              <a:defRPr b="1">
                <a:solidFill>
                  <a:schemeClr val="tx1"/>
                </a:solidFill>
                <a:latin typeface="Times New Roman" pitchFamily="18" charset="0"/>
                <a:cs typeface="Times New Roman" pitchFamily="18" charset="0"/>
              </a:defRPr>
            </a:lvl2pPr>
            <a:lvl3pPr marL="1143000" indent="-228600" eaLnBrk="0" hangingPunct="0">
              <a:defRPr b="1">
                <a:solidFill>
                  <a:schemeClr val="tx1"/>
                </a:solidFill>
                <a:latin typeface="Times New Roman" pitchFamily="18" charset="0"/>
                <a:cs typeface="Times New Roman" pitchFamily="18" charset="0"/>
              </a:defRPr>
            </a:lvl3pPr>
            <a:lvl4pPr marL="1600200" indent="-228600" eaLnBrk="0" hangingPunct="0">
              <a:defRPr b="1">
                <a:solidFill>
                  <a:schemeClr val="tx1"/>
                </a:solidFill>
                <a:latin typeface="Times New Roman" pitchFamily="18" charset="0"/>
                <a:cs typeface="Times New Roman" pitchFamily="18" charset="0"/>
              </a:defRPr>
            </a:lvl4pPr>
            <a:lvl5pPr marL="2057400" indent="-228600" eaLnBrk="0" hangingPunct="0">
              <a:defRPr b="1">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pPr algn="r"/>
            <a:r>
              <a:rPr lang="en-US" altLang="en-US" dirty="0">
                <a:latin typeface="Arial" pitchFamily="34" charset="0"/>
              </a:rPr>
              <a:t>4</a:t>
            </a:r>
          </a:p>
        </p:txBody>
      </p:sp>
      <p:sp>
        <p:nvSpPr>
          <p:cNvPr id="66581" name="Text Box 20"/>
          <p:cNvSpPr txBox="1">
            <a:spLocks noChangeArrowheads="1"/>
          </p:cNvSpPr>
          <p:nvPr/>
        </p:nvSpPr>
        <p:spPr bwMode="auto">
          <a:xfrm>
            <a:off x="8390828" y="5311776"/>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Times New Roman" pitchFamily="18" charset="0"/>
                <a:cs typeface="Times New Roman" pitchFamily="18" charset="0"/>
              </a:defRPr>
            </a:lvl1pPr>
            <a:lvl2pPr marL="742950" indent="-285750" eaLnBrk="0" hangingPunct="0">
              <a:defRPr b="1">
                <a:solidFill>
                  <a:schemeClr val="tx1"/>
                </a:solidFill>
                <a:latin typeface="Times New Roman" pitchFamily="18" charset="0"/>
                <a:cs typeface="Times New Roman" pitchFamily="18" charset="0"/>
              </a:defRPr>
            </a:lvl2pPr>
            <a:lvl3pPr marL="1143000" indent="-228600" eaLnBrk="0" hangingPunct="0">
              <a:defRPr b="1">
                <a:solidFill>
                  <a:schemeClr val="tx1"/>
                </a:solidFill>
                <a:latin typeface="Times New Roman" pitchFamily="18" charset="0"/>
                <a:cs typeface="Times New Roman" pitchFamily="18" charset="0"/>
              </a:defRPr>
            </a:lvl3pPr>
            <a:lvl4pPr marL="1600200" indent="-228600" eaLnBrk="0" hangingPunct="0">
              <a:defRPr b="1">
                <a:solidFill>
                  <a:schemeClr val="tx1"/>
                </a:solidFill>
                <a:latin typeface="Times New Roman" pitchFamily="18" charset="0"/>
                <a:cs typeface="Times New Roman" pitchFamily="18" charset="0"/>
              </a:defRPr>
            </a:lvl4pPr>
            <a:lvl5pPr marL="2057400" indent="-228600" eaLnBrk="0" hangingPunct="0">
              <a:defRPr b="1">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pPr algn="r"/>
            <a:r>
              <a:rPr lang="en-US" altLang="en-US" dirty="0">
                <a:latin typeface="Arial" pitchFamily="34" charset="0"/>
              </a:rPr>
              <a:t>5</a:t>
            </a:r>
          </a:p>
        </p:txBody>
      </p:sp>
      <p:sp>
        <p:nvSpPr>
          <p:cNvPr id="66582" name="Text Box 21"/>
          <p:cNvSpPr txBox="1">
            <a:spLocks noChangeArrowheads="1"/>
          </p:cNvSpPr>
          <p:nvPr/>
        </p:nvSpPr>
        <p:spPr bwMode="auto">
          <a:xfrm>
            <a:off x="9671411" y="5311776"/>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Times New Roman" pitchFamily="18" charset="0"/>
                <a:cs typeface="Times New Roman" pitchFamily="18" charset="0"/>
              </a:defRPr>
            </a:lvl1pPr>
            <a:lvl2pPr marL="742950" indent="-285750" eaLnBrk="0" hangingPunct="0">
              <a:defRPr b="1">
                <a:solidFill>
                  <a:schemeClr val="tx1"/>
                </a:solidFill>
                <a:latin typeface="Times New Roman" pitchFamily="18" charset="0"/>
                <a:cs typeface="Times New Roman" pitchFamily="18" charset="0"/>
              </a:defRPr>
            </a:lvl2pPr>
            <a:lvl3pPr marL="1143000" indent="-228600" eaLnBrk="0" hangingPunct="0">
              <a:defRPr b="1">
                <a:solidFill>
                  <a:schemeClr val="tx1"/>
                </a:solidFill>
                <a:latin typeface="Times New Roman" pitchFamily="18" charset="0"/>
                <a:cs typeface="Times New Roman" pitchFamily="18" charset="0"/>
              </a:defRPr>
            </a:lvl3pPr>
            <a:lvl4pPr marL="1600200" indent="-228600" eaLnBrk="0" hangingPunct="0">
              <a:defRPr b="1">
                <a:solidFill>
                  <a:schemeClr val="tx1"/>
                </a:solidFill>
                <a:latin typeface="Times New Roman" pitchFamily="18" charset="0"/>
                <a:cs typeface="Times New Roman" pitchFamily="18" charset="0"/>
              </a:defRPr>
            </a:lvl4pPr>
            <a:lvl5pPr marL="2057400" indent="-228600" eaLnBrk="0" hangingPunct="0">
              <a:defRPr b="1">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pPr algn="r"/>
            <a:r>
              <a:rPr lang="en-US" altLang="en-US" dirty="0">
                <a:latin typeface="Arial" pitchFamily="34" charset="0"/>
              </a:rPr>
              <a:t>6</a:t>
            </a:r>
          </a:p>
        </p:txBody>
      </p:sp>
      <p:sp>
        <p:nvSpPr>
          <p:cNvPr id="55318" name="Line 22"/>
          <p:cNvSpPr>
            <a:spLocks noChangeShapeType="1"/>
          </p:cNvSpPr>
          <p:nvPr/>
        </p:nvSpPr>
        <p:spPr bwMode="auto">
          <a:xfrm>
            <a:off x="2313517" y="1652589"/>
            <a:ext cx="0" cy="36909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55319" name="Line 23"/>
          <p:cNvSpPr>
            <a:spLocks noChangeShapeType="1"/>
          </p:cNvSpPr>
          <p:nvPr/>
        </p:nvSpPr>
        <p:spPr bwMode="auto">
          <a:xfrm>
            <a:off x="2154767" y="5195888"/>
            <a:ext cx="75946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55320" name="Line 24"/>
          <p:cNvSpPr>
            <a:spLocks noChangeShapeType="1"/>
          </p:cNvSpPr>
          <p:nvPr/>
        </p:nvSpPr>
        <p:spPr bwMode="auto">
          <a:xfrm>
            <a:off x="2203450" y="1654175"/>
            <a:ext cx="1016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endParaRPr>
          </a:p>
        </p:txBody>
      </p:sp>
      <p:grpSp>
        <p:nvGrpSpPr>
          <p:cNvPr id="66586" name="Group 25"/>
          <p:cNvGrpSpPr>
            <a:grpSpLocks/>
          </p:cNvGrpSpPr>
          <p:nvPr/>
        </p:nvGrpSpPr>
        <p:grpSpPr bwMode="auto">
          <a:xfrm>
            <a:off x="3318935" y="5203826"/>
            <a:ext cx="6428316" cy="68263"/>
            <a:chOff x="1798" y="4022"/>
            <a:chExt cx="3568" cy="56"/>
          </a:xfrm>
        </p:grpSpPr>
        <p:sp>
          <p:nvSpPr>
            <p:cNvPr id="55322" name="Line 26"/>
            <p:cNvSpPr>
              <a:spLocks noChangeShapeType="1"/>
            </p:cNvSpPr>
            <p:nvPr/>
          </p:nvSpPr>
          <p:spPr bwMode="auto">
            <a:xfrm rot="5400000">
              <a:off x="1770" y="4050"/>
              <a:ext cx="5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55323" name="Line 27"/>
            <p:cNvSpPr>
              <a:spLocks noChangeShapeType="1"/>
            </p:cNvSpPr>
            <p:nvPr/>
          </p:nvSpPr>
          <p:spPr bwMode="auto">
            <a:xfrm rot="5400000">
              <a:off x="2490" y="4050"/>
              <a:ext cx="5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55324" name="Line 28"/>
            <p:cNvSpPr>
              <a:spLocks noChangeShapeType="1"/>
            </p:cNvSpPr>
            <p:nvPr/>
          </p:nvSpPr>
          <p:spPr bwMode="auto">
            <a:xfrm rot="5400000">
              <a:off x="3210" y="4050"/>
              <a:ext cx="5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55325" name="Line 29"/>
            <p:cNvSpPr>
              <a:spLocks noChangeShapeType="1"/>
            </p:cNvSpPr>
            <p:nvPr/>
          </p:nvSpPr>
          <p:spPr bwMode="auto">
            <a:xfrm rot="5400000">
              <a:off x="3922" y="4050"/>
              <a:ext cx="5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55326" name="Line 30"/>
            <p:cNvSpPr>
              <a:spLocks noChangeShapeType="1"/>
            </p:cNvSpPr>
            <p:nvPr/>
          </p:nvSpPr>
          <p:spPr bwMode="auto">
            <a:xfrm rot="5400000">
              <a:off x="4642" y="4050"/>
              <a:ext cx="5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55327" name="Line 31"/>
            <p:cNvSpPr>
              <a:spLocks noChangeShapeType="1"/>
            </p:cNvSpPr>
            <p:nvPr/>
          </p:nvSpPr>
          <p:spPr bwMode="auto">
            <a:xfrm rot="5400000">
              <a:off x="5338" y="4050"/>
              <a:ext cx="5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endParaRPr>
            </a:p>
          </p:txBody>
        </p:sp>
      </p:grpSp>
      <p:sp>
        <p:nvSpPr>
          <p:cNvPr id="66587" name="Text Box 32"/>
          <p:cNvSpPr txBox="1">
            <a:spLocks noChangeArrowheads="1"/>
          </p:cNvSpPr>
          <p:nvPr/>
        </p:nvSpPr>
        <p:spPr bwMode="auto">
          <a:xfrm>
            <a:off x="7310967" y="1747839"/>
            <a:ext cx="740908"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Times New Roman" pitchFamily="18" charset="0"/>
                <a:cs typeface="Times New Roman" pitchFamily="18" charset="0"/>
              </a:defRPr>
            </a:lvl1pPr>
            <a:lvl2pPr marL="742950" indent="-285750" eaLnBrk="0" hangingPunct="0">
              <a:defRPr b="1">
                <a:solidFill>
                  <a:schemeClr val="tx1"/>
                </a:solidFill>
                <a:latin typeface="Times New Roman" pitchFamily="18" charset="0"/>
                <a:cs typeface="Times New Roman" pitchFamily="18" charset="0"/>
              </a:defRPr>
            </a:lvl2pPr>
            <a:lvl3pPr marL="1143000" indent="-228600" eaLnBrk="0" hangingPunct="0">
              <a:defRPr b="1">
                <a:solidFill>
                  <a:schemeClr val="tx1"/>
                </a:solidFill>
                <a:latin typeface="Times New Roman" pitchFamily="18" charset="0"/>
                <a:cs typeface="Times New Roman" pitchFamily="18" charset="0"/>
              </a:defRPr>
            </a:lvl3pPr>
            <a:lvl4pPr marL="1600200" indent="-228600" eaLnBrk="0" hangingPunct="0">
              <a:defRPr b="1">
                <a:solidFill>
                  <a:schemeClr val="tx1"/>
                </a:solidFill>
                <a:latin typeface="Times New Roman" pitchFamily="18" charset="0"/>
                <a:cs typeface="Times New Roman" pitchFamily="18" charset="0"/>
              </a:defRPr>
            </a:lvl4pPr>
            <a:lvl5pPr marL="2057400" indent="-228600" eaLnBrk="0" hangingPunct="0">
              <a:defRPr b="1">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r>
              <a:rPr lang="en-US" altLang="en-US" sz="1500" dirty="0">
                <a:latin typeface="Arial" pitchFamily="34" charset="0"/>
              </a:rPr>
              <a:t>CHOP</a:t>
            </a:r>
          </a:p>
        </p:txBody>
      </p:sp>
      <p:sp>
        <p:nvSpPr>
          <p:cNvPr id="66588" name="Text Box 33"/>
          <p:cNvSpPr txBox="1">
            <a:spLocks noChangeArrowheads="1"/>
          </p:cNvSpPr>
          <p:nvPr/>
        </p:nvSpPr>
        <p:spPr bwMode="auto">
          <a:xfrm>
            <a:off x="7310968" y="2014539"/>
            <a:ext cx="1127232"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Times New Roman" pitchFamily="18" charset="0"/>
                <a:cs typeface="Times New Roman" pitchFamily="18" charset="0"/>
              </a:defRPr>
            </a:lvl1pPr>
            <a:lvl2pPr marL="742950" indent="-285750" eaLnBrk="0" hangingPunct="0">
              <a:defRPr b="1">
                <a:solidFill>
                  <a:schemeClr val="tx1"/>
                </a:solidFill>
                <a:latin typeface="Times New Roman" pitchFamily="18" charset="0"/>
                <a:cs typeface="Times New Roman" pitchFamily="18" charset="0"/>
              </a:defRPr>
            </a:lvl2pPr>
            <a:lvl3pPr marL="1143000" indent="-228600" eaLnBrk="0" hangingPunct="0">
              <a:defRPr b="1">
                <a:solidFill>
                  <a:schemeClr val="tx1"/>
                </a:solidFill>
                <a:latin typeface="Times New Roman" pitchFamily="18" charset="0"/>
                <a:cs typeface="Times New Roman" pitchFamily="18" charset="0"/>
              </a:defRPr>
            </a:lvl3pPr>
            <a:lvl4pPr marL="1600200" indent="-228600" eaLnBrk="0" hangingPunct="0">
              <a:defRPr b="1">
                <a:solidFill>
                  <a:schemeClr val="tx1"/>
                </a:solidFill>
                <a:latin typeface="Times New Roman" pitchFamily="18" charset="0"/>
                <a:cs typeface="Times New Roman" pitchFamily="18" charset="0"/>
              </a:defRPr>
            </a:lvl4pPr>
            <a:lvl5pPr marL="2057400" indent="-228600" eaLnBrk="0" hangingPunct="0">
              <a:defRPr b="1">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r>
              <a:rPr lang="en-US" altLang="en-US" sz="1500" dirty="0">
                <a:latin typeface="Arial" pitchFamily="34" charset="0"/>
              </a:rPr>
              <a:t>m-BACOD</a:t>
            </a:r>
          </a:p>
        </p:txBody>
      </p:sp>
      <p:sp>
        <p:nvSpPr>
          <p:cNvPr id="66589" name="Text Box 34"/>
          <p:cNvSpPr txBox="1">
            <a:spLocks noChangeArrowheads="1"/>
          </p:cNvSpPr>
          <p:nvPr/>
        </p:nvSpPr>
        <p:spPr bwMode="auto">
          <a:xfrm>
            <a:off x="7310968" y="2279651"/>
            <a:ext cx="200407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Times New Roman" pitchFamily="18" charset="0"/>
                <a:cs typeface="Times New Roman" pitchFamily="18" charset="0"/>
              </a:defRPr>
            </a:lvl1pPr>
            <a:lvl2pPr marL="742950" indent="-285750" eaLnBrk="0" hangingPunct="0">
              <a:defRPr b="1">
                <a:solidFill>
                  <a:schemeClr val="tx1"/>
                </a:solidFill>
                <a:latin typeface="Times New Roman" pitchFamily="18" charset="0"/>
                <a:cs typeface="Times New Roman" pitchFamily="18" charset="0"/>
              </a:defRPr>
            </a:lvl2pPr>
            <a:lvl3pPr marL="1143000" indent="-228600" eaLnBrk="0" hangingPunct="0">
              <a:defRPr b="1">
                <a:solidFill>
                  <a:schemeClr val="tx1"/>
                </a:solidFill>
                <a:latin typeface="Times New Roman" pitchFamily="18" charset="0"/>
                <a:cs typeface="Times New Roman" pitchFamily="18" charset="0"/>
              </a:defRPr>
            </a:lvl3pPr>
            <a:lvl4pPr marL="1600200" indent="-228600" eaLnBrk="0" hangingPunct="0">
              <a:defRPr b="1">
                <a:solidFill>
                  <a:schemeClr val="tx1"/>
                </a:solidFill>
                <a:latin typeface="Times New Roman" pitchFamily="18" charset="0"/>
                <a:cs typeface="Times New Roman" pitchFamily="18" charset="0"/>
              </a:defRPr>
            </a:lvl4pPr>
            <a:lvl5pPr marL="2057400" indent="-228600" eaLnBrk="0" hangingPunct="0">
              <a:defRPr b="1">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r>
              <a:rPr lang="en-US" altLang="en-US" sz="1500" dirty="0">
                <a:latin typeface="Arial" pitchFamily="34" charset="0"/>
              </a:rPr>
              <a:t>ProMACE-CytaBOM</a:t>
            </a:r>
          </a:p>
        </p:txBody>
      </p:sp>
      <p:sp>
        <p:nvSpPr>
          <p:cNvPr id="66590" name="Text Box 35"/>
          <p:cNvSpPr txBox="1">
            <a:spLocks noChangeArrowheads="1"/>
          </p:cNvSpPr>
          <p:nvPr/>
        </p:nvSpPr>
        <p:spPr bwMode="auto">
          <a:xfrm>
            <a:off x="7310968" y="2544764"/>
            <a:ext cx="110479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Times New Roman" pitchFamily="18" charset="0"/>
                <a:cs typeface="Times New Roman" pitchFamily="18" charset="0"/>
              </a:defRPr>
            </a:lvl1pPr>
            <a:lvl2pPr marL="742950" indent="-285750" eaLnBrk="0" hangingPunct="0">
              <a:defRPr b="1">
                <a:solidFill>
                  <a:schemeClr val="tx1"/>
                </a:solidFill>
                <a:latin typeface="Times New Roman" pitchFamily="18" charset="0"/>
                <a:cs typeface="Times New Roman" pitchFamily="18" charset="0"/>
              </a:defRPr>
            </a:lvl2pPr>
            <a:lvl3pPr marL="1143000" indent="-228600" eaLnBrk="0" hangingPunct="0">
              <a:defRPr b="1">
                <a:solidFill>
                  <a:schemeClr val="tx1"/>
                </a:solidFill>
                <a:latin typeface="Times New Roman" pitchFamily="18" charset="0"/>
                <a:cs typeface="Times New Roman" pitchFamily="18" charset="0"/>
              </a:defRPr>
            </a:lvl3pPr>
            <a:lvl4pPr marL="1600200" indent="-228600" eaLnBrk="0" hangingPunct="0">
              <a:defRPr b="1">
                <a:solidFill>
                  <a:schemeClr val="tx1"/>
                </a:solidFill>
                <a:latin typeface="Times New Roman" pitchFamily="18" charset="0"/>
                <a:cs typeface="Times New Roman" pitchFamily="18" charset="0"/>
              </a:defRPr>
            </a:lvl4pPr>
            <a:lvl5pPr marL="2057400" indent="-228600" eaLnBrk="0" hangingPunct="0">
              <a:defRPr b="1">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r>
              <a:rPr lang="en-US" altLang="en-US" sz="1500" dirty="0">
                <a:latin typeface="Arial" pitchFamily="34" charset="0"/>
              </a:rPr>
              <a:t>MACOP-B</a:t>
            </a:r>
          </a:p>
        </p:txBody>
      </p:sp>
      <p:sp>
        <p:nvSpPr>
          <p:cNvPr id="55332" name="Line 36"/>
          <p:cNvSpPr>
            <a:spLocks noChangeShapeType="1"/>
          </p:cNvSpPr>
          <p:nvPr/>
        </p:nvSpPr>
        <p:spPr bwMode="auto">
          <a:xfrm>
            <a:off x="7027334" y="1889125"/>
            <a:ext cx="302683" cy="0"/>
          </a:xfrm>
          <a:prstGeom prst="line">
            <a:avLst/>
          </a:prstGeom>
          <a:noFill/>
          <a:ln w="381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55333" name="Line 37"/>
          <p:cNvSpPr>
            <a:spLocks noChangeShapeType="1"/>
          </p:cNvSpPr>
          <p:nvPr/>
        </p:nvSpPr>
        <p:spPr bwMode="auto">
          <a:xfrm>
            <a:off x="7027334" y="2149475"/>
            <a:ext cx="302683" cy="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55334" name="Line 38"/>
          <p:cNvSpPr>
            <a:spLocks noChangeShapeType="1"/>
          </p:cNvSpPr>
          <p:nvPr/>
        </p:nvSpPr>
        <p:spPr bwMode="auto">
          <a:xfrm>
            <a:off x="7027334" y="2411413"/>
            <a:ext cx="302683" cy="0"/>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55335" name="Line 39"/>
          <p:cNvSpPr>
            <a:spLocks noChangeShapeType="1"/>
          </p:cNvSpPr>
          <p:nvPr/>
        </p:nvSpPr>
        <p:spPr bwMode="auto">
          <a:xfrm>
            <a:off x="7027334" y="2673350"/>
            <a:ext cx="302683"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55336" name="Freeform 40"/>
          <p:cNvSpPr>
            <a:spLocks/>
          </p:cNvSpPr>
          <p:nvPr/>
        </p:nvSpPr>
        <p:spPr bwMode="auto">
          <a:xfrm>
            <a:off x="6455835" y="3270251"/>
            <a:ext cx="2341033" cy="619125"/>
          </a:xfrm>
          <a:custGeom>
            <a:avLst/>
            <a:gdLst>
              <a:gd name="T0" fmla="*/ 0 w 1300"/>
              <a:gd name="T1" fmla="*/ 12 h 508"/>
              <a:gd name="T2" fmla="*/ 984 w 1300"/>
              <a:gd name="T3" fmla="*/ 0 h 508"/>
              <a:gd name="T4" fmla="*/ 968 w 1300"/>
              <a:gd name="T5" fmla="*/ 256 h 508"/>
              <a:gd name="T6" fmla="*/ 1048 w 1300"/>
              <a:gd name="T7" fmla="*/ 256 h 508"/>
              <a:gd name="T8" fmla="*/ 1048 w 1300"/>
              <a:gd name="T9" fmla="*/ 508 h 508"/>
              <a:gd name="T10" fmla="*/ 1300 w 1300"/>
              <a:gd name="T11" fmla="*/ 508 h 508"/>
            </a:gdLst>
            <a:ahLst/>
            <a:cxnLst>
              <a:cxn ang="0">
                <a:pos x="T0" y="T1"/>
              </a:cxn>
              <a:cxn ang="0">
                <a:pos x="T2" y="T3"/>
              </a:cxn>
              <a:cxn ang="0">
                <a:pos x="T4" y="T5"/>
              </a:cxn>
              <a:cxn ang="0">
                <a:pos x="T6" y="T7"/>
              </a:cxn>
              <a:cxn ang="0">
                <a:pos x="T8" y="T9"/>
              </a:cxn>
              <a:cxn ang="0">
                <a:pos x="T10" y="T11"/>
              </a:cxn>
            </a:cxnLst>
            <a:rect l="0" t="0" r="r" b="b"/>
            <a:pathLst>
              <a:path w="1300" h="508">
                <a:moveTo>
                  <a:pt x="0" y="12"/>
                </a:moveTo>
                <a:lnTo>
                  <a:pt x="984" y="0"/>
                </a:lnTo>
                <a:lnTo>
                  <a:pt x="968" y="256"/>
                </a:lnTo>
                <a:lnTo>
                  <a:pt x="1048" y="256"/>
                </a:lnTo>
                <a:lnTo>
                  <a:pt x="1048" y="508"/>
                </a:lnTo>
                <a:lnTo>
                  <a:pt x="1300" y="508"/>
                </a:lnTo>
              </a:path>
            </a:pathLst>
          </a:custGeom>
          <a:noFill/>
          <a:ln w="38100" cmpd="sng">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55337" name="Freeform 41"/>
          <p:cNvSpPr>
            <a:spLocks/>
          </p:cNvSpPr>
          <p:nvPr/>
        </p:nvSpPr>
        <p:spPr bwMode="auto">
          <a:xfrm>
            <a:off x="2321984" y="1638301"/>
            <a:ext cx="4142317" cy="1654175"/>
          </a:xfrm>
          <a:custGeom>
            <a:avLst/>
            <a:gdLst>
              <a:gd name="T0" fmla="*/ 0 w 2300"/>
              <a:gd name="T1" fmla="*/ 0 h 1356"/>
              <a:gd name="T2" fmla="*/ 56 w 2300"/>
              <a:gd name="T3" fmla="*/ 12 h 1356"/>
              <a:gd name="T4" fmla="*/ 64 w 2300"/>
              <a:gd name="T5" fmla="*/ 40 h 1356"/>
              <a:gd name="T6" fmla="*/ 116 w 2300"/>
              <a:gd name="T7" fmla="*/ 32 h 1356"/>
              <a:gd name="T8" fmla="*/ 140 w 2300"/>
              <a:gd name="T9" fmla="*/ 60 h 1356"/>
              <a:gd name="T10" fmla="*/ 168 w 2300"/>
              <a:gd name="T11" fmla="*/ 92 h 1356"/>
              <a:gd name="T12" fmla="*/ 216 w 2300"/>
              <a:gd name="T13" fmla="*/ 128 h 1356"/>
              <a:gd name="T14" fmla="*/ 224 w 2300"/>
              <a:gd name="T15" fmla="*/ 176 h 1356"/>
              <a:gd name="T16" fmla="*/ 252 w 2300"/>
              <a:gd name="T17" fmla="*/ 228 h 1356"/>
              <a:gd name="T18" fmla="*/ 272 w 2300"/>
              <a:gd name="T19" fmla="*/ 268 h 1356"/>
              <a:gd name="T20" fmla="*/ 272 w 2300"/>
              <a:gd name="T21" fmla="*/ 304 h 1356"/>
              <a:gd name="T22" fmla="*/ 324 w 2300"/>
              <a:gd name="T23" fmla="*/ 300 h 1356"/>
              <a:gd name="T24" fmla="*/ 352 w 2300"/>
              <a:gd name="T25" fmla="*/ 372 h 1356"/>
              <a:gd name="T26" fmla="*/ 376 w 2300"/>
              <a:gd name="T27" fmla="*/ 444 h 1356"/>
              <a:gd name="T28" fmla="*/ 408 w 2300"/>
              <a:gd name="T29" fmla="*/ 500 h 1356"/>
              <a:gd name="T30" fmla="*/ 452 w 2300"/>
              <a:gd name="T31" fmla="*/ 504 h 1356"/>
              <a:gd name="T32" fmla="*/ 476 w 2300"/>
              <a:gd name="T33" fmla="*/ 544 h 1356"/>
              <a:gd name="T34" fmla="*/ 504 w 2300"/>
              <a:gd name="T35" fmla="*/ 588 h 1356"/>
              <a:gd name="T36" fmla="*/ 552 w 2300"/>
              <a:gd name="T37" fmla="*/ 620 h 1356"/>
              <a:gd name="T38" fmla="*/ 600 w 2300"/>
              <a:gd name="T39" fmla="*/ 640 h 1356"/>
              <a:gd name="T40" fmla="*/ 608 w 2300"/>
              <a:gd name="T41" fmla="*/ 672 h 1356"/>
              <a:gd name="T42" fmla="*/ 640 w 2300"/>
              <a:gd name="T43" fmla="*/ 700 h 1356"/>
              <a:gd name="T44" fmla="*/ 692 w 2300"/>
              <a:gd name="T45" fmla="*/ 736 h 1356"/>
              <a:gd name="T46" fmla="*/ 768 w 2300"/>
              <a:gd name="T47" fmla="*/ 764 h 1356"/>
              <a:gd name="T48" fmla="*/ 788 w 2300"/>
              <a:gd name="T49" fmla="*/ 808 h 1356"/>
              <a:gd name="T50" fmla="*/ 800 w 2300"/>
              <a:gd name="T51" fmla="*/ 832 h 1356"/>
              <a:gd name="T52" fmla="*/ 844 w 2300"/>
              <a:gd name="T53" fmla="*/ 864 h 1356"/>
              <a:gd name="T54" fmla="*/ 912 w 2300"/>
              <a:gd name="T55" fmla="*/ 900 h 1356"/>
              <a:gd name="T56" fmla="*/ 964 w 2300"/>
              <a:gd name="T57" fmla="*/ 924 h 1356"/>
              <a:gd name="T58" fmla="*/ 1024 w 2300"/>
              <a:gd name="T59" fmla="*/ 964 h 1356"/>
              <a:gd name="T60" fmla="*/ 1080 w 2300"/>
              <a:gd name="T61" fmla="*/ 960 h 1356"/>
              <a:gd name="T62" fmla="*/ 1084 w 2300"/>
              <a:gd name="T63" fmla="*/ 988 h 1356"/>
              <a:gd name="T64" fmla="*/ 1124 w 2300"/>
              <a:gd name="T65" fmla="*/ 988 h 1356"/>
              <a:gd name="T66" fmla="*/ 1132 w 2300"/>
              <a:gd name="T67" fmla="*/ 1016 h 1356"/>
              <a:gd name="T68" fmla="*/ 1236 w 2300"/>
              <a:gd name="T69" fmla="*/ 1016 h 1356"/>
              <a:gd name="T70" fmla="*/ 1252 w 2300"/>
              <a:gd name="T71" fmla="*/ 1056 h 1356"/>
              <a:gd name="T72" fmla="*/ 1296 w 2300"/>
              <a:gd name="T73" fmla="*/ 1052 h 1356"/>
              <a:gd name="T74" fmla="*/ 1300 w 2300"/>
              <a:gd name="T75" fmla="*/ 1096 h 1356"/>
              <a:gd name="T76" fmla="*/ 1388 w 2300"/>
              <a:gd name="T77" fmla="*/ 1092 h 1356"/>
              <a:gd name="T78" fmla="*/ 1384 w 2300"/>
              <a:gd name="T79" fmla="*/ 1120 h 1356"/>
              <a:gd name="T80" fmla="*/ 1448 w 2300"/>
              <a:gd name="T81" fmla="*/ 1120 h 1356"/>
              <a:gd name="T82" fmla="*/ 1456 w 2300"/>
              <a:gd name="T83" fmla="*/ 1152 h 1356"/>
              <a:gd name="T84" fmla="*/ 1680 w 2300"/>
              <a:gd name="T85" fmla="*/ 1152 h 1356"/>
              <a:gd name="T86" fmla="*/ 1680 w 2300"/>
              <a:gd name="T87" fmla="*/ 1192 h 1356"/>
              <a:gd name="T88" fmla="*/ 1772 w 2300"/>
              <a:gd name="T89" fmla="*/ 1192 h 1356"/>
              <a:gd name="T90" fmla="*/ 1772 w 2300"/>
              <a:gd name="T91" fmla="*/ 1216 h 1356"/>
              <a:gd name="T92" fmla="*/ 1800 w 2300"/>
              <a:gd name="T93" fmla="*/ 1212 h 1356"/>
              <a:gd name="T94" fmla="*/ 1800 w 2300"/>
              <a:gd name="T95" fmla="*/ 1244 h 1356"/>
              <a:gd name="T96" fmla="*/ 1852 w 2300"/>
              <a:gd name="T97" fmla="*/ 1244 h 1356"/>
              <a:gd name="T98" fmla="*/ 1872 w 2300"/>
              <a:gd name="T99" fmla="*/ 1284 h 1356"/>
              <a:gd name="T100" fmla="*/ 1948 w 2300"/>
              <a:gd name="T101" fmla="*/ 1280 h 1356"/>
              <a:gd name="T102" fmla="*/ 1960 w 2300"/>
              <a:gd name="T103" fmla="*/ 1304 h 1356"/>
              <a:gd name="T104" fmla="*/ 2272 w 2300"/>
              <a:gd name="T105" fmla="*/ 1308 h 1356"/>
              <a:gd name="T106" fmla="*/ 2300 w 2300"/>
              <a:gd name="T107" fmla="*/ 1356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00" h="1356">
                <a:moveTo>
                  <a:pt x="0" y="0"/>
                </a:moveTo>
                <a:lnTo>
                  <a:pt x="56" y="12"/>
                </a:lnTo>
                <a:lnTo>
                  <a:pt x="64" y="40"/>
                </a:lnTo>
                <a:lnTo>
                  <a:pt x="116" y="32"/>
                </a:lnTo>
                <a:lnTo>
                  <a:pt x="140" y="60"/>
                </a:lnTo>
                <a:lnTo>
                  <a:pt x="168" y="92"/>
                </a:lnTo>
                <a:lnTo>
                  <a:pt x="216" y="128"/>
                </a:lnTo>
                <a:lnTo>
                  <a:pt x="224" y="176"/>
                </a:lnTo>
                <a:lnTo>
                  <a:pt x="252" y="228"/>
                </a:lnTo>
                <a:lnTo>
                  <a:pt x="272" y="268"/>
                </a:lnTo>
                <a:lnTo>
                  <a:pt x="272" y="304"/>
                </a:lnTo>
                <a:lnTo>
                  <a:pt x="324" y="300"/>
                </a:lnTo>
                <a:lnTo>
                  <a:pt x="352" y="372"/>
                </a:lnTo>
                <a:lnTo>
                  <a:pt x="376" y="444"/>
                </a:lnTo>
                <a:lnTo>
                  <a:pt x="408" y="500"/>
                </a:lnTo>
                <a:lnTo>
                  <a:pt x="452" y="504"/>
                </a:lnTo>
                <a:lnTo>
                  <a:pt x="476" y="544"/>
                </a:lnTo>
                <a:lnTo>
                  <a:pt x="504" y="588"/>
                </a:lnTo>
                <a:lnTo>
                  <a:pt x="552" y="620"/>
                </a:lnTo>
                <a:lnTo>
                  <a:pt x="600" y="640"/>
                </a:lnTo>
                <a:lnTo>
                  <a:pt x="608" y="672"/>
                </a:lnTo>
                <a:lnTo>
                  <a:pt x="640" y="700"/>
                </a:lnTo>
                <a:lnTo>
                  <a:pt x="692" y="736"/>
                </a:lnTo>
                <a:lnTo>
                  <a:pt x="768" y="764"/>
                </a:lnTo>
                <a:lnTo>
                  <a:pt x="788" y="808"/>
                </a:lnTo>
                <a:lnTo>
                  <a:pt x="800" y="832"/>
                </a:lnTo>
                <a:lnTo>
                  <a:pt x="844" y="864"/>
                </a:lnTo>
                <a:lnTo>
                  <a:pt x="912" y="900"/>
                </a:lnTo>
                <a:lnTo>
                  <a:pt x="964" y="924"/>
                </a:lnTo>
                <a:lnTo>
                  <a:pt x="1024" y="964"/>
                </a:lnTo>
                <a:lnTo>
                  <a:pt x="1080" y="960"/>
                </a:lnTo>
                <a:lnTo>
                  <a:pt x="1084" y="988"/>
                </a:lnTo>
                <a:lnTo>
                  <a:pt x="1124" y="988"/>
                </a:lnTo>
                <a:lnTo>
                  <a:pt x="1132" y="1016"/>
                </a:lnTo>
                <a:lnTo>
                  <a:pt x="1236" y="1016"/>
                </a:lnTo>
                <a:lnTo>
                  <a:pt x="1252" y="1056"/>
                </a:lnTo>
                <a:lnTo>
                  <a:pt x="1296" y="1052"/>
                </a:lnTo>
                <a:lnTo>
                  <a:pt x="1300" y="1096"/>
                </a:lnTo>
                <a:lnTo>
                  <a:pt x="1388" y="1092"/>
                </a:lnTo>
                <a:lnTo>
                  <a:pt x="1384" y="1120"/>
                </a:lnTo>
                <a:lnTo>
                  <a:pt x="1448" y="1120"/>
                </a:lnTo>
                <a:lnTo>
                  <a:pt x="1456" y="1152"/>
                </a:lnTo>
                <a:lnTo>
                  <a:pt x="1680" y="1152"/>
                </a:lnTo>
                <a:lnTo>
                  <a:pt x="1680" y="1192"/>
                </a:lnTo>
                <a:lnTo>
                  <a:pt x="1772" y="1192"/>
                </a:lnTo>
                <a:lnTo>
                  <a:pt x="1772" y="1216"/>
                </a:lnTo>
                <a:lnTo>
                  <a:pt x="1800" y="1212"/>
                </a:lnTo>
                <a:lnTo>
                  <a:pt x="1800" y="1244"/>
                </a:lnTo>
                <a:lnTo>
                  <a:pt x="1852" y="1244"/>
                </a:lnTo>
                <a:lnTo>
                  <a:pt x="1872" y="1284"/>
                </a:lnTo>
                <a:lnTo>
                  <a:pt x="1948" y="1280"/>
                </a:lnTo>
                <a:lnTo>
                  <a:pt x="1960" y="1304"/>
                </a:lnTo>
                <a:lnTo>
                  <a:pt x="2272" y="1308"/>
                </a:lnTo>
                <a:lnTo>
                  <a:pt x="2300" y="1356"/>
                </a:lnTo>
              </a:path>
            </a:pathLst>
          </a:custGeom>
          <a:noFill/>
          <a:ln w="38100">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55338" name="Line 42"/>
          <p:cNvSpPr>
            <a:spLocks noChangeShapeType="1"/>
          </p:cNvSpPr>
          <p:nvPr/>
        </p:nvSpPr>
        <p:spPr bwMode="auto">
          <a:xfrm>
            <a:off x="2203450" y="2433638"/>
            <a:ext cx="1016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55339" name="Line 43"/>
          <p:cNvSpPr>
            <a:spLocks noChangeShapeType="1"/>
          </p:cNvSpPr>
          <p:nvPr/>
        </p:nvSpPr>
        <p:spPr bwMode="auto">
          <a:xfrm>
            <a:off x="2203450" y="3152775"/>
            <a:ext cx="1016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55340" name="Line 44"/>
          <p:cNvSpPr>
            <a:spLocks noChangeShapeType="1"/>
          </p:cNvSpPr>
          <p:nvPr/>
        </p:nvSpPr>
        <p:spPr bwMode="auto">
          <a:xfrm>
            <a:off x="2203450" y="3863975"/>
            <a:ext cx="1016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55341" name="Line 45"/>
          <p:cNvSpPr>
            <a:spLocks noChangeShapeType="1"/>
          </p:cNvSpPr>
          <p:nvPr/>
        </p:nvSpPr>
        <p:spPr bwMode="auto">
          <a:xfrm>
            <a:off x="2203450" y="4532313"/>
            <a:ext cx="1016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5" name="Title 4">
            <a:extLst>
              <a:ext uri="{FF2B5EF4-FFF2-40B4-BE49-F238E27FC236}">
                <a16:creationId xmlns:a16="http://schemas.microsoft.com/office/drawing/2014/main" id="{67B01744-C299-5A40-8985-CF89331AB0DE}"/>
              </a:ext>
            </a:extLst>
          </p:cNvPr>
          <p:cNvSpPr>
            <a:spLocks noGrp="1"/>
          </p:cNvSpPr>
          <p:nvPr>
            <p:ph type="title"/>
          </p:nvPr>
        </p:nvSpPr>
        <p:spPr/>
        <p:txBody>
          <a:bodyPr>
            <a:noAutofit/>
          </a:bodyPr>
          <a:lstStyle/>
          <a:p>
            <a:r>
              <a:rPr lang="en-GB" altLang="en-US" sz="3600" b="1" dirty="0">
                <a:solidFill>
                  <a:srgbClr val="C00000"/>
                </a:solidFill>
              </a:rPr>
              <a:t>National High Priority Lymphoma Study- S8516</a:t>
            </a:r>
            <a:endParaRPr lang="en-US" sz="3200" dirty="0"/>
          </a:p>
        </p:txBody>
      </p:sp>
    </p:spTree>
    <p:extLst>
      <p:ext uri="{BB962C8B-B14F-4D97-AF65-F5344CB8AC3E}">
        <p14:creationId xmlns:p14="http://schemas.microsoft.com/office/powerpoint/2010/main" val="3014801210"/>
      </p:ext>
    </p:extLst>
  </p:cSld>
  <p:clrMapOvr>
    <a:masterClrMapping/>
  </p:clrMapOvr>
  <p:transition spd="slow">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4"/>
          <p:cNvSpPr txBox="1">
            <a:spLocks noChangeArrowheads="1"/>
          </p:cNvSpPr>
          <p:nvPr/>
        </p:nvSpPr>
        <p:spPr bwMode="auto">
          <a:xfrm>
            <a:off x="376767" y="6354764"/>
            <a:ext cx="9194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eaLnBrk="1" hangingPunct="1">
              <a:lnSpc>
                <a:spcPct val="100000"/>
              </a:lnSpc>
              <a:spcBef>
                <a:spcPct val="50000"/>
              </a:spcBef>
              <a:buFont typeface="Arial" charset="0"/>
              <a:buNone/>
            </a:pPr>
            <a:r>
              <a:rPr lang="en-US" altLang="en-US" sz="1600" dirty="0"/>
              <a:t>Coiffier B, et al. ASCO 2007. Abstract 8009. </a:t>
            </a:r>
          </a:p>
        </p:txBody>
      </p:sp>
      <p:sp>
        <p:nvSpPr>
          <p:cNvPr id="24580" name="Text Box 9"/>
          <p:cNvSpPr txBox="1">
            <a:spLocks noChangeArrowheads="1"/>
          </p:cNvSpPr>
          <p:nvPr/>
        </p:nvSpPr>
        <p:spPr bwMode="auto">
          <a:xfrm>
            <a:off x="1530608" y="1968500"/>
            <a:ext cx="5722495" cy="434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algn="ctr" eaLnBrk="1" hangingPunct="1">
              <a:spcBef>
                <a:spcPct val="50000"/>
              </a:spcBef>
              <a:buFont typeface="Arial" charset="0"/>
              <a:buNone/>
            </a:pPr>
            <a:r>
              <a:rPr lang="en-US" altLang="en-US" dirty="0"/>
              <a:t>OS (N = 399)</a:t>
            </a:r>
          </a:p>
        </p:txBody>
      </p:sp>
      <p:sp>
        <p:nvSpPr>
          <p:cNvPr id="24619" name="Text Box 92"/>
          <p:cNvSpPr txBox="1">
            <a:spLocks noChangeArrowheads="1"/>
          </p:cNvSpPr>
          <p:nvPr/>
        </p:nvSpPr>
        <p:spPr bwMode="auto">
          <a:xfrm>
            <a:off x="7377721" y="5116371"/>
            <a:ext cx="4665727"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eaLnBrk="1" hangingPunct="1">
              <a:spcBef>
                <a:spcPct val="50000"/>
              </a:spcBef>
              <a:buFont typeface="Arial" charset="0"/>
              <a:buNone/>
            </a:pPr>
            <a:r>
              <a:rPr lang="en-US" altLang="en-US" sz="1400" b="0" i="1" dirty="0"/>
              <a:t>*P</a:t>
            </a:r>
            <a:r>
              <a:rPr lang="en-US" altLang="en-US" sz="1400" b="0" dirty="0"/>
              <a:t> &lt; .05 (multivariate analysis).</a:t>
            </a:r>
            <a:endParaRPr lang="en-US" altLang="en-US" sz="1400" b="0" i="1" dirty="0"/>
          </a:p>
        </p:txBody>
      </p:sp>
      <p:sp>
        <p:nvSpPr>
          <p:cNvPr id="24620" name="Text Box 94"/>
          <p:cNvSpPr txBox="1">
            <a:spLocks noChangeArrowheads="1"/>
          </p:cNvSpPr>
          <p:nvPr/>
        </p:nvSpPr>
        <p:spPr bwMode="auto">
          <a:xfrm rot="16200000">
            <a:off x="-529144" y="3708921"/>
            <a:ext cx="2891778"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algn="ctr" eaLnBrk="1" hangingPunct="1">
              <a:spcBef>
                <a:spcPct val="50000"/>
              </a:spcBef>
              <a:buFont typeface="Arial" charset="0"/>
              <a:buNone/>
            </a:pPr>
            <a:r>
              <a:rPr lang="en-US" altLang="en-US" sz="1400" dirty="0"/>
              <a:t>Survival Probability</a:t>
            </a:r>
          </a:p>
        </p:txBody>
      </p:sp>
      <p:sp>
        <p:nvSpPr>
          <p:cNvPr id="24621" name="Text Box 95"/>
          <p:cNvSpPr txBox="1">
            <a:spLocks noChangeArrowheads="1"/>
          </p:cNvSpPr>
          <p:nvPr/>
        </p:nvSpPr>
        <p:spPr bwMode="auto">
          <a:xfrm>
            <a:off x="1575473" y="5714542"/>
            <a:ext cx="5667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algn="ctr" eaLnBrk="1" hangingPunct="1">
              <a:spcBef>
                <a:spcPct val="50000"/>
              </a:spcBef>
              <a:buFont typeface="Arial" charset="0"/>
              <a:buNone/>
            </a:pPr>
            <a:r>
              <a:rPr lang="en-US" altLang="en-US" sz="1400" dirty="0"/>
              <a:t>Years</a:t>
            </a:r>
          </a:p>
        </p:txBody>
      </p:sp>
      <p:sp>
        <p:nvSpPr>
          <p:cNvPr id="24622" name="Line 96"/>
          <p:cNvSpPr>
            <a:spLocks noChangeShapeType="1"/>
          </p:cNvSpPr>
          <p:nvPr/>
        </p:nvSpPr>
        <p:spPr bwMode="auto">
          <a:xfrm flipH="1">
            <a:off x="1540580" y="2447035"/>
            <a:ext cx="14954" cy="28562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23" name="Line 97"/>
          <p:cNvSpPr>
            <a:spLocks noChangeShapeType="1"/>
          </p:cNvSpPr>
          <p:nvPr/>
        </p:nvSpPr>
        <p:spPr bwMode="auto">
          <a:xfrm>
            <a:off x="1535594" y="5280866"/>
            <a:ext cx="57249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24" name="Line 98"/>
          <p:cNvSpPr>
            <a:spLocks noChangeShapeType="1"/>
          </p:cNvSpPr>
          <p:nvPr/>
        </p:nvSpPr>
        <p:spPr bwMode="auto">
          <a:xfrm>
            <a:off x="1445869" y="5277127"/>
            <a:ext cx="9969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25" name="Line 100"/>
          <p:cNvSpPr>
            <a:spLocks noChangeShapeType="1"/>
          </p:cNvSpPr>
          <p:nvPr/>
        </p:nvSpPr>
        <p:spPr bwMode="auto">
          <a:xfrm>
            <a:off x="1448362" y="4712604"/>
            <a:ext cx="9969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26" name="Line 102"/>
          <p:cNvSpPr>
            <a:spLocks noChangeShapeType="1"/>
          </p:cNvSpPr>
          <p:nvPr/>
        </p:nvSpPr>
        <p:spPr bwMode="auto">
          <a:xfrm>
            <a:off x="1430915" y="4148081"/>
            <a:ext cx="9969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27" name="Line 104"/>
          <p:cNvSpPr>
            <a:spLocks noChangeShapeType="1"/>
          </p:cNvSpPr>
          <p:nvPr/>
        </p:nvSpPr>
        <p:spPr bwMode="auto">
          <a:xfrm>
            <a:off x="1428423" y="3585428"/>
            <a:ext cx="9969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28" name="Line 106"/>
          <p:cNvSpPr>
            <a:spLocks noChangeShapeType="1"/>
          </p:cNvSpPr>
          <p:nvPr/>
        </p:nvSpPr>
        <p:spPr bwMode="auto">
          <a:xfrm>
            <a:off x="1450854" y="3020905"/>
            <a:ext cx="9969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29" name="Line 108"/>
          <p:cNvSpPr>
            <a:spLocks noChangeShapeType="1"/>
          </p:cNvSpPr>
          <p:nvPr/>
        </p:nvSpPr>
        <p:spPr bwMode="auto">
          <a:xfrm>
            <a:off x="1453345" y="2458251"/>
            <a:ext cx="9969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30" name="Text Box 109"/>
          <p:cNvSpPr txBox="1">
            <a:spLocks noChangeArrowheads="1"/>
          </p:cNvSpPr>
          <p:nvPr/>
        </p:nvSpPr>
        <p:spPr bwMode="auto">
          <a:xfrm>
            <a:off x="1106906" y="5110764"/>
            <a:ext cx="428689"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algn="r" eaLnBrk="1" hangingPunct="1">
              <a:spcBef>
                <a:spcPct val="50000"/>
              </a:spcBef>
              <a:buFont typeface="Arial" charset="0"/>
              <a:buNone/>
            </a:pPr>
            <a:r>
              <a:rPr lang="en-US" altLang="en-US" sz="1400" b="0" dirty="0"/>
              <a:t>0</a:t>
            </a:r>
          </a:p>
        </p:txBody>
      </p:sp>
      <p:sp>
        <p:nvSpPr>
          <p:cNvPr id="24631" name="Text Box 111"/>
          <p:cNvSpPr txBox="1">
            <a:spLocks noChangeArrowheads="1"/>
          </p:cNvSpPr>
          <p:nvPr/>
        </p:nvSpPr>
        <p:spPr bwMode="auto">
          <a:xfrm>
            <a:off x="832744" y="4548110"/>
            <a:ext cx="702850"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algn="r" eaLnBrk="1" hangingPunct="1">
              <a:spcBef>
                <a:spcPct val="50000"/>
              </a:spcBef>
              <a:buFont typeface="Arial" charset="0"/>
              <a:buNone/>
            </a:pPr>
            <a:r>
              <a:rPr lang="en-US" altLang="en-US" sz="1400" b="0" dirty="0"/>
              <a:t>0.2</a:t>
            </a:r>
          </a:p>
        </p:txBody>
      </p:sp>
      <p:sp>
        <p:nvSpPr>
          <p:cNvPr id="24632" name="Text Box 113"/>
          <p:cNvSpPr txBox="1">
            <a:spLocks noChangeArrowheads="1"/>
          </p:cNvSpPr>
          <p:nvPr/>
        </p:nvSpPr>
        <p:spPr bwMode="auto">
          <a:xfrm>
            <a:off x="847698" y="3985455"/>
            <a:ext cx="687896"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algn="r" eaLnBrk="1" hangingPunct="1">
              <a:spcBef>
                <a:spcPct val="50000"/>
              </a:spcBef>
              <a:buFont typeface="Arial" charset="0"/>
              <a:buNone/>
            </a:pPr>
            <a:r>
              <a:rPr lang="en-US" altLang="en-US" sz="1400" b="0" dirty="0"/>
              <a:t>0.4</a:t>
            </a:r>
          </a:p>
        </p:txBody>
      </p:sp>
      <p:sp>
        <p:nvSpPr>
          <p:cNvPr id="24633" name="Text Box 115"/>
          <p:cNvSpPr txBox="1">
            <a:spLocks noChangeArrowheads="1"/>
          </p:cNvSpPr>
          <p:nvPr/>
        </p:nvSpPr>
        <p:spPr bwMode="auto">
          <a:xfrm>
            <a:off x="772927" y="3424672"/>
            <a:ext cx="762667"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algn="r" eaLnBrk="1" hangingPunct="1">
              <a:spcBef>
                <a:spcPct val="50000"/>
              </a:spcBef>
              <a:buFont typeface="Arial" charset="0"/>
              <a:buNone/>
            </a:pPr>
            <a:r>
              <a:rPr lang="en-US" altLang="en-US" sz="1400" b="0" dirty="0"/>
              <a:t>0.6</a:t>
            </a:r>
          </a:p>
        </p:txBody>
      </p:sp>
      <p:sp>
        <p:nvSpPr>
          <p:cNvPr id="24634" name="Text Box 117"/>
          <p:cNvSpPr txBox="1">
            <a:spLocks noChangeArrowheads="1"/>
          </p:cNvSpPr>
          <p:nvPr/>
        </p:nvSpPr>
        <p:spPr bwMode="auto">
          <a:xfrm>
            <a:off x="832744" y="2862018"/>
            <a:ext cx="702850"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algn="r" eaLnBrk="1" hangingPunct="1">
              <a:spcBef>
                <a:spcPct val="50000"/>
              </a:spcBef>
              <a:buFont typeface="Arial" charset="0"/>
              <a:buNone/>
            </a:pPr>
            <a:r>
              <a:rPr lang="en-US" altLang="en-US" sz="1400" b="0" dirty="0"/>
              <a:t>0.8</a:t>
            </a:r>
          </a:p>
        </p:txBody>
      </p:sp>
      <p:sp>
        <p:nvSpPr>
          <p:cNvPr id="24635" name="Text Box 118"/>
          <p:cNvSpPr txBox="1">
            <a:spLocks noChangeArrowheads="1"/>
          </p:cNvSpPr>
          <p:nvPr/>
        </p:nvSpPr>
        <p:spPr bwMode="auto">
          <a:xfrm>
            <a:off x="1101920" y="2299365"/>
            <a:ext cx="433673"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algn="r" eaLnBrk="1" hangingPunct="1">
              <a:spcBef>
                <a:spcPct val="50000"/>
              </a:spcBef>
              <a:buFont typeface="Arial" charset="0"/>
              <a:buNone/>
            </a:pPr>
            <a:r>
              <a:rPr lang="en-US" altLang="en-US" sz="1400" b="0" dirty="0"/>
              <a:t>1</a:t>
            </a:r>
          </a:p>
        </p:txBody>
      </p:sp>
      <p:sp>
        <p:nvSpPr>
          <p:cNvPr id="24636" name="Text Box 119"/>
          <p:cNvSpPr txBox="1">
            <a:spLocks noChangeArrowheads="1"/>
          </p:cNvSpPr>
          <p:nvPr/>
        </p:nvSpPr>
        <p:spPr bwMode="auto">
          <a:xfrm>
            <a:off x="1333711" y="5338816"/>
            <a:ext cx="428689"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eaLnBrk="1" hangingPunct="1">
              <a:spcBef>
                <a:spcPct val="50000"/>
              </a:spcBef>
              <a:buFont typeface="Arial" charset="0"/>
              <a:buNone/>
            </a:pPr>
            <a:r>
              <a:rPr lang="en-US" altLang="en-US" sz="1400" b="0" dirty="0"/>
              <a:t>0</a:t>
            </a:r>
          </a:p>
        </p:txBody>
      </p:sp>
      <p:sp>
        <p:nvSpPr>
          <p:cNvPr id="24637" name="Text Box 120"/>
          <p:cNvSpPr txBox="1">
            <a:spLocks noChangeArrowheads="1"/>
          </p:cNvSpPr>
          <p:nvPr/>
        </p:nvSpPr>
        <p:spPr bwMode="auto">
          <a:xfrm>
            <a:off x="2024098" y="5350032"/>
            <a:ext cx="428689"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eaLnBrk="1" hangingPunct="1">
              <a:spcBef>
                <a:spcPct val="50000"/>
              </a:spcBef>
              <a:buFont typeface="Arial" charset="0"/>
              <a:buNone/>
            </a:pPr>
            <a:r>
              <a:rPr lang="en-US" altLang="en-US" sz="1400" b="0" dirty="0"/>
              <a:t>1</a:t>
            </a:r>
          </a:p>
        </p:txBody>
      </p:sp>
      <p:sp>
        <p:nvSpPr>
          <p:cNvPr id="24638" name="Text Box 121"/>
          <p:cNvSpPr txBox="1">
            <a:spLocks noChangeArrowheads="1"/>
          </p:cNvSpPr>
          <p:nvPr/>
        </p:nvSpPr>
        <p:spPr bwMode="auto">
          <a:xfrm>
            <a:off x="3439769" y="5350032"/>
            <a:ext cx="428689"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eaLnBrk="1" hangingPunct="1">
              <a:spcBef>
                <a:spcPct val="50000"/>
              </a:spcBef>
              <a:buFont typeface="Arial" charset="0"/>
              <a:buNone/>
            </a:pPr>
            <a:r>
              <a:rPr lang="en-US" altLang="en-US" sz="1400" b="0" dirty="0"/>
              <a:t>3</a:t>
            </a:r>
          </a:p>
        </p:txBody>
      </p:sp>
      <p:sp>
        <p:nvSpPr>
          <p:cNvPr id="24639" name="Text Box 122"/>
          <p:cNvSpPr txBox="1">
            <a:spLocks noChangeArrowheads="1"/>
          </p:cNvSpPr>
          <p:nvPr/>
        </p:nvSpPr>
        <p:spPr bwMode="auto">
          <a:xfrm>
            <a:off x="4885347" y="5350032"/>
            <a:ext cx="428689"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eaLnBrk="1" hangingPunct="1">
              <a:spcBef>
                <a:spcPct val="50000"/>
              </a:spcBef>
              <a:buFont typeface="Arial" charset="0"/>
              <a:buNone/>
            </a:pPr>
            <a:r>
              <a:rPr lang="en-US" altLang="en-US" sz="1400" b="0" dirty="0"/>
              <a:t>5</a:t>
            </a:r>
          </a:p>
        </p:txBody>
      </p:sp>
      <p:sp>
        <p:nvSpPr>
          <p:cNvPr id="24640" name="Text Box 123"/>
          <p:cNvSpPr txBox="1">
            <a:spLocks noChangeArrowheads="1"/>
          </p:cNvSpPr>
          <p:nvPr/>
        </p:nvSpPr>
        <p:spPr bwMode="auto">
          <a:xfrm>
            <a:off x="6291047" y="5350032"/>
            <a:ext cx="428689"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eaLnBrk="1" hangingPunct="1">
              <a:spcBef>
                <a:spcPct val="50000"/>
              </a:spcBef>
              <a:buFont typeface="Arial" charset="0"/>
              <a:buNone/>
            </a:pPr>
            <a:r>
              <a:rPr lang="en-US" altLang="en-US" sz="1400" b="0" dirty="0"/>
              <a:t>7</a:t>
            </a:r>
          </a:p>
        </p:txBody>
      </p:sp>
      <p:sp>
        <p:nvSpPr>
          <p:cNvPr id="24641" name="Text Box 124"/>
          <p:cNvSpPr txBox="1">
            <a:spLocks noChangeArrowheads="1"/>
          </p:cNvSpPr>
          <p:nvPr/>
        </p:nvSpPr>
        <p:spPr bwMode="auto">
          <a:xfrm>
            <a:off x="7023806" y="5338816"/>
            <a:ext cx="428689"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eaLnBrk="1" hangingPunct="1">
              <a:spcBef>
                <a:spcPct val="50000"/>
              </a:spcBef>
              <a:buFont typeface="Arial" charset="0"/>
              <a:buNone/>
            </a:pPr>
            <a:r>
              <a:rPr lang="en-US" altLang="en-US" sz="1400" b="0" dirty="0"/>
              <a:t>8</a:t>
            </a:r>
          </a:p>
        </p:txBody>
      </p:sp>
      <p:sp>
        <p:nvSpPr>
          <p:cNvPr id="24642" name="Line 125"/>
          <p:cNvSpPr>
            <a:spLocks noChangeShapeType="1"/>
          </p:cNvSpPr>
          <p:nvPr/>
        </p:nvSpPr>
        <p:spPr bwMode="auto">
          <a:xfrm rot="16200000">
            <a:off x="1513162" y="5329467"/>
            <a:ext cx="7477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43" name="Line 126"/>
          <p:cNvSpPr>
            <a:spLocks noChangeShapeType="1"/>
          </p:cNvSpPr>
          <p:nvPr/>
        </p:nvSpPr>
        <p:spPr bwMode="auto">
          <a:xfrm rot="16200000">
            <a:off x="2223489" y="5316383"/>
            <a:ext cx="7477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44" name="Line 127"/>
          <p:cNvSpPr>
            <a:spLocks noChangeShapeType="1"/>
          </p:cNvSpPr>
          <p:nvPr/>
        </p:nvSpPr>
        <p:spPr bwMode="auto">
          <a:xfrm rot="16200000">
            <a:off x="3644143" y="5323860"/>
            <a:ext cx="7477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45" name="Line 128"/>
          <p:cNvSpPr>
            <a:spLocks noChangeShapeType="1"/>
          </p:cNvSpPr>
          <p:nvPr/>
        </p:nvSpPr>
        <p:spPr bwMode="auto">
          <a:xfrm rot="16200000">
            <a:off x="5064797" y="5316383"/>
            <a:ext cx="7477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46" name="Line 129"/>
          <p:cNvSpPr>
            <a:spLocks noChangeShapeType="1"/>
          </p:cNvSpPr>
          <p:nvPr/>
        </p:nvSpPr>
        <p:spPr bwMode="auto">
          <a:xfrm rot="16200000">
            <a:off x="6485451" y="5316383"/>
            <a:ext cx="7477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47" name="Line 130"/>
          <p:cNvSpPr>
            <a:spLocks noChangeShapeType="1"/>
          </p:cNvSpPr>
          <p:nvPr/>
        </p:nvSpPr>
        <p:spPr bwMode="auto">
          <a:xfrm rot="16200000">
            <a:off x="7198271" y="5316383"/>
            <a:ext cx="7477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48" name="Text Box 131"/>
          <p:cNvSpPr txBox="1">
            <a:spLocks noChangeArrowheads="1"/>
          </p:cNvSpPr>
          <p:nvPr/>
        </p:nvSpPr>
        <p:spPr bwMode="auto">
          <a:xfrm>
            <a:off x="2734428" y="5363117"/>
            <a:ext cx="428689"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eaLnBrk="1" hangingPunct="1">
              <a:spcBef>
                <a:spcPct val="50000"/>
              </a:spcBef>
              <a:buFont typeface="Arial" charset="0"/>
              <a:buNone/>
            </a:pPr>
            <a:r>
              <a:rPr lang="en-US" altLang="en-US" sz="1400" b="0" dirty="0"/>
              <a:t>2</a:t>
            </a:r>
          </a:p>
        </p:txBody>
      </p:sp>
      <p:sp>
        <p:nvSpPr>
          <p:cNvPr id="24649" name="Text Box 132"/>
          <p:cNvSpPr txBox="1">
            <a:spLocks noChangeArrowheads="1"/>
          </p:cNvSpPr>
          <p:nvPr/>
        </p:nvSpPr>
        <p:spPr bwMode="auto">
          <a:xfrm>
            <a:off x="4155082" y="5363117"/>
            <a:ext cx="428689"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eaLnBrk="1" hangingPunct="1">
              <a:spcBef>
                <a:spcPct val="50000"/>
              </a:spcBef>
              <a:buFont typeface="Arial" charset="0"/>
              <a:buNone/>
            </a:pPr>
            <a:r>
              <a:rPr lang="en-US" altLang="en-US" sz="1400" b="0" dirty="0"/>
              <a:t>4</a:t>
            </a:r>
          </a:p>
        </p:txBody>
      </p:sp>
      <p:sp>
        <p:nvSpPr>
          <p:cNvPr id="24650" name="Text Box 133"/>
          <p:cNvSpPr txBox="1">
            <a:spLocks noChangeArrowheads="1"/>
          </p:cNvSpPr>
          <p:nvPr/>
        </p:nvSpPr>
        <p:spPr bwMode="auto">
          <a:xfrm>
            <a:off x="5590690" y="5351901"/>
            <a:ext cx="428689"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eaLnBrk="1" hangingPunct="1">
              <a:spcBef>
                <a:spcPct val="50000"/>
              </a:spcBef>
              <a:buFont typeface="Arial" charset="0"/>
              <a:buNone/>
            </a:pPr>
            <a:r>
              <a:rPr lang="en-US" altLang="en-US" sz="1400" b="0" dirty="0"/>
              <a:t>6</a:t>
            </a:r>
          </a:p>
        </p:txBody>
      </p:sp>
      <p:sp>
        <p:nvSpPr>
          <p:cNvPr id="24651" name="Line 134"/>
          <p:cNvSpPr>
            <a:spLocks noChangeShapeType="1"/>
          </p:cNvSpPr>
          <p:nvPr/>
        </p:nvSpPr>
        <p:spPr bwMode="auto">
          <a:xfrm rot="16200000">
            <a:off x="2933816" y="5329467"/>
            <a:ext cx="7477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52" name="Line 135"/>
          <p:cNvSpPr>
            <a:spLocks noChangeShapeType="1"/>
          </p:cNvSpPr>
          <p:nvPr/>
        </p:nvSpPr>
        <p:spPr bwMode="auto">
          <a:xfrm rot="16200000">
            <a:off x="4354470" y="5329467"/>
            <a:ext cx="7477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53" name="Line 136"/>
          <p:cNvSpPr>
            <a:spLocks noChangeShapeType="1"/>
          </p:cNvSpPr>
          <p:nvPr/>
        </p:nvSpPr>
        <p:spPr bwMode="auto">
          <a:xfrm rot="16200000">
            <a:off x="5775124" y="5329467"/>
            <a:ext cx="7477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54" name="Line 137"/>
          <p:cNvSpPr>
            <a:spLocks noChangeShapeType="1"/>
          </p:cNvSpPr>
          <p:nvPr/>
        </p:nvSpPr>
        <p:spPr bwMode="auto">
          <a:xfrm>
            <a:off x="5104677" y="2757336"/>
            <a:ext cx="528383"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55" name="Line 138"/>
          <p:cNvSpPr>
            <a:spLocks noChangeShapeType="1"/>
          </p:cNvSpPr>
          <p:nvPr/>
        </p:nvSpPr>
        <p:spPr bwMode="auto">
          <a:xfrm>
            <a:off x="5107170" y="3017166"/>
            <a:ext cx="528383" cy="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56" name="Freeform 139"/>
          <p:cNvSpPr>
            <a:spLocks/>
          </p:cNvSpPr>
          <p:nvPr/>
        </p:nvSpPr>
        <p:spPr bwMode="auto">
          <a:xfrm>
            <a:off x="1650244" y="2499378"/>
            <a:ext cx="5408455" cy="2284262"/>
          </a:xfrm>
          <a:custGeom>
            <a:avLst/>
            <a:gdLst>
              <a:gd name="T0" fmla="*/ 2147483647 w 2170"/>
              <a:gd name="T1" fmla="*/ 0 h 1222"/>
              <a:gd name="T2" fmla="*/ 2147483647 w 2170"/>
              <a:gd name="T3" fmla="*/ 2147483647 h 1222"/>
              <a:gd name="T4" fmla="*/ 2147483647 w 2170"/>
              <a:gd name="T5" fmla="*/ 2147483647 h 1222"/>
              <a:gd name="T6" fmla="*/ 2147483647 w 2170"/>
              <a:gd name="T7" fmla="*/ 2147483647 h 1222"/>
              <a:gd name="T8" fmla="*/ 2147483647 w 2170"/>
              <a:gd name="T9" fmla="*/ 2147483647 h 1222"/>
              <a:gd name="T10" fmla="*/ 2147483647 w 2170"/>
              <a:gd name="T11" fmla="*/ 2147483647 h 1222"/>
              <a:gd name="T12" fmla="*/ 2147483647 w 2170"/>
              <a:gd name="T13" fmla="*/ 2147483647 h 1222"/>
              <a:gd name="T14" fmla="*/ 2147483647 w 2170"/>
              <a:gd name="T15" fmla="*/ 2147483647 h 1222"/>
              <a:gd name="T16" fmla="*/ 2147483647 w 2170"/>
              <a:gd name="T17" fmla="*/ 2147483647 h 1222"/>
              <a:gd name="T18" fmla="*/ 2147483647 w 2170"/>
              <a:gd name="T19" fmla="*/ 2147483647 h 1222"/>
              <a:gd name="T20" fmla="*/ 2147483647 w 2170"/>
              <a:gd name="T21" fmla="*/ 2147483647 h 1222"/>
              <a:gd name="T22" fmla="*/ 2147483647 w 2170"/>
              <a:gd name="T23" fmla="*/ 2147483647 h 1222"/>
              <a:gd name="T24" fmla="*/ 2147483647 w 2170"/>
              <a:gd name="T25" fmla="*/ 2147483647 h 1222"/>
              <a:gd name="T26" fmla="*/ 2147483647 w 2170"/>
              <a:gd name="T27" fmla="*/ 2147483647 h 1222"/>
              <a:gd name="T28" fmla="*/ 2147483647 w 2170"/>
              <a:gd name="T29" fmla="*/ 2147483647 h 1222"/>
              <a:gd name="T30" fmla="*/ 2147483647 w 2170"/>
              <a:gd name="T31" fmla="*/ 2147483647 h 1222"/>
              <a:gd name="T32" fmla="*/ 2147483647 w 2170"/>
              <a:gd name="T33" fmla="*/ 2147483647 h 1222"/>
              <a:gd name="T34" fmla="*/ 2147483647 w 2170"/>
              <a:gd name="T35" fmla="*/ 2147483647 h 1222"/>
              <a:gd name="T36" fmla="*/ 2147483647 w 2170"/>
              <a:gd name="T37" fmla="*/ 2147483647 h 1222"/>
              <a:gd name="T38" fmla="*/ 2147483647 w 2170"/>
              <a:gd name="T39" fmla="*/ 2147483647 h 1222"/>
              <a:gd name="T40" fmla="*/ 2147483647 w 2170"/>
              <a:gd name="T41" fmla="*/ 2147483647 h 1222"/>
              <a:gd name="T42" fmla="*/ 2147483647 w 2170"/>
              <a:gd name="T43" fmla="*/ 2147483647 h 1222"/>
              <a:gd name="T44" fmla="*/ 2147483647 w 2170"/>
              <a:gd name="T45" fmla="*/ 2147483647 h 1222"/>
              <a:gd name="T46" fmla="*/ 2147483647 w 2170"/>
              <a:gd name="T47" fmla="*/ 2147483647 h 1222"/>
              <a:gd name="T48" fmla="*/ 2147483647 w 2170"/>
              <a:gd name="T49" fmla="*/ 2147483647 h 1222"/>
              <a:gd name="T50" fmla="*/ 2147483647 w 2170"/>
              <a:gd name="T51" fmla="*/ 2147483647 h 1222"/>
              <a:gd name="T52" fmla="*/ 2147483647 w 2170"/>
              <a:gd name="T53" fmla="*/ 2147483647 h 1222"/>
              <a:gd name="T54" fmla="*/ 2147483647 w 2170"/>
              <a:gd name="T55" fmla="*/ 2147483647 h 1222"/>
              <a:gd name="T56" fmla="*/ 2147483647 w 2170"/>
              <a:gd name="T57" fmla="*/ 2147483647 h 1222"/>
              <a:gd name="T58" fmla="*/ 2147483647 w 2170"/>
              <a:gd name="T59" fmla="*/ 2147483647 h 1222"/>
              <a:gd name="T60" fmla="*/ 2147483647 w 2170"/>
              <a:gd name="T61" fmla="*/ 2147483647 h 1222"/>
              <a:gd name="T62" fmla="*/ 2147483647 w 2170"/>
              <a:gd name="T63" fmla="*/ 2147483647 h 1222"/>
              <a:gd name="T64" fmla="*/ 2147483647 w 2170"/>
              <a:gd name="T65" fmla="*/ 2147483647 h 1222"/>
              <a:gd name="T66" fmla="*/ 2147483647 w 2170"/>
              <a:gd name="T67" fmla="*/ 2147483647 h 1222"/>
              <a:gd name="T68" fmla="*/ 2147483647 w 2170"/>
              <a:gd name="T69" fmla="*/ 2147483647 h 1222"/>
              <a:gd name="T70" fmla="*/ 2147483647 w 2170"/>
              <a:gd name="T71" fmla="*/ 2147483647 h 1222"/>
              <a:gd name="T72" fmla="*/ 2147483647 w 2170"/>
              <a:gd name="T73" fmla="*/ 2147483647 h 1222"/>
              <a:gd name="T74" fmla="*/ 2147483647 w 2170"/>
              <a:gd name="T75" fmla="*/ 2147483647 h 1222"/>
              <a:gd name="T76" fmla="*/ 2147483647 w 2170"/>
              <a:gd name="T77" fmla="*/ 2147483647 h 1222"/>
              <a:gd name="T78" fmla="*/ 2147483647 w 2170"/>
              <a:gd name="T79" fmla="*/ 2147483647 h 1222"/>
              <a:gd name="T80" fmla="*/ 2147483647 w 2170"/>
              <a:gd name="T81" fmla="*/ 2147483647 h 1222"/>
              <a:gd name="T82" fmla="*/ 2147483647 w 2170"/>
              <a:gd name="T83" fmla="*/ 2147483647 h 1222"/>
              <a:gd name="T84" fmla="*/ 2147483647 w 2170"/>
              <a:gd name="T85" fmla="*/ 2147483647 h 1222"/>
              <a:gd name="T86" fmla="*/ 2147483647 w 2170"/>
              <a:gd name="T87" fmla="*/ 2147483647 h 1222"/>
              <a:gd name="T88" fmla="*/ 2147483647 w 2170"/>
              <a:gd name="T89" fmla="*/ 2147483647 h 1222"/>
              <a:gd name="T90" fmla="*/ 2147483647 w 2170"/>
              <a:gd name="T91" fmla="*/ 2147483647 h 1222"/>
              <a:gd name="T92" fmla="*/ 2147483647 w 2170"/>
              <a:gd name="T93" fmla="*/ 2147483647 h 1222"/>
              <a:gd name="T94" fmla="*/ 2147483647 w 2170"/>
              <a:gd name="T95" fmla="*/ 2147483647 h 1222"/>
              <a:gd name="T96" fmla="*/ 2147483647 w 2170"/>
              <a:gd name="T97" fmla="*/ 2147483647 h 1222"/>
              <a:gd name="T98" fmla="*/ 2147483647 w 2170"/>
              <a:gd name="T99" fmla="*/ 2147483647 h 1222"/>
              <a:gd name="T100" fmla="*/ 2147483647 w 2170"/>
              <a:gd name="T101" fmla="*/ 2147483647 h 122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70"/>
              <a:gd name="T154" fmla="*/ 0 h 1222"/>
              <a:gd name="T155" fmla="*/ 2170 w 2170"/>
              <a:gd name="T156" fmla="*/ 1222 h 122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70" h="1222">
                <a:moveTo>
                  <a:pt x="0" y="0"/>
                </a:moveTo>
                <a:lnTo>
                  <a:pt x="26" y="0"/>
                </a:lnTo>
                <a:lnTo>
                  <a:pt x="26" y="40"/>
                </a:lnTo>
                <a:lnTo>
                  <a:pt x="56" y="40"/>
                </a:lnTo>
                <a:lnTo>
                  <a:pt x="56" y="66"/>
                </a:lnTo>
                <a:lnTo>
                  <a:pt x="72" y="66"/>
                </a:lnTo>
                <a:lnTo>
                  <a:pt x="72" y="96"/>
                </a:lnTo>
                <a:lnTo>
                  <a:pt x="96" y="96"/>
                </a:lnTo>
                <a:lnTo>
                  <a:pt x="96" y="130"/>
                </a:lnTo>
                <a:lnTo>
                  <a:pt x="114" y="130"/>
                </a:lnTo>
                <a:lnTo>
                  <a:pt x="110" y="144"/>
                </a:lnTo>
                <a:lnTo>
                  <a:pt x="126" y="144"/>
                </a:lnTo>
                <a:lnTo>
                  <a:pt x="126" y="182"/>
                </a:lnTo>
                <a:lnTo>
                  <a:pt x="144" y="182"/>
                </a:lnTo>
                <a:lnTo>
                  <a:pt x="144" y="216"/>
                </a:lnTo>
                <a:lnTo>
                  <a:pt x="160" y="216"/>
                </a:lnTo>
                <a:lnTo>
                  <a:pt x="160" y="258"/>
                </a:lnTo>
                <a:lnTo>
                  <a:pt x="178" y="258"/>
                </a:lnTo>
                <a:lnTo>
                  <a:pt x="178" y="288"/>
                </a:lnTo>
                <a:lnTo>
                  <a:pt x="190" y="288"/>
                </a:lnTo>
                <a:lnTo>
                  <a:pt x="186" y="328"/>
                </a:lnTo>
                <a:lnTo>
                  <a:pt x="202" y="328"/>
                </a:lnTo>
                <a:lnTo>
                  <a:pt x="196" y="356"/>
                </a:lnTo>
                <a:lnTo>
                  <a:pt x="212" y="358"/>
                </a:lnTo>
                <a:lnTo>
                  <a:pt x="212" y="382"/>
                </a:lnTo>
                <a:lnTo>
                  <a:pt x="224" y="382"/>
                </a:lnTo>
                <a:lnTo>
                  <a:pt x="226" y="416"/>
                </a:lnTo>
                <a:lnTo>
                  <a:pt x="256" y="416"/>
                </a:lnTo>
                <a:lnTo>
                  <a:pt x="256" y="442"/>
                </a:lnTo>
                <a:lnTo>
                  <a:pt x="278" y="442"/>
                </a:lnTo>
                <a:lnTo>
                  <a:pt x="278" y="456"/>
                </a:lnTo>
                <a:lnTo>
                  <a:pt x="292" y="456"/>
                </a:lnTo>
                <a:lnTo>
                  <a:pt x="292" y="470"/>
                </a:lnTo>
                <a:lnTo>
                  <a:pt x="306" y="470"/>
                </a:lnTo>
                <a:lnTo>
                  <a:pt x="308" y="488"/>
                </a:lnTo>
                <a:lnTo>
                  <a:pt x="330" y="488"/>
                </a:lnTo>
                <a:lnTo>
                  <a:pt x="330" y="512"/>
                </a:lnTo>
                <a:lnTo>
                  <a:pt x="354" y="514"/>
                </a:lnTo>
                <a:lnTo>
                  <a:pt x="354" y="530"/>
                </a:lnTo>
                <a:lnTo>
                  <a:pt x="386" y="530"/>
                </a:lnTo>
                <a:lnTo>
                  <a:pt x="386" y="546"/>
                </a:lnTo>
                <a:lnTo>
                  <a:pt x="434" y="546"/>
                </a:lnTo>
                <a:lnTo>
                  <a:pt x="436" y="558"/>
                </a:lnTo>
                <a:lnTo>
                  <a:pt x="472" y="558"/>
                </a:lnTo>
                <a:lnTo>
                  <a:pt x="472" y="578"/>
                </a:lnTo>
                <a:lnTo>
                  <a:pt x="490" y="578"/>
                </a:lnTo>
                <a:lnTo>
                  <a:pt x="490" y="610"/>
                </a:lnTo>
                <a:lnTo>
                  <a:pt x="566" y="608"/>
                </a:lnTo>
                <a:lnTo>
                  <a:pt x="566" y="622"/>
                </a:lnTo>
                <a:lnTo>
                  <a:pt x="626" y="622"/>
                </a:lnTo>
                <a:lnTo>
                  <a:pt x="626" y="634"/>
                </a:lnTo>
                <a:lnTo>
                  <a:pt x="646" y="634"/>
                </a:lnTo>
                <a:lnTo>
                  <a:pt x="646" y="648"/>
                </a:lnTo>
                <a:lnTo>
                  <a:pt x="684" y="648"/>
                </a:lnTo>
                <a:lnTo>
                  <a:pt x="684" y="660"/>
                </a:lnTo>
                <a:lnTo>
                  <a:pt x="714" y="660"/>
                </a:lnTo>
                <a:lnTo>
                  <a:pt x="714" y="680"/>
                </a:lnTo>
                <a:lnTo>
                  <a:pt x="754" y="678"/>
                </a:lnTo>
                <a:lnTo>
                  <a:pt x="754" y="692"/>
                </a:lnTo>
                <a:lnTo>
                  <a:pt x="798" y="688"/>
                </a:lnTo>
                <a:lnTo>
                  <a:pt x="794" y="704"/>
                </a:lnTo>
                <a:lnTo>
                  <a:pt x="826" y="704"/>
                </a:lnTo>
                <a:lnTo>
                  <a:pt x="826" y="718"/>
                </a:lnTo>
                <a:lnTo>
                  <a:pt x="926" y="718"/>
                </a:lnTo>
                <a:lnTo>
                  <a:pt x="926" y="732"/>
                </a:lnTo>
                <a:lnTo>
                  <a:pt x="996" y="730"/>
                </a:lnTo>
                <a:lnTo>
                  <a:pt x="996" y="744"/>
                </a:lnTo>
                <a:lnTo>
                  <a:pt x="1078" y="744"/>
                </a:lnTo>
                <a:lnTo>
                  <a:pt x="1076" y="758"/>
                </a:lnTo>
                <a:lnTo>
                  <a:pt x="1102" y="754"/>
                </a:lnTo>
                <a:lnTo>
                  <a:pt x="1102" y="768"/>
                </a:lnTo>
                <a:lnTo>
                  <a:pt x="1202" y="768"/>
                </a:lnTo>
                <a:lnTo>
                  <a:pt x="1202" y="782"/>
                </a:lnTo>
                <a:lnTo>
                  <a:pt x="1252" y="780"/>
                </a:lnTo>
                <a:lnTo>
                  <a:pt x="1252" y="792"/>
                </a:lnTo>
                <a:lnTo>
                  <a:pt x="1316" y="792"/>
                </a:lnTo>
                <a:lnTo>
                  <a:pt x="1316" y="816"/>
                </a:lnTo>
                <a:lnTo>
                  <a:pt x="1464" y="810"/>
                </a:lnTo>
                <a:lnTo>
                  <a:pt x="1464" y="836"/>
                </a:lnTo>
                <a:lnTo>
                  <a:pt x="1568" y="832"/>
                </a:lnTo>
                <a:lnTo>
                  <a:pt x="1570" y="844"/>
                </a:lnTo>
                <a:lnTo>
                  <a:pt x="1620" y="844"/>
                </a:lnTo>
                <a:lnTo>
                  <a:pt x="1620" y="862"/>
                </a:lnTo>
                <a:lnTo>
                  <a:pt x="1654" y="860"/>
                </a:lnTo>
                <a:lnTo>
                  <a:pt x="1652" y="874"/>
                </a:lnTo>
                <a:lnTo>
                  <a:pt x="1688" y="874"/>
                </a:lnTo>
                <a:lnTo>
                  <a:pt x="1690" y="886"/>
                </a:lnTo>
                <a:lnTo>
                  <a:pt x="1750" y="886"/>
                </a:lnTo>
                <a:lnTo>
                  <a:pt x="1750" y="898"/>
                </a:lnTo>
                <a:lnTo>
                  <a:pt x="1772" y="898"/>
                </a:lnTo>
                <a:lnTo>
                  <a:pt x="1772" y="914"/>
                </a:lnTo>
                <a:lnTo>
                  <a:pt x="1846" y="910"/>
                </a:lnTo>
                <a:lnTo>
                  <a:pt x="1846" y="922"/>
                </a:lnTo>
                <a:lnTo>
                  <a:pt x="1950" y="922"/>
                </a:lnTo>
                <a:lnTo>
                  <a:pt x="1950" y="942"/>
                </a:lnTo>
                <a:lnTo>
                  <a:pt x="1972" y="942"/>
                </a:lnTo>
                <a:lnTo>
                  <a:pt x="1972" y="964"/>
                </a:lnTo>
                <a:lnTo>
                  <a:pt x="1998" y="964"/>
                </a:lnTo>
                <a:lnTo>
                  <a:pt x="2000" y="994"/>
                </a:lnTo>
                <a:lnTo>
                  <a:pt x="2114" y="994"/>
                </a:lnTo>
                <a:lnTo>
                  <a:pt x="2112" y="1222"/>
                </a:lnTo>
                <a:lnTo>
                  <a:pt x="2170" y="1222"/>
                </a:ln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4657" name="Line 140"/>
          <p:cNvSpPr>
            <a:spLocks noChangeShapeType="1"/>
          </p:cNvSpPr>
          <p:nvPr/>
        </p:nvSpPr>
        <p:spPr bwMode="auto">
          <a:xfrm>
            <a:off x="7013835" y="4723820"/>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58" name="Line 141"/>
          <p:cNvSpPr>
            <a:spLocks noChangeShapeType="1"/>
          </p:cNvSpPr>
          <p:nvPr/>
        </p:nvSpPr>
        <p:spPr bwMode="auto">
          <a:xfrm>
            <a:off x="6881739" y="4314448"/>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59" name="Line 142"/>
          <p:cNvSpPr>
            <a:spLocks noChangeShapeType="1"/>
          </p:cNvSpPr>
          <p:nvPr/>
        </p:nvSpPr>
        <p:spPr bwMode="auto">
          <a:xfrm>
            <a:off x="6829399" y="4316317"/>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60" name="Line 143"/>
          <p:cNvSpPr>
            <a:spLocks noChangeShapeType="1"/>
          </p:cNvSpPr>
          <p:nvPr/>
        </p:nvSpPr>
        <p:spPr bwMode="auto">
          <a:xfrm>
            <a:off x="6789521" y="4323794"/>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61" name="Line 144"/>
          <p:cNvSpPr>
            <a:spLocks noChangeShapeType="1"/>
          </p:cNvSpPr>
          <p:nvPr/>
        </p:nvSpPr>
        <p:spPr bwMode="auto">
          <a:xfrm>
            <a:off x="6737182" y="4321925"/>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62" name="Line 145"/>
          <p:cNvSpPr>
            <a:spLocks noChangeShapeType="1"/>
          </p:cNvSpPr>
          <p:nvPr/>
        </p:nvSpPr>
        <p:spPr bwMode="auto">
          <a:xfrm>
            <a:off x="6707274" y="4318186"/>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63" name="Line 146"/>
          <p:cNvSpPr>
            <a:spLocks noChangeShapeType="1"/>
          </p:cNvSpPr>
          <p:nvPr/>
        </p:nvSpPr>
        <p:spPr bwMode="auto">
          <a:xfrm>
            <a:off x="6657425" y="4314448"/>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64" name="Line 147"/>
          <p:cNvSpPr>
            <a:spLocks noChangeShapeType="1"/>
          </p:cNvSpPr>
          <p:nvPr/>
        </p:nvSpPr>
        <p:spPr bwMode="auto">
          <a:xfrm>
            <a:off x="6607578" y="4254631"/>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65" name="Line 148"/>
          <p:cNvSpPr>
            <a:spLocks noChangeShapeType="1"/>
          </p:cNvSpPr>
          <p:nvPr/>
        </p:nvSpPr>
        <p:spPr bwMode="auto">
          <a:xfrm>
            <a:off x="6567700" y="4239677"/>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66" name="Line 149"/>
          <p:cNvSpPr>
            <a:spLocks noChangeShapeType="1"/>
          </p:cNvSpPr>
          <p:nvPr/>
        </p:nvSpPr>
        <p:spPr bwMode="auto">
          <a:xfrm>
            <a:off x="6537791" y="4217245"/>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67" name="Line 150"/>
          <p:cNvSpPr>
            <a:spLocks noChangeShapeType="1"/>
          </p:cNvSpPr>
          <p:nvPr/>
        </p:nvSpPr>
        <p:spPr bwMode="auto">
          <a:xfrm>
            <a:off x="6443081" y="4183598"/>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68" name="Line 151"/>
          <p:cNvSpPr>
            <a:spLocks noChangeShapeType="1"/>
          </p:cNvSpPr>
          <p:nvPr/>
        </p:nvSpPr>
        <p:spPr bwMode="auto">
          <a:xfrm>
            <a:off x="6418157" y="4179860"/>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69" name="Line 152"/>
          <p:cNvSpPr>
            <a:spLocks noChangeShapeType="1"/>
          </p:cNvSpPr>
          <p:nvPr/>
        </p:nvSpPr>
        <p:spPr bwMode="auto">
          <a:xfrm>
            <a:off x="6393234" y="4176121"/>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70" name="Line 153"/>
          <p:cNvSpPr>
            <a:spLocks noChangeShapeType="1"/>
          </p:cNvSpPr>
          <p:nvPr/>
        </p:nvSpPr>
        <p:spPr bwMode="auto">
          <a:xfrm>
            <a:off x="6363326" y="4172382"/>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71" name="Line 154"/>
          <p:cNvSpPr>
            <a:spLocks noChangeShapeType="1"/>
          </p:cNvSpPr>
          <p:nvPr/>
        </p:nvSpPr>
        <p:spPr bwMode="auto">
          <a:xfrm>
            <a:off x="6333417" y="4172382"/>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72" name="Line 155"/>
          <p:cNvSpPr>
            <a:spLocks noChangeShapeType="1"/>
          </p:cNvSpPr>
          <p:nvPr/>
        </p:nvSpPr>
        <p:spPr bwMode="auto">
          <a:xfrm>
            <a:off x="6298523" y="4176121"/>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73" name="Line 156"/>
          <p:cNvSpPr>
            <a:spLocks noChangeShapeType="1"/>
          </p:cNvSpPr>
          <p:nvPr/>
        </p:nvSpPr>
        <p:spPr bwMode="auto">
          <a:xfrm>
            <a:off x="6228737" y="4142474"/>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74" name="Line 157"/>
          <p:cNvSpPr>
            <a:spLocks noChangeShapeType="1"/>
          </p:cNvSpPr>
          <p:nvPr/>
        </p:nvSpPr>
        <p:spPr bwMode="auto">
          <a:xfrm>
            <a:off x="6139012" y="4149951"/>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75" name="Line 158"/>
          <p:cNvSpPr>
            <a:spLocks noChangeShapeType="1"/>
          </p:cNvSpPr>
          <p:nvPr/>
        </p:nvSpPr>
        <p:spPr bwMode="auto">
          <a:xfrm>
            <a:off x="6104118" y="4149951"/>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76" name="Line 159"/>
          <p:cNvSpPr>
            <a:spLocks noChangeShapeType="1"/>
          </p:cNvSpPr>
          <p:nvPr/>
        </p:nvSpPr>
        <p:spPr bwMode="auto">
          <a:xfrm>
            <a:off x="6009408" y="4123781"/>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77" name="Line 160"/>
          <p:cNvSpPr>
            <a:spLocks noChangeShapeType="1"/>
          </p:cNvSpPr>
          <p:nvPr/>
        </p:nvSpPr>
        <p:spPr bwMode="auto">
          <a:xfrm>
            <a:off x="6044301" y="4138735"/>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78" name="Line 161"/>
          <p:cNvSpPr>
            <a:spLocks noChangeShapeType="1"/>
          </p:cNvSpPr>
          <p:nvPr/>
        </p:nvSpPr>
        <p:spPr bwMode="auto">
          <a:xfrm>
            <a:off x="5972021" y="4106957"/>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79" name="Line 162"/>
          <p:cNvSpPr>
            <a:spLocks noChangeShapeType="1"/>
          </p:cNvSpPr>
          <p:nvPr/>
        </p:nvSpPr>
        <p:spPr bwMode="auto">
          <a:xfrm>
            <a:off x="5889774" y="4093873"/>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80" name="Line 163"/>
          <p:cNvSpPr>
            <a:spLocks noChangeShapeType="1"/>
          </p:cNvSpPr>
          <p:nvPr/>
        </p:nvSpPr>
        <p:spPr bwMode="auto">
          <a:xfrm>
            <a:off x="5805033" y="4086395"/>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81" name="Line 164"/>
          <p:cNvSpPr>
            <a:spLocks noChangeShapeType="1"/>
          </p:cNvSpPr>
          <p:nvPr/>
        </p:nvSpPr>
        <p:spPr bwMode="auto">
          <a:xfrm>
            <a:off x="5949591" y="4101350"/>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82" name="Line 165"/>
          <p:cNvSpPr>
            <a:spLocks noChangeShapeType="1"/>
          </p:cNvSpPr>
          <p:nvPr/>
        </p:nvSpPr>
        <p:spPr bwMode="auto">
          <a:xfrm>
            <a:off x="6677365" y="4329402"/>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83" name="Line 166"/>
          <p:cNvSpPr>
            <a:spLocks noChangeShapeType="1"/>
          </p:cNvSpPr>
          <p:nvPr/>
        </p:nvSpPr>
        <p:spPr bwMode="auto">
          <a:xfrm>
            <a:off x="5745216" y="4067703"/>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84" name="Line 167"/>
          <p:cNvSpPr>
            <a:spLocks noChangeShapeType="1"/>
          </p:cNvSpPr>
          <p:nvPr/>
        </p:nvSpPr>
        <p:spPr bwMode="auto">
          <a:xfrm>
            <a:off x="5638043" y="4043401"/>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85" name="Line 168"/>
          <p:cNvSpPr>
            <a:spLocks noChangeShapeType="1"/>
          </p:cNvSpPr>
          <p:nvPr/>
        </p:nvSpPr>
        <p:spPr bwMode="auto">
          <a:xfrm>
            <a:off x="5608135" y="4035924"/>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86" name="Line 169"/>
          <p:cNvSpPr>
            <a:spLocks noChangeShapeType="1"/>
          </p:cNvSpPr>
          <p:nvPr/>
        </p:nvSpPr>
        <p:spPr bwMode="auto">
          <a:xfrm>
            <a:off x="4785651" y="3923767"/>
            <a:ext cx="0" cy="9720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87" name="Freeform 170"/>
          <p:cNvSpPr>
            <a:spLocks/>
          </p:cNvSpPr>
          <p:nvPr/>
        </p:nvSpPr>
        <p:spPr bwMode="auto">
          <a:xfrm>
            <a:off x="1660214" y="2503117"/>
            <a:ext cx="5278851" cy="1387007"/>
          </a:xfrm>
          <a:custGeom>
            <a:avLst/>
            <a:gdLst>
              <a:gd name="T0" fmla="*/ 2147483647 w 2118"/>
              <a:gd name="T1" fmla="*/ 0 h 742"/>
              <a:gd name="T2" fmla="*/ 2147483647 w 2118"/>
              <a:gd name="T3" fmla="*/ 2147483647 h 742"/>
              <a:gd name="T4" fmla="*/ 2147483647 w 2118"/>
              <a:gd name="T5" fmla="*/ 2147483647 h 742"/>
              <a:gd name="T6" fmla="*/ 2147483647 w 2118"/>
              <a:gd name="T7" fmla="*/ 2147483647 h 742"/>
              <a:gd name="T8" fmla="*/ 2147483647 w 2118"/>
              <a:gd name="T9" fmla="*/ 2147483647 h 742"/>
              <a:gd name="T10" fmla="*/ 2147483647 w 2118"/>
              <a:gd name="T11" fmla="*/ 2147483647 h 742"/>
              <a:gd name="T12" fmla="*/ 2147483647 w 2118"/>
              <a:gd name="T13" fmla="*/ 2147483647 h 742"/>
              <a:gd name="T14" fmla="*/ 2147483647 w 2118"/>
              <a:gd name="T15" fmla="*/ 2147483647 h 742"/>
              <a:gd name="T16" fmla="*/ 2147483647 w 2118"/>
              <a:gd name="T17" fmla="*/ 2147483647 h 742"/>
              <a:gd name="T18" fmla="*/ 2147483647 w 2118"/>
              <a:gd name="T19" fmla="*/ 2147483647 h 742"/>
              <a:gd name="T20" fmla="*/ 2147483647 w 2118"/>
              <a:gd name="T21" fmla="*/ 2147483647 h 742"/>
              <a:gd name="T22" fmla="*/ 2147483647 w 2118"/>
              <a:gd name="T23" fmla="*/ 2147483647 h 742"/>
              <a:gd name="T24" fmla="*/ 2147483647 w 2118"/>
              <a:gd name="T25" fmla="*/ 2147483647 h 742"/>
              <a:gd name="T26" fmla="*/ 2147483647 w 2118"/>
              <a:gd name="T27" fmla="*/ 2147483647 h 742"/>
              <a:gd name="T28" fmla="*/ 2147483647 w 2118"/>
              <a:gd name="T29" fmla="*/ 2147483647 h 742"/>
              <a:gd name="T30" fmla="*/ 2147483647 w 2118"/>
              <a:gd name="T31" fmla="*/ 2147483647 h 742"/>
              <a:gd name="T32" fmla="*/ 2147483647 w 2118"/>
              <a:gd name="T33" fmla="*/ 2147483647 h 742"/>
              <a:gd name="T34" fmla="*/ 2147483647 w 2118"/>
              <a:gd name="T35" fmla="*/ 2147483647 h 742"/>
              <a:gd name="T36" fmla="*/ 2147483647 w 2118"/>
              <a:gd name="T37" fmla="*/ 2147483647 h 742"/>
              <a:gd name="T38" fmla="*/ 2147483647 w 2118"/>
              <a:gd name="T39" fmla="*/ 2147483647 h 742"/>
              <a:gd name="T40" fmla="*/ 2147483647 w 2118"/>
              <a:gd name="T41" fmla="*/ 2147483647 h 742"/>
              <a:gd name="T42" fmla="*/ 2147483647 w 2118"/>
              <a:gd name="T43" fmla="*/ 2147483647 h 742"/>
              <a:gd name="T44" fmla="*/ 2147483647 w 2118"/>
              <a:gd name="T45" fmla="*/ 2147483647 h 742"/>
              <a:gd name="T46" fmla="*/ 2147483647 w 2118"/>
              <a:gd name="T47" fmla="*/ 2147483647 h 742"/>
              <a:gd name="T48" fmla="*/ 2147483647 w 2118"/>
              <a:gd name="T49" fmla="*/ 2147483647 h 742"/>
              <a:gd name="T50" fmla="*/ 2147483647 w 2118"/>
              <a:gd name="T51" fmla="*/ 2147483647 h 742"/>
              <a:gd name="T52" fmla="*/ 2147483647 w 2118"/>
              <a:gd name="T53" fmla="*/ 2147483647 h 742"/>
              <a:gd name="T54" fmla="*/ 2147483647 w 2118"/>
              <a:gd name="T55" fmla="*/ 2147483647 h 742"/>
              <a:gd name="T56" fmla="*/ 2147483647 w 2118"/>
              <a:gd name="T57" fmla="*/ 2147483647 h 742"/>
              <a:gd name="T58" fmla="*/ 2147483647 w 2118"/>
              <a:gd name="T59" fmla="*/ 2147483647 h 742"/>
              <a:gd name="T60" fmla="*/ 2147483647 w 2118"/>
              <a:gd name="T61" fmla="*/ 2147483647 h 742"/>
              <a:gd name="T62" fmla="*/ 2147483647 w 2118"/>
              <a:gd name="T63" fmla="*/ 2147483647 h 742"/>
              <a:gd name="T64" fmla="*/ 2147483647 w 2118"/>
              <a:gd name="T65" fmla="*/ 2147483647 h 742"/>
              <a:gd name="T66" fmla="*/ 2147483647 w 2118"/>
              <a:gd name="T67" fmla="*/ 2147483647 h 742"/>
              <a:gd name="T68" fmla="*/ 2147483647 w 2118"/>
              <a:gd name="T69" fmla="*/ 2147483647 h 742"/>
              <a:gd name="T70" fmla="*/ 2147483647 w 2118"/>
              <a:gd name="T71" fmla="*/ 2147483647 h 742"/>
              <a:gd name="T72" fmla="*/ 2147483647 w 2118"/>
              <a:gd name="T73" fmla="*/ 2147483647 h 742"/>
              <a:gd name="T74" fmla="*/ 2147483647 w 2118"/>
              <a:gd name="T75" fmla="*/ 2147483647 h 742"/>
              <a:gd name="T76" fmla="*/ 2147483647 w 2118"/>
              <a:gd name="T77" fmla="*/ 2147483647 h 742"/>
              <a:gd name="T78" fmla="*/ 2147483647 w 2118"/>
              <a:gd name="T79" fmla="*/ 2147483647 h 742"/>
              <a:gd name="T80" fmla="*/ 2147483647 w 2118"/>
              <a:gd name="T81" fmla="*/ 2147483647 h 7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18"/>
              <a:gd name="T124" fmla="*/ 0 h 742"/>
              <a:gd name="T125" fmla="*/ 2118 w 2118"/>
              <a:gd name="T126" fmla="*/ 742 h 7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18" h="742">
                <a:moveTo>
                  <a:pt x="0" y="0"/>
                </a:moveTo>
                <a:lnTo>
                  <a:pt x="12" y="0"/>
                </a:lnTo>
                <a:lnTo>
                  <a:pt x="12" y="26"/>
                </a:lnTo>
                <a:lnTo>
                  <a:pt x="26" y="26"/>
                </a:lnTo>
                <a:lnTo>
                  <a:pt x="20" y="62"/>
                </a:lnTo>
                <a:lnTo>
                  <a:pt x="42" y="62"/>
                </a:lnTo>
                <a:lnTo>
                  <a:pt x="42" y="74"/>
                </a:lnTo>
                <a:lnTo>
                  <a:pt x="102" y="74"/>
                </a:lnTo>
                <a:lnTo>
                  <a:pt x="104" y="88"/>
                </a:lnTo>
                <a:lnTo>
                  <a:pt x="120" y="88"/>
                </a:lnTo>
                <a:lnTo>
                  <a:pt x="120" y="102"/>
                </a:lnTo>
                <a:lnTo>
                  <a:pt x="164" y="102"/>
                </a:lnTo>
                <a:lnTo>
                  <a:pt x="164" y="130"/>
                </a:lnTo>
                <a:lnTo>
                  <a:pt x="176" y="130"/>
                </a:lnTo>
                <a:lnTo>
                  <a:pt x="176" y="146"/>
                </a:lnTo>
                <a:lnTo>
                  <a:pt x="190" y="146"/>
                </a:lnTo>
                <a:lnTo>
                  <a:pt x="190" y="164"/>
                </a:lnTo>
                <a:lnTo>
                  <a:pt x="214" y="164"/>
                </a:lnTo>
                <a:lnTo>
                  <a:pt x="216" y="178"/>
                </a:lnTo>
                <a:lnTo>
                  <a:pt x="232" y="176"/>
                </a:lnTo>
                <a:lnTo>
                  <a:pt x="230" y="202"/>
                </a:lnTo>
                <a:lnTo>
                  <a:pt x="246" y="202"/>
                </a:lnTo>
                <a:lnTo>
                  <a:pt x="244" y="222"/>
                </a:lnTo>
                <a:lnTo>
                  <a:pt x="258" y="222"/>
                </a:lnTo>
                <a:lnTo>
                  <a:pt x="258" y="248"/>
                </a:lnTo>
                <a:lnTo>
                  <a:pt x="272" y="248"/>
                </a:lnTo>
                <a:lnTo>
                  <a:pt x="274" y="264"/>
                </a:lnTo>
                <a:lnTo>
                  <a:pt x="292" y="264"/>
                </a:lnTo>
                <a:lnTo>
                  <a:pt x="292" y="278"/>
                </a:lnTo>
                <a:lnTo>
                  <a:pt x="312" y="278"/>
                </a:lnTo>
                <a:lnTo>
                  <a:pt x="312" y="298"/>
                </a:lnTo>
                <a:lnTo>
                  <a:pt x="326" y="298"/>
                </a:lnTo>
                <a:lnTo>
                  <a:pt x="324" y="316"/>
                </a:lnTo>
                <a:lnTo>
                  <a:pt x="358" y="314"/>
                </a:lnTo>
                <a:lnTo>
                  <a:pt x="356" y="334"/>
                </a:lnTo>
                <a:lnTo>
                  <a:pt x="374" y="336"/>
                </a:lnTo>
                <a:lnTo>
                  <a:pt x="374" y="352"/>
                </a:lnTo>
                <a:lnTo>
                  <a:pt x="394" y="352"/>
                </a:lnTo>
                <a:lnTo>
                  <a:pt x="394" y="372"/>
                </a:lnTo>
                <a:lnTo>
                  <a:pt x="410" y="370"/>
                </a:lnTo>
                <a:lnTo>
                  <a:pt x="412" y="396"/>
                </a:lnTo>
                <a:lnTo>
                  <a:pt x="448" y="396"/>
                </a:lnTo>
                <a:lnTo>
                  <a:pt x="448" y="408"/>
                </a:lnTo>
                <a:lnTo>
                  <a:pt x="476" y="408"/>
                </a:lnTo>
                <a:lnTo>
                  <a:pt x="476" y="420"/>
                </a:lnTo>
                <a:lnTo>
                  <a:pt x="514" y="420"/>
                </a:lnTo>
                <a:lnTo>
                  <a:pt x="514" y="436"/>
                </a:lnTo>
                <a:lnTo>
                  <a:pt x="534" y="436"/>
                </a:lnTo>
                <a:lnTo>
                  <a:pt x="530" y="450"/>
                </a:lnTo>
                <a:lnTo>
                  <a:pt x="544" y="450"/>
                </a:lnTo>
                <a:lnTo>
                  <a:pt x="544" y="470"/>
                </a:lnTo>
                <a:lnTo>
                  <a:pt x="610" y="470"/>
                </a:lnTo>
                <a:lnTo>
                  <a:pt x="608" y="486"/>
                </a:lnTo>
                <a:lnTo>
                  <a:pt x="624" y="486"/>
                </a:lnTo>
                <a:lnTo>
                  <a:pt x="624" y="504"/>
                </a:lnTo>
                <a:lnTo>
                  <a:pt x="658" y="504"/>
                </a:lnTo>
                <a:lnTo>
                  <a:pt x="658" y="520"/>
                </a:lnTo>
                <a:lnTo>
                  <a:pt x="770" y="520"/>
                </a:lnTo>
                <a:lnTo>
                  <a:pt x="770" y="532"/>
                </a:lnTo>
                <a:lnTo>
                  <a:pt x="806" y="532"/>
                </a:lnTo>
                <a:lnTo>
                  <a:pt x="806" y="544"/>
                </a:lnTo>
                <a:lnTo>
                  <a:pt x="928" y="544"/>
                </a:lnTo>
                <a:lnTo>
                  <a:pt x="928" y="558"/>
                </a:lnTo>
                <a:lnTo>
                  <a:pt x="952" y="558"/>
                </a:lnTo>
                <a:lnTo>
                  <a:pt x="952" y="570"/>
                </a:lnTo>
                <a:lnTo>
                  <a:pt x="1000" y="570"/>
                </a:lnTo>
                <a:lnTo>
                  <a:pt x="1000" y="586"/>
                </a:lnTo>
                <a:lnTo>
                  <a:pt x="1100" y="584"/>
                </a:lnTo>
                <a:lnTo>
                  <a:pt x="1100" y="598"/>
                </a:lnTo>
                <a:lnTo>
                  <a:pt x="1160" y="596"/>
                </a:lnTo>
                <a:lnTo>
                  <a:pt x="1162" y="610"/>
                </a:lnTo>
                <a:lnTo>
                  <a:pt x="1238" y="610"/>
                </a:lnTo>
                <a:lnTo>
                  <a:pt x="1238" y="624"/>
                </a:lnTo>
                <a:lnTo>
                  <a:pt x="1422" y="624"/>
                </a:lnTo>
                <a:lnTo>
                  <a:pt x="1422" y="638"/>
                </a:lnTo>
                <a:lnTo>
                  <a:pt x="1676" y="638"/>
                </a:lnTo>
                <a:lnTo>
                  <a:pt x="1670" y="654"/>
                </a:lnTo>
                <a:lnTo>
                  <a:pt x="1830" y="654"/>
                </a:lnTo>
                <a:lnTo>
                  <a:pt x="1834" y="674"/>
                </a:lnTo>
                <a:lnTo>
                  <a:pt x="2020" y="674"/>
                </a:lnTo>
                <a:lnTo>
                  <a:pt x="2022" y="742"/>
                </a:lnTo>
                <a:lnTo>
                  <a:pt x="2118" y="742"/>
                </a:lnTo>
              </a:path>
            </a:pathLst>
          </a:cu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4688" name="Line 171"/>
          <p:cNvSpPr>
            <a:spLocks noChangeShapeType="1"/>
          </p:cNvSpPr>
          <p:nvPr/>
        </p:nvSpPr>
        <p:spPr bwMode="auto">
          <a:xfrm>
            <a:off x="6904170" y="3845258"/>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89" name="Line 174"/>
          <p:cNvSpPr>
            <a:spLocks noChangeShapeType="1"/>
          </p:cNvSpPr>
          <p:nvPr/>
        </p:nvSpPr>
        <p:spPr bwMode="auto">
          <a:xfrm>
            <a:off x="6856816" y="3843389"/>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90" name="Line 175"/>
          <p:cNvSpPr>
            <a:spLocks noChangeShapeType="1"/>
          </p:cNvSpPr>
          <p:nvPr/>
        </p:nvSpPr>
        <p:spPr bwMode="auto">
          <a:xfrm>
            <a:off x="6816938" y="3839650"/>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91" name="Line 176"/>
          <p:cNvSpPr>
            <a:spLocks noChangeShapeType="1"/>
          </p:cNvSpPr>
          <p:nvPr/>
        </p:nvSpPr>
        <p:spPr bwMode="auto">
          <a:xfrm>
            <a:off x="6777059" y="3847127"/>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92" name="Line 177"/>
          <p:cNvSpPr>
            <a:spLocks noChangeShapeType="1"/>
          </p:cNvSpPr>
          <p:nvPr/>
        </p:nvSpPr>
        <p:spPr bwMode="auto">
          <a:xfrm>
            <a:off x="6727212" y="3843389"/>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93" name="Line 178"/>
          <p:cNvSpPr>
            <a:spLocks noChangeShapeType="1"/>
          </p:cNvSpPr>
          <p:nvPr/>
        </p:nvSpPr>
        <p:spPr bwMode="auto">
          <a:xfrm>
            <a:off x="6662411" y="3712539"/>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94" name="Line 179"/>
          <p:cNvSpPr>
            <a:spLocks noChangeShapeType="1"/>
          </p:cNvSpPr>
          <p:nvPr/>
        </p:nvSpPr>
        <p:spPr bwMode="auto">
          <a:xfrm>
            <a:off x="6637487" y="3708801"/>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95" name="Line 180"/>
          <p:cNvSpPr>
            <a:spLocks noChangeShapeType="1"/>
          </p:cNvSpPr>
          <p:nvPr/>
        </p:nvSpPr>
        <p:spPr bwMode="auto">
          <a:xfrm>
            <a:off x="6597608" y="3712539"/>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96" name="Line 181"/>
          <p:cNvSpPr>
            <a:spLocks noChangeShapeType="1"/>
          </p:cNvSpPr>
          <p:nvPr/>
        </p:nvSpPr>
        <p:spPr bwMode="auto">
          <a:xfrm>
            <a:off x="6572685" y="3705062"/>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97" name="Line 182"/>
          <p:cNvSpPr>
            <a:spLocks noChangeShapeType="1"/>
          </p:cNvSpPr>
          <p:nvPr/>
        </p:nvSpPr>
        <p:spPr bwMode="auto">
          <a:xfrm>
            <a:off x="6517853" y="3708801"/>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98" name="Line 183"/>
          <p:cNvSpPr>
            <a:spLocks noChangeShapeType="1"/>
          </p:cNvSpPr>
          <p:nvPr/>
        </p:nvSpPr>
        <p:spPr bwMode="auto">
          <a:xfrm>
            <a:off x="6497914" y="3705062"/>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699" name="Line 184"/>
          <p:cNvSpPr>
            <a:spLocks noChangeShapeType="1"/>
          </p:cNvSpPr>
          <p:nvPr/>
        </p:nvSpPr>
        <p:spPr bwMode="auto">
          <a:xfrm>
            <a:off x="6472990" y="3708801"/>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00" name="Line 185"/>
          <p:cNvSpPr>
            <a:spLocks noChangeShapeType="1"/>
          </p:cNvSpPr>
          <p:nvPr/>
        </p:nvSpPr>
        <p:spPr bwMode="auto">
          <a:xfrm>
            <a:off x="6443081" y="3705062"/>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01" name="Line 186"/>
          <p:cNvSpPr>
            <a:spLocks noChangeShapeType="1"/>
          </p:cNvSpPr>
          <p:nvPr/>
        </p:nvSpPr>
        <p:spPr bwMode="auto">
          <a:xfrm>
            <a:off x="6418157" y="3708801"/>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02" name="Line 187"/>
          <p:cNvSpPr>
            <a:spLocks noChangeShapeType="1"/>
          </p:cNvSpPr>
          <p:nvPr/>
        </p:nvSpPr>
        <p:spPr bwMode="auto">
          <a:xfrm>
            <a:off x="6393234" y="3708801"/>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03" name="Line 188"/>
          <p:cNvSpPr>
            <a:spLocks noChangeShapeType="1"/>
          </p:cNvSpPr>
          <p:nvPr/>
        </p:nvSpPr>
        <p:spPr bwMode="auto">
          <a:xfrm>
            <a:off x="6363326" y="3708801"/>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04" name="Line 189"/>
          <p:cNvSpPr>
            <a:spLocks noChangeShapeType="1"/>
          </p:cNvSpPr>
          <p:nvPr/>
        </p:nvSpPr>
        <p:spPr bwMode="auto">
          <a:xfrm>
            <a:off x="6333417" y="3708801"/>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05" name="Line 190"/>
          <p:cNvSpPr>
            <a:spLocks noChangeShapeType="1"/>
          </p:cNvSpPr>
          <p:nvPr/>
        </p:nvSpPr>
        <p:spPr bwMode="auto">
          <a:xfrm>
            <a:off x="6303509" y="3716278"/>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06" name="Line 191"/>
          <p:cNvSpPr>
            <a:spLocks noChangeShapeType="1"/>
          </p:cNvSpPr>
          <p:nvPr/>
        </p:nvSpPr>
        <p:spPr bwMode="auto">
          <a:xfrm>
            <a:off x="6273600" y="3712539"/>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07" name="Line 192"/>
          <p:cNvSpPr>
            <a:spLocks noChangeShapeType="1"/>
          </p:cNvSpPr>
          <p:nvPr/>
        </p:nvSpPr>
        <p:spPr bwMode="auto">
          <a:xfrm>
            <a:off x="6183875" y="3678892"/>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08" name="Line 193"/>
          <p:cNvSpPr>
            <a:spLocks noChangeShapeType="1"/>
          </p:cNvSpPr>
          <p:nvPr/>
        </p:nvSpPr>
        <p:spPr bwMode="auto">
          <a:xfrm>
            <a:off x="6139012" y="3690108"/>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09" name="Line 194"/>
          <p:cNvSpPr>
            <a:spLocks noChangeShapeType="1"/>
          </p:cNvSpPr>
          <p:nvPr/>
        </p:nvSpPr>
        <p:spPr bwMode="auto">
          <a:xfrm>
            <a:off x="6014392" y="3690108"/>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10" name="Line 195"/>
          <p:cNvSpPr>
            <a:spLocks noChangeShapeType="1"/>
          </p:cNvSpPr>
          <p:nvPr/>
        </p:nvSpPr>
        <p:spPr bwMode="auto">
          <a:xfrm>
            <a:off x="6079195" y="3690108"/>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11" name="Line 196"/>
          <p:cNvSpPr>
            <a:spLocks noChangeShapeType="1"/>
          </p:cNvSpPr>
          <p:nvPr/>
        </p:nvSpPr>
        <p:spPr bwMode="auto">
          <a:xfrm>
            <a:off x="6056762" y="3688238"/>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12" name="Line 197"/>
          <p:cNvSpPr>
            <a:spLocks noChangeShapeType="1"/>
          </p:cNvSpPr>
          <p:nvPr/>
        </p:nvSpPr>
        <p:spPr bwMode="auto">
          <a:xfrm>
            <a:off x="5969530" y="3690108"/>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13" name="Line 198"/>
          <p:cNvSpPr>
            <a:spLocks noChangeShapeType="1"/>
          </p:cNvSpPr>
          <p:nvPr/>
        </p:nvSpPr>
        <p:spPr bwMode="auto">
          <a:xfrm>
            <a:off x="5939621" y="3690108"/>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14" name="Line 199"/>
          <p:cNvSpPr>
            <a:spLocks noChangeShapeType="1"/>
          </p:cNvSpPr>
          <p:nvPr/>
        </p:nvSpPr>
        <p:spPr bwMode="auto">
          <a:xfrm>
            <a:off x="5924667" y="3682631"/>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15" name="Line 200"/>
          <p:cNvSpPr>
            <a:spLocks noChangeShapeType="1"/>
          </p:cNvSpPr>
          <p:nvPr/>
        </p:nvSpPr>
        <p:spPr bwMode="auto">
          <a:xfrm>
            <a:off x="5884790" y="3667676"/>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16" name="Line 201"/>
          <p:cNvSpPr>
            <a:spLocks noChangeShapeType="1"/>
          </p:cNvSpPr>
          <p:nvPr/>
        </p:nvSpPr>
        <p:spPr bwMode="auto">
          <a:xfrm>
            <a:off x="5795064" y="3637768"/>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17" name="Line 202"/>
          <p:cNvSpPr>
            <a:spLocks noChangeShapeType="1"/>
          </p:cNvSpPr>
          <p:nvPr/>
        </p:nvSpPr>
        <p:spPr bwMode="auto">
          <a:xfrm>
            <a:off x="5770140" y="3641506"/>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18" name="Line 203"/>
          <p:cNvSpPr>
            <a:spLocks noChangeShapeType="1"/>
          </p:cNvSpPr>
          <p:nvPr/>
        </p:nvSpPr>
        <p:spPr bwMode="auto">
          <a:xfrm>
            <a:off x="5740231" y="3641506"/>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19" name="Line 204"/>
          <p:cNvSpPr>
            <a:spLocks noChangeShapeType="1"/>
          </p:cNvSpPr>
          <p:nvPr/>
        </p:nvSpPr>
        <p:spPr bwMode="auto">
          <a:xfrm>
            <a:off x="5715307" y="3637768"/>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20" name="Line 205"/>
          <p:cNvSpPr>
            <a:spLocks noChangeShapeType="1"/>
          </p:cNvSpPr>
          <p:nvPr/>
        </p:nvSpPr>
        <p:spPr bwMode="auto">
          <a:xfrm>
            <a:off x="5675430" y="3634029"/>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21" name="Line 206"/>
          <p:cNvSpPr>
            <a:spLocks noChangeShapeType="1"/>
          </p:cNvSpPr>
          <p:nvPr/>
        </p:nvSpPr>
        <p:spPr bwMode="auto">
          <a:xfrm>
            <a:off x="5640536" y="3637768"/>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22" name="Line 207"/>
          <p:cNvSpPr>
            <a:spLocks noChangeShapeType="1"/>
          </p:cNvSpPr>
          <p:nvPr/>
        </p:nvSpPr>
        <p:spPr bwMode="auto">
          <a:xfrm>
            <a:off x="5605643" y="3637768"/>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23" name="Line 208"/>
          <p:cNvSpPr>
            <a:spLocks noChangeShapeType="1"/>
          </p:cNvSpPr>
          <p:nvPr/>
        </p:nvSpPr>
        <p:spPr bwMode="auto">
          <a:xfrm>
            <a:off x="5565765" y="3637768"/>
            <a:ext cx="0" cy="9720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24" name="Text Box 209"/>
          <p:cNvSpPr txBox="1">
            <a:spLocks noChangeArrowheads="1"/>
          </p:cNvSpPr>
          <p:nvPr/>
        </p:nvSpPr>
        <p:spPr bwMode="auto">
          <a:xfrm>
            <a:off x="5593183" y="2590973"/>
            <a:ext cx="1161447"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eaLnBrk="1" hangingPunct="1">
              <a:spcBef>
                <a:spcPct val="50000"/>
              </a:spcBef>
              <a:buFont typeface="Arial" charset="0"/>
              <a:buNone/>
            </a:pPr>
            <a:r>
              <a:rPr lang="en-US" altLang="en-US" sz="1400" b="0" dirty="0"/>
              <a:t>CHOP</a:t>
            </a:r>
          </a:p>
        </p:txBody>
      </p:sp>
      <p:sp>
        <p:nvSpPr>
          <p:cNvPr id="24725" name="Text Box 210"/>
          <p:cNvSpPr txBox="1">
            <a:spLocks noChangeArrowheads="1"/>
          </p:cNvSpPr>
          <p:nvPr/>
        </p:nvSpPr>
        <p:spPr bwMode="auto">
          <a:xfrm>
            <a:off x="5610630" y="2871365"/>
            <a:ext cx="1490441"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eaLnBrk="1" hangingPunct="1">
              <a:spcBef>
                <a:spcPct val="50000"/>
              </a:spcBef>
              <a:buFont typeface="Arial" charset="0"/>
              <a:buNone/>
            </a:pPr>
            <a:r>
              <a:rPr lang="en-US" altLang="en-US" sz="1400" b="0" dirty="0"/>
              <a:t>R-CHOP</a:t>
            </a:r>
          </a:p>
        </p:txBody>
      </p:sp>
      <p:sp>
        <p:nvSpPr>
          <p:cNvPr id="24726" name="Text Box 211"/>
          <p:cNvSpPr txBox="1">
            <a:spLocks noChangeArrowheads="1"/>
          </p:cNvSpPr>
          <p:nvPr/>
        </p:nvSpPr>
        <p:spPr bwMode="auto">
          <a:xfrm>
            <a:off x="1680153" y="4897666"/>
            <a:ext cx="1939069"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eaLnBrk="1" hangingPunct="1">
              <a:spcBef>
                <a:spcPct val="50000"/>
              </a:spcBef>
              <a:buFont typeface="Arial" charset="0"/>
              <a:buNone/>
            </a:pPr>
            <a:r>
              <a:rPr lang="en-US" altLang="en-US" sz="1400" b="0" i="1" dirty="0"/>
              <a:t>P</a:t>
            </a:r>
            <a:r>
              <a:rPr lang="en-US" altLang="en-US" sz="1400" b="0" dirty="0"/>
              <a:t> = .0004</a:t>
            </a:r>
          </a:p>
        </p:txBody>
      </p:sp>
      <p:sp>
        <p:nvSpPr>
          <p:cNvPr id="3" name="Title 2">
            <a:extLst>
              <a:ext uri="{FF2B5EF4-FFF2-40B4-BE49-F238E27FC236}">
                <a16:creationId xmlns:a16="http://schemas.microsoft.com/office/drawing/2014/main" id="{75FE54D7-7488-A54A-9390-6F7C3C0B975B}"/>
              </a:ext>
            </a:extLst>
          </p:cNvPr>
          <p:cNvSpPr>
            <a:spLocks noGrp="1"/>
          </p:cNvSpPr>
          <p:nvPr>
            <p:ph type="title"/>
          </p:nvPr>
        </p:nvSpPr>
        <p:spPr/>
        <p:txBody>
          <a:bodyPr>
            <a:noAutofit/>
          </a:bodyPr>
          <a:lstStyle/>
          <a:p>
            <a:r>
              <a:rPr lang="en-US" altLang="en-US" sz="3200" b="1" dirty="0">
                <a:solidFill>
                  <a:srgbClr val="C00000"/>
                </a:solidFill>
              </a:rPr>
              <a:t>CHOP ± Rituximab in DLBCL: 7-Yr Survival Results</a:t>
            </a:r>
            <a:endParaRPr lang="en-US" sz="2800" dirty="0"/>
          </a:p>
        </p:txBody>
      </p:sp>
    </p:spTree>
    <p:extLst>
      <p:ext uri="{BB962C8B-B14F-4D97-AF65-F5344CB8AC3E}">
        <p14:creationId xmlns:p14="http://schemas.microsoft.com/office/powerpoint/2010/main" val="1130891862"/>
      </p:ext>
    </p:extLst>
  </p:cSld>
  <p:clrMapOvr>
    <a:masterClrMapping/>
  </p:clrMapOvr>
  <p:transition spd="slow">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128" t="8778" r="12664" b="6250"/>
          <a:stretch/>
        </p:blipFill>
        <p:spPr bwMode="auto">
          <a:xfrm>
            <a:off x="788307" y="428625"/>
            <a:ext cx="9251043" cy="575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3733449"/>
      </p:ext>
    </p:extLst>
  </p:cSld>
  <p:clrMapOvr>
    <a:masterClrMapping/>
  </p:clrMapOvr>
  <p:transition spd="slow">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18F59A-AD21-0A4F-A323-792540270E15}"/>
              </a:ext>
            </a:extLst>
          </p:cNvPr>
          <p:cNvSpPr>
            <a:spLocks noGrp="1"/>
          </p:cNvSpPr>
          <p:nvPr>
            <p:ph type="title"/>
          </p:nvPr>
        </p:nvSpPr>
        <p:spPr/>
        <p:txBody>
          <a:bodyPr>
            <a:normAutofit/>
          </a:bodyPr>
          <a:lstStyle/>
          <a:p>
            <a:r>
              <a:rPr lang="en-US" sz="4800" b="1" dirty="0">
                <a:solidFill>
                  <a:srgbClr val="C00000"/>
                </a:solidFill>
              </a:rPr>
              <a:t>Side effects of Rituximab</a:t>
            </a:r>
            <a:endParaRPr lang="en-US" sz="4800" dirty="0"/>
          </a:p>
        </p:txBody>
      </p:sp>
      <p:sp>
        <p:nvSpPr>
          <p:cNvPr id="3" name="Content Placeholder 2"/>
          <p:cNvSpPr>
            <a:spLocks noGrp="1"/>
          </p:cNvSpPr>
          <p:nvPr>
            <p:ph idx="1"/>
          </p:nvPr>
        </p:nvSpPr>
        <p:spPr/>
        <p:txBody>
          <a:bodyPr>
            <a:normAutofit/>
          </a:bodyPr>
          <a:lstStyle/>
          <a:p>
            <a:r>
              <a:rPr lang="en-US" sz="2800" dirty="0"/>
              <a:t>Need to check for Hep-B as it can reactivate hepatitis</a:t>
            </a:r>
          </a:p>
          <a:p>
            <a:r>
              <a:rPr lang="en-US" sz="2800" dirty="0"/>
              <a:t>Serious allergic reactions</a:t>
            </a:r>
          </a:p>
          <a:p>
            <a:r>
              <a:rPr lang="en-US" sz="2800" dirty="0"/>
              <a:t>Rash, skin peeling, mouth ulcer</a:t>
            </a:r>
          </a:p>
          <a:p>
            <a:r>
              <a:rPr lang="en-US" sz="2800" dirty="0"/>
              <a:t>Low wbc counts- increased risk of infections</a:t>
            </a:r>
          </a:p>
          <a:p>
            <a:r>
              <a:rPr lang="en-US" sz="2800" dirty="0"/>
              <a:t>Tumor Lysis syndrome</a:t>
            </a:r>
          </a:p>
          <a:p>
            <a:r>
              <a:rPr lang="en-US" sz="2800" dirty="0"/>
              <a:t>Nausea, vomiting fatigue</a:t>
            </a:r>
          </a:p>
          <a:p>
            <a:r>
              <a:rPr lang="en-US" sz="2800" dirty="0"/>
              <a:t>Cardiac, kidney, stomach issues</a:t>
            </a:r>
          </a:p>
          <a:p>
            <a:r>
              <a:rPr lang="en-US" sz="2800" dirty="0"/>
              <a:t>Progressive multifocal leukoencephalopathy</a:t>
            </a:r>
          </a:p>
        </p:txBody>
      </p:sp>
    </p:spTree>
    <p:extLst>
      <p:ext uri="{BB962C8B-B14F-4D97-AF65-F5344CB8AC3E}">
        <p14:creationId xmlns:p14="http://schemas.microsoft.com/office/powerpoint/2010/main" val="12154642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
                                        <p:tgtEl>
                                          <p:spTgt spid="3">
                                            <p:txEl>
                                              <p:pRg st="0" end="0"/>
                                            </p:txEl>
                                          </p:spTgt>
                                        </p:tgtEl>
                                      </p:cBhvr>
                                    </p:animEffect>
                                    <p:anim calcmode="lin" valueType="num">
                                      <p:cBhvr>
                                        <p:cTn id="8" dur="1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
                                        <p:tgtEl>
                                          <p:spTgt spid="3">
                                            <p:txEl>
                                              <p:pRg st="1" end="1"/>
                                            </p:txEl>
                                          </p:spTgt>
                                        </p:tgtEl>
                                      </p:cBhvr>
                                    </p:animEffect>
                                    <p:anim calcmode="lin" valueType="num">
                                      <p:cBhvr>
                                        <p:cTn id="15" dur="1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
                                        <p:tgtEl>
                                          <p:spTgt spid="3">
                                            <p:txEl>
                                              <p:pRg st="2" end="2"/>
                                            </p:txEl>
                                          </p:spTgt>
                                        </p:tgtEl>
                                      </p:cBhvr>
                                    </p:animEffect>
                                    <p:anim calcmode="lin" valueType="num">
                                      <p:cBhvr>
                                        <p:cTn id="22" dur="1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
                                        <p:tgtEl>
                                          <p:spTgt spid="3">
                                            <p:txEl>
                                              <p:pRg st="3" end="3"/>
                                            </p:txEl>
                                          </p:spTgt>
                                        </p:tgtEl>
                                      </p:cBhvr>
                                    </p:animEffect>
                                    <p:anim calcmode="lin" valueType="num">
                                      <p:cBhvr>
                                        <p:cTn id="29" dur="1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
                                        <p:tgtEl>
                                          <p:spTgt spid="3">
                                            <p:txEl>
                                              <p:pRg st="4" end="4"/>
                                            </p:txEl>
                                          </p:spTgt>
                                        </p:tgtEl>
                                      </p:cBhvr>
                                    </p:animEffect>
                                    <p:anim calcmode="lin" valueType="num">
                                      <p:cBhvr>
                                        <p:cTn id="36" dur="1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
                                        <p:tgtEl>
                                          <p:spTgt spid="3">
                                            <p:txEl>
                                              <p:pRg st="5" end="5"/>
                                            </p:txEl>
                                          </p:spTgt>
                                        </p:tgtEl>
                                      </p:cBhvr>
                                    </p:animEffect>
                                    <p:anim calcmode="lin" valueType="num">
                                      <p:cBhvr>
                                        <p:cTn id="43" dur="1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
                                        <p:tgtEl>
                                          <p:spTgt spid="3">
                                            <p:txEl>
                                              <p:pRg st="6" end="6"/>
                                            </p:txEl>
                                          </p:spTgt>
                                        </p:tgtEl>
                                      </p:cBhvr>
                                    </p:animEffect>
                                    <p:anim calcmode="lin" valueType="num">
                                      <p:cBhvr>
                                        <p:cTn id="50" dur="1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
                                        <p:tgtEl>
                                          <p:spTgt spid="3">
                                            <p:txEl>
                                              <p:pRg st="7" end="7"/>
                                            </p:txEl>
                                          </p:spTgt>
                                        </p:tgtEl>
                                      </p:cBhvr>
                                    </p:animEffect>
                                    <p:anim calcmode="lin" valueType="num">
                                      <p:cBhvr>
                                        <p:cTn id="57" dur="1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71300" y="0"/>
            <a:ext cx="520700" cy="365125"/>
          </a:xfrm>
        </p:spPr>
        <p:txBody>
          <a:bodyPr/>
          <a:lstStyle/>
          <a:p>
            <a:fld id="{D57F1E4F-1CFF-5643-939E-217C01CDF565}" type="slidenum">
              <a:rPr lang="en-US" smtClean="0"/>
              <a:pPr/>
              <a:t>35</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8024" y="1588248"/>
            <a:ext cx="4579257" cy="3468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a:extLst>
              <a:ext uri="{FF2B5EF4-FFF2-40B4-BE49-F238E27FC236}">
                <a16:creationId xmlns:a16="http://schemas.microsoft.com/office/drawing/2014/main" id="{338E4CA0-65EF-3944-93DF-AB9112F59883}"/>
              </a:ext>
            </a:extLst>
          </p:cNvPr>
          <p:cNvSpPr>
            <a:spLocks noGrp="1"/>
          </p:cNvSpPr>
          <p:nvPr>
            <p:ph type="ctrTitle"/>
          </p:nvPr>
        </p:nvSpPr>
        <p:spPr>
          <a:xfrm>
            <a:off x="914400" y="2130428"/>
            <a:ext cx="5943600" cy="1470025"/>
          </a:xfrm>
        </p:spPr>
        <p:txBody>
          <a:bodyPr>
            <a:normAutofit/>
          </a:bodyPr>
          <a:lstStyle/>
          <a:p>
            <a:pPr algn="l"/>
            <a:r>
              <a:rPr lang="en-US" sz="4800" b="1" dirty="0">
                <a:solidFill>
                  <a:srgbClr val="C00000"/>
                </a:solidFill>
              </a:rPr>
              <a:t>Targeted Therapies</a:t>
            </a:r>
            <a:endParaRPr lang="en-US" sz="4800" dirty="0"/>
          </a:p>
        </p:txBody>
      </p:sp>
      <p:sp>
        <p:nvSpPr>
          <p:cNvPr id="8" name="Subtitle 7">
            <a:extLst>
              <a:ext uri="{FF2B5EF4-FFF2-40B4-BE49-F238E27FC236}">
                <a16:creationId xmlns:a16="http://schemas.microsoft.com/office/drawing/2014/main" id="{5A9B5C0D-00E2-C048-8791-D2FD041F47B0}"/>
              </a:ext>
            </a:extLst>
          </p:cNvPr>
          <p:cNvSpPr>
            <a:spLocks noGrp="1"/>
          </p:cNvSpPr>
          <p:nvPr>
            <p:ph type="subTitle" idx="1"/>
          </p:nvPr>
        </p:nvSpPr>
        <p:spPr>
          <a:xfrm>
            <a:off x="914400" y="3886202"/>
            <a:ext cx="5943600" cy="1649509"/>
          </a:xfrm>
        </p:spPr>
        <p:txBody>
          <a:bodyPr/>
          <a:lstStyle/>
          <a:p>
            <a:pPr algn="l"/>
            <a:r>
              <a:rPr lang="en-US" b="1" dirty="0">
                <a:solidFill>
                  <a:schemeClr val="tx1"/>
                </a:solidFill>
              </a:rPr>
              <a:t>CLL</a:t>
            </a:r>
          </a:p>
        </p:txBody>
      </p:sp>
    </p:spTree>
    <p:extLst>
      <p:ext uri="{BB962C8B-B14F-4D97-AF65-F5344CB8AC3E}">
        <p14:creationId xmlns:p14="http://schemas.microsoft.com/office/powerpoint/2010/main" val="3753472991"/>
      </p:ext>
    </p:extLst>
  </p:cSld>
  <p:clrMapOvr>
    <a:masterClrMapping/>
  </p:clrMapOvr>
  <p:transition spd="slow">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DF4A900-DCF4-1542-9384-03BCB3BBE455}"/>
              </a:ext>
            </a:extLst>
          </p:cNvPr>
          <p:cNvSpPr>
            <a:spLocks noGrp="1"/>
          </p:cNvSpPr>
          <p:nvPr>
            <p:ph type="title"/>
          </p:nvPr>
        </p:nvSpPr>
        <p:spPr/>
        <p:txBody>
          <a:bodyPr>
            <a:normAutofit/>
          </a:bodyPr>
          <a:lstStyle/>
          <a:p>
            <a:r>
              <a:rPr lang="en-US" altLang="en-US" sz="4800" b="1" dirty="0">
                <a:solidFill>
                  <a:srgbClr val="C00000"/>
                </a:solidFill>
              </a:rPr>
              <a:t>CLL- Diagnosis</a:t>
            </a:r>
            <a:endParaRPr lang="en-US" sz="4800" dirty="0"/>
          </a:p>
        </p:txBody>
      </p:sp>
      <p:sp>
        <p:nvSpPr>
          <p:cNvPr id="15363" name="Rectangle 3"/>
          <p:cNvSpPr>
            <a:spLocks noGrp="1" noChangeArrowheads="1"/>
          </p:cNvSpPr>
          <p:nvPr>
            <p:ph type="body" sz="half" idx="1"/>
          </p:nvPr>
        </p:nvSpPr>
        <p:spPr/>
        <p:txBody>
          <a:bodyPr/>
          <a:lstStyle/>
          <a:p>
            <a:pPr>
              <a:buFont typeface="Wingdings" pitchFamily="2" charset="2"/>
              <a:buNone/>
              <a:defRPr/>
            </a:pPr>
            <a:endParaRPr lang="en-US" altLang="en-US" b="1" dirty="0"/>
          </a:p>
          <a:p>
            <a:pPr>
              <a:defRPr/>
            </a:pPr>
            <a:r>
              <a:rPr lang="en-US" altLang="en-US" b="1" dirty="0"/>
              <a:t>Massive lymphadenopathy</a:t>
            </a:r>
          </a:p>
          <a:p>
            <a:pPr>
              <a:defRPr/>
            </a:pPr>
            <a:endParaRPr lang="en-US" altLang="en-US" b="1" dirty="0"/>
          </a:p>
          <a:p>
            <a:pPr>
              <a:defRPr/>
            </a:pPr>
            <a:r>
              <a:rPr lang="en-US" altLang="en-US" b="1" dirty="0"/>
              <a:t>Axillary  lymphadenopathy</a:t>
            </a:r>
          </a:p>
          <a:p>
            <a:pPr>
              <a:defRPr/>
            </a:pPr>
            <a:endParaRPr lang="en-US" altLang="en-US" b="1" dirty="0"/>
          </a:p>
          <a:p>
            <a:pPr>
              <a:buFont typeface="Wingdings" pitchFamily="2" charset="2"/>
              <a:buNone/>
              <a:defRPr/>
            </a:pPr>
            <a:endParaRPr lang="en-US" altLang="en-US" b="1" dirty="0"/>
          </a:p>
        </p:txBody>
      </p:sp>
      <p:pic>
        <p:nvPicPr>
          <p:cNvPr id="12292" name="Picture 6" descr="CLL_PIC"/>
          <p:cNvPicPr>
            <a:picLocks noGrp="1" noChangeAspect="1" noChangeArrowheads="1"/>
          </p:cNvPicPr>
          <p:nvPr>
            <p:ph type="clipArt" sz="half" idx="2"/>
          </p:nvPr>
        </p:nvPicPr>
        <p:blipFill rotWithShape="1">
          <a:blip r:embed="rId2">
            <a:extLst>
              <a:ext uri="{28A0092B-C50C-407E-A947-70E740481C1C}">
                <a14:useLocalDpi xmlns:a14="http://schemas.microsoft.com/office/drawing/2010/main" val="0"/>
              </a:ext>
            </a:extLst>
          </a:blip>
          <a:srcRect l="13125" t="15260"/>
          <a:stretch/>
        </p:blipFill>
        <p:spPr>
          <a:xfrm>
            <a:off x="6096000" y="1771649"/>
            <a:ext cx="5168955" cy="3781425"/>
          </a:xfrm>
        </p:spPr>
      </p:pic>
      <p:sp>
        <p:nvSpPr>
          <p:cNvPr id="12293" name="Slide Number Placeholder 5"/>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spcBef>
                <a:spcPct val="20000"/>
              </a:spcBef>
              <a:buClr>
                <a:schemeClr val="hlink"/>
              </a:buClr>
              <a:buSzPct val="70000"/>
              <a:buFont typeface="Wingdings" pitchFamily="2" charset="2"/>
              <a:buChar char="n"/>
              <a:defRPr sz="3200">
                <a:solidFill>
                  <a:schemeClr val="tx1"/>
                </a:solidFill>
                <a:latin typeface="Arial Narrow" pitchFamily="34"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Arial Narrow" pitchFamily="34"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Arial Narrow" pitchFamily="34"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Arial Narrow"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Arial Narrow"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9pPr>
          </a:lstStyle>
          <a:p>
            <a:pPr eaLnBrk="1" hangingPunct="1">
              <a:spcBef>
                <a:spcPct val="0"/>
              </a:spcBef>
              <a:buClrTx/>
              <a:buSzTx/>
              <a:buFontTx/>
              <a:buNone/>
            </a:pPr>
            <a:fld id="{07BD7FD0-4F56-4680-8E0D-6243DFB32403}" type="slidenum">
              <a:rPr lang="en-US" altLang="en-US" sz="1200" smtClean="0">
                <a:latin typeface="Arial" pitchFamily="34" charset="0"/>
              </a:rPr>
              <a:pPr eaLnBrk="1" hangingPunct="1">
                <a:spcBef>
                  <a:spcPct val="0"/>
                </a:spcBef>
                <a:buClrTx/>
                <a:buSzTx/>
                <a:buFontTx/>
                <a:buNone/>
              </a:pPr>
              <a:t>36</a:t>
            </a:fld>
            <a:endParaRPr lang="en-US" altLang="en-US" sz="1200" dirty="0">
              <a:latin typeface="Arial" pitchFamily="34" charset="0"/>
            </a:endParaRPr>
          </a:p>
        </p:txBody>
      </p:sp>
    </p:spTree>
    <p:extLst>
      <p:ext uri="{BB962C8B-B14F-4D97-AF65-F5344CB8AC3E}">
        <p14:creationId xmlns:p14="http://schemas.microsoft.com/office/powerpoint/2010/main" val="4223282762"/>
      </p:ext>
    </p:extLst>
  </p:cSld>
  <p:clrMapOvr>
    <a:masterClrMapping/>
  </p:clrMapOvr>
  <p:transition spd="slow">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11671300" y="0"/>
            <a:ext cx="520700" cy="365125"/>
          </a:xfrm>
        </p:spPr>
        <p:txBody>
          <a:bodyPr/>
          <a:lstStyle/>
          <a:p>
            <a:pPr>
              <a:defRPr/>
            </a:pPr>
            <a:fld id="{F7BDCD36-1D06-4B81-ABD2-8AD8B5DB90C9}" type="slidenum">
              <a:rPr lang="en-US" altLang="en-US" smtClean="0"/>
              <a:pPr>
                <a:defRPr/>
              </a:pPr>
              <a:t>37</a:t>
            </a:fld>
            <a:endParaRPr lang="en-US" altLang="en-US" dirty="0"/>
          </a:p>
        </p:txBody>
      </p:sp>
      <p:pic>
        <p:nvPicPr>
          <p:cNvPr id="7170" name="Picture 2"/>
          <p:cNvPicPr>
            <a:picLocks noChangeAspect="1" noChangeArrowheads="1"/>
          </p:cNvPicPr>
          <p:nvPr/>
        </p:nvPicPr>
        <p:blipFill rotWithShape="1">
          <a:blip r:embed="rId2">
            <a:biLevel thresh="25000"/>
            <a:extLst>
              <a:ext uri="{28A0092B-C50C-407E-A947-70E740481C1C}">
                <a14:useLocalDpi xmlns:a14="http://schemas.microsoft.com/office/drawing/2010/main" val="0"/>
              </a:ext>
            </a:extLst>
          </a:blip>
          <a:srcRect l="9908" t="19262" r="24883" b="19262"/>
          <a:stretch/>
        </p:blipFill>
        <p:spPr bwMode="auto">
          <a:xfrm>
            <a:off x="908155" y="365125"/>
            <a:ext cx="9502615" cy="5264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064073"/>
      </p:ext>
    </p:extLst>
  </p:cSld>
  <p:clrMapOvr>
    <a:masterClrMapping/>
  </p:clrMapOvr>
  <p:transition spd="slow">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191"/>
          <p:cNvGrpSpPr>
            <a:grpSpLocks/>
          </p:cNvGrpSpPr>
          <p:nvPr/>
        </p:nvGrpSpPr>
        <p:grpSpPr bwMode="auto">
          <a:xfrm>
            <a:off x="2012950" y="1978025"/>
            <a:ext cx="7893051" cy="2090738"/>
            <a:chOff x="1638296" y="2238376"/>
            <a:chExt cx="5919790" cy="2090737"/>
          </a:xfrm>
        </p:grpSpPr>
        <p:cxnSp>
          <p:nvCxnSpPr>
            <p:cNvPr id="32904" name="Straight Connector 100"/>
            <p:cNvCxnSpPr>
              <a:cxnSpLocks noChangeShapeType="1"/>
            </p:cNvCxnSpPr>
            <p:nvPr/>
          </p:nvCxnSpPr>
          <p:spPr bwMode="auto">
            <a:xfrm flipV="1">
              <a:off x="7529511" y="4252913"/>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05" name="Straight Connector 101"/>
            <p:cNvCxnSpPr>
              <a:cxnSpLocks noChangeShapeType="1"/>
            </p:cNvCxnSpPr>
            <p:nvPr/>
          </p:nvCxnSpPr>
          <p:spPr bwMode="auto">
            <a:xfrm flipV="1">
              <a:off x="7248523" y="4252913"/>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06" name="Straight Connector 102"/>
            <p:cNvCxnSpPr>
              <a:cxnSpLocks noChangeShapeType="1"/>
            </p:cNvCxnSpPr>
            <p:nvPr/>
          </p:nvCxnSpPr>
          <p:spPr bwMode="auto">
            <a:xfrm flipV="1">
              <a:off x="7291386" y="4252913"/>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07" name="Straight Connector 103"/>
            <p:cNvCxnSpPr>
              <a:cxnSpLocks noChangeShapeType="1"/>
            </p:cNvCxnSpPr>
            <p:nvPr/>
          </p:nvCxnSpPr>
          <p:spPr bwMode="auto">
            <a:xfrm flipV="1">
              <a:off x="6829424" y="4024314"/>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08" name="Straight Connector 104"/>
            <p:cNvCxnSpPr>
              <a:cxnSpLocks noChangeShapeType="1"/>
            </p:cNvCxnSpPr>
            <p:nvPr/>
          </p:nvCxnSpPr>
          <p:spPr bwMode="auto">
            <a:xfrm flipV="1">
              <a:off x="6872287" y="4024314"/>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09" name="Straight Connector 105"/>
            <p:cNvCxnSpPr>
              <a:cxnSpLocks noChangeShapeType="1"/>
            </p:cNvCxnSpPr>
            <p:nvPr/>
          </p:nvCxnSpPr>
          <p:spPr bwMode="auto">
            <a:xfrm flipV="1">
              <a:off x="6472237" y="3900489"/>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10" name="Straight Connector 106"/>
            <p:cNvCxnSpPr>
              <a:cxnSpLocks noChangeShapeType="1"/>
            </p:cNvCxnSpPr>
            <p:nvPr/>
          </p:nvCxnSpPr>
          <p:spPr bwMode="auto">
            <a:xfrm flipV="1">
              <a:off x="6524625" y="3905251"/>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11" name="Straight Connector 107"/>
            <p:cNvCxnSpPr>
              <a:cxnSpLocks noChangeShapeType="1"/>
            </p:cNvCxnSpPr>
            <p:nvPr/>
          </p:nvCxnSpPr>
          <p:spPr bwMode="auto">
            <a:xfrm flipV="1">
              <a:off x="6138863" y="3771901"/>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12" name="Straight Connector 108"/>
            <p:cNvCxnSpPr>
              <a:cxnSpLocks noChangeShapeType="1"/>
            </p:cNvCxnSpPr>
            <p:nvPr/>
          </p:nvCxnSpPr>
          <p:spPr bwMode="auto">
            <a:xfrm flipV="1">
              <a:off x="6191250" y="3810000"/>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13" name="Straight Connector 109"/>
            <p:cNvCxnSpPr>
              <a:cxnSpLocks noChangeShapeType="1"/>
            </p:cNvCxnSpPr>
            <p:nvPr/>
          </p:nvCxnSpPr>
          <p:spPr bwMode="auto">
            <a:xfrm flipV="1">
              <a:off x="6238875" y="3810000"/>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14" name="Straight Connector 110"/>
            <p:cNvCxnSpPr>
              <a:cxnSpLocks noChangeShapeType="1"/>
            </p:cNvCxnSpPr>
            <p:nvPr/>
          </p:nvCxnSpPr>
          <p:spPr bwMode="auto">
            <a:xfrm flipV="1">
              <a:off x="6319837" y="3810000"/>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15" name="Straight Connector 111"/>
            <p:cNvCxnSpPr>
              <a:cxnSpLocks noChangeShapeType="1"/>
            </p:cNvCxnSpPr>
            <p:nvPr/>
          </p:nvCxnSpPr>
          <p:spPr bwMode="auto">
            <a:xfrm flipV="1">
              <a:off x="6357937" y="3810000"/>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16" name="Straight Connector 112"/>
            <p:cNvCxnSpPr>
              <a:cxnSpLocks noChangeShapeType="1"/>
            </p:cNvCxnSpPr>
            <p:nvPr/>
          </p:nvCxnSpPr>
          <p:spPr bwMode="auto">
            <a:xfrm flipV="1">
              <a:off x="6429374" y="3810000"/>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17" name="Straight Connector 113"/>
            <p:cNvCxnSpPr>
              <a:cxnSpLocks noChangeShapeType="1"/>
            </p:cNvCxnSpPr>
            <p:nvPr/>
          </p:nvCxnSpPr>
          <p:spPr bwMode="auto">
            <a:xfrm flipV="1">
              <a:off x="6400800" y="3810000"/>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18" name="Straight Connector 114"/>
            <p:cNvCxnSpPr>
              <a:cxnSpLocks noChangeShapeType="1"/>
            </p:cNvCxnSpPr>
            <p:nvPr/>
          </p:nvCxnSpPr>
          <p:spPr bwMode="auto">
            <a:xfrm flipV="1">
              <a:off x="5791200" y="3581401"/>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19" name="Straight Connector 115"/>
            <p:cNvCxnSpPr>
              <a:cxnSpLocks noChangeShapeType="1"/>
            </p:cNvCxnSpPr>
            <p:nvPr/>
          </p:nvCxnSpPr>
          <p:spPr bwMode="auto">
            <a:xfrm flipV="1">
              <a:off x="5843588" y="3581401"/>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20" name="Straight Connector 116"/>
            <p:cNvCxnSpPr>
              <a:cxnSpLocks noChangeShapeType="1"/>
            </p:cNvCxnSpPr>
            <p:nvPr/>
          </p:nvCxnSpPr>
          <p:spPr bwMode="auto">
            <a:xfrm flipV="1">
              <a:off x="5891213" y="3605211"/>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21" name="Straight Connector 117"/>
            <p:cNvCxnSpPr>
              <a:cxnSpLocks noChangeShapeType="1"/>
            </p:cNvCxnSpPr>
            <p:nvPr/>
          </p:nvCxnSpPr>
          <p:spPr bwMode="auto">
            <a:xfrm flipV="1">
              <a:off x="5943601" y="3643313"/>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22" name="Straight Connector 118"/>
            <p:cNvCxnSpPr>
              <a:cxnSpLocks noChangeShapeType="1"/>
            </p:cNvCxnSpPr>
            <p:nvPr/>
          </p:nvCxnSpPr>
          <p:spPr bwMode="auto">
            <a:xfrm flipV="1">
              <a:off x="5972176" y="366712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23" name="Straight Connector 119"/>
            <p:cNvCxnSpPr>
              <a:cxnSpLocks noChangeShapeType="1"/>
            </p:cNvCxnSpPr>
            <p:nvPr/>
          </p:nvCxnSpPr>
          <p:spPr bwMode="auto">
            <a:xfrm flipV="1">
              <a:off x="6000750" y="3724277"/>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24" name="Straight Connector 120"/>
            <p:cNvCxnSpPr>
              <a:cxnSpLocks noChangeShapeType="1"/>
            </p:cNvCxnSpPr>
            <p:nvPr/>
          </p:nvCxnSpPr>
          <p:spPr bwMode="auto">
            <a:xfrm flipV="1">
              <a:off x="6048375" y="3724277"/>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25" name="Straight Connector 121"/>
            <p:cNvCxnSpPr>
              <a:cxnSpLocks noChangeShapeType="1"/>
            </p:cNvCxnSpPr>
            <p:nvPr/>
          </p:nvCxnSpPr>
          <p:spPr bwMode="auto">
            <a:xfrm flipV="1">
              <a:off x="5419725" y="3490913"/>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26" name="Straight Connector 122"/>
            <p:cNvCxnSpPr>
              <a:cxnSpLocks noChangeShapeType="1"/>
            </p:cNvCxnSpPr>
            <p:nvPr/>
          </p:nvCxnSpPr>
          <p:spPr bwMode="auto">
            <a:xfrm flipV="1">
              <a:off x="5467350" y="351472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27" name="Straight Connector 123"/>
            <p:cNvCxnSpPr>
              <a:cxnSpLocks noChangeShapeType="1"/>
            </p:cNvCxnSpPr>
            <p:nvPr/>
          </p:nvCxnSpPr>
          <p:spPr bwMode="auto">
            <a:xfrm flipV="1">
              <a:off x="5510213" y="353853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28" name="Straight Connector 124"/>
            <p:cNvCxnSpPr>
              <a:cxnSpLocks noChangeShapeType="1"/>
            </p:cNvCxnSpPr>
            <p:nvPr/>
          </p:nvCxnSpPr>
          <p:spPr bwMode="auto">
            <a:xfrm flipV="1">
              <a:off x="5538788" y="353853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29" name="Straight Connector 125"/>
            <p:cNvCxnSpPr>
              <a:cxnSpLocks noChangeShapeType="1"/>
            </p:cNvCxnSpPr>
            <p:nvPr/>
          </p:nvCxnSpPr>
          <p:spPr bwMode="auto">
            <a:xfrm flipV="1">
              <a:off x="5572125" y="353853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30" name="Straight Connector 126"/>
            <p:cNvCxnSpPr>
              <a:cxnSpLocks noChangeShapeType="1"/>
            </p:cNvCxnSpPr>
            <p:nvPr/>
          </p:nvCxnSpPr>
          <p:spPr bwMode="auto">
            <a:xfrm flipV="1">
              <a:off x="5605463" y="353853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31" name="Straight Connector 127"/>
            <p:cNvCxnSpPr>
              <a:cxnSpLocks noChangeShapeType="1"/>
            </p:cNvCxnSpPr>
            <p:nvPr/>
          </p:nvCxnSpPr>
          <p:spPr bwMode="auto">
            <a:xfrm flipV="1">
              <a:off x="5629275" y="353853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32" name="Straight Connector 128"/>
            <p:cNvCxnSpPr>
              <a:cxnSpLocks noChangeShapeType="1"/>
            </p:cNvCxnSpPr>
            <p:nvPr/>
          </p:nvCxnSpPr>
          <p:spPr bwMode="auto">
            <a:xfrm flipV="1">
              <a:off x="5172076" y="3290888"/>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33" name="Straight Connector 129"/>
            <p:cNvCxnSpPr>
              <a:cxnSpLocks noChangeShapeType="1"/>
            </p:cNvCxnSpPr>
            <p:nvPr/>
          </p:nvCxnSpPr>
          <p:spPr bwMode="auto">
            <a:xfrm flipV="1">
              <a:off x="5262563" y="3309938"/>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34" name="Straight Connector 130"/>
            <p:cNvCxnSpPr>
              <a:cxnSpLocks noChangeShapeType="1"/>
            </p:cNvCxnSpPr>
            <p:nvPr/>
          </p:nvCxnSpPr>
          <p:spPr bwMode="auto">
            <a:xfrm flipV="1">
              <a:off x="5343525" y="3352801"/>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35" name="Straight Connector 131"/>
            <p:cNvCxnSpPr>
              <a:cxnSpLocks noChangeShapeType="1"/>
            </p:cNvCxnSpPr>
            <p:nvPr/>
          </p:nvCxnSpPr>
          <p:spPr bwMode="auto">
            <a:xfrm flipV="1">
              <a:off x="5372100" y="3386138"/>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36" name="Straight Connector 132"/>
            <p:cNvCxnSpPr>
              <a:cxnSpLocks noChangeShapeType="1"/>
            </p:cNvCxnSpPr>
            <p:nvPr/>
          </p:nvCxnSpPr>
          <p:spPr bwMode="auto">
            <a:xfrm flipV="1">
              <a:off x="5000625" y="326707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37" name="Straight Connector 133"/>
            <p:cNvCxnSpPr>
              <a:cxnSpLocks noChangeShapeType="1"/>
            </p:cNvCxnSpPr>
            <p:nvPr/>
          </p:nvCxnSpPr>
          <p:spPr bwMode="auto">
            <a:xfrm flipV="1">
              <a:off x="5057774" y="3271838"/>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38" name="Straight Connector 134"/>
            <p:cNvCxnSpPr>
              <a:cxnSpLocks noChangeShapeType="1"/>
            </p:cNvCxnSpPr>
            <p:nvPr/>
          </p:nvCxnSpPr>
          <p:spPr bwMode="auto">
            <a:xfrm flipV="1">
              <a:off x="5129212" y="3290888"/>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39" name="Straight Connector 135"/>
            <p:cNvCxnSpPr>
              <a:cxnSpLocks noChangeShapeType="1"/>
            </p:cNvCxnSpPr>
            <p:nvPr/>
          </p:nvCxnSpPr>
          <p:spPr bwMode="auto">
            <a:xfrm flipV="1">
              <a:off x="5091112" y="3290888"/>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40" name="Straight Connector 136"/>
            <p:cNvCxnSpPr>
              <a:cxnSpLocks noChangeShapeType="1"/>
            </p:cNvCxnSpPr>
            <p:nvPr/>
          </p:nvCxnSpPr>
          <p:spPr bwMode="auto">
            <a:xfrm flipV="1">
              <a:off x="4795838" y="3105151"/>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41" name="Straight Connector 137"/>
            <p:cNvCxnSpPr>
              <a:cxnSpLocks noChangeShapeType="1"/>
            </p:cNvCxnSpPr>
            <p:nvPr/>
          </p:nvCxnSpPr>
          <p:spPr bwMode="auto">
            <a:xfrm flipV="1">
              <a:off x="4857750" y="3148013"/>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42" name="Straight Connector 138"/>
            <p:cNvCxnSpPr>
              <a:cxnSpLocks noChangeShapeType="1"/>
            </p:cNvCxnSpPr>
            <p:nvPr/>
          </p:nvCxnSpPr>
          <p:spPr bwMode="auto">
            <a:xfrm flipV="1">
              <a:off x="4910138" y="3200401"/>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43" name="Straight Connector 139"/>
            <p:cNvCxnSpPr>
              <a:cxnSpLocks noChangeShapeType="1"/>
            </p:cNvCxnSpPr>
            <p:nvPr/>
          </p:nvCxnSpPr>
          <p:spPr bwMode="auto">
            <a:xfrm flipV="1">
              <a:off x="4933949" y="3224214"/>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44" name="Straight Connector 140"/>
            <p:cNvCxnSpPr>
              <a:cxnSpLocks noChangeShapeType="1"/>
            </p:cNvCxnSpPr>
            <p:nvPr/>
          </p:nvCxnSpPr>
          <p:spPr bwMode="auto">
            <a:xfrm flipV="1">
              <a:off x="4953000" y="3252789"/>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45" name="Straight Connector 141"/>
            <p:cNvCxnSpPr>
              <a:cxnSpLocks noChangeShapeType="1"/>
            </p:cNvCxnSpPr>
            <p:nvPr/>
          </p:nvCxnSpPr>
          <p:spPr bwMode="auto">
            <a:xfrm flipV="1">
              <a:off x="4551361" y="3052764"/>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46" name="Straight Connector 142"/>
            <p:cNvCxnSpPr>
              <a:cxnSpLocks noChangeShapeType="1"/>
            </p:cNvCxnSpPr>
            <p:nvPr/>
          </p:nvCxnSpPr>
          <p:spPr bwMode="auto">
            <a:xfrm flipV="1">
              <a:off x="4594227" y="3052765"/>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47" name="Straight Connector 143"/>
            <p:cNvCxnSpPr>
              <a:cxnSpLocks noChangeShapeType="1"/>
            </p:cNvCxnSpPr>
            <p:nvPr/>
          </p:nvCxnSpPr>
          <p:spPr bwMode="auto">
            <a:xfrm flipV="1">
              <a:off x="4637085" y="3057527"/>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48" name="Straight Connector 144"/>
            <p:cNvCxnSpPr>
              <a:cxnSpLocks noChangeShapeType="1"/>
            </p:cNvCxnSpPr>
            <p:nvPr/>
          </p:nvCxnSpPr>
          <p:spPr bwMode="auto">
            <a:xfrm flipV="1">
              <a:off x="4713285" y="3062289"/>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49" name="Straight Connector 145"/>
            <p:cNvCxnSpPr>
              <a:cxnSpLocks noChangeShapeType="1"/>
            </p:cNvCxnSpPr>
            <p:nvPr/>
          </p:nvCxnSpPr>
          <p:spPr bwMode="auto">
            <a:xfrm flipV="1">
              <a:off x="4746621" y="307657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50" name="Straight Connector 146"/>
            <p:cNvCxnSpPr>
              <a:cxnSpLocks noChangeShapeType="1"/>
            </p:cNvCxnSpPr>
            <p:nvPr/>
          </p:nvCxnSpPr>
          <p:spPr bwMode="auto">
            <a:xfrm flipV="1">
              <a:off x="4165596" y="2933701"/>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51" name="Straight Connector 147"/>
            <p:cNvCxnSpPr>
              <a:cxnSpLocks noChangeShapeType="1"/>
            </p:cNvCxnSpPr>
            <p:nvPr/>
          </p:nvCxnSpPr>
          <p:spPr bwMode="auto">
            <a:xfrm flipV="1">
              <a:off x="4241796" y="2928939"/>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52" name="Straight Connector 148"/>
            <p:cNvCxnSpPr>
              <a:cxnSpLocks noChangeShapeType="1"/>
            </p:cNvCxnSpPr>
            <p:nvPr/>
          </p:nvCxnSpPr>
          <p:spPr bwMode="auto">
            <a:xfrm flipV="1">
              <a:off x="4279896" y="2933701"/>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53" name="Straight Connector 149"/>
            <p:cNvCxnSpPr>
              <a:cxnSpLocks noChangeShapeType="1"/>
            </p:cNvCxnSpPr>
            <p:nvPr/>
          </p:nvCxnSpPr>
          <p:spPr bwMode="auto">
            <a:xfrm flipV="1">
              <a:off x="4356096" y="292417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54" name="Straight Connector 150"/>
            <p:cNvCxnSpPr>
              <a:cxnSpLocks noChangeShapeType="1"/>
            </p:cNvCxnSpPr>
            <p:nvPr/>
          </p:nvCxnSpPr>
          <p:spPr bwMode="auto">
            <a:xfrm flipV="1">
              <a:off x="4395786" y="2928939"/>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55" name="Straight Connector 151"/>
            <p:cNvCxnSpPr>
              <a:cxnSpLocks noChangeShapeType="1"/>
            </p:cNvCxnSpPr>
            <p:nvPr/>
          </p:nvCxnSpPr>
          <p:spPr bwMode="auto">
            <a:xfrm flipV="1">
              <a:off x="4427534" y="2990852"/>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56" name="Straight Connector 152"/>
            <p:cNvCxnSpPr>
              <a:cxnSpLocks noChangeShapeType="1"/>
            </p:cNvCxnSpPr>
            <p:nvPr/>
          </p:nvCxnSpPr>
          <p:spPr bwMode="auto">
            <a:xfrm flipV="1">
              <a:off x="4470396" y="2995614"/>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57" name="Straight Connector 153"/>
            <p:cNvCxnSpPr>
              <a:cxnSpLocks noChangeShapeType="1"/>
            </p:cNvCxnSpPr>
            <p:nvPr/>
          </p:nvCxnSpPr>
          <p:spPr bwMode="auto">
            <a:xfrm flipV="1">
              <a:off x="1638296" y="223837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58" name="Straight Connector 154"/>
            <p:cNvCxnSpPr>
              <a:cxnSpLocks noChangeShapeType="1"/>
            </p:cNvCxnSpPr>
            <p:nvPr/>
          </p:nvCxnSpPr>
          <p:spPr bwMode="auto">
            <a:xfrm flipV="1">
              <a:off x="1822446" y="2281239"/>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59" name="Straight Connector 155"/>
            <p:cNvCxnSpPr>
              <a:cxnSpLocks noChangeShapeType="1"/>
            </p:cNvCxnSpPr>
            <p:nvPr/>
          </p:nvCxnSpPr>
          <p:spPr bwMode="auto">
            <a:xfrm flipV="1">
              <a:off x="2089146" y="2314577"/>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60" name="Straight Connector 156"/>
            <p:cNvCxnSpPr>
              <a:cxnSpLocks noChangeShapeType="1"/>
            </p:cNvCxnSpPr>
            <p:nvPr/>
          </p:nvCxnSpPr>
          <p:spPr bwMode="auto">
            <a:xfrm flipV="1">
              <a:off x="2174871" y="2328864"/>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61" name="Straight Connector 157"/>
            <p:cNvCxnSpPr>
              <a:cxnSpLocks noChangeShapeType="1"/>
            </p:cNvCxnSpPr>
            <p:nvPr/>
          </p:nvCxnSpPr>
          <p:spPr bwMode="auto">
            <a:xfrm flipV="1">
              <a:off x="2265358" y="2343151"/>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62" name="Straight Connector 158"/>
            <p:cNvCxnSpPr>
              <a:cxnSpLocks noChangeShapeType="1"/>
            </p:cNvCxnSpPr>
            <p:nvPr/>
          </p:nvCxnSpPr>
          <p:spPr bwMode="auto">
            <a:xfrm flipV="1">
              <a:off x="2522533" y="2347914"/>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63" name="Straight Connector 159"/>
            <p:cNvCxnSpPr>
              <a:cxnSpLocks noChangeShapeType="1"/>
            </p:cNvCxnSpPr>
            <p:nvPr/>
          </p:nvCxnSpPr>
          <p:spPr bwMode="auto">
            <a:xfrm flipV="1">
              <a:off x="2713033" y="2366964"/>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64" name="Straight Connector 160"/>
            <p:cNvCxnSpPr>
              <a:cxnSpLocks noChangeShapeType="1"/>
            </p:cNvCxnSpPr>
            <p:nvPr/>
          </p:nvCxnSpPr>
          <p:spPr bwMode="auto">
            <a:xfrm flipV="1">
              <a:off x="2770183" y="2381251"/>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65" name="Straight Connector 161"/>
            <p:cNvCxnSpPr>
              <a:cxnSpLocks noChangeShapeType="1"/>
            </p:cNvCxnSpPr>
            <p:nvPr/>
          </p:nvCxnSpPr>
          <p:spPr bwMode="auto">
            <a:xfrm flipV="1">
              <a:off x="2808283" y="2395539"/>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66" name="Straight Connector 162"/>
            <p:cNvCxnSpPr>
              <a:cxnSpLocks noChangeShapeType="1"/>
            </p:cNvCxnSpPr>
            <p:nvPr/>
          </p:nvCxnSpPr>
          <p:spPr bwMode="auto">
            <a:xfrm flipV="1">
              <a:off x="2874956" y="2395538"/>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67" name="Straight Connector 163"/>
            <p:cNvCxnSpPr>
              <a:cxnSpLocks noChangeShapeType="1"/>
            </p:cNvCxnSpPr>
            <p:nvPr/>
          </p:nvCxnSpPr>
          <p:spPr bwMode="auto">
            <a:xfrm flipV="1">
              <a:off x="2951158" y="240506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68" name="Straight Connector 164"/>
            <p:cNvCxnSpPr>
              <a:cxnSpLocks noChangeShapeType="1"/>
            </p:cNvCxnSpPr>
            <p:nvPr/>
          </p:nvCxnSpPr>
          <p:spPr bwMode="auto">
            <a:xfrm flipV="1">
              <a:off x="2984495" y="2414590"/>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69" name="Straight Connector 165"/>
            <p:cNvCxnSpPr>
              <a:cxnSpLocks noChangeShapeType="1"/>
            </p:cNvCxnSpPr>
            <p:nvPr/>
          </p:nvCxnSpPr>
          <p:spPr bwMode="auto">
            <a:xfrm flipV="1">
              <a:off x="3046408" y="2438404"/>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70" name="Straight Connector 166"/>
            <p:cNvCxnSpPr>
              <a:cxnSpLocks noChangeShapeType="1"/>
            </p:cNvCxnSpPr>
            <p:nvPr/>
          </p:nvCxnSpPr>
          <p:spPr bwMode="auto">
            <a:xfrm flipV="1">
              <a:off x="3079746" y="2452691"/>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71" name="Straight Connector 167"/>
            <p:cNvCxnSpPr>
              <a:cxnSpLocks noChangeShapeType="1"/>
            </p:cNvCxnSpPr>
            <p:nvPr/>
          </p:nvCxnSpPr>
          <p:spPr bwMode="auto">
            <a:xfrm flipV="1">
              <a:off x="3127371" y="2457453"/>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72" name="Straight Connector 168"/>
            <p:cNvCxnSpPr>
              <a:cxnSpLocks noChangeShapeType="1"/>
            </p:cNvCxnSpPr>
            <p:nvPr/>
          </p:nvCxnSpPr>
          <p:spPr bwMode="auto">
            <a:xfrm flipV="1">
              <a:off x="3179758" y="2457453"/>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73" name="Straight Connector 169"/>
            <p:cNvCxnSpPr>
              <a:cxnSpLocks noChangeShapeType="1"/>
            </p:cNvCxnSpPr>
            <p:nvPr/>
          </p:nvCxnSpPr>
          <p:spPr bwMode="auto">
            <a:xfrm flipV="1">
              <a:off x="3236907" y="2462215"/>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74" name="Straight Connector 170"/>
            <p:cNvCxnSpPr>
              <a:cxnSpLocks noChangeShapeType="1"/>
            </p:cNvCxnSpPr>
            <p:nvPr/>
          </p:nvCxnSpPr>
          <p:spPr bwMode="auto">
            <a:xfrm flipV="1">
              <a:off x="3317869" y="2471740"/>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75" name="Straight Connector 171"/>
            <p:cNvCxnSpPr>
              <a:cxnSpLocks noChangeShapeType="1"/>
            </p:cNvCxnSpPr>
            <p:nvPr/>
          </p:nvCxnSpPr>
          <p:spPr bwMode="auto">
            <a:xfrm flipV="1">
              <a:off x="3355969" y="2476503"/>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76" name="Straight Connector 172"/>
            <p:cNvCxnSpPr>
              <a:cxnSpLocks noChangeShapeType="1"/>
            </p:cNvCxnSpPr>
            <p:nvPr/>
          </p:nvCxnSpPr>
          <p:spPr bwMode="auto">
            <a:xfrm flipV="1">
              <a:off x="3384543" y="2495553"/>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77" name="Straight Connector 173"/>
            <p:cNvCxnSpPr>
              <a:cxnSpLocks noChangeShapeType="1"/>
            </p:cNvCxnSpPr>
            <p:nvPr/>
          </p:nvCxnSpPr>
          <p:spPr bwMode="auto">
            <a:xfrm flipV="1">
              <a:off x="3417881" y="2514602"/>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78" name="Straight Connector 174"/>
            <p:cNvCxnSpPr>
              <a:cxnSpLocks noChangeShapeType="1"/>
            </p:cNvCxnSpPr>
            <p:nvPr/>
          </p:nvCxnSpPr>
          <p:spPr bwMode="auto">
            <a:xfrm flipV="1">
              <a:off x="3446455" y="255746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79" name="Straight Connector 175"/>
            <p:cNvCxnSpPr>
              <a:cxnSpLocks noChangeShapeType="1"/>
            </p:cNvCxnSpPr>
            <p:nvPr/>
          </p:nvCxnSpPr>
          <p:spPr bwMode="auto">
            <a:xfrm flipV="1">
              <a:off x="3475031" y="2571752"/>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80" name="Straight Connector 176"/>
            <p:cNvCxnSpPr>
              <a:cxnSpLocks noChangeShapeType="1"/>
            </p:cNvCxnSpPr>
            <p:nvPr/>
          </p:nvCxnSpPr>
          <p:spPr bwMode="auto">
            <a:xfrm flipV="1">
              <a:off x="3517894" y="2595564"/>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81" name="Straight Connector 177"/>
            <p:cNvCxnSpPr>
              <a:cxnSpLocks noChangeShapeType="1"/>
            </p:cNvCxnSpPr>
            <p:nvPr/>
          </p:nvCxnSpPr>
          <p:spPr bwMode="auto">
            <a:xfrm flipV="1">
              <a:off x="3555994" y="2638428"/>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82" name="Straight Connector 178"/>
            <p:cNvCxnSpPr>
              <a:cxnSpLocks noChangeShapeType="1"/>
            </p:cNvCxnSpPr>
            <p:nvPr/>
          </p:nvCxnSpPr>
          <p:spPr bwMode="auto">
            <a:xfrm flipV="1">
              <a:off x="3589331" y="2657479"/>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83" name="Straight Connector 179"/>
            <p:cNvCxnSpPr>
              <a:cxnSpLocks noChangeShapeType="1"/>
            </p:cNvCxnSpPr>
            <p:nvPr/>
          </p:nvCxnSpPr>
          <p:spPr bwMode="auto">
            <a:xfrm flipV="1">
              <a:off x="3627431" y="2690815"/>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84" name="Straight Connector 180"/>
            <p:cNvCxnSpPr>
              <a:cxnSpLocks noChangeShapeType="1"/>
            </p:cNvCxnSpPr>
            <p:nvPr/>
          </p:nvCxnSpPr>
          <p:spPr bwMode="auto">
            <a:xfrm flipV="1">
              <a:off x="3679819" y="2690815"/>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85" name="Straight Connector 181"/>
            <p:cNvCxnSpPr>
              <a:cxnSpLocks noChangeShapeType="1"/>
            </p:cNvCxnSpPr>
            <p:nvPr/>
          </p:nvCxnSpPr>
          <p:spPr bwMode="auto">
            <a:xfrm flipV="1">
              <a:off x="3736969" y="2705103"/>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86" name="Straight Connector 182"/>
            <p:cNvCxnSpPr>
              <a:cxnSpLocks noChangeShapeType="1"/>
            </p:cNvCxnSpPr>
            <p:nvPr/>
          </p:nvCxnSpPr>
          <p:spPr bwMode="auto">
            <a:xfrm flipV="1">
              <a:off x="3817932" y="2724152"/>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87" name="Straight Connector 183"/>
            <p:cNvCxnSpPr>
              <a:cxnSpLocks noChangeShapeType="1"/>
            </p:cNvCxnSpPr>
            <p:nvPr/>
          </p:nvCxnSpPr>
          <p:spPr bwMode="auto">
            <a:xfrm flipV="1">
              <a:off x="3856031" y="2733677"/>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88" name="Straight Connector 184"/>
            <p:cNvCxnSpPr>
              <a:cxnSpLocks noChangeShapeType="1"/>
            </p:cNvCxnSpPr>
            <p:nvPr/>
          </p:nvCxnSpPr>
          <p:spPr bwMode="auto">
            <a:xfrm flipV="1">
              <a:off x="4075106" y="2890839"/>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89" name="Straight Connector 185"/>
            <p:cNvCxnSpPr>
              <a:cxnSpLocks noChangeShapeType="1"/>
            </p:cNvCxnSpPr>
            <p:nvPr/>
          </p:nvCxnSpPr>
          <p:spPr bwMode="auto">
            <a:xfrm flipV="1">
              <a:off x="3898894" y="2733678"/>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90" name="Straight Connector 186"/>
            <p:cNvCxnSpPr>
              <a:cxnSpLocks noChangeShapeType="1"/>
            </p:cNvCxnSpPr>
            <p:nvPr/>
          </p:nvCxnSpPr>
          <p:spPr bwMode="auto">
            <a:xfrm flipV="1">
              <a:off x="3932231" y="2762252"/>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91" name="Straight Connector 187"/>
            <p:cNvCxnSpPr>
              <a:cxnSpLocks noChangeShapeType="1"/>
            </p:cNvCxnSpPr>
            <p:nvPr/>
          </p:nvCxnSpPr>
          <p:spPr bwMode="auto">
            <a:xfrm flipV="1">
              <a:off x="3956043" y="2781301"/>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92" name="Straight Connector 188"/>
            <p:cNvCxnSpPr>
              <a:cxnSpLocks noChangeShapeType="1"/>
            </p:cNvCxnSpPr>
            <p:nvPr/>
          </p:nvCxnSpPr>
          <p:spPr bwMode="auto">
            <a:xfrm flipV="1">
              <a:off x="3989380" y="2828929"/>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93" name="Straight Connector 189"/>
            <p:cNvCxnSpPr>
              <a:cxnSpLocks noChangeShapeType="1"/>
            </p:cNvCxnSpPr>
            <p:nvPr/>
          </p:nvCxnSpPr>
          <p:spPr bwMode="auto">
            <a:xfrm flipV="1">
              <a:off x="4022718" y="2857501"/>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grpSp>
        <p:nvGrpSpPr>
          <p:cNvPr id="32771" name="Group 254"/>
          <p:cNvGrpSpPr>
            <a:grpSpLocks/>
          </p:cNvGrpSpPr>
          <p:nvPr/>
        </p:nvGrpSpPr>
        <p:grpSpPr bwMode="auto">
          <a:xfrm>
            <a:off x="3661834" y="2268538"/>
            <a:ext cx="5873749" cy="2271712"/>
            <a:chOff x="2874955" y="2528895"/>
            <a:chExt cx="4405316" cy="2271709"/>
          </a:xfrm>
        </p:grpSpPr>
        <p:cxnSp>
          <p:nvCxnSpPr>
            <p:cNvPr id="32842" name="Straight Connector 192"/>
            <p:cNvCxnSpPr>
              <a:cxnSpLocks noChangeShapeType="1"/>
            </p:cNvCxnSpPr>
            <p:nvPr/>
          </p:nvCxnSpPr>
          <p:spPr bwMode="auto">
            <a:xfrm flipV="1">
              <a:off x="7251696" y="4724404"/>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43" name="Straight Connector 193"/>
            <p:cNvCxnSpPr>
              <a:cxnSpLocks noChangeShapeType="1"/>
            </p:cNvCxnSpPr>
            <p:nvPr/>
          </p:nvCxnSpPr>
          <p:spPr bwMode="auto">
            <a:xfrm flipV="1">
              <a:off x="7199308" y="4719641"/>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44" name="Straight Connector 194"/>
            <p:cNvCxnSpPr>
              <a:cxnSpLocks noChangeShapeType="1"/>
            </p:cNvCxnSpPr>
            <p:nvPr/>
          </p:nvCxnSpPr>
          <p:spPr bwMode="auto">
            <a:xfrm flipV="1">
              <a:off x="6999283" y="4719641"/>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45" name="Straight Connector 195"/>
            <p:cNvCxnSpPr>
              <a:cxnSpLocks noChangeShapeType="1"/>
            </p:cNvCxnSpPr>
            <p:nvPr/>
          </p:nvCxnSpPr>
          <p:spPr bwMode="auto">
            <a:xfrm flipV="1">
              <a:off x="6146796" y="4681542"/>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46" name="Straight Connector 196"/>
            <p:cNvCxnSpPr>
              <a:cxnSpLocks noChangeShapeType="1"/>
            </p:cNvCxnSpPr>
            <p:nvPr/>
          </p:nvCxnSpPr>
          <p:spPr bwMode="auto">
            <a:xfrm flipV="1">
              <a:off x="6318246" y="4719641"/>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47" name="Straight Connector 197"/>
            <p:cNvCxnSpPr>
              <a:cxnSpLocks noChangeShapeType="1"/>
            </p:cNvCxnSpPr>
            <p:nvPr/>
          </p:nvCxnSpPr>
          <p:spPr bwMode="auto">
            <a:xfrm flipV="1">
              <a:off x="6384921" y="4714879"/>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48" name="Straight Connector 198"/>
            <p:cNvCxnSpPr>
              <a:cxnSpLocks noChangeShapeType="1"/>
            </p:cNvCxnSpPr>
            <p:nvPr/>
          </p:nvCxnSpPr>
          <p:spPr bwMode="auto">
            <a:xfrm flipV="1">
              <a:off x="6442071" y="4714879"/>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49" name="Straight Connector 199"/>
            <p:cNvCxnSpPr>
              <a:cxnSpLocks noChangeShapeType="1"/>
            </p:cNvCxnSpPr>
            <p:nvPr/>
          </p:nvCxnSpPr>
          <p:spPr bwMode="auto">
            <a:xfrm flipV="1">
              <a:off x="6494459" y="4705354"/>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50" name="Straight Connector 200"/>
            <p:cNvCxnSpPr>
              <a:cxnSpLocks noChangeShapeType="1"/>
            </p:cNvCxnSpPr>
            <p:nvPr/>
          </p:nvCxnSpPr>
          <p:spPr bwMode="auto">
            <a:xfrm flipV="1">
              <a:off x="6632571" y="471011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51" name="Straight Connector 201"/>
            <p:cNvCxnSpPr>
              <a:cxnSpLocks noChangeShapeType="1"/>
            </p:cNvCxnSpPr>
            <p:nvPr/>
          </p:nvCxnSpPr>
          <p:spPr bwMode="auto">
            <a:xfrm flipV="1">
              <a:off x="6742109" y="4714879"/>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52" name="Straight Connector 202"/>
            <p:cNvCxnSpPr>
              <a:cxnSpLocks noChangeShapeType="1"/>
            </p:cNvCxnSpPr>
            <p:nvPr/>
          </p:nvCxnSpPr>
          <p:spPr bwMode="auto">
            <a:xfrm flipV="1">
              <a:off x="6037259" y="4676779"/>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53" name="Straight Connector 203"/>
            <p:cNvCxnSpPr>
              <a:cxnSpLocks noChangeShapeType="1"/>
            </p:cNvCxnSpPr>
            <p:nvPr/>
          </p:nvCxnSpPr>
          <p:spPr bwMode="auto">
            <a:xfrm flipV="1">
              <a:off x="5703884" y="4486279"/>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54" name="Straight Connector 204"/>
            <p:cNvCxnSpPr>
              <a:cxnSpLocks noChangeShapeType="1"/>
            </p:cNvCxnSpPr>
            <p:nvPr/>
          </p:nvCxnSpPr>
          <p:spPr bwMode="auto">
            <a:xfrm flipV="1">
              <a:off x="5784847" y="4505329"/>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55" name="Straight Connector 205"/>
            <p:cNvCxnSpPr>
              <a:cxnSpLocks noChangeShapeType="1"/>
            </p:cNvCxnSpPr>
            <p:nvPr/>
          </p:nvCxnSpPr>
          <p:spPr bwMode="auto">
            <a:xfrm flipV="1">
              <a:off x="5937246" y="4591054"/>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56" name="Straight Connector 206"/>
            <p:cNvCxnSpPr>
              <a:cxnSpLocks noChangeShapeType="1"/>
            </p:cNvCxnSpPr>
            <p:nvPr/>
          </p:nvCxnSpPr>
          <p:spPr bwMode="auto">
            <a:xfrm flipV="1">
              <a:off x="5994397" y="4605341"/>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57" name="Straight Connector 207"/>
            <p:cNvCxnSpPr>
              <a:cxnSpLocks noChangeShapeType="1"/>
            </p:cNvCxnSpPr>
            <p:nvPr/>
          </p:nvCxnSpPr>
          <p:spPr bwMode="auto">
            <a:xfrm flipV="1">
              <a:off x="5494334" y="444341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58" name="Straight Connector 208"/>
            <p:cNvCxnSpPr>
              <a:cxnSpLocks noChangeShapeType="1"/>
            </p:cNvCxnSpPr>
            <p:nvPr/>
          </p:nvCxnSpPr>
          <p:spPr bwMode="auto">
            <a:xfrm flipV="1">
              <a:off x="5260972" y="431006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59" name="Straight Connector 209"/>
            <p:cNvCxnSpPr>
              <a:cxnSpLocks noChangeShapeType="1"/>
            </p:cNvCxnSpPr>
            <p:nvPr/>
          </p:nvCxnSpPr>
          <p:spPr bwMode="auto">
            <a:xfrm flipV="1">
              <a:off x="5394322" y="438626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60" name="Straight Connector 210"/>
            <p:cNvCxnSpPr>
              <a:cxnSpLocks noChangeShapeType="1"/>
            </p:cNvCxnSpPr>
            <p:nvPr/>
          </p:nvCxnSpPr>
          <p:spPr bwMode="auto">
            <a:xfrm flipV="1">
              <a:off x="5360984" y="436721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61" name="Straight Connector 211"/>
            <p:cNvCxnSpPr>
              <a:cxnSpLocks noChangeShapeType="1"/>
            </p:cNvCxnSpPr>
            <p:nvPr/>
          </p:nvCxnSpPr>
          <p:spPr bwMode="auto">
            <a:xfrm flipV="1">
              <a:off x="5289546" y="4333879"/>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62" name="Straight Connector 212"/>
            <p:cNvCxnSpPr>
              <a:cxnSpLocks noChangeShapeType="1"/>
            </p:cNvCxnSpPr>
            <p:nvPr/>
          </p:nvCxnSpPr>
          <p:spPr bwMode="auto">
            <a:xfrm flipV="1">
              <a:off x="5008559" y="4276729"/>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63" name="Straight Connector 213"/>
            <p:cNvCxnSpPr>
              <a:cxnSpLocks noChangeShapeType="1"/>
            </p:cNvCxnSpPr>
            <p:nvPr/>
          </p:nvCxnSpPr>
          <p:spPr bwMode="auto">
            <a:xfrm flipV="1">
              <a:off x="4808534" y="4105278"/>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64" name="Straight Connector 214"/>
            <p:cNvCxnSpPr>
              <a:cxnSpLocks noChangeShapeType="1"/>
            </p:cNvCxnSpPr>
            <p:nvPr/>
          </p:nvCxnSpPr>
          <p:spPr bwMode="auto">
            <a:xfrm flipV="1">
              <a:off x="4903784" y="4186241"/>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65" name="Straight Connector 215"/>
            <p:cNvCxnSpPr>
              <a:cxnSpLocks noChangeShapeType="1"/>
            </p:cNvCxnSpPr>
            <p:nvPr/>
          </p:nvCxnSpPr>
          <p:spPr bwMode="auto">
            <a:xfrm flipV="1">
              <a:off x="4932359" y="4238628"/>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66" name="Straight Connector 216"/>
            <p:cNvCxnSpPr>
              <a:cxnSpLocks noChangeShapeType="1"/>
            </p:cNvCxnSpPr>
            <p:nvPr/>
          </p:nvCxnSpPr>
          <p:spPr bwMode="auto">
            <a:xfrm flipV="1">
              <a:off x="4560887" y="4048129"/>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67" name="Straight Connector 217"/>
            <p:cNvCxnSpPr>
              <a:cxnSpLocks noChangeShapeType="1"/>
            </p:cNvCxnSpPr>
            <p:nvPr/>
          </p:nvCxnSpPr>
          <p:spPr bwMode="auto">
            <a:xfrm flipV="1">
              <a:off x="4598990" y="4057653"/>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68" name="Straight Connector 218"/>
            <p:cNvCxnSpPr>
              <a:cxnSpLocks noChangeShapeType="1"/>
            </p:cNvCxnSpPr>
            <p:nvPr/>
          </p:nvCxnSpPr>
          <p:spPr bwMode="auto">
            <a:xfrm flipV="1">
              <a:off x="4198934" y="373856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69" name="Straight Connector 219"/>
            <p:cNvCxnSpPr>
              <a:cxnSpLocks noChangeShapeType="1"/>
            </p:cNvCxnSpPr>
            <p:nvPr/>
          </p:nvCxnSpPr>
          <p:spPr bwMode="auto">
            <a:xfrm flipV="1">
              <a:off x="4241797" y="377666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70" name="Straight Connector 220"/>
            <p:cNvCxnSpPr>
              <a:cxnSpLocks noChangeShapeType="1"/>
            </p:cNvCxnSpPr>
            <p:nvPr/>
          </p:nvCxnSpPr>
          <p:spPr bwMode="auto">
            <a:xfrm flipV="1">
              <a:off x="4356097" y="3838578"/>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71" name="Straight Connector 221"/>
            <p:cNvCxnSpPr>
              <a:cxnSpLocks noChangeShapeType="1"/>
            </p:cNvCxnSpPr>
            <p:nvPr/>
          </p:nvCxnSpPr>
          <p:spPr bwMode="auto">
            <a:xfrm flipV="1">
              <a:off x="4384672" y="387191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72" name="Straight Connector 222"/>
            <p:cNvCxnSpPr>
              <a:cxnSpLocks noChangeShapeType="1"/>
            </p:cNvCxnSpPr>
            <p:nvPr/>
          </p:nvCxnSpPr>
          <p:spPr bwMode="auto">
            <a:xfrm flipV="1">
              <a:off x="4418009" y="3895729"/>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73" name="Straight Connector 223"/>
            <p:cNvCxnSpPr>
              <a:cxnSpLocks noChangeShapeType="1"/>
            </p:cNvCxnSpPr>
            <p:nvPr/>
          </p:nvCxnSpPr>
          <p:spPr bwMode="auto">
            <a:xfrm flipV="1">
              <a:off x="4441821" y="3957641"/>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74" name="Straight Connector 224"/>
            <p:cNvCxnSpPr>
              <a:cxnSpLocks noChangeShapeType="1"/>
            </p:cNvCxnSpPr>
            <p:nvPr/>
          </p:nvCxnSpPr>
          <p:spPr bwMode="auto">
            <a:xfrm flipV="1">
              <a:off x="4498972" y="3990979"/>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75" name="Straight Connector 225"/>
            <p:cNvCxnSpPr>
              <a:cxnSpLocks noChangeShapeType="1"/>
            </p:cNvCxnSpPr>
            <p:nvPr/>
          </p:nvCxnSpPr>
          <p:spPr bwMode="auto">
            <a:xfrm flipV="1">
              <a:off x="3856035" y="337661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76" name="Straight Connector 226"/>
            <p:cNvCxnSpPr>
              <a:cxnSpLocks noChangeShapeType="1"/>
            </p:cNvCxnSpPr>
            <p:nvPr/>
          </p:nvCxnSpPr>
          <p:spPr bwMode="auto">
            <a:xfrm flipV="1">
              <a:off x="3908421" y="3481391"/>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77" name="Straight Connector 227"/>
            <p:cNvCxnSpPr>
              <a:cxnSpLocks noChangeShapeType="1"/>
            </p:cNvCxnSpPr>
            <p:nvPr/>
          </p:nvCxnSpPr>
          <p:spPr bwMode="auto">
            <a:xfrm flipV="1">
              <a:off x="3936996" y="3571878"/>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78" name="Straight Connector 228"/>
            <p:cNvCxnSpPr>
              <a:cxnSpLocks noChangeShapeType="1"/>
            </p:cNvCxnSpPr>
            <p:nvPr/>
          </p:nvCxnSpPr>
          <p:spPr bwMode="auto">
            <a:xfrm flipV="1">
              <a:off x="4022721" y="366236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79" name="Straight Connector 229"/>
            <p:cNvCxnSpPr>
              <a:cxnSpLocks noChangeShapeType="1"/>
            </p:cNvCxnSpPr>
            <p:nvPr/>
          </p:nvCxnSpPr>
          <p:spPr bwMode="auto">
            <a:xfrm flipV="1">
              <a:off x="3951285" y="3609978"/>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80" name="Straight Connector 230"/>
            <p:cNvCxnSpPr>
              <a:cxnSpLocks noChangeShapeType="1"/>
            </p:cNvCxnSpPr>
            <p:nvPr/>
          </p:nvCxnSpPr>
          <p:spPr bwMode="auto">
            <a:xfrm flipV="1">
              <a:off x="3984621" y="3619503"/>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81" name="Straight Connector 231"/>
            <p:cNvCxnSpPr>
              <a:cxnSpLocks noChangeShapeType="1"/>
            </p:cNvCxnSpPr>
            <p:nvPr/>
          </p:nvCxnSpPr>
          <p:spPr bwMode="auto">
            <a:xfrm flipV="1">
              <a:off x="3579810" y="328136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82" name="Straight Connector 232"/>
            <p:cNvCxnSpPr>
              <a:cxnSpLocks noChangeShapeType="1"/>
            </p:cNvCxnSpPr>
            <p:nvPr/>
          </p:nvCxnSpPr>
          <p:spPr bwMode="auto">
            <a:xfrm flipV="1">
              <a:off x="3546472" y="3228978"/>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83" name="Straight Connector 233"/>
            <p:cNvCxnSpPr>
              <a:cxnSpLocks noChangeShapeType="1"/>
            </p:cNvCxnSpPr>
            <p:nvPr/>
          </p:nvCxnSpPr>
          <p:spPr bwMode="auto">
            <a:xfrm flipV="1">
              <a:off x="3641722" y="331946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84" name="Straight Connector 234"/>
            <p:cNvCxnSpPr>
              <a:cxnSpLocks noChangeShapeType="1"/>
            </p:cNvCxnSpPr>
            <p:nvPr/>
          </p:nvCxnSpPr>
          <p:spPr bwMode="auto">
            <a:xfrm flipV="1">
              <a:off x="3689347" y="333851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85" name="Straight Connector 235"/>
            <p:cNvCxnSpPr>
              <a:cxnSpLocks noChangeShapeType="1"/>
            </p:cNvCxnSpPr>
            <p:nvPr/>
          </p:nvCxnSpPr>
          <p:spPr bwMode="auto">
            <a:xfrm flipV="1">
              <a:off x="3708396" y="3371854"/>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86" name="Straight Connector 236"/>
            <p:cNvCxnSpPr>
              <a:cxnSpLocks noChangeShapeType="1"/>
            </p:cNvCxnSpPr>
            <p:nvPr/>
          </p:nvCxnSpPr>
          <p:spPr bwMode="auto">
            <a:xfrm flipV="1">
              <a:off x="3251196" y="2728918"/>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87" name="Straight Connector 237"/>
            <p:cNvCxnSpPr>
              <a:cxnSpLocks noChangeShapeType="1"/>
            </p:cNvCxnSpPr>
            <p:nvPr/>
          </p:nvCxnSpPr>
          <p:spPr bwMode="auto">
            <a:xfrm flipV="1">
              <a:off x="3303583" y="2771780"/>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88" name="Straight Connector 238"/>
            <p:cNvCxnSpPr>
              <a:cxnSpLocks noChangeShapeType="1"/>
            </p:cNvCxnSpPr>
            <p:nvPr/>
          </p:nvCxnSpPr>
          <p:spPr bwMode="auto">
            <a:xfrm flipV="1">
              <a:off x="3341683" y="2786068"/>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89" name="Straight Connector 239"/>
            <p:cNvCxnSpPr>
              <a:cxnSpLocks noChangeShapeType="1"/>
            </p:cNvCxnSpPr>
            <p:nvPr/>
          </p:nvCxnSpPr>
          <p:spPr bwMode="auto">
            <a:xfrm flipV="1">
              <a:off x="3370258" y="2838457"/>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90" name="Straight Connector 240"/>
            <p:cNvCxnSpPr>
              <a:cxnSpLocks noChangeShapeType="1"/>
            </p:cNvCxnSpPr>
            <p:nvPr/>
          </p:nvCxnSpPr>
          <p:spPr bwMode="auto">
            <a:xfrm flipV="1">
              <a:off x="3403595" y="2852745"/>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91" name="Straight Connector 241"/>
            <p:cNvCxnSpPr>
              <a:cxnSpLocks noChangeShapeType="1"/>
            </p:cNvCxnSpPr>
            <p:nvPr/>
          </p:nvCxnSpPr>
          <p:spPr bwMode="auto">
            <a:xfrm flipV="1">
              <a:off x="3517895" y="3186119"/>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92" name="Straight Connector 242"/>
            <p:cNvCxnSpPr>
              <a:cxnSpLocks noChangeShapeType="1"/>
            </p:cNvCxnSpPr>
            <p:nvPr/>
          </p:nvCxnSpPr>
          <p:spPr bwMode="auto">
            <a:xfrm flipV="1">
              <a:off x="3494083" y="3128970"/>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93" name="Straight Connector 243"/>
            <p:cNvCxnSpPr>
              <a:cxnSpLocks noChangeShapeType="1"/>
            </p:cNvCxnSpPr>
            <p:nvPr/>
          </p:nvCxnSpPr>
          <p:spPr bwMode="auto">
            <a:xfrm flipV="1">
              <a:off x="3441695" y="2947994"/>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94" name="Straight Connector 244"/>
            <p:cNvCxnSpPr>
              <a:cxnSpLocks noChangeShapeType="1"/>
            </p:cNvCxnSpPr>
            <p:nvPr/>
          </p:nvCxnSpPr>
          <p:spPr bwMode="auto">
            <a:xfrm flipV="1">
              <a:off x="3446458" y="3028957"/>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95" name="Straight Connector 245"/>
            <p:cNvCxnSpPr>
              <a:cxnSpLocks noChangeShapeType="1"/>
            </p:cNvCxnSpPr>
            <p:nvPr/>
          </p:nvCxnSpPr>
          <p:spPr bwMode="auto">
            <a:xfrm flipV="1">
              <a:off x="3417883" y="2900369"/>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96" name="Straight Connector 246"/>
            <p:cNvCxnSpPr>
              <a:cxnSpLocks noChangeShapeType="1"/>
            </p:cNvCxnSpPr>
            <p:nvPr/>
          </p:nvCxnSpPr>
          <p:spPr bwMode="auto">
            <a:xfrm flipV="1">
              <a:off x="3470268" y="3067057"/>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97" name="Straight Connector 247"/>
            <p:cNvCxnSpPr>
              <a:cxnSpLocks noChangeShapeType="1"/>
            </p:cNvCxnSpPr>
            <p:nvPr/>
          </p:nvCxnSpPr>
          <p:spPr bwMode="auto">
            <a:xfrm flipV="1">
              <a:off x="2874955" y="2528895"/>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98" name="Straight Connector 248"/>
            <p:cNvCxnSpPr>
              <a:cxnSpLocks noChangeShapeType="1"/>
            </p:cNvCxnSpPr>
            <p:nvPr/>
          </p:nvCxnSpPr>
          <p:spPr bwMode="auto">
            <a:xfrm flipV="1">
              <a:off x="2894005" y="2571758"/>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899" name="Straight Connector 249"/>
            <p:cNvCxnSpPr>
              <a:cxnSpLocks noChangeShapeType="1"/>
            </p:cNvCxnSpPr>
            <p:nvPr/>
          </p:nvCxnSpPr>
          <p:spPr bwMode="auto">
            <a:xfrm flipV="1">
              <a:off x="2927342" y="2581282"/>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00" name="Straight Connector 250"/>
            <p:cNvCxnSpPr>
              <a:cxnSpLocks noChangeShapeType="1"/>
            </p:cNvCxnSpPr>
            <p:nvPr/>
          </p:nvCxnSpPr>
          <p:spPr bwMode="auto">
            <a:xfrm flipV="1">
              <a:off x="3094030" y="2638432"/>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01" name="Straight Connector 251"/>
            <p:cNvCxnSpPr>
              <a:cxnSpLocks noChangeShapeType="1"/>
            </p:cNvCxnSpPr>
            <p:nvPr/>
          </p:nvCxnSpPr>
          <p:spPr bwMode="auto">
            <a:xfrm flipV="1">
              <a:off x="2960679" y="2605094"/>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02" name="Straight Connector 252"/>
            <p:cNvCxnSpPr>
              <a:cxnSpLocks noChangeShapeType="1"/>
            </p:cNvCxnSpPr>
            <p:nvPr/>
          </p:nvCxnSpPr>
          <p:spPr bwMode="auto">
            <a:xfrm flipV="1">
              <a:off x="3013066" y="2628906"/>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32903" name="Straight Connector 253"/>
            <p:cNvCxnSpPr>
              <a:cxnSpLocks noChangeShapeType="1"/>
            </p:cNvCxnSpPr>
            <p:nvPr/>
          </p:nvCxnSpPr>
          <p:spPr bwMode="auto">
            <a:xfrm flipV="1">
              <a:off x="3051166" y="2638432"/>
              <a:ext cx="28575" cy="762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sp>
        <p:nvSpPr>
          <p:cNvPr id="32772" name="Freeform 94"/>
          <p:cNvSpPr>
            <a:spLocks/>
          </p:cNvSpPr>
          <p:nvPr/>
        </p:nvSpPr>
        <p:spPr bwMode="auto">
          <a:xfrm>
            <a:off x="2000251" y="2078039"/>
            <a:ext cx="7886700" cy="1995487"/>
          </a:xfrm>
          <a:custGeom>
            <a:avLst/>
            <a:gdLst>
              <a:gd name="T0" fmla="*/ 5362573 w 5915025"/>
              <a:gd name="T1" fmla="*/ 1995487 h 1995487"/>
              <a:gd name="T2" fmla="*/ 5053013 w 5915025"/>
              <a:gd name="T3" fmla="*/ 1771650 h 1995487"/>
              <a:gd name="T4" fmla="*/ 4824413 w 5915025"/>
              <a:gd name="T5" fmla="*/ 1647825 h 1995487"/>
              <a:gd name="T6" fmla="*/ 4514849 w 5915025"/>
              <a:gd name="T7" fmla="*/ 1557337 h 1995487"/>
              <a:gd name="T8" fmla="*/ 4419601 w 5915025"/>
              <a:gd name="T9" fmla="*/ 1504950 h 1995487"/>
              <a:gd name="T10" fmla="*/ 4348161 w 5915025"/>
              <a:gd name="T11" fmla="*/ 1471612 h 1995487"/>
              <a:gd name="T12" fmla="*/ 4324349 w 5915025"/>
              <a:gd name="T13" fmla="*/ 1419225 h 1995487"/>
              <a:gd name="T14" fmla="*/ 4271961 w 5915025"/>
              <a:gd name="T15" fmla="*/ 1385887 h 1995487"/>
              <a:gd name="T16" fmla="*/ 4243389 w 5915025"/>
              <a:gd name="T17" fmla="*/ 1357312 h 1995487"/>
              <a:gd name="T18" fmla="*/ 3995738 w 5915025"/>
              <a:gd name="T19" fmla="*/ 1319212 h 1995487"/>
              <a:gd name="T20" fmla="*/ 3881438 w 5915025"/>
              <a:gd name="T21" fmla="*/ 1285875 h 1995487"/>
              <a:gd name="T22" fmla="*/ 3805238 w 5915025"/>
              <a:gd name="T23" fmla="*/ 1257300 h 1995487"/>
              <a:gd name="T24" fmla="*/ 3771900 w 5915025"/>
              <a:gd name="T25" fmla="*/ 1238250 h 1995487"/>
              <a:gd name="T26" fmla="*/ 3743324 w 5915025"/>
              <a:gd name="T27" fmla="*/ 1152525 h 1995487"/>
              <a:gd name="T28" fmla="*/ 3714750 w 5915025"/>
              <a:gd name="T29" fmla="*/ 1123950 h 1995487"/>
              <a:gd name="T30" fmla="*/ 3652838 w 5915025"/>
              <a:gd name="T31" fmla="*/ 1100137 h 1995487"/>
              <a:gd name="T32" fmla="*/ 3557588 w 5915025"/>
              <a:gd name="T33" fmla="*/ 1057275 h 1995487"/>
              <a:gd name="T34" fmla="*/ 3438524 w 5915025"/>
              <a:gd name="T35" fmla="*/ 1033462 h 1995487"/>
              <a:gd name="T36" fmla="*/ 3333750 w 5915025"/>
              <a:gd name="T37" fmla="*/ 1009650 h 1995487"/>
              <a:gd name="T38" fmla="*/ 3305174 w 5915025"/>
              <a:gd name="T39" fmla="*/ 995362 h 1995487"/>
              <a:gd name="T40" fmla="*/ 3286124 w 5915025"/>
              <a:gd name="T41" fmla="*/ 962025 h 1995487"/>
              <a:gd name="T42" fmla="*/ 3257550 w 5915025"/>
              <a:gd name="T43" fmla="*/ 938212 h 1995487"/>
              <a:gd name="T44" fmla="*/ 3209924 w 5915025"/>
              <a:gd name="T45" fmla="*/ 881062 h 1995487"/>
              <a:gd name="T46" fmla="*/ 3162300 w 5915025"/>
              <a:gd name="T47" fmla="*/ 871537 h 1995487"/>
              <a:gd name="T48" fmla="*/ 3138488 w 5915025"/>
              <a:gd name="T49" fmla="*/ 847725 h 1995487"/>
              <a:gd name="T50" fmla="*/ 3043238 w 5915025"/>
              <a:gd name="T51" fmla="*/ 809625 h 1995487"/>
              <a:gd name="T52" fmla="*/ 2909889 w 5915025"/>
              <a:gd name="T53" fmla="*/ 795337 h 1995487"/>
              <a:gd name="T54" fmla="*/ 2871789 w 5915025"/>
              <a:gd name="T55" fmla="*/ 757237 h 1995487"/>
              <a:gd name="T56" fmla="*/ 2786063 w 5915025"/>
              <a:gd name="T57" fmla="*/ 738187 h 1995487"/>
              <a:gd name="T58" fmla="*/ 2509839 w 5915025"/>
              <a:gd name="T59" fmla="*/ 681037 h 1995487"/>
              <a:gd name="T60" fmla="*/ 2457451 w 5915025"/>
              <a:gd name="T61" fmla="*/ 657225 h 1995487"/>
              <a:gd name="T62" fmla="*/ 2400301 w 5915025"/>
              <a:gd name="T63" fmla="*/ 619125 h 1995487"/>
              <a:gd name="T64" fmla="*/ 2352675 w 5915025"/>
              <a:gd name="T65" fmla="*/ 590550 h 1995487"/>
              <a:gd name="T66" fmla="*/ 2328863 w 5915025"/>
              <a:gd name="T67" fmla="*/ 557212 h 1995487"/>
              <a:gd name="T68" fmla="*/ 2286001 w 5915025"/>
              <a:gd name="T69" fmla="*/ 514350 h 1995487"/>
              <a:gd name="T70" fmla="*/ 2190751 w 5915025"/>
              <a:gd name="T71" fmla="*/ 476250 h 1995487"/>
              <a:gd name="T72" fmla="*/ 2109789 w 5915025"/>
              <a:gd name="T73" fmla="*/ 452437 h 1995487"/>
              <a:gd name="T74" fmla="*/ 1976438 w 5915025"/>
              <a:gd name="T75" fmla="*/ 438150 h 1995487"/>
              <a:gd name="T76" fmla="*/ 1924050 w 5915025"/>
              <a:gd name="T77" fmla="*/ 395287 h 1995487"/>
              <a:gd name="T78" fmla="*/ 1890713 w 5915025"/>
              <a:gd name="T79" fmla="*/ 366712 h 1995487"/>
              <a:gd name="T80" fmla="*/ 1852613 w 5915025"/>
              <a:gd name="T81" fmla="*/ 328612 h 1995487"/>
              <a:gd name="T82" fmla="*/ 1809750 w 5915025"/>
              <a:gd name="T83" fmla="*/ 314325 h 1995487"/>
              <a:gd name="T84" fmla="*/ 1795463 w 5915025"/>
              <a:gd name="T85" fmla="*/ 280987 h 1995487"/>
              <a:gd name="T86" fmla="*/ 1743075 w 5915025"/>
              <a:gd name="T87" fmla="*/ 247650 h 1995487"/>
              <a:gd name="T88" fmla="*/ 1633538 w 5915025"/>
              <a:gd name="T89" fmla="*/ 219075 h 1995487"/>
              <a:gd name="T90" fmla="*/ 1490663 w 5915025"/>
              <a:gd name="T91" fmla="*/ 204787 h 1995487"/>
              <a:gd name="T92" fmla="*/ 1419225 w 5915025"/>
              <a:gd name="T93" fmla="*/ 195262 h 1995487"/>
              <a:gd name="T94" fmla="*/ 1357313 w 5915025"/>
              <a:gd name="T95" fmla="*/ 171450 h 1995487"/>
              <a:gd name="T96" fmla="*/ 1304925 w 5915025"/>
              <a:gd name="T97" fmla="*/ 157162 h 1995487"/>
              <a:gd name="T98" fmla="*/ 1147763 w 5915025"/>
              <a:gd name="T99" fmla="*/ 142875 h 1995487"/>
              <a:gd name="T100" fmla="*/ 1071563 w 5915025"/>
              <a:gd name="T101" fmla="*/ 119062 h 1995487"/>
              <a:gd name="T102" fmla="*/ 947738 w 5915025"/>
              <a:gd name="T103" fmla="*/ 109537 h 1995487"/>
              <a:gd name="T104" fmla="*/ 685800 w 5915025"/>
              <a:gd name="T105" fmla="*/ 95250 h 1995487"/>
              <a:gd name="T106" fmla="*/ 471488 w 5915025"/>
              <a:gd name="T107" fmla="*/ 85725 h 1995487"/>
              <a:gd name="T108" fmla="*/ 423863 w 5915025"/>
              <a:gd name="T109" fmla="*/ 71437 h 1995487"/>
              <a:gd name="T110" fmla="*/ 338138 w 5915025"/>
              <a:gd name="T111" fmla="*/ 57150 h 1995487"/>
              <a:gd name="T112" fmla="*/ 228600 w 5915025"/>
              <a:gd name="T113" fmla="*/ 38100 h 1995487"/>
              <a:gd name="T114" fmla="*/ 109538 w 5915025"/>
              <a:gd name="T115" fmla="*/ 33337 h 1995487"/>
              <a:gd name="T116" fmla="*/ 0 w 5915025"/>
              <a:gd name="T117" fmla="*/ 4762 h 199548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915025"/>
              <a:gd name="T178" fmla="*/ 0 h 1995487"/>
              <a:gd name="T179" fmla="*/ 5915025 w 5915025"/>
              <a:gd name="T180" fmla="*/ 1995487 h 199548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915025" h="1995487">
                <a:moveTo>
                  <a:pt x="5915025" y="1995487"/>
                </a:moveTo>
                <a:lnTo>
                  <a:pt x="5362575" y="1995487"/>
                </a:lnTo>
                <a:lnTo>
                  <a:pt x="5376863" y="1771650"/>
                </a:lnTo>
                <a:lnTo>
                  <a:pt x="5053013" y="1771650"/>
                </a:lnTo>
                <a:lnTo>
                  <a:pt x="5067300" y="1647825"/>
                </a:lnTo>
                <a:lnTo>
                  <a:pt x="4824413" y="1647825"/>
                </a:lnTo>
                <a:lnTo>
                  <a:pt x="4824413" y="1552575"/>
                </a:lnTo>
                <a:lnTo>
                  <a:pt x="4514850" y="1557337"/>
                </a:lnTo>
                <a:lnTo>
                  <a:pt x="4519613" y="1514475"/>
                </a:lnTo>
                <a:lnTo>
                  <a:pt x="4419600" y="1504950"/>
                </a:lnTo>
                <a:lnTo>
                  <a:pt x="4419600" y="1471612"/>
                </a:lnTo>
                <a:lnTo>
                  <a:pt x="4348163" y="1471612"/>
                </a:lnTo>
                <a:lnTo>
                  <a:pt x="4352925" y="1419225"/>
                </a:lnTo>
                <a:lnTo>
                  <a:pt x="4324350" y="1419225"/>
                </a:lnTo>
                <a:lnTo>
                  <a:pt x="4324350" y="1390650"/>
                </a:lnTo>
                <a:lnTo>
                  <a:pt x="4271963" y="1385887"/>
                </a:lnTo>
                <a:lnTo>
                  <a:pt x="4276725" y="1357312"/>
                </a:lnTo>
                <a:lnTo>
                  <a:pt x="4243388" y="1357312"/>
                </a:lnTo>
                <a:lnTo>
                  <a:pt x="4243388" y="1328737"/>
                </a:lnTo>
                <a:lnTo>
                  <a:pt x="3995738" y="1319212"/>
                </a:lnTo>
                <a:lnTo>
                  <a:pt x="3995738" y="1290637"/>
                </a:lnTo>
                <a:lnTo>
                  <a:pt x="3881438" y="1285875"/>
                </a:lnTo>
                <a:lnTo>
                  <a:pt x="3881438" y="1262062"/>
                </a:lnTo>
                <a:lnTo>
                  <a:pt x="3805238" y="1257300"/>
                </a:lnTo>
                <a:lnTo>
                  <a:pt x="3805238" y="1238250"/>
                </a:lnTo>
                <a:lnTo>
                  <a:pt x="3771900" y="1238250"/>
                </a:lnTo>
                <a:lnTo>
                  <a:pt x="3776663" y="1152525"/>
                </a:lnTo>
                <a:lnTo>
                  <a:pt x="3743325" y="1152525"/>
                </a:lnTo>
                <a:lnTo>
                  <a:pt x="3743325" y="1123950"/>
                </a:lnTo>
                <a:lnTo>
                  <a:pt x="3714750" y="1123950"/>
                </a:lnTo>
                <a:lnTo>
                  <a:pt x="3714750" y="1100137"/>
                </a:lnTo>
                <a:lnTo>
                  <a:pt x="3652838" y="1100137"/>
                </a:lnTo>
                <a:lnTo>
                  <a:pt x="3652838" y="1057275"/>
                </a:lnTo>
                <a:lnTo>
                  <a:pt x="3557588" y="1057275"/>
                </a:lnTo>
                <a:lnTo>
                  <a:pt x="3557588" y="1038225"/>
                </a:lnTo>
                <a:lnTo>
                  <a:pt x="3438525" y="1033462"/>
                </a:lnTo>
                <a:lnTo>
                  <a:pt x="3438525" y="1019175"/>
                </a:lnTo>
                <a:lnTo>
                  <a:pt x="3333750" y="1009650"/>
                </a:lnTo>
                <a:lnTo>
                  <a:pt x="3333750" y="995362"/>
                </a:lnTo>
                <a:lnTo>
                  <a:pt x="3305175" y="995362"/>
                </a:lnTo>
                <a:lnTo>
                  <a:pt x="3305175" y="962025"/>
                </a:lnTo>
                <a:lnTo>
                  <a:pt x="3286125" y="962025"/>
                </a:lnTo>
                <a:lnTo>
                  <a:pt x="3286125" y="942975"/>
                </a:lnTo>
                <a:lnTo>
                  <a:pt x="3257550" y="938212"/>
                </a:lnTo>
                <a:lnTo>
                  <a:pt x="3252788" y="881062"/>
                </a:lnTo>
                <a:lnTo>
                  <a:pt x="3209925" y="881062"/>
                </a:lnTo>
                <a:lnTo>
                  <a:pt x="3205163" y="866775"/>
                </a:lnTo>
                <a:lnTo>
                  <a:pt x="3162300" y="871537"/>
                </a:lnTo>
                <a:lnTo>
                  <a:pt x="3157538" y="847725"/>
                </a:lnTo>
                <a:lnTo>
                  <a:pt x="3138488" y="847725"/>
                </a:lnTo>
                <a:lnTo>
                  <a:pt x="3133725" y="814387"/>
                </a:lnTo>
                <a:lnTo>
                  <a:pt x="3043238" y="809625"/>
                </a:lnTo>
                <a:lnTo>
                  <a:pt x="3043238" y="800100"/>
                </a:lnTo>
                <a:lnTo>
                  <a:pt x="2909888" y="795337"/>
                </a:lnTo>
                <a:lnTo>
                  <a:pt x="2909888" y="757237"/>
                </a:lnTo>
                <a:lnTo>
                  <a:pt x="2871788" y="757237"/>
                </a:lnTo>
                <a:lnTo>
                  <a:pt x="2871788" y="742950"/>
                </a:lnTo>
                <a:lnTo>
                  <a:pt x="2786063" y="738187"/>
                </a:lnTo>
                <a:lnTo>
                  <a:pt x="2790825" y="676275"/>
                </a:lnTo>
                <a:lnTo>
                  <a:pt x="2509838" y="681037"/>
                </a:lnTo>
                <a:lnTo>
                  <a:pt x="2509838" y="657225"/>
                </a:lnTo>
                <a:lnTo>
                  <a:pt x="2457450" y="657225"/>
                </a:lnTo>
                <a:lnTo>
                  <a:pt x="2457450" y="619125"/>
                </a:lnTo>
                <a:lnTo>
                  <a:pt x="2400300" y="619125"/>
                </a:lnTo>
                <a:lnTo>
                  <a:pt x="2400300" y="590550"/>
                </a:lnTo>
                <a:lnTo>
                  <a:pt x="2352675" y="590550"/>
                </a:lnTo>
                <a:lnTo>
                  <a:pt x="2352675" y="557212"/>
                </a:lnTo>
                <a:lnTo>
                  <a:pt x="2328863" y="557212"/>
                </a:lnTo>
                <a:lnTo>
                  <a:pt x="2328863" y="514350"/>
                </a:lnTo>
                <a:lnTo>
                  <a:pt x="2286000" y="514350"/>
                </a:lnTo>
                <a:lnTo>
                  <a:pt x="2286000" y="481012"/>
                </a:lnTo>
                <a:lnTo>
                  <a:pt x="2190750" y="476250"/>
                </a:lnTo>
                <a:lnTo>
                  <a:pt x="2185988" y="457200"/>
                </a:lnTo>
                <a:lnTo>
                  <a:pt x="2109788" y="452437"/>
                </a:lnTo>
                <a:lnTo>
                  <a:pt x="2109788" y="438150"/>
                </a:lnTo>
                <a:lnTo>
                  <a:pt x="1976438" y="438150"/>
                </a:lnTo>
                <a:lnTo>
                  <a:pt x="1981200" y="400050"/>
                </a:lnTo>
                <a:lnTo>
                  <a:pt x="1924050" y="395287"/>
                </a:lnTo>
                <a:lnTo>
                  <a:pt x="1919288" y="366712"/>
                </a:lnTo>
                <a:lnTo>
                  <a:pt x="1890713" y="366712"/>
                </a:lnTo>
                <a:lnTo>
                  <a:pt x="1890713" y="328612"/>
                </a:lnTo>
                <a:lnTo>
                  <a:pt x="1852613" y="328612"/>
                </a:lnTo>
                <a:lnTo>
                  <a:pt x="1847850" y="314325"/>
                </a:lnTo>
                <a:lnTo>
                  <a:pt x="1809750" y="314325"/>
                </a:lnTo>
                <a:lnTo>
                  <a:pt x="1809750" y="276225"/>
                </a:lnTo>
                <a:lnTo>
                  <a:pt x="1795463" y="280987"/>
                </a:lnTo>
                <a:lnTo>
                  <a:pt x="1790700" y="247650"/>
                </a:lnTo>
                <a:lnTo>
                  <a:pt x="1743075" y="247650"/>
                </a:lnTo>
                <a:lnTo>
                  <a:pt x="1743075" y="219075"/>
                </a:lnTo>
                <a:lnTo>
                  <a:pt x="1633538" y="219075"/>
                </a:lnTo>
                <a:lnTo>
                  <a:pt x="1633538" y="200025"/>
                </a:lnTo>
                <a:lnTo>
                  <a:pt x="1490663" y="204787"/>
                </a:lnTo>
                <a:lnTo>
                  <a:pt x="1490663" y="190500"/>
                </a:lnTo>
                <a:lnTo>
                  <a:pt x="1419225" y="195262"/>
                </a:lnTo>
                <a:lnTo>
                  <a:pt x="1419225" y="176212"/>
                </a:lnTo>
                <a:lnTo>
                  <a:pt x="1357313" y="171450"/>
                </a:lnTo>
                <a:lnTo>
                  <a:pt x="1357313" y="157162"/>
                </a:lnTo>
                <a:lnTo>
                  <a:pt x="1304925" y="157162"/>
                </a:lnTo>
                <a:lnTo>
                  <a:pt x="1304925" y="138112"/>
                </a:lnTo>
                <a:lnTo>
                  <a:pt x="1147763" y="142875"/>
                </a:lnTo>
                <a:lnTo>
                  <a:pt x="1152525" y="123825"/>
                </a:lnTo>
                <a:lnTo>
                  <a:pt x="1071563" y="119062"/>
                </a:lnTo>
                <a:lnTo>
                  <a:pt x="1081088" y="100012"/>
                </a:lnTo>
                <a:lnTo>
                  <a:pt x="947738" y="109537"/>
                </a:lnTo>
                <a:lnTo>
                  <a:pt x="947738" y="90487"/>
                </a:lnTo>
                <a:lnTo>
                  <a:pt x="685800" y="95250"/>
                </a:lnTo>
                <a:lnTo>
                  <a:pt x="685800" y="80962"/>
                </a:lnTo>
                <a:lnTo>
                  <a:pt x="471488" y="85725"/>
                </a:lnTo>
                <a:lnTo>
                  <a:pt x="476250" y="71437"/>
                </a:lnTo>
                <a:lnTo>
                  <a:pt x="423863" y="71437"/>
                </a:lnTo>
                <a:lnTo>
                  <a:pt x="423863" y="57150"/>
                </a:lnTo>
                <a:lnTo>
                  <a:pt x="338138" y="57150"/>
                </a:lnTo>
                <a:lnTo>
                  <a:pt x="338138" y="38100"/>
                </a:lnTo>
                <a:lnTo>
                  <a:pt x="228600" y="38100"/>
                </a:lnTo>
                <a:lnTo>
                  <a:pt x="228600" y="28575"/>
                </a:lnTo>
                <a:lnTo>
                  <a:pt x="109538" y="33337"/>
                </a:lnTo>
                <a:lnTo>
                  <a:pt x="114300" y="0"/>
                </a:lnTo>
                <a:lnTo>
                  <a:pt x="0" y="4762"/>
                </a:lnTo>
              </a:path>
            </a:pathLst>
          </a:custGeom>
          <a:noFill/>
          <a:ln w="28575" cap="flat" cmpd="sng" algn="ctr">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endParaRPr lang="en-US" dirty="0"/>
          </a:p>
        </p:txBody>
      </p:sp>
      <p:sp>
        <p:nvSpPr>
          <p:cNvPr id="32773" name="TextBox 20"/>
          <p:cNvSpPr txBox="1">
            <a:spLocks noChangeArrowheads="1"/>
          </p:cNvSpPr>
          <p:nvPr/>
        </p:nvSpPr>
        <p:spPr bwMode="auto">
          <a:xfrm>
            <a:off x="1648883" y="5257800"/>
            <a:ext cx="670984"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0</a:t>
            </a:r>
          </a:p>
        </p:txBody>
      </p:sp>
      <p:sp>
        <p:nvSpPr>
          <p:cNvPr id="32774" name="TextBox 21"/>
          <p:cNvSpPr txBox="1">
            <a:spLocks noChangeArrowheads="1"/>
          </p:cNvSpPr>
          <p:nvPr/>
        </p:nvSpPr>
        <p:spPr bwMode="auto">
          <a:xfrm>
            <a:off x="2300817" y="5257800"/>
            <a:ext cx="670984"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3</a:t>
            </a:r>
          </a:p>
        </p:txBody>
      </p:sp>
      <p:sp>
        <p:nvSpPr>
          <p:cNvPr id="32775" name="TextBox 22"/>
          <p:cNvSpPr txBox="1">
            <a:spLocks noChangeArrowheads="1"/>
          </p:cNvSpPr>
          <p:nvPr/>
        </p:nvSpPr>
        <p:spPr bwMode="auto">
          <a:xfrm>
            <a:off x="2954868" y="5257800"/>
            <a:ext cx="67098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6</a:t>
            </a:r>
          </a:p>
        </p:txBody>
      </p:sp>
      <p:sp>
        <p:nvSpPr>
          <p:cNvPr id="32776" name="TextBox 23"/>
          <p:cNvSpPr txBox="1">
            <a:spLocks noChangeArrowheads="1"/>
          </p:cNvSpPr>
          <p:nvPr/>
        </p:nvSpPr>
        <p:spPr bwMode="auto">
          <a:xfrm>
            <a:off x="3606801" y="5257800"/>
            <a:ext cx="67098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9</a:t>
            </a:r>
          </a:p>
        </p:txBody>
      </p:sp>
      <p:sp>
        <p:nvSpPr>
          <p:cNvPr id="32777" name="TextBox 24"/>
          <p:cNvSpPr txBox="1">
            <a:spLocks noChangeArrowheads="1"/>
          </p:cNvSpPr>
          <p:nvPr/>
        </p:nvSpPr>
        <p:spPr bwMode="auto">
          <a:xfrm>
            <a:off x="4260850" y="5257800"/>
            <a:ext cx="66886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12</a:t>
            </a:r>
          </a:p>
        </p:txBody>
      </p:sp>
      <p:sp>
        <p:nvSpPr>
          <p:cNvPr id="32778" name="TextBox 25"/>
          <p:cNvSpPr txBox="1">
            <a:spLocks noChangeArrowheads="1"/>
          </p:cNvSpPr>
          <p:nvPr/>
        </p:nvSpPr>
        <p:spPr bwMode="auto">
          <a:xfrm>
            <a:off x="4912783" y="5257800"/>
            <a:ext cx="670984"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15</a:t>
            </a:r>
          </a:p>
        </p:txBody>
      </p:sp>
      <p:sp>
        <p:nvSpPr>
          <p:cNvPr id="32779" name="TextBox 26"/>
          <p:cNvSpPr txBox="1">
            <a:spLocks noChangeArrowheads="1"/>
          </p:cNvSpPr>
          <p:nvPr/>
        </p:nvSpPr>
        <p:spPr bwMode="auto">
          <a:xfrm>
            <a:off x="5564717" y="5257800"/>
            <a:ext cx="670984"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18</a:t>
            </a:r>
          </a:p>
        </p:txBody>
      </p:sp>
      <p:sp>
        <p:nvSpPr>
          <p:cNvPr id="32780" name="TextBox 27"/>
          <p:cNvSpPr txBox="1">
            <a:spLocks noChangeArrowheads="1"/>
          </p:cNvSpPr>
          <p:nvPr/>
        </p:nvSpPr>
        <p:spPr bwMode="auto">
          <a:xfrm>
            <a:off x="6218768" y="5257800"/>
            <a:ext cx="67098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21</a:t>
            </a:r>
          </a:p>
        </p:txBody>
      </p:sp>
      <p:sp>
        <p:nvSpPr>
          <p:cNvPr id="32781" name="TextBox 28"/>
          <p:cNvSpPr txBox="1">
            <a:spLocks noChangeArrowheads="1"/>
          </p:cNvSpPr>
          <p:nvPr/>
        </p:nvSpPr>
        <p:spPr bwMode="auto">
          <a:xfrm>
            <a:off x="6870701" y="5257800"/>
            <a:ext cx="67098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24</a:t>
            </a:r>
          </a:p>
        </p:txBody>
      </p:sp>
      <p:sp>
        <p:nvSpPr>
          <p:cNvPr id="32782" name="TextBox 29"/>
          <p:cNvSpPr txBox="1">
            <a:spLocks noChangeArrowheads="1"/>
          </p:cNvSpPr>
          <p:nvPr/>
        </p:nvSpPr>
        <p:spPr bwMode="auto">
          <a:xfrm>
            <a:off x="7524750" y="5257800"/>
            <a:ext cx="66886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27</a:t>
            </a:r>
          </a:p>
        </p:txBody>
      </p:sp>
      <p:sp>
        <p:nvSpPr>
          <p:cNvPr id="32783" name="TextBox 30"/>
          <p:cNvSpPr txBox="1">
            <a:spLocks noChangeArrowheads="1"/>
          </p:cNvSpPr>
          <p:nvPr/>
        </p:nvSpPr>
        <p:spPr bwMode="auto">
          <a:xfrm>
            <a:off x="8176683" y="5257800"/>
            <a:ext cx="670984"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30</a:t>
            </a:r>
          </a:p>
        </p:txBody>
      </p:sp>
      <p:sp>
        <p:nvSpPr>
          <p:cNvPr id="32784" name="TextBox 31"/>
          <p:cNvSpPr txBox="1">
            <a:spLocks noChangeArrowheads="1"/>
          </p:cNvSpPr>
          <p:nvPr/>
        </p:nvSpPr>
        <p:spPr bwMode="auto">
          <a:xfrm>
            <a:off x="8828617" y="5257800"/>
            <a:ext cx="670984"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33</a:t>
            </a:r>
          </a:p>
        </p:txBody>
      </p:sp>
      <p:sp>
        <p:nvSpPr>
          <p:cNvPr id="32785" name="TextBox 32"/>
          <p:cNvSpPr txBox="1">
            <a:spLocks noChangeArrowheads="1"/>
          </p:cNvSpPr>
          <p:nvPr/>
        </p:nvSpPr>
        <p:spPr bwMode="auto">
          <a:xfrm>
            <a:off x="9482668" y="5257800"/>
            <a:ext cx="67098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36</a:t>
            </a:r>
          </a:p>
        </p:txBody>
      </p:sp>
      <p:sp>
        <p:nvSpPr>
          <p:cNvPr id="32786" name="TextBox 33"/>
          <p:cNvSpPr txBox="1">
            <a:spLocks noChangeArrowheads="1"/>
          </p:cNvSpPr>
          <p:nvPr/>
        </p:nvSpPr>
        <p:spPr bwMode="auto">
          <a:xfrm>
            <a:off x="10134601" y="5257800"/>
            <a:ext cx="67098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39</a:t>
            </a:r>
          </a:p>
        </p:txBody>
      </p:sp>
      <p:sp>
        <p:nvSpPr>
          <p:cNvPr id="32787" name="TextBox 68"/>
          <p:cNvSpPr txBox="1">
            <a:spLocks noChangeArrowheads="1"/>
          </p:cNvSpPr>
          <p:nvPr/>
        </p:nvSpPr>
        <p:spPr bwMode="auto">
          <a:xfrm>
            <a:off x="1119717" y="1939926"/>
            <a:ext cx="668867"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1.0</a:t>
            </a:r>
          </a:p>
        </p:txBody>
      </p:sp>
      <p:sp>
        <p:nvSpPr>
          <p:cNvPr id="32788" name="TextBox 69"/>
          <p:cNvSpPr txBox="1">
            <a:spLocks noChangeArrowheads="1"/>
          </p:cNvSpPr>
          <p:nvPr/>
        </p:nvSpPr>
        <p:spPr bwMode="auto">
          <a:xfrm>
            <a:off x="1119717" y="2247900"/>
            <a:ext cx="66886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0.9</a:t>
            </a:r>
          </a:p>
        </p:txBody>
      </p:sp>
      <p:sp>
        <p:nvSpPr>
          <p:cNvPr id="32789" name="TextBox 70"/>
          <p:cNvSpPr txBox="1">
            <a:spLocks noChangeArrowheads="1"/>
          </p:cNvSpPr>
          <p:nvPr/>
        </p:nvSpPr>
        <p:spPr bwMode="auto">
          <a:xfrm>
            <a:off x="1119717" y="2555875"/>
            <a:ext cx="66886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0.8</a:t>
            </a:r>
          </a:p>
        </p:txBody>
      </p:sp>
      <p:sp>
        <p:nvSpPr>
          <p:cNvPr id="32790" name="TextBox 71"/>
          <p:cNvSpPr txBox="1">
            <a:spLocks noChangeArrowheads="1"/>
          </p:cNvSpPr>
          <p:nvPr/>
        </p:nvSpPr>
        <p:spPr bwMode="auto">
          <a:xfrm>
            <a:off x="1119717" y="2863850"/>
            <a:ext cx="66886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0.7</a:t>
            </a:r>
          </a:p>
        </p:txBody>
      </p:sp>
      <p:sp>
        <p:nvSpPr>
          <p:cNvPr id="32791" name="TextBox 72"/>
          <p:cNvSpPr txBox="1">
            <a:spLocks noChangeArrowheads="1"/>
          </p:cNvSpPr>
          <p:nvPr/>
        </p:nvSpPr>
        <p:spPr bwMode="auto">
          <a:xfrm>
            <a:off x="1119717" y="3171825"/>
            <a:ext cx="66886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0.6</a:t>
            </a:r>
          </a:p>
        </p:txBody>
      </p:sp>
      <p:sp>
        <p:nvSpPr>
          <p:cNvPr id="32792" name="TextBox 73"/>
          <p:cNvSpPr txBox="1">
            <a:spLocks noChangeArrowheads="1"/>
          </p:cNvSpPr>
          <p:nvPr/>
        </p:nvSpPr>
        <p:spPr bwMode="auto">
          <a:xfrm>
            <a:off x="1119717" y="3481388"/>
            <a:ext cx="668867"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0.5</a:t>
            </a:r>
          </a:p>
        </p:txBody>
      </p:sp>
      <p:sp>
        <p:nvSpPr>
          <p:cNvPr id="32793" name="TextBox 74"/>
          <p:cNvSpPr txBox="1">
            <a:spLocks noChangeArrowheads="1"/>
          </p:cNvSpPr>
          <p:nvPr/>
        </p:nvSpPr>
        <p:spPr bwMode="auto">
          <a:xfrm>
            <a:off x="1119717" y="3789363"/>
            <a:ext cx="668867"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0.4</a:t>
            </a:r>
          </a:p>
        </p:txBody>
      </p:sp>
      <p:sp>
        <p:nvSpPr>
          <p:cNvPr id="32794" name="TextBox 75"/>
          <p:cNvSpPr txBox="1">
            <a:spLocks noChangeArrowheads="1"/>
          </p:cNvSpPr>
          <p:nvPr/>
        </p:nvSpPr>
        <p:spPr bwMode="auto">
          <a:xfrm>
            <a:off x="1119717" y="4097338"/>
            <a:ext cx="668867"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0.3</a:t>
            </a:r>
          </a:p>
        </p:txBody>
      </p:sp>
      <p:sp>
        <p:nvSpPr>
          <p:cNvPr id="32795" name="TextBox 76"/>
          <p:cNvSpPr txBox="1">
            <a:spLocks noChangeArrowheads="1"/>
          </p:cNvSpPr>
          <p:nvPr/>
        </p:nvSpPr>
        <p:spPr bwMode="auto">
          <a:xfrm>
            <a:off x="1119717" y="4405313"/>
            <a:ext cx="66886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0.2</a:t>
            </a:r>
          </a:p>
        </p:txBody>
      </p:sp>
      <p:sp>
        <p:nvSpPr>
          <p:cNvPr id="32796" name="TextBox 77"/>
          <p:cNvSpPr txBox="1">
            <a:spLocks noChangeArrowheads="1"/>
          </p:cNvSpPr>
          <p:nvPr/>
        </p:nvSpPr>
        <p:spPr bwMode="auto">
          <a:xfrm>
            <a:off x="1119717" y="4713288"/>
            <a:ext cx="66886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0.1</a:t>
            </a:r>
          </a:p>
        </p:txBody>
      </p:sp>
      <p:sp>
        <p:nvSpPr>
          <p:cNvPr id="32797" name="TextBox 78"/>
          <p:cNvSpPr txBox="1">
            <a:spLocks noChangeArrowheads="1"/>
          </p:cNvSpPr>
          <p:nvPr/>
        </p:nvSpPr>
        <p:spPr bwMode="auto">
          <a:xfrm>
            <a:off x="1119717" y="5021263"/>
            <a:ext cx="66886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r" eaLnBrk="1" hangingPunct="1">
              <a:lnSpc>
                <a:spcPct val="90000"/>
              </a:lnSpc>
              <a:spcBef>
                <a:spcPct val="35000"/>
              </a:spcBef>
              <a:spcAft>
                <a:spcPct val="25000"/>
              </a:spcAft>
              <a:buClr>
                <a:schemeClr val="folHlink"/>
              </a:buClr>
              <a:buFont typeface="Arial" charset="0"/>
              <a:buNone/>
            </a:pPr>
            <a:r>
              <a:rPr lang="en-US" altLang="en-US" sz="1600" dirty="0">
                <a:ea typeface="ＭＳ Ｐゴシック" pitchFamily="34" charset="-128"/>
              </a:rPr>
              <a:t>0</a:t>
            </a:r>
          </a:p>
        </p:txBody>
      </p:sp>
      <p:sp>
        <p:nvSpPr>
          <p:cNvPr id="32798" name="TextBox 79"/>
          <p:cNvSpPr txBox="1">
            <a:spLocks noChangeArrowheads="1"/>
          </p:cNvSpPr>
          <p:nvPr/>
        </p:nvSpPr>
        <p:spPr bwMode="auto">
          <a:xfrm rot="-5400000">
            <a:off x="-478366" y="3467815"/>
            <a:ext cx="31559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35000"/>
              </a:spcBef>
              <a:spcAft>
                <a:spcPct val="25000"/>
              </a:spcAft>
              <a:buClr>
                <a:schemeClr val="folHlink"/>
              </a:buClr>
              <a:buFont typeface="Arial" charset="0"/>
              <a:buNone/>
            </a:pPr>
            <a:r>
              <a:rPr lang="en-US" altLang="en-US" sz="1600" b="1" dirty="0">
                <a:ea typeface="ＭＳ Ｐゴシック" pitchFamily="34" charset="-128"/>
              </a:rPr>
              <a:t>Probability of PFS</a:t>
            </a:r>
          </a:p>
        </p:txBody>
      </p:sp>
      <p:sp>
        <p:nvSpPr>
          <p:cNvPr id="32799" name="TextBox 80"/>
          <p:cNvSpPr txBox="1">
            <a:spLocks noChangeArrowheads="1"/>
          </p:cNvSpPr>
          <p:nvPr/>
        </p:nvSpPr>
        <p:spPr bwMode="auto">
          <a:xfrm>
            <a:off x="1953683" y="5546726"/>
            <a:ext cx="8458200"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spcBef>
                <a:spcPct val="35000"/>
              </a:spcBef>
              <a:spcAft>
                <a:spcPct val="25000"/>
              </a:spcAft>
              <a:buClr>
                <a:schemeClr val="folHlink"/>
              </a:buClr>
              <a:buFont typeface="Arial" charset="0"/>
              <a:buNone/>
            </a:pPr>
            <a:r>
              <a:rPr lang="en-US" altLang="en-US" sz="1600" b="1" dirty="0">
                <a:ea typeface="ＭＳ Ｐゴシック" pitchFamily="34" charset="-128"/>
              </a:rPr>
              <a:t>Mos.</a:t>
            </a:r>
          </a:p>
        </p:txBody>
      </p:sp>
      <p:sp>
        <p:nvSpPr>
          <p:cNvPr id="85" name="Oval 84"/>
          <p:cNvSpPr/>
          <p:nvPr/>
        </p:nvSpPr>
        <p:spPr>
          <a:xfrm>
            <a:off x="5162551" y="4721226"/>
            <a:ext cx="1392767" cy="333375"/>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3305" fontAlgn="auto">
              <a:lnSpc>
                <a:spcPct val="90000"/>
              </a:lnSpc>
              <a:spcBef>
                <a:spcPct val="35000"/>
              </a:spcBef>
              <a:spcAft>
                <a:spcPct val="25000"/>
              </a:spcAft>
              <a:buClr>
                <a:schemeClr val="folHlink"/>
              </a:buClr>
              <a:buFont typeface="Arial" charset="0"/>
              <a:buChar char="•"/>
              <a:defRPr/>
            </a:pPr>
            <a:endParaRPr lang="en-US" sz="1600" dirty="0">
              <a:solidFill>
                <a:schemeClr val="tx1"/>
              </a:solidFill>
            </a:endParaRPr>
          </a:p>
        </p:txBody>
      </p:sp>
      <p:sp>
        <p:nvSpPr>
          <p:cNvPr id="86" name="Oval 85"/>
          <p:cNvSpPr/>
          <p:nvPr/>
        </p:nvSpPr>
        <p:spPr>
          <a:xfrm>
            <a:off x="7730068" y="4721225"/>
            <a:ext cx="1392767" cy="331788"/>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3305" fontAlgn="auto">
              <a:lnSpc>
                <a:spcPct val="90000"/>
              </a:lnSpc>
              <a:spcBef>
                <a:spcPct val="35000"/>
              </a:spcBef>
              <a:spcAft>
                <a:spcPct val="25000"/>
              </a:spcAft>
              <a:buClr>
                <a:schemeClr val="folHlink"/>
              </a:buClr>
              <a:buFont typeface="Arial" charset="0"/>
              <a:buChar char="•"/>
              <a:defRPr/>
            </a:pPr>
            <a:endParaRPr lang="en-US" sz="1600" dirty="0">
              <a:solidFill>
                <a:schemeClr val="tx1"/>
              </a:solidFill>
            </a:endParaRPr>
          </a:p>
        </p:txBody>
      </p:sp>
      <p:sp>
        <p:nvSpPr>
          <p:cNvPr id="32802" name="Title 1"/>
          <p:cNvSpPr>
            <a:spLocks noGrp="1"/>
          </p:cNvSpPr>
          <p:nvPr>
            <p:ph type="title"/>
          </p:nvPr>
        </p:nvSpPr>
        <p:spPr/>
        <p:txBody>
          <a:bodyPr>
            <a:noAutofit/>
          </a:bodyPr>
          <a:lstStyle/>
          <a:p>
            <a:pPr eaLnBrk="1" hangingPunct="1"/>
            <a:r>
              <a:rPr lang="en-US" altLang="en-US" sz="3200" b="1" dirty="0">
                <a:solidFill>
                  <a:srgbClr val="C00000"/>
                </a:solidFill>
              </a:rPr>
              <a:t>CLL11 Trial: Obinotuzumab PFS</a:t>
            </a:r>
            <a:br>
              <a:rPr lang="en-US" altLang="en-US" sz="3200" b="1" dirty="0">
                <a:solidFill>
                  <a:srgbClr val="C00000"/>
                </a:solidFill>
              </a:rPr>
            </a:br>
            <a:r>
              <a:rPr lang="en-US" altLang="en-US" sz="3200" b="1" dirty="0">
                <a:solidFill>
                  <a:srgbClr val="C00000"/>
                </a:solidFill>
              </a:rPr>
              <a:t>Head-to-Head Comparison </a:t>
            </a:r>
          </a:p>
        </p:txBody>
      </p:sp>
      <p:cxnSp>
        <p:nvCxnSpPr>
          <p:cNvPr id="32803" name="Straight Connector 37"/>
          <p:cNvCxnSpPr>
            <a:cxnSpLocks noChangeShapeType="1"/>
          </p:cNvCxnSpPr>
          <p:nvPr/>
        </p:nvCxnSpPr>
        <p:spPr bwMode="auto">
          <a:xfrm>
            <a:off x="1974850" y="5135563"/>
            <a:ext cx="8502651"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04" name="Straight Connector 39"/>
          <p:cNvCxnSpPr>
            <a:cxnSpLocks noChangeShapeType="1"/>
          </p:cNvCxnSpPr>
          <p:nvPr/>
        </p:nvCxnSpPr>
        <p:spPr bwMode="auto">
          <a:xfrm flipV="1">
            <a:off x="1981201" y="2044700"/>
            <a:ext cx="0" cy="310832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05" name="Straight Connector 42"/>
          <p:cNvCxnSpPr>
            <a:cxnSpLocks noChangeShapeType="1"/>
          </p:cNvCxnSpPr>
          <p:nvPr/>
        </p:nvCxnSpPr>
        <p:spPr bwMode="auto">
          <a:xfrm flipH="1">
            <a:off x="1900767" y="2052638"/>
            <a:ext cx="8466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06" name="Straight Connector 43"/>
          <p:cNvCxnSpPr>
            <a:cxnSpLocks noChangeShapeType="1"/>
          </p:cNvCxnSpPr>
          <p:nvPr/>
        </p:nvCxnSpPr>
        <p:spPr bwMode="auto">
          <a:xfrm flipH="1">
            <a:off x="1900767" y="2362200"/>
            <a:ext cx="8466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07" name="Straight Connector 44"/>
          <p:cNvCxnSpPr>
            <a:cxnSpLocks noChangeShapeType="1"/>
          </p:cNvCxnSpPr>
          <p:nvPr/>
        </p:nvCxnSpPr>
        <p:spPr bwMode="auto">
          <a:xfrm flipH="1">
            <a:off x="1900767" y="2670175"/>
            <a:ext cx="8466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08" name="Straight Connector 45"/>
          <p:cNvCxnSpPr>
            <a:cxnSpLocks noChangeShapeType="1"/>
          </p:cNvCxnSpPr>
          <p:nvPr/>
        </p:nvCxnSpPr>
        <p:spPr bwMode="auto">
          <a:xfrm flipH="1">
            <a:off x="1900767" y="2978150"/>
            <a:ext cx="8466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09" name="Straight Connector 46"/>
          <p:cNvCxnSpPr>
            <a:cxnSpLocks noChangeShapeType="1"/>
          </p:cNvCxnSpPr>
          <p:nvPr/>
        </p:nvCxnSpPr>
        <p:spPr bwMode="auto">
          <a:xfrm flipH="1">
            <a:off x="1900767" y="3286125"/>
            <a:ext cx="8466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10" name="Straight Connector 47"/>
          <p:cNvCxnSpPr>
            <a:cxnSpLocks noChangeShapeType="1"/>
          </p:cNvCxnSpPr>
          <p:nvPr/>
        </p:nvCxnSpPr>
        <p:spPr bwMode="auto">
          <a:xfrm flipH="1">
            <a:off x="1900767" y="3594100"/>
            <a:ext cx="8466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11" name="Straight Connector 48"/>
          <p:cNvCxnSpPr>
            <a:cxnSpLocks noChangeShapeType="1"/>
          </p:cNvCxnSpPr>
          <p:nvPr/>
        </p:nvCxnSpPr>
        <p:spPr bwMode="auto">
          <a:xfrm flipH="1">
            <a:off x="1900767" y="3903663"/>
            <a:ext cx="8466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12" name="Straight Connector 49"/>
          <p:cNvCxnSpPr>
            <a:cxnSpLocks noChangeShapeType="1"/>
          </p:cNvCxnSpPr>
          <p:nvPr/>
        </p:nvCxnSpPr>
        <p:spPr bwMode="auto">
          <a:xfrm flipH="1">
            <a:off x="1900767" y="4211638"/>
            <a:ext cx="8466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13" name="Straight Connector 50"/>
          <p:cNvCxnSpPr>
            <a:cxnSpLocks noChangeShapeType="1"/>
          </p:cNvCxnSpPr>
          <p:nvPr/>
        </p:nvCxnSpPr>
        <p:spPr bwMode="auto">
          <a:xfrm flipH="1">
            <a:off x="1900767" y="4519613"/>
            <a:ext cx="8466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14" name="Straight Connector 51"/>
          <p:cNvCxnSpPr>
            <a:cxnSpLocks noChangeShapeType="1"/>
          </p:cNvCxnSpPr>
          <p:nvPr/>
        </p:nvCxnSpPr>
        <p:spPr bwMode="auto">
          <a:xfrm flipH="1">
            <a:off x="1900767" y="4827588"/>
            <a:ext cx="8466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15" name="Straight Connector 52"/>
          <p:cNvCxnSpPr>
            <a:cxnSpLocks noChangeShapeType="1"/>
          </p:cNvCxnSpPr>
          <p:nvPr/>
        </p:nvCxnSpPr>
        <p:spPr bwMode="auto">
          <a:xfrm flipH="1">
            <a:off x="1900767" y="5135563"/>
            <a:ext cx="8466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16" name="Straight Connector 54"/>
          <p:cNvCxnSpPr>
            <a:cxnSpLocks noChangeShapeType="1"/>
          </p:cNvCxnSpPr>
          <p:nvPr/>
        </p:nvCxnSpPr>
        <p:spPr bwMode="auto">
          <a:xfrm>
            <a:off x="1981201" y="5145088"/>
            <a:ext cx="0" cy="635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17" name="Straight Connector 55"/>
          <p:cNvCxnSpPr>
            <a:cxnSpLocks noChangeShapeType="1"/>
          </p:cNvCxnSpPr>
          <p:nvPr/>
        </p:nvCxnSpPr>
        <p:spPr bwMode="auto">
          <a:xfrm>
            <a:off x="2633134" y="5145088"/>
            <a:ext cx="0" cy="635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18" name="Straight Connector 56"/>
          <p:cNvCxnSpPr>
            <a:cxnSpLocks noChangeShapeType="1"/>
          </p:cNvCxnSpPr>
          <p:nvPr/>
        </p:nvCxnSpPr>
        <p:spPr bwMode="auto">
          <a:xfrm>
            <a:off x="3285067" y="5145088"/>
            <a:ext cx="0" cy="635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19" name="Straight Connector 57"/>
          <p:cNvCxnSpPr>
            <a:cxnSpLocks noChangeShapeType="1"/>
          </p:cNvCxnSpPr>
          <p:nvPr/>
        </p:nvCxnSpPr>
        <p:spPr bwMode="auto">
          <a:xfrm>
            <a:off x="3937001" y="5145088"/>
            <a:ext cx="0" cy="635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20" name="Straight Connector 58"/>
          <p:cNvCxnSpPr>
            <a:cxnSpLocks noChangeShapeType="1"/>
          </p:cNvCxnSpPr>
          <p:nvPr/>
        </p:nvCxnSpPr>
        <p:spPr bwMode="auto">
          <a:xfrm>
            <a:off x="4588934" y="5145088"/>
            <a:ext cx="0" cy="635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21" name="Straight Connector 59"/>
          <p:cNvCxnSpPr>
            <a:cxnSpLocks noChangeShapeType="1"/>
          </p:cNvCxnSpPr>
          <p:nvPr/>
        </p:nvCxnSpPr>
        <p:spPr bwMode="auto">
          <a:xfrm>
            <a:off x="5242983" y="5145088"/>
            <a:ext cx="0" cy="635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22" name="Straight Connector 60"/>
          <p:cNvCxnSpPr>
            <a:cxnSpLocks noChangeShapeType="1"/>
          </p:cNvCxnSpPr>
          <p:nvPr/>
        </p:nvCxnSpPr>
        <p:spPr bwMode="auto">
          <a:xfrm>
            <a:off x="5894917" y="5145088"/>
            <a:ext cx="0" cy="635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23" name="Straight Connector 61"/>
          <p:cNvCxnSpPr>
            <a:cxnSpLocks noChangeShapeType="1"/>
          </p:cNvCxnSpPr>
          <p:nvPr/>
        </p:nvCxnSpPr>
        <p:spPr bwMode="auto">
          <a:xfrm>
            <a:off x="6546850" y="5145088"/>
            <a:ext cx="0" cy="635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24" name="Straight Connector 62"/>
          <p:cNvCxnSpPr>
            <a:cxnSpLocks noChangeShapeType="1"/>
          </p:cNvCxnSpPr>
          <p:nvPr/>
        </p:nvCxnSpPr>
        <p:spPr bwMode="auto">
          <a:xfrm>
            <a:off x="7198783" y="5145088"/>
            <a:ext cx="0" cy="635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25" name="Straight Connector 63"/>
          <p:cNvCxnSpPr>
            <a:cxnSpLocks noChangeShapeType="1"/>
          </p:cNvCxnSpPr>
          <p:nvPr/>
        </p:nvCxnSpPr>
        <p:spPr bwMode="auto">
          <a:xfrm>
            <a:off x="7850717" y="5145088"/>
            <a:ext cx="0" cy="635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26" name="Straight Connector 64"/>
          <p:cNvCxnSpPr>
            <a:cxnSpLocks noChangeShapeType="1"/>
          </p:cNvCxnSpPr>
          <p:nvPr/>
        </p:nvCxnSpPr>
        <p:spPr bwMode="auto">
          <a:xfrm>
            <a:off x="8502650" y="5145088"/>
            <a:ext cx="0" cy="635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27" name="Straight Connector 65"/>
          <p:cNvCxnSpPr>
            <a:cxnSpLocks noChangeShapeType="1"/>
          </p:cNvCxnSpPr>
          <p:nvPr/>
        </p:nvCxnSpPr>
        <p:spPr bwMode="auto">
          <a:xfrm>
            <a:off x="9154583" y="5145088"/>
            <a:ext cx="0" cy="635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28" name="Straight Connector 66"/>
          <p:cNvCxnSpPr>
            <a:cxnSpLocks noChangeShapeType="1"/>
          </p:cNvCxnSpPr>
          <p:nvPr/>
        </p:nvCxnSpPr>
        <p:spPr bwMode="auto">
          <a:xfrm>
            <a:off x="9806517" y="5145088"/>
            <a:ext cx="0" cy="635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2829" name="Straight Connector 67"/>
          <p:cNvCxnSpPr>
            <a:cxnSpLocks noChangeShapeType="1"/>
          </p:cNvCxnSpPr>
          <p:nvPr/>
        </p:nvCxnSpPr>
        <p:spPr bwMode="auto">
          <a:xfrm>
            <a:off x="10460567" y="5145088"/>
            <a:ext cx="0" cy="635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32830" name="Freeform 81"/>
          <p:cNvSpPr>
            <a:spLocks/>
          </p:cNvSpPr>
          <p:nvPr/>
        </p:nvSpPr>
        <p:spPr bwMode="auto">
          <a:xfrm>
            <a:off x="1974850" y="3494089"/>
            <a:ext cx="3302000" cy="1641475"/>
          </a:xfrm>
          <a:custGeom>
            <a:avLst/>
            <a:gdLst>
              <a:gd name="T0" fmla="*/ 2478132 w 2476163"/>
              <a:gd name="T1" fmla="*/ 1578657 h 1642684"/>
              <a:gd name="T2" fmla="*/ 2494434 w 2476163"/>
              <a:gd name="T3" fmla="*/ 0 h 1642684"/>
              <a:gd name="T4" fmla="*/ 0 w 2476163"/>
              <a:gd name="T5" fmla="*/ 7768 h 1642684"/>
              <a:gd name="T6" fmla="*/ 0 60000 65536"/>
              <a:gd name="T7" fmla="*/ 0 60000 65536"/>
              <a:gd name="T8" fmla="*/ 0 60000 65536"/>
              <a:gd name="T9" fmla="*/ 0 w 2476163"/>
              <a:gd name="T10" fmla="*/ 0 h 1642684"/>
              <a:gd name="T11" fmla="*/ 2476163 w 2476163"/>
              <a:gd name="T12" fmla="*/ 1642684 h 1642684"/>
            </a:gdLst>
            <a:ahLst/>
            <a:cxnLst>
              <a:cxn ang="T6">
                <a:pos x="T0" y="T1"/>
              </a:cxn>
              <a:cxn ang="T7">
                <a:pos x="T2" y="T3"/>
              </a:cxn>
              <a:cxn ang="T8">
                <a:pos x="T4" y="T5"/>
              </a:cxn>
            </a:cxnLst>
            <a:rect l="T9" t="T10" r="T11" b="T12"/>
            <a:pathLst>
              <a:path w="2476163" h="1642684">
                <a:moveTo>
                  <a:pt x="2459979" y="1642684"/>
                </a:moveTo>
                <a:lnTo>
                  <a:pt x="2476163" y="0"/>
                </a:lnTo>
                <a:lnTo>
                  <a:pt x="0" y="8092"/>
                </a:lnTo>
              </a:path>
            </a:pathLst>
          </a:custGeom>
          <a:noFill/>
          <a:ln w="28575" cap="flat" cmpd="sng" algn="ctr">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endParaRPr lang="en-US" dirty="0"/>
          </a:p>
        </p:txBody>
      </p:sp>
      <p:sp>
        <p:nvSpPr>
          <p:cNvPr id="32831" name="Freeform 82"/>
          <p:cNvSpPr>
            <a:spLocks/>
          </p:cNvSpPr>
          <p:nvPr/>
        </p:nvSpPr>
        <p:spPr bwMode="auto">
          <a:xfrm>
            <a:off x="5266268" y="3486151"/>
            <a:ext cx="2535767" cy="1641475"/>
          </a:xfrm>
          <a:custGeom>
            <a:avLst/>
            <a:gdLst>
              <a:gd name="T0" fmla="*/ 1912295 w 1901628"/>
              <a:gd name="T1" fmla="*/ 1578657 h 1642684"/>
              <a:gd name="T2" fmla="*/ 1904157 w 1901628"/>
              <a:gd name="T3" fmla="*/ 0 h 1642684"/>
              <a:gd name="T4" fmla="*/ 0 w 1901628"/>
              <a:gd name="T5" fmla="*/ 7768 h 1642684"/>
              <a:gd name="T6" fmla="*/ 0 60000 65536"/>
              <a:gd name="T7" fmla="*/ 0 60000 65536"/>
              <a:gd name="T8" fmla="*/ 0 60000 65536"/>
              <a:gd name="T9" fmla="*/ 0 w 1901628"/>
              <a:gd name="T10" fmla="*/ 0 h 1642684"/>
              <a:gd name="T11" fmla="*/ 1901628 w 1901628"/>
              <a:gd name="T12" fmla="*/ 1642684 h 1642684"/>
            </a:gdLst>
            <a:ahLst/>
            <a:cxnLst>
              <a:cxn ang="T6">
                <a:pos x="T0" y="T1"/>
              </a:cxn>
              <a:cxn ang="T7">
                <a:pos x="T2" y="T3"/>
              </a:cxn>
              <a:cxn ang="T8">
                <a:pos x="T4" y="T5"/>
              </a:cxn>
            </a:cxnLst>
            <a:rect l="T9" t="T10" r="T11" b="T12"/>
            <a:pathLst>
              <a:path w="1901628" h="1642684">
                <a:moveTo>
                  <a:pt x="1901628" y="1642684"/>
                </a:moveTo>
                <a:cubicBezTo>
                  <a:pt x="1898931" y="1095123"/>
                  <a:pt x="1896233" y="547561"/>
                  <a:pt x="1893536" y="0"/>
                </a:cubicBezTo>
                <a:lnTo>
                  <a:pt x="0" y="8092"/>
                </a:lnTo>
              </a:path>
            </a:pathLst>
          </a:custGeom>
          <a:noFill/>
          <a:ln w="28575" cap="flat" cmpd="sng" algn="ctr">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endParaRPr lang="en-US" dirty="0"/>
          </a:p>
        </p:txBody>
      </p:sp>
      <p:cxnSp>
        <p:nvCxnSpPr>
          <p:cNvPr id="32832" name="Straight Arrow Connector 86"/>
          <p:cNvCxnSpPr>
            <a:cxnSpLocks noChangeShapeType="1"/>
          </p:cNvCxnSpPr>
          <p:nvPr/>
        </p:nvCxnSpPr>
        <p:spPr bwMode="auto">
          <a:xfrm flipH="1">
            <a:off x="5331884" y="4902200"/>
            <a:ext cx="408517" cy="0"/>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2833" name="Straight Arrow Connector 87"/>
          <p:cNvCxnSpPr>
            <a:cxnSpLocks noChangeShapeType="1"/>
          </p:cNvCxnSpPr>
          <p:nvPr/>
        </p:nvCxnSpPr>
        <p:spPr bwMode="auto">
          <a:xfrm flipH="1">
            <a:off x="7842251" y="4892675"/>
            <a:ext cx="410633" cy="0"/>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2834" name="TextBox 89"/>
          <p:cNvSpPr txBox="1">
            <a:spLocks noChangeArrowheads="1"/>
          </p:cNvSpPr>
          <p:nvPr/>
        </p:nvSpPr>
        <p:spPr bwMode="auto">
          <a:xfrm>
            <a:off x="5755217" y="4772026"/>
            <a:ext cx="670984"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eaLnBrk="1" hangingPunct="1">
              <a:spcBef>
                <a:spcPct val="35000"/>
              </a:spcBef>
              <a:spcAft>
                <a:spcPct val="25000"/>
              </a:spcAft>
              <a:buClr>
                <a:schemeClr val="folHlink"/>
              </a:buClr>
              <a:buFont typeface="Arial" charset="0"/>
              <a:buNone/>
            </a:pPr>
            <a:r>
              <a:rPr lang="en-US" altLang="en-US" sz="1600" b="1" dirty="0">
                <a:ea typeface="ＭＳ Ｐゴシック" pitchFamily="34" charset="-128"/>
              </a:rPr>
              <a:t>15.2</a:t>
            </a:r>
          </a:p>
        </p:txBody>
      </p:sp>
      <p:sp>
        <p:nvSpPr>
          <p:cNvPr id="32835" name="TextBox 90"/>
          <p:cNvSpPr txBox="1">
            <a:spLocks noChangeArrowheads="1"/>
          </p:cNvSpPr>
          <p:nvPr/>
        </p:nvSpPr>
        <p:spPr bwMode="auto">
          <a:xfrm>
            <a:off x="8257117" y="4762501"/>
            <a:ext cx="670984"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eaLnBrk="1" hangingPunct="1">
              <a:spcBef>
                <a:spcPct val="35000"/>
              </a:spcBef>
              <a:spcAft>
                <a:spcPct val="25000"/>
              </a:spcAft>
              <a:buClr>
                <a:schemeClr val="folHlink"/>
              </a:buClr>
              <a:buFont typeface="Arial" charset="0"/>
              <a:buNone/>
            </a:pPr>
            <a:r>
              <a:rPr lang="en-US" altLang="en-US" sz="1600" b="1" dirty="0">
                <a:ea typeface="ＭＳ Ｐゴシック" pitchFamily="34" charset="-128"/>
              </a:rPr>
              <a:t>26.7</a:t>
            </a:r>
          </a:p>
        </p:txBody>
      </p:sp>
      <p:sp>
        <p:nvSpPr>
          <p:cNvPr id="32836" name="TextBox 91"/>
          <p:cNvSpPr txBox="1">
            <a:spLocks noChangeArrowheads="1"/>
          </p:cNvSpPr>
          <p:nvPr/>
        </p:nvSpPr>
        <p:spPr bwMode="auto">
          <a:xfrm>
            <a:off x="7780868" y="1585914"/>
            <a:ext cx="351154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eaLnBrk="1" hangingPunct="1">
              <a:spcBef>
                <a:spcPct val="35000"/>
              </a:spcBef>
              <a:spcAft>
                <a:spcPct val="25000"/>
              </a:spcAft>
              <a:buClr>
                <a:schemeClr val="folHlink"/>
              </a:buClr>
              <a:buFont typeface="Arial" charset="0"/>
              <a:buNone/>
            </a:pPr>
            <a:r>
              <a:rPr lang="en-US" altLang="en-US" sz="1600" b="1" dirty="0">
                <a:ea typeface="ＭＳ Ｐゴシック" pitchFamily="34" charset="-128"/>
              </a:rPr>
              <a:t>Obinutuzumab-chlorambucil</a:t>
            </a:r>
            <a:br>
              <a:rPr lang="en-US" altLang="en-US" sz="1600" b="1" dirty="0">
                <a:ea typeface="ＭＳ Ｐゴシック" pitchFamily="34" charset="-128"/>
              </a:rPr>
            </a:br>
            <a:r>
              <a:rPr lang="en-US" altLang="en-US" sz="1600" b="1" dirty="0">
                <a:ea typeface="ＭＳ Ｐゴシック" pitchFamily="34" charset="-128"/>
              </a:rPr>
              <a:t>Rituximab-chlorambucil</a:t>
            </a:r>
          </a:p>
        </p:txBody>
      </p:sp>
      <p:sp>
        <p:nvSpPr>
          <p:cNvPr id="32837" name="TextBox 92"/>
          <p:cNvSpPr txBox="1">
            <a:spLocks noChangeArrowheads="1"/>
          </p:cNvSpPr>
          <p:nvPr/>
        </p:nvSpPr>
        <p:spPr bwMode="auto">
          <a:xfrm>
            <a:off x="7780868" y="2149475"/>
            <a:ext cx="251883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eaLnBrk="1" hangingPunct="1">
              <a:spcBef>
                <a:spcPct val="35000"/>
              </a:spcBef>
              <a:spcAft>
                <a:spcPct val="25000"/>
              </a:spcAft>
              <a:buClr>
                <a:schemeClr val="folHlink"/>
              </a:buClr>
              <a:buFont typeface="Arial" charset="0"/>
              <a:buNone/>
            </a:pPr>
            <a:r>
              <a:rPr lang="en-US" altLang="en-US" sz="1600" dirty="0">
                <a:ea typeface="ＭＳ Ｐゴシック" pitchFamily="34" charset="-128"/>
              </a:rPr>
              <a:t>Stratified HR: 0.39</a:t>
            </a:r>
            <a:br>
              <a:rPr lang="en-US" altLang="en-US" sz="1600" dirty="0">
                <a:ea typeface="ＭＳ Ｐゴシック" pitchFamily="34" charset="-128"/>
              </a:rPr>
            </a:br>
            <a:r>
              <a:rPr lang="en-US" altLang="en-US" sz="1600" dirty="0">
                <a:ea typeface="ＭＳ Ｐゴシック" pitchFamily="34" charset="-128"/>
              </a:rPr>
              <a:t>(95% CI: 0.31-0.49;</a:t>
            </a:r>
            <a:br>
              <a:rPr lang="en-US" altLang="en-US" sz="1600" dirty="0">
                <a:ea typeface="ＭＳ Ｐゴシック" pitchFamily="34" charset="-128"/>
              </a:rPr>
            </a:br>
            <a:r>
              <a:rPr lang="en-US" altLang="en-US" sz="1600" i="1" dirty="0">
                <a:ea typeface="ＭＳ Ｐゴシック" pitchFamily="34" charset="-128"/>
              </a:rPr>
              <a:t>P </a:t>
            </a:r>
            <a:r>
              <a:rPr lang="en-US" altLang="en-US" sz="1600" dirty="0">
                <a:ea typeface="ＭＳ Ｐゴシック" pitchFamily="34" charset="-128"/>
              </a:rPr>
              <a:t>&lt; .0001)</a:t>
            </a:r>
          </a:p>
        </p:txBody>
      </p:sp>
      <p:cxnSp>
        <p:nvCxnSpPr>
          <p:cNvPr id="32838" name="Straight Connector 97"/>
          <p:cNvCxnSpPr>
            <a:cxnSpLocks noChangeShapeType="1"/>
          </p:cNvCxnSpPr>
          <p:nvPr/>
        </p:nvCxnSpPr>
        <p:spPr bwMode="auto">
          <a:xfrm>
            <a:off x="7124701" y="1703388"/>
            <a:ext cx="546100" cy="0"/>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cxnSp>
        <p:nvCxnSpPr>
          <p:cNvPr id="99" name="Straight Connector 98"/>
          <p:cNvCxnSpPr/>
          <p:nvPr/>
        </p:nvCxnSpPr>
        <p:spPr bwMode="auto">
          <a:xfrm>
            <a:off x="7124701" y="1960563"/>
            <a:ext cx="546100" cy="0"/>
          </a:xfrm>
          <a:prstGeom prst="line">
            <a:avLst/>
          </a:prstGeom>
          <a:noFill/>
          <a:ln w="28575" cap="flat" cmpd="sng" algn="ctr">
            <a:solidFill>
              <a:schemeClr val="accent3"/>
            </a:solidFill>
            <a:prstDash val="solid"/>
            <a:round/>
            <a:headEnd type="none" w="med" len="med"/>
            <a:tailEnd type="none" w="med" len="med"/>
          </a:ln>
          <a:effectLst/>
        </p:spPr>
      </p:cxnSp>
      <p:sp>
        <p:nvSpPr>
          <p:cNvPr id="96" name="Freeform 95"/>
          <p:cNvSpPr/>
          <p:nvPr/>
        </p:nvSpPr>
        <p:spPr bwMode="auto">
          <a:xfrm>
            <a:off x="2032001" y="2054226"/>
            <a:ext cx="7493000" cy="2481263"/>
          </a:xfrm>
          <a:custGeom>
            <a:avLst/>
            <a:gdLst>
              <a:gd name="connsiteX0" fmla="*/ 5619750 w 5619750"/>
              <a:gd name="connsiteY0" fmla="*/ 2481263 h 2481263"/>
              <a:gd name="connsiteX1" fmla="*/ 4510087 w 5619750"/>
              <a:gd name="connsiteY1" fmla="*/ 2471738 h 2481263"/>
              <a:gd name="connsiteX2" fmla="*/ 4519612 w 5619750"/>
              <a:gd name="connsiteY2" fmla="*/ 2438400 h 2481263"/>
              <a:gd name="connsiteX3" fmla="*/ 4362450 w 5619750"/>
              <a:gd name="connsiteY3" fmla="*/ 2438400 h 2481263"/>
              <a:gd name="connsiteX4" fmla="*/ 4357687 w 5619750"/>
              <a:gd name="connsiteY4" fmla="*/ 2362200 h 2481263"/>
              <a:gd name="connsiteX5" fmla="*/ 4233862 w 5619750"/>
              <a:gd name="connsiteY5" fmla="*/ 2352675 h 2481263"/>
              <a:gd name="connsiteX6" fmla="*/ 4233862 w 5619750"/>
              <a:gd name="connsiteY6" fmla="*/ 2266950 h 2481263"/>
              <a:gd name="connsiteX7" fmla="*/ 3876675 w 5619750"/>
              <a:gd name="connsiteY7" fmla="*/ 2247900 h 2481263"/>
              <a:gd name="connsiteX8" fmla="*/ 3876675 w 5619750"/>
              <a:gd name="connsiteY8" fmla="*/ 2214563 h 2481263"/>
              <a:gd name="connsiteX9" fmla="*/ 3790950 w 5619750"/>
              <a:gd name="connsiteY9" fmla="*/ 2214563 h 2481263"/>
              <a:gd name="connsiteX10" fmla="*/ 3790950 w 5619750"/>
              <a:gd name="connsiteY10" fmla="*/ 2166938 h 2481263"/>
              <a:gd name="connsiteX11" fmla="*/ 3733800 w 5619750"/>
              <a:gd name="connsiteY11" fmla="*/ 2162175 h 2481263"/>
              <a:gd name="connsiteX12" fmla="*/ 3733800 w 5619750"/>
              <a:gd name="connsiteY12" fmla="*/ 2133600 h 2481263"/>
              <a:gd name="connsiteX13" fmla="*/ 3629025 w 5619750"/>
              <a:gd name="connsiteY13" fmla="*/ 2124075 h 2481263"/>
              <a:gd name="connsiteX14" fmla="*/ 3633787 w 5619750"/>
              <a:gd name="connsiteY14" fmla="*/ 2081213 h 2481263"/>
              <a:gd name="connsiteX15" fmla="*/ 3362325 w 5619750"/>
              <a:gd name="connsiteY15" fmla="*/ 2081213 h 2481263"/>
              <a:gd name="connsiteX16" fmla="*/ 3362325 w 5619750"/>
              <a:gd name="connsiteY16" fmla="*/ 2038350 h 2481263"/>
              <a:gd name="connsiteX17" fmla="*/ 3319462 w 5619750"/>
              <a:gd name="connsiteY17" fmla="*/ 2038350 h 2481263"/>
              <a:gd name="connsiteX18" fmla="*/ 3324225 w 5619750"/>
              <a:gd name="connsiteY18" fmla="*/ 2000250 h 2481263"/>
              <a:gd name="connsiteX19" fmla="*/ 3252787 w 5619750"/>
              <a:gd name="connsiteY19" fmla="*/ 1990725 h 2481263"/>
              <a:gd name="connsiteX20" fmla="*/ 3252787 w 5619750"/>
              <a:gd name="connsiteY20" fmla="*/ 1943100 h 2481263"/>
              <a:gd name="connsiteX21" fmla="*/ 3224212 w 5619750"/>
              <a:gd name="connsiteY21" fmla="*/ 1943100 h 2481263"/>
              <a:gd name="connsiteX22" fmla="*/ 3219450 w 5619750"/>
              <a:gd name="connsiteY22" fmla="*/ 1885950 h 2481263"/>
              <a:gd name="connsiteX23" fmla="*/ 3143250 w 5619750"/>
              <a:gd name="connsiteY23" fmla="*/ 1881188 h 2481263"/>
              <a:gd name="connsiteX24" fmla="*/ 3143250 w 5619750"/>
              <a:gd name="connsiteY24" fmla="*/ 1852613 h 2481263"/>
              <a:gd name="connsiteX25" fmla="*/ 2971800 w 5619750"/>
              <a:gd name="connsiteY25" fmla="*/ 1852613 h 2481263"/>
              <a:gd name="connsiteX26" fmla="*/ 2971800 w 5619750"/>
              <a:gd name="connsiteY26" fmla="*/ 1814513 h 2481263"/>
              <a:gd name="connsiteX27" fmla="*/ 2876550 w 5619750"/>
              <a:gd name="connsiteY27" fmla="*/ 1814513 h 2481263"/>
              <a:gd name="connsiteX28" fmla="*/ 2871787 w 5619750"/>
              <a:gd name="connsiteY28" fmla="*/ 1766888 h 2481263"/>
              <a:gd name="connsiteX29" fmla="*/ 2838450 w 5619750"/>
              <a:gd name="connsiteY29" fmla="*/ 1766888 h 2481263"/>
              <a:gd name="connsiteX30" fmla="*/ 2828925 w 5619750"/>
              <a:gd name="connsiteY30" fmla="*/ 1719263 h 2481263"/>
              <a:gd name="connsiteX31" fmla="*/ 2771775 w 5619750"/>
              <a:gd name="connsiteY31" fmla="*/ 1719263 h 2481263"/>
              <a:gd name="connsiteX32" fmla="*/ 2771775 w 5619750"/>
              <a:gd name="connsiteY32" fmla="*/ 1638300 h 2481263"/>
              <a:gd name="connsiteX33" fmla="*/ 2714625 w 5619750"/>
              <a:gd name="connsiteY33" fmla="*/ 1633538 h 2481263"/>
              <a:gd name="connsiteX34" fmla="*/ 2714625 w 5619750"/>
              <a:gd name="connsiteY34" fmla="*/ 1600200 h 2481263"/>
              <a:gd name="connsiteX35" fmla="*/ 2643187 w 5619750"/>
              <a:gd name="connsiteY35" fmla="*/ 1595438 h 2481263"/>
              <a:gd name="connsiteX36" fmla="*/ 2643187 w 5619750"/>
              <a:gd name="connsiteY36" fmla="*/ 1547813 h 2481263"/>
              <a:gd name="connsiteX37" fmla="*/ 2576512 w 5619750"/>
              <a:gd name="connsiteY37" fmla="*/ 1547813 h 2481263"/>
              <a:gd name="connsiteX38" fmla="*/ 2576512 w 5619750"/>
              <a:gd name="connsiteY38" fmla="*/ 1504950 h 2481263"/>
              <a:gd name="connsiteX39" fmla="*/ 2500312 w 5619750"/>
              <a:gd name="connsiteY39" fmla="*/ 1504950 h 2481263"/>
              <a:gd name="connsiteX40" fmla="*/ 2500312 w 5619750"/>
              <a:gd name="connsiteY40" fmla="*/ 1476375 h 2481263"/>
              <a:gd name="connsiteX41" fmla="*/ 2428875 w 5619750"/>
              <a:gd name="connsiteY41" fmla="*/ 1476375 h 2481263"/>
              <a:gd name="connsiteX42" fmla="*/ 2419350 w 5619750"/>
              <a:gd name="connsiteY42" fmla="*/ 1438275 h 2481263"/>
              <a:gd name="connsiteX43" fmla="*/ 2338387 w 5619750"/>
              <a:gd name="connsiteY43" fmla="*/ 1433513 h 2481263"/>
              <a:gd name="connsiteX44" fmla="*/ 2338387 w 5619750"/>
              <a:gd name="connsiteY44" fmla="*/ 1381125 h 2481263"/>
              <a:gd name="connsiteX45" fmla="*/ 2281237 w 5619750"/>
              <a:gd name="connsiteY45" fmla="*/ 1381125 h 2481263"/>
              <a:gd name="connsiteX46" fmla="*/ 2281237 w 5619750"/>
              <a:gd name="connsiteY46" fmla="*/ 1285875 h 2481263"/>
              <a:gd name="connsiteX47" fmla="*/ 2262187 w 5619750"/>
              <a:gd name="connsiteY47" fmla="*/ 1285875 h 2481263"/>
              <a:gd name="connsiteX48" fmla="*/ 2247900 w 5619750"/>
              <a:gd name="connsiteY48" fmla="*/ 1171575 h 2481263"/>
              <a:gd name="connsiteX49" fmla="*/ 2219325 w 5619750"/>
              <a:gd name="connsiteY49" fmla="*/ 1171575 h 2481263"/>
              <a:gd name="connsiteX50" fmla="*/ 2219325 w 5619750"/>
              <a:gd name="connsiteY50" fmla="*/ 1143000 h 2481263"/>
              <a:gd name="connsiteX51" fmla="*/ 2043112 w 5619750"/>
              <a:gd name="connsiteY51" fmla="*/ 1133475 h 2481263"/>
              <a:gd name="connsiteX52" fmla="*/ 2043112 w 5619750"/>
              <a:gd name="connsiteY52" fmla="*/ 1085850 h 2481263"/>
              <a:gd name="connsiteX53" fmla="*/ 1971675 w 5619750"/>
              <a:gd name="connsiteY53" fmla="*/ 1085850 h 2481263"/>
              <a:gd name="connsiteX54" fmla="*/ 1966912 w 5619750"/>
              <a:gd name="connsiteY54" fmla="*/ 1052513 h 2481263"/>
              <a:gd name="connsiteX55" fmla="*/ 1905000 w 5619750"/>
              <a:gd name="connsiteY55" fmla="*/ 1052513 h 2481263"/>
              <a:gd name="connsiteX56" fmla="*/ 1905000 w 5619750"/>
              <a:gd name="connsiteY56" fmla="*/ 985838 h 2481263"/>
              <a:gd name="connsiteX57" fmla="*/ 1847850 w 5619750"/>
              <a:gd name="connsiteY57" fmla="*/ 976313 h 2481263"/>
              <a:gd name="connsiteX58" fmla="*/ 1843087 w 5619750"/>
              <a:gd name="connsiteY58" fmla="*/ 885825 h 2481263"/>
              <a:gd name="connsiteX59" fmla="*/ 1819275 w 5619750"/>
              <a:gd name="connsiteY59" fmla="*/ 881063 h 2481263"/>
              <a:gd name="connsiteX60" fmla="*/ 1814512 w 5619750"/>
              <a:gd name="connsiteY60" fmla="*/ 795338 h 2481263"/>
              <a:gd name="connsiteX61" fmla="*/ 1785937 w 5619750"/>
              <a:gd name="connsiteY61" fmla="*/ 795338 h 2481263"/>
              <a:gd name="connsiteX62" fmla="*/ 1785937 w 5619750"/>
              <a:gd name="connsiteY62" fmla="*/ 709613 h 2481263"/>
              <a:gd name="connsiteX63" fmla="*/ 1766887 w 5619750"/>
              <a:gd name="connsiteY63" fmla="*/ 709613 h 2481263"/>
              <a:gd name="connsiteX64" fmla="*/ 1762125 w 5619750"/>
              <a:gd name="connsiteY64" fmla="*/ 614363 h 2481263"/>
              <a:gd name="connsiteX65" fmla="*/ 1709737 w 5619750"/>
              <a:gd name="connsiteY65" fmla="*/ 604838 h 2481263"/>
              <a:gd name="connsiteX66" fmla="*/ 1700212 w 5619750"/>
              <a:gd name="connsiteY66" fmla="*/ 552450 h 2481263"/>
              <a:gd name="connsiteX67" fmla="*/ 1643062 w 5619750"/>
              <a:gd name="connsiteY67" fmla="*/ 552450 h 2481263"/>
              <a:gd name="connsiteX68" fmla="*/ 1643062 w 5619750"/>
              <a:gd name="connsiteY68" fmla="*/ 504825 h 2481263"/>
              <a:gd name="connsiteX69" fmla="*/ 1585912 w 5619750"/>
              <a:gd name="connsiteY69" fmla="*/ 500063 h 2481263"/>
              <a:gd name="connsiteX70" fmla="*/ 1576387 w 5619750"/>
              <a:gd name="connsiteY70" fmla="*/ 457200 h 2481263"/>
              <a:gd name="connsiteX71" fmla="*/ 1462087 w 5619750"/>
              <a:gd name="connsiteY71" fmla="*/ 452438 h 2481263"/>
              <a:gd name="connsiteX72" fmla="*/ 1457325 w 5619750"/>
              <a:gd name="connsiteY72" fmla="*/ 404813 h 2481263"/>
              <a:gd name="connsiteX73" fmla="*/ 1362075 w 5619750"/>
              <a:gd name="connsiteY73" fmla="*/ 404813 h 2481263"/>
              <a:gd name="connsiteX74" fmla="*/ 1357312 w 5619750"/>
              <a:gd name="connsiteY74" fmla="*/ 376238 h 2481263"/>
              <a:gd name="connsiteX75" fmla="*/ 1281112 w 5619750"/>
              <a:gd name="connsiteY75" fmla="*/ 371475 h 2481263"/>
              <a:gd name="connsiteX76" fmla="*/ 1276350 w 5619750"/>
              <a:gd name="connsiteY76" fmla="*/ 333375 h 2481263"/>
              <a:gd name="connsiteX77" fmla="*/ 1233487 w 5619750"/>
              <a:gd name="connsiteY77" fmla="*/ 328613 h 2481263"/>
              <a:gd name="connsiteX78" fmla="*/ 1228725 w 5619750"/>
              <a:gd name="connsiteY78" fmla="*/ 257175 h 2481263"/>
              <a:gd name="connsiteX79" fmla="*/ 1147762 w 5619750"/>
              <a:gd name="connsiteY79" fmla="*/ 247650 h 2481263"/>
              <a:gd name="connsiteX80" fmla="*/ 1152525 w 5619750"/>
              <a:gd name="connsiteY80" fmla="*/ 209550 h 2481263"/>
              <a:gd name="connsiteX81" fmla="*/ 1047750 w 5619750"/>
              <a:gd name="connsiteY81" fmla="*/ 209550 h 2481263"/>
              <a:gd name="connsiteX82" fmla="*/ 1038225 w 5619750"/>
              <a:gd name="connsiteY82" fmla="*/ 171450 h 2481263"/>
              <a:gd name="connsiteX83" fmla="*/ 938212 w 5619750"/>
              <a:gd name="connsiteY83" fmla="*/ 171450 h 2481263"/>
              <a:gd name="connsiteX84" fmla="*/ 938212 w 5619750"/>
              <a:gd name="connsiteY84" fmla="*/ 119063 h 2481263"/>
              <a:gd name="connsiteX85" fmla="*/ 647700 w 5619750"/>
              <a:gd name="connsiteY85" fmla="*/ 123825 h 2481263"/>
              <a:gd name="connsiteX86" fmla="*/ 647700 w 5619750"/>
              <a:gd name="connsiteY86" fmla="*/ 95250 h 2481263"/>
              <a:gd name="connsiteX87" fmla="*/ 500062 w 5619750"/>
              <a:gd name="connsiteY87" fmla="*/ 90488 h 2481263"/>
              <a:gd name="connsiteX88" fmla="*/ 500062 w 5619750"/>
              <a:gd name="connsiteY88" fmla="*/ 71438 h 2481263"/>
              <a:gd name="connsiteX89" fmla="*/ 423862 w 5619750"/>
              <a:gd name="connsiteY89" fmla="*/ 71438 h 2481263"/>
              <a:gd name="connsiteX90" fmla="*/ 414337 w 5619750"/>
              <a:gd name="connsiteY90" fmla="*/ 42863 h 2481263"/>
              <a:gd name="connsiteX91" fmla="*/ 271462 w 5619750"/>
              <a:gd name="connsiteY91" fmla="*/ 42863 h 2481263"/>
              <a:gd name="connsiteX92" fmla="*/ 271462 w 5619750"/>
              <a:gd name="connsiteY92" fmla="*/ 33338 h 2481263"/>
              <a:gd name="connsiteX93" fmla="*/ 152400 w 5619750"/>
              <a:gd name="connsiteY93" fmla="*/ 33338 h 2481263"/>
              <a:gd name="connsiteX94" fmla="*/ 152400 w 5619750"/>
              <a:gd name="connsiteY94" fmla="*/ 0 h 2481263"/>
              <a:gd name="connsiteX95" fmla="*/ 0 w 5619750"/>
              <a:gd name="connsiteY95" fmla="*/ 4763 h 248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5619750" h="2481263">
                <a:moveTo>
                  <a:pt x="5619750" y="2481263"/>
                </a:moveTo>
                <a:lnTo>
                  <a:pt x="4510087" y="2471738"/>
                </a:lnTo>
                <a:lnTo>
                  <a:pt x="4519612" y="2438400"/>
                </a:lnTo>
                <a:lnTo>
                  <a:pt x="4362450" y="2438400"/>
                </a:lnTo>
                <a:lnTo>
                  <a:pt x="4357687" y="2362200"/>
                </a:lnTo>
                <a:lnTo>
                  <a:pt x="4233862" y="2352675"/>
                </a:lnTo>
                <a:lnTo>
                  <a:pt x="4233862" y="2266950"/>
                </a:lnTo>
                <a:lnTo>
                  <a:pt x="3876675" y="2247900"/>
                </a:lnTo>
                <a:lnTo>
                  <a:pt x="3876675" y="2214563"/>
                </a:lnTo>
                <a:lnTo>
                  <a:pt x="3790950" y="2214563"/>
                </a:lnTo>
                <a:lnTo>
                  <a:pt x="3790950" y="2166938"/>
                </a:lnTo>
                <a:lnTo>
                  <a:pt x="3733800" y="2162175"/>
                </a:lnTo>
                <a:lnTo>
                  <a:pt x="3733800" y="2133600"/>
                </a:lnTo>
                <a:lnTo>
                  <a:pt x="3629025" y="2124075"/>
                </a:lnTo>
                <a:lnTo>
                  <a:pt x="3633787" y="2081213"/>
                </a:lnTo>
                <a:lnTo>
                  <a:pt x="3362325" y="2081213"/>
                </a:lnTo>
                <a:lnTo>
                  <a:pt x="3362325" y="2038350"/>
                </a:lnTo>
                <a:lnTo>
                  <a:pt x="3319462" y="2038350"/>
                </a:lnTo>
                <a:lnTo>
                  <a:pt x="3324225" y="2000250"/>
                </a:lnTo>
                <a:lnTo>
                  <a:pt x="3252787" y="1990725"/>
                </a:lnTo>
                <a:lnTo>
                  <a:pt x="3252787" y="1943100"/>
                </a:lnTo>
                <a:lnTo>
                  <a:pt x="3224212" y="1943100"/>
                </a:lnTo>
                <a:lnTo>
                  <a:pt x="3219450" y="1885950"/>
                </a:lnTo>
                <a:lnTo>
                  <a:pt x="3143250" y="1881188"/>
                </a:lnTo>
                <a:lnTo>
                  <a:pt x="3143250" y="1852613"/>
                </a:lnTo>
                <a:lnTo>
                  <a:pt x="2971800" y="1852613"/>
                </a:lnTo>
                <a:lnTo>
                  <a:pt x="2971800" y="1814513"/>
                </a:lnTo>
                <a:lnTo>
                  <a:pt x="2876550" y="1814513"/>
                </a:lnTo>
                <a:lnTo>
                  <a:pt x="2871787" y="1766888"/>
                </a:lnTo>
                <a:lnTo>
                  <a:pt x="2838450" y="1766888"/>
                </a:lnTo>
                <a:lnTo>
                  <a:pt x="2828925" y="1719263"/>
                </a:lnTo>
                <a:lnTo>
                  <a:pt x="2771775" y="1719263"/>
                </a:lnTo>
                <a:lnTo>
                  <a:pt x="2771775" y="1638300"/>
                </a:lnTo>
                <a:lnTo>
                  <a:pt x="2714625" y="1633538"/>
                </a:lnTo>
                <a:lnTo>
                  <a:pt x="2714625" y="1600200"/>
                </a:lnTo>
                <a:lnTo>
                  <a:pt x="2643187" y="1595438"/>
                </a:lnTo>
                <a:lnTo>
                  <a:pt x="2643187" y="1547813"/>
                </a:lnTo>
                <a:lnTo>
                  <a:pt x="2576512" y="1547813"/>
                </a:lnTo>
                <a:lnTo>
                  <a:pt x="2576512" y="1504950"/>
                </a:lnTo>
                <a:lnTo>
                  <a:pt x="2500312" y="1504950"/>
                </a:lnTo>
                <a:lnTo>
                  <a:pt x="2500312" y="1476375"/>
                </a:lnTo>
                <a:lnTo>
                  <a:pt x="2428875" y="1476375"/>
                </a:lnTo>
                <a:lnTo>
                  <a:pt x="2419350" y="1438275"/>
                </a:lnTo>
                <a:lnTo>
                  <a:pt x="2338387" y="1433513"/>
                </a:lnTo>
                <a:lnTo>
                  <a:pt x="2338387" y="1381125"/>
                </a:lnTo>
                <a:lnTo>
                  <a:pt x="2281237" y="1381125"/>
                </a:lnTo>
                <a:lnTo>
                  <a:pt x="2281237" y="1285875"/>
                </a:lnTo>
                <a:lnTo>
                  <a:pt x="2262187" y="1285875"/>
                </a:lnTo>
                <a:lnTo>
                  <a:pt x="2247900" y="1171575"/>
                </a:lnTo>
                <a:lnTo>
                  <a:pt x="2219325" y="1171575"/>
                </a:lnTo>
                <a:lnTo>
                  <a:pt x="2219325" y="1143000"/>
                </a:lnTo>
                <a:lnTo>
                  <a:pt x="2043112" y="1133475"/>
                </a:lnTo>
                <a:lnTo>
                  <a:pt x="2043112" y="1085850"/>
                </a:lnTo>
                <a:lnTo>
                  <a:pt x="1971675" y="1085850"/>
                </a:lnTo>
                <a:lnTo>
                  <a:pt x="1966912" y="1052513"/>
                </a:lnTo>
                <a:lnTo>
                  <a:pt x="1905000" y="1052513"/>
                </a:lnTo>
                <a:lnTo>
                  <a:pt x="1905000" y="985838"/>
                </a:lnTo>
                <a:lnTo>
                  <a:pt x="1847850" y="976313"/>
                </a:lnTo>
                <a:lnTo>
                  <a:pt x="1843087" y="885825"/>
                </a:lnTo>
                <a:lnTo>
                  <a:pt x="1819275" y="881063"/>
                </a:lnTo>
                <a:lnTo>
                  <a:pt x="1814512" y="795338"/>
                </a:lnTo>
                <a:lnTo>
                  <a:pt x="1785937" y="795338"/>
                </a:lnTo>
                <a:lnTo>
                  <a:pt x="1785937" y="709613"/>
                </a:lnTo>
                <a:lnTo>
                  <a:pt x="1766887" y="709613"/>
                </a:lnTo>
                <a:lnTo>
                  <a:pt x="1762125" y="614363"/>
                </a:lnTo>
                <a:lnTo>
                  <a:pt x="1709737" y="604838"/>
                </a:lnTo>
                <a:lnTo>
                  <a:pt x="1700212" y="552450"/>
                </a:lnTo>
                <a:lnTo>
                  <a:pt x="1643062" y="552450"/>
                </a:lnTo>
                <a:lnTo>
                  <a:pt x="1643062" y="504825"/>
                </a:lnTo>
                <a:lnTo>
                  <a:pt x="1585912" y="500063"/>
                </a:lnTo>
                <a:lnTo>
                  <a:pt x="1576387" y="457200"/>
                </a:lnTo>
                <a:lnTo>
                  <a:pt x="1462087" y="452438"/>
                </a:lnTo>
                <a:lnTo>
                  <a:pt x="1457325" y="404813"/>
                </a:lnTo>
                <a:lnTo>
                  <a:pt x="1362075" y="404813"/>
                </a:lnTo>
                <a:lnTo>
                  <a:pt x="1357312" y="376238"/>
                </a:lnTo>
                <a:lnTo>
                  <a:pt x="1281112" y="371475"/>
                </a:lnTo>
                <a:lnTo>
                  <a:pt x="1276350" y="333375"/>
                </a:lnTo>
                <a:lnTo>
                  <a:pt x="1233487" y="328613"/>
                </a:lnTo>
                <a:lnTo>
                  <a:pt x="1228725" y="257175"/>
                </a:lnTo>
                <a:lnTo>
                  <a:pt x="1147762" y="247650"/>
                </a:lnTo>
                <a:lnTo>
                  <a:pt x="1152525" y="209550"/>
                </a:lnTo>
                <a:lnTo>
                  <a:pt x="1047750" y="209550"/>
                </a:lnTo>
                <a:lnTo>
                  <a:pt x="1038225" y="171450"/>
                </a:lnTo>
                <a:lnTo>
                  <a:pt x="938212" y="171450"/>
                </a:lnTo>
                <a:lnTo>
                  <a:pt x="938212" y="119063"/>
                </a:lnTo>
                <a:lnTo>
                  <a:pt x="647700" y="123825"/>
                </a:lnTo>
                <a:lnTo>
                  <a:pt x="647700" y="95250"/>
                </a:lnTo>
                <a:lnTo>
                  <a:pt x="500062" y="90488"/>
                </a:lnTo>
                <a:lnTo>
                  <a:pt x="500062" y="71438"/>
                </a:lnTo>
                <a:lnTo>
                  <a:pt x="423862" y="71438"/>
                </a:lnTo>
                <a:lnTo>
                  <a:pt x="414337" y="42863"/>
                </a:lnTo>
                <a:lnTo>
                  <a:pt x="271462" y="42863"/>
                </a:lnTo>
                <a:lnTo>
                  <a:pt x="271462" y="33338"/>
                </a:lnTo>
                <a:lnTo>
                  <a:pt x="152400" y="33338"/>
                </a:lnTo>
                <a:lnTo>
                  <a:pt x="152400" y="0"/>
                </a:lnTo>
                <a:lnTo>
                  <a:pt x="0" y="4763"/>
                </a:lnTo>
              </a:path>
            </a:pathLst>
          </a:custGeom>
          <a:noFill/>
          <a:ln w="28575" cap="flat" cmpd="sng" algn="ctr">
            <a:solidFill>
              <a:schemeClr val="accent3"/>
            </a:solidFill>
            <a:prstDash val="solid"/>
            <a:round/>
            <a:headEnd type="none" w="med" len="med"/>
            <a:tailEnd type="none" w="med" len="med"/>
          </a:ln>
          <a:effectLst/>
        </p:spPr>
        <p:txBody>
          <a:bodyPr anchor="ctr"/>
          <a:lstStyle/>
          <a:p>
            <a:pPr algn="ctr" defTabSz="913305" fontAlgn="auto">
              <a:lnSpc>
                <a:spcPct val="90000"/>
              </a:lnSpc>
              <a:spcBef>
                <a:spcPct val="35000"/>
              </a:spcBef>
              <a:spcAft>
                <a:spcPct val="25000"/>
              </a:spcAft>
              <a:buClr>
                <a:schemeClr val="folHlink"/>
              </a:buClr>
              <a:buFont typeface="Arial" charset="0"/>
              <a:buChar char="•"/>
              <a:defRPr/>
            </a:pPr>
            <a:endParaRPr lang="en-US" sz="1600" dirty="0">
              <a:cs typeface="+mn-cs"/>
            </a:endParaRPr>
          </a:p>
        </p:txBody>
      </p:sp>
      <p:sp>
        <p:nvSpPr>
          <p:cNvPr id="32841" name="Text Box 11"/>
          <p:cNvSpPr txBox="1">
            <a:spLocks noChangeArrowheads="1"/>
          </p:cNvSpPr>
          <p:nvPr/>
        </p:nvSpPr>
        <p:spPr bwMode="auto">
          <a:xfrm>
            <a:off x="378885" y="6324185"/>
            <a:ext cx="114151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b="1" dirty="0"/>
              <a:t>Goede V, et al. N Engl J Med. 2014;[Epub ahead of print].</a:t>
            </a:r>
          </a:p>
        </p:txBody>
      </p:sp>
    </p:spTree>
    <p:extLst>
      <p:ext uri="{BB962C8B-B14F-4D97-AF65-F5344CB8AC3E}">
        <p14:creationId xmlns:p14="http://schemas.microsoft.com/office/powerpoint/2010/main" val="101046241"/>
      </p:ext>
    </p:extLst>
  </p:cSld>
  <p:clrMapOvr>
    <a:masterClrMapping/>
  </p:clrMapOvr>
  <p:transition spd="slow">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E0AD-9194-AD49-935B-80EFEB3B4C58}"/>
              </a:ext>
            </a:extLst>
          </p:cNvPr>
          <p:cNvSpPr>
            <a:spLocks noGrp="1"/>
          </p:cNvSpPr>
          <p:nvPr>
            <p:ph type="title"/>
          </p:nvPr>
        </p:nvSpPr>
        <p:spPr/>
        <p:txBody>
          <a:bodyPr>
            <a:normAutofit/>
          </a:bodyPr>
          <a:lstStyle/>
          <a:p>
            <a:r>
              <a:rPr lang="en-US" sz="4800" b="1" dirty="0">
                <a:solidFill>
                  <a:srgbClr val="C00000"/>
                </a:solidFill>
              </a:rPr>
              <a:t>BTK Inhibitor</a:t>
            </a:r>
            <a:endParaRPr lang="en-US" sz="4800" dirty="0"/>
          </a:p>
        </p:txBody>
      </p:sp>
      <p:pic>
        <p:nvPicPr>
          <p:cNvPr id="5" name="Picture 2">
            <a:extLst>
              <a:ext uri="{FF2B5EF4-FFF2-40B4-BE49-F238E27FC236}">
                <a16:creationId xmlns:a16="http://schemas.microsoft.com/office/drawing/2014/main" id="{79CB4C93-0CFF-A94C-9BF4-16E3F6FE0AB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109912" y="1642616"/>
            <a:ext cx="5972175" cy="4407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705E8119-1799-9642-85E2-678D2DF00B02}"/>
              </a:ext>
            </a:extLst>
          </p:cNvPr>
          <p:cNvSpPr>
            <a:spLocks noGrp="1"/>
          </p:cNvSpPr>
          <p:nvPr>
            <p:ph type="sldNum" sz="quarter" idx="12"/>
          </p:nvPr>
        </p:nvSpPr>
        <p:spPr/>
        <p:txBody>
          <a:bodyPr/>
          <a:lstStyle/>
          <a:p>
            <a:fld id="{D57F1E4F-1CFF-5643-939E-217C01CDF565}" type="slidenum">
              <a:rPr lang="en-US" smtClean="0"/>
              <a:pPr/>
              <a:t>39</a:t>
            </a:fld>
            <a:endParaRPr lang="en-US" dirty="0"/>
          </a:p>
        </p:txBody>
      </p:sp>
      <p:sp>
        <p:nvSpPr>
          <p:cNvPr id="6" name="TextBox 5">
            <a:extLst>
              <a:ext uri="{FF2B5EF4-FFF2-40B4-BE49-F238E27FC236}">
                <a16:creationId xmlns:a16="http://schemas.microsoft.com/office/drawing/2014/main" id="{441925DD-E212-144B-9168-7B24603EC4C1}"/>
              </a:ext>
            </a:extLst>
          </p:cNvPr>
          <p:cNvSpPr txBox="1"/>
          <p:nvPr/>
        </p:nvSpPr>
        <p:spPr>
          <a:xfrm>
            <a:off x="719528" y="6381026"/>
            <a:ext cx="5677580" cy="369332"/>
          </a:xfrm>
          <a:prstGeom prst="rect">
            <a:avLst/>
          </a:prstGeom>
          <a:noFill/>
        </p:spPr>
        <p:txBody>
          <a:bodyPr wrap="none" rtlCol="0">
            <a:spAutoFit/>
          </a:bodyPr>
          <a:lstStyle/>
          <a:p>
            <a:r>
              <a:rPr lang="en-US" b="1" dirty="0"/>
              <a:t>Burger JA et al N Engl J Med 2015; 373: 2425-2437</a:t>
            </a:r>
          </a:p>
        </p:txBody>
      </p:sp>
    </p:spTree>
    <p:extLst>
      <p:ext uri="{BB962C8B-B14F-4D97-AF65-F5344CB8AC3E}">
        <p14:creationId xmlns:p14="http://schemas.microsoft.com/office/powerpoint/2010/main" val="853990051"/>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C00000"/>
                </a:solidFill>
              </a:rPr>
              <a:t>Objectives</a:t>
            </a:r>
          </a:p>
        </p:txBody>
      </p:sp>
      <p:sp>
        <p:nvSpPr>
          <p:cNvPr id="3" name="Content Placeholder 2"/>
          <p:cNvSpPr>
            <a:spLocks noGrp="1"/>
          </p:cNvSpPr>
          <p:nvPr>
            <p:ph idx="1"/>
          </p:nvPr>
        </p:nvSpPr>
        <p:spPr/>
        <p:txBody>
          <a:bodyPr>
            <a:normAutofit lnSpcReduction="10000"/>
          </a:bodyPr>
          <a:lstStyle/>
          <a:p>
            <a:r>
              <a:rPr lang="en-US" dirty="0"/>
              <a:t>Review mechanism of action of targeted therapies- </a:t>
            </a:r>
          </a:p>
          <a:p>
            <a:pPr marL="0" indent="0">
              <a:buNone/>
            </a:pPr>
            <a:r>
              <a:rPr lang="en-US" dirty="0"/>
              <a:t>     The Basics – Targeted therapies 101</a:t>
            </a:r>
          </a:p>
          <a:p>
            <a:pPr>
              <a:buFont typeface="Arial" panose="020B0604020202020204" pitchFamily="34" charset="0"/>
              <a:buChar char="•"/>
            </a:pPr>
            <a:r>
              <a:rPr lang="en-US" dirty="0"/>
              <a:t>Discuss diseases with greatest impact on outcome with targeted therapies</a:t>
            </a:r>
          </a:p>
          <a:p>
            <a:pPr>
              <a:buFont typeface="Arial" panose="020B0604020202020204" pitchFamily="34" charset="0"/>
              <a:buChar char="•"/>
            </a:pPr>
            <a:r>
              <a:rPr lang="en-US" dirty="0"/>
              <a:t>Discuss side effects of these agent, as it relates to Hospice physicians</a:t>
            </a:r>
          </a:p>
          <a:p>
            <a:pPr>
              <a:buFont typeface="Arial" panose="020B0604020202020204" pitchFamily="34" charset="0"/>
              <a:buChar char="•"/>
            </a:pPr>
            <a:r>
              <a:rPr lang="en-US" dirty="0"/>
              <a:t>Discuss checkpoint inhibitors- Immunotherapy</a:t>
            </a:r>
          </a:p>
          <a:p>
            <a:pPr>
              <a:buFont typeface="Arial" panose="020B0604020202020204" pitchFamily="34" charset="0"/>
              <a:buChar char="•"/>
            </a:pPr>
            <a:r>
              <a:rPr lang="en-US" dirty="0"/>
              <a:t>CART cell </a:t>
            </a:r>
          </a:p>
          <a:p>
            <a:endParaRPr lang="en-US" dirty="0"/>
          </a:p>
          <a:p>
            <a:pPr marL="0" indent="0">
              <a:buNone/>
            </a:pPr>
            <a:endParaRPr lang="en-US" b="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27450815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rgbClr val="C00000"/>
                </a:solidFill>
              </a:rPr>
              <a:t>Side effects of BTK Inhibitors- Ibrutinib</a:t>
            </a:r>
          </a:p>
        </p:txBody>
      </p:sp>
      <p:sp>
        <p:nvSpPr>
          <p:cNvPr id="3" name="Content Placeholder 2"/>
          <p:cNvSpPr>
            <a:spLocks noGrp="1"/>
          </p:cNvSpPr>
          <p:nvPr>
            <p:ph idx="1"/>
          </p:nvPr>
        </p:nvSpPr>
        <p:spPr/>
        <p:txBody>
          <a:bodyPr/>
          <a:lstStyle/>
          <a:p>
            <a:r>
              <a:rPr lang="en-US" dirty="0"/>
              <a:t>Bleeding- Gi bleeding, Hematuria, post procedural hemorrhage</a:t>
            </a:r>
          </a:p>
          <a:p>
            <a:r>
              <a:rPr lang="en-US" dirty="0"/>
              <a:t>Cardiac arrythmias- Atrial fibrillation</a:t>
            </a:r>
          </a:p>
          <a:p>
            <a:r>
              <a:rPr lang="en-US" dirty="0"/>
              <a:t>Infections, PML, PJP have occurred</a:t>
            </a:r>
          </a:p>
          <a:p>
            <a:r>
              <a:rPr lang="en-US" dirty="0"/>
              <a:t>Rebound elevation of WBC count</a:t>
            </a:r>
          </a:p>
          <a:p>
            <a:r>
              <a:rPr lang="en-US" dirty="0"/>
              <a:t>HTN, tumor lysis, embryo-fetal toxicity</a:t>
            </a:r>
          </a:p>
          <a:p>
            <a:r>
              <a:rPr lang="en-US" dirty="0"/>
              <a:t>Cytopenias, nausea, fatigue, musculoskeletal pain</a:t>
            </a:r>
          </a:p>
        </p:txBody>
      </p:sp>
      <p:sp>
        <p:nvSpPr>
          <p:cNvPr id="4" name="Slide Number Placeholder 3"/>
          <p:cNvSpPr>
            <a:spLocks noGrp="1"/>
          </p:cNvSpPr>
          <p:nvPr>
            <p:ph type="sldNum" sz="quarter" idx="12"/>
          </p:nvPr>
        </p:nvSpPr>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12154304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media5.picsearch.com/is?0PKcjLcuKNyDhy-yhdpNnyT-A_pf6ghwL8uslRJ2V_k&amp;height=3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9811" y="1766577"/>
            <a:ext cx="2286000" cy="30480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E2ACED31-543F-7B4C-98A9-DAAC07F396E1}"/>
              </a:ext>
            </a:extLst>
          </p:cNvPr>
          <p:cNvSpPr>
            <a:spLocks noGrp="1"/>
          </p:cNvSpPr>
          <p:nvPr>
            <p:ph type="ctrTitle"/>
          </p:nvPr>
        </p:nvSpPr>
        <p:spPr>
          <a:xfrm>
            <a:off x="914400" y="2130428"/>
            <a:ext cx="7572375" cy="1470025"/>
          </a:xfrm>
        </p:spPr>
        <p:txBody>
          <a:bodyPr/>
          <a:lstStyle/>
          <a:p>
            <a:pPr algn="l"/>
            <a:r>
              <a:rPr lang="en-US" b="1" dirty="0">
                <a:solidFill>
                  <a:srgbClr val="C00000"/>
                </a:solidFill>
              </a:rPr>
              <a:t>Targeted Therapies</a:t>
            </a:r>
            <a:endParaRPr lang="en-US" dirty="0"/>
          </a:p>
        </p:txBody>
      </p:sp>
      <p:sp>
        <p:nvSpPr>
          <p:cNvPr id="8" name="Subtitle 7">
            <a:extLst>
              <a:ext uri="{FF2B5EF4-FFF2-40B4-BE49-F238E27FC236}">
                <a16:creationId xmlns:a16="http://schemas.microsoft.com/office/drawing/2014/main" id="{D41B5A39-B1DF-CE41-A2D2-43728DC2E92E}"/>
              </a:ext>
            </a:extLst>
          </p:cNvPr>
          <p:cNvSpPr>
            <a:spLocks noGrp="1"/>
          </p:cNvSpPr>
          <p:nvPr>
            <p:ph type="subTitle" idx="1"/>
          </p:nvPr>
        </p:nvSpPr>
        <p:spPr>
          <a:xfrm>
            <a:off x="914400" y="3886202"/>
            <a:ext cx="7572375" cy="1649509"/>
          </a:xfrm>
        </p:spPr>
        <p:txBody>
          <a:bodyPr/>
          <a:lstStyle/>
          <a:p>
            <a:pPr algn="l"/>
            <a:r>
              <a:rPr lang="en-US" b="1" dirty="0">
                <a:solidFill>
                  <a:schemeClr val="tx1"/>
                </a:solidFill>
              </a:rPr>
              <a:t>Breast Cancer</a:t>
            </a:r>
          </a:p>
        </p:txBody>
      </p:sp>
    </p:spTree>
    <p:extLst>
      <p:ext uri="{BB962C8B-B14F-4D97-AF65-F5344CB8AC3E}">
        <p14:creationId xmlns:p14="http://schemas.microsoft.com/office/powerpoint/2010/main" val="240822179"/>
      </p:ext>
    </p:extLst>
  </p:cSld>
  <p:clrMapOvr>
    <a:masterClrMapping/>
  </p:clrMapOvr>
  <p:transition spd="slow">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08EAF9-2226-C54D-AEFE-876F5843BA06}"/>
              </a:ext>
            </a:extLst>
          </p:cNvPr>
          <p:cNvSpPr>
            <a:spLocks noGrp="1"/>
          </p:cNvSpPr>
          <p:nvPr>
            <p:ph type="title"/>
          </p:nvPr>
        </p:nvSpPr>
        <p:spPr/>
        <p:txBody>
          <a:bodyPr>
            <a:noAutofit/>
          </a:bodyPr>
          <a:lstStyle/>
          <a:p>
            <a:r>
              <a:rPr lang="en-US" sz="4000" b="1" dirty="0">
                <a:solidFill>
                  <a:srgbClr val="C00000"/>
                </a:solidFill>
              </a:rPr>
              <a:t>Current Clinical Subtypes in Breast Cancer</a:t>
            </a:r>
            <a:endParaRPr lang="en-US" sz="3600" dirty="0"/>
          </a:p>
        </p:txBody>
      </p:sp>
      <p:pic>
        <p:nvPicPr>
          <p:cNvPr id="4" name="Content Placeholder 3"/>
          <p:cNvPicPr>
            <a:picLocks noGrp="1" noChangeAspect="1"/>
          </p:cNvPicPr>
          <p:nvPr>
            <p:ph idx="4294967295"/>
          </p:nvPr>
        </p:nvPicPr>
        <p:blipFill rotWithShape="1">
          <a:blip r:embed="rId2"/>
          <a:srcRect t="21340" r="4988" b="-681"/>
          <a:stretch/>
        </p:blipFill>
        <p:spPr>
          <a:xfrm>
            <a:off x="1657350" y="1704975"/>
            <a:ext cx="7488238" cy="4695825"/>
          </a:xfrm>
          <a:prstGeom prst="rect">
            <a:avLst/>
          </a:prstGeom>
        </p:spPr>
      </p:pic>
    </p:spTree>
    <p:extLst>
      <p:ext uri="{BB962C8B-B14F-4D97-AF65-F5344CB8AC3E}">
        <p14:creationId xmlns:p14="http://schemas.microsoft.com/office/powerpoint/2010/main" val="3013450458"/>
      </p:ext>
    </p:extLst>
  </p:cSld>
  <p:clrMapOvr>
    <a:masterClrMapping/>
  </p:clrMapOvr>
  <p:transition spd="slow">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1543050" y="582613"/>
            <a:ext cx="8148638" cy="5692775"/>
          </a:xfrm>
          <a:prstGeom prst="rect">
            <a:avLst/>
          </a:prstGeom>
        </p:spPr>
      </p:pic>
    </p:spTree>
    <p:extLst>
      <p:ext uri="{BB962C8B-B14F-4D97-AF65-F5344CB8AC3E}">
        <p14:creationId xmlns:p14="http://schemas.microsoft.com/office/powerpoint/2010/main" val="371300734"/>
      </p:ext>
    </p:extLst>
  </p:cSld>
  <p:clrMapOvr>
    <a:masterClrMapping/>
  </p:clrMapOvr>
  <p:transition spd="slow">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C00000"/>
                </a:solidFill>
              </a:rPr>
              <a:t>Targeted therapy</a:t>
            </a:r>
          </a:p>
        </p:txBody>
      </p:sp>
      <p:sp>
        <p:nvSpPr>
          <p:cNvPr id="3" name="Content Placeholder 2"/>
          <p:cNvSpPr>
            <a:spLocks noGrp="1"/>
          </p:cNvSpPr>
          <p:nvPr>
            <p:ph idx="1"/>
          </p:nvPr>
        </p:nvSpPr>
        <p:spPr/>
        <p:txBody>
          <a:bodyPr>
            <a:normAutofit/>
          </a:bodyPr>
          <a:lstStyle/>
          <a:p>
            <a:r>
              <a:rPr lang="en-US" sz="2400" b="1" dirty="0"/>
              <a:t>Selective estrogen receptor modulators – SERM’s</a:t>
            </a:r>
          </a:p>
          <a:p>
            <a:pPr lvl="1"/>
            <a:r>
              <a:rPr lang="en-US" sz="2200" b="1" dirty="0"/>
              <a:t>Tamoxifen</a:t>
            </a:r>
            <a:r>
              <a:rPr lang="en-US" sz="2200" dirty="0"/>
              <a:t>  (Nolvadex)</a:t>
            </a:r>
          </a:p>
          <a:p>
            <a:pPr lvl="1"/>
            <a:r>
              <a:rPr lang="en-US" sz="2200" dirty="0"/>
              <a:t>Raloxifene  (Avista)</a:t>
            </a:r>
          </a:p>
          <a:p>
            <a:pPr lvl="1"/>
            <a:r>
              <a:rPr lang="en-US" sz="2200" dirty="0"/>
              <a:t>Fulvestrant (Faslodex)  </a:t>
            </a:r>
            <a:r>
              <a:rPr lang="en-US" sz="2200" b="1" dirty="0"/>
              <a:t>SERD</a:t>
            </a:r>
          </a:p>
          <a:p>
            <a:pPr lvl="1"/>
            <a:endParaRPr lang="en-US" sz="2200" b="1" dirty="0"/>
          </a:p>
          <a:p>
            <a:r>
              <a:rPr lang="en-US" sz="2400" b="1" dirty="0"/>
              <a:t>Aromatase inhibitors</a:t>
            </a:r>
          </a:p>
          <a:p>
            <a:pPr lvl="1"/>
            <a:r>
              <a:rPr lang="en-US" sz="2200" dirty="0"/>
              <a:t>Anastrozole ( Arimidex)</a:t>
            </a:r>
          </a:p>
          <a:p>
            <a:pPr lvl="1"/>
            <a:r>
              <a:rPr lang="en-US" sz="2200" dirty="0"/>
              <a:t>Letrozole ( femara )</a:t>
            </a:r>
          </a:p>
          <a:p>
            <a:pPr lvl="1"/>
            <a:r>
              <a:rPr lang="en-US" sz="2200" dirty="0"/>
              <a:t>Exemestane ( Aromasin)</a:t>
            </a:r>
          </a:p>
        </p:txBody>
      </p:sp>
      <p:sp>
        <p:nvSpPr>
          <p:cNvPr id="4" name="Slide Number Placeholder 3"/>
          <p:cNvSpPr>
            <a:spLocks noGrp="1"/>
          </p:cNvSpPr>
          <p:nvPr>
            <p:ph type="sldNum" sz="quarter" idx="12"/>
          </p:nvPr>
        </p:nvSpPr>
        <p:spPr/>
        <p:txBody>
          <a:bodyPr/>
          <a:lstStyle/>
          <a:p>
            <a:fld id="{D57F1E4F-1CFF-5643-939E-217C01CDF565}" type="slidenum">
              <a:rPr lang="en-US" smtClean="0"/>
              <a:pPr/>
              <a:t>44</a:t>
            </a:fld>
            <a:endParaRPr lang="en-US" dirty="0"/>
          </a:p>
        </p:txBody>
      </p:sp>
    </p:spTree>
    <p:extLst>
      <p:ext uri="{BB962C8B-B14F-4D97-AF65-F5344CB8AC3E}">
        <p14:creationId xmlns:p14="http://schemas.microsoft.com/office/powerpoint/2010/main" val="356003700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C00000"/>
                </a:solidFill>
              </a:rPr>
              <a:t>Side effects of SERM’s and AI’s</a:t>
            </a:r>
          </a:p>
        </p:txBody>
      </p:sp>
      <p:sp>
        <p:nvSpPr>
          <p:cNvPr id="3" name="Content Placeholder 2"/>
          <p:cNvSpPr>
            <a:spLocks noGrp="1"/>
          </p:cNvSpPr>
          <p:nvPr>
            <p:ph idx="1"/>
          </p:nvPr>
        </p:nvSpPr>
        <p:spPr/>
        <p:txBody>
          <a:bodyPr>
            <a:normAutofit fontScale="92500" lnSpcReduction="20000"/>
          </a:bodyPr>
          <a:lstStyle/>
          <a:p>
            <a:r>
              <a:rPr lang="en-US" b="1" dirty="0"/>
              <a:t>SERM’s</a:t>
            </a:r>
          </a:p>
          <a:p>
            <a:pPr lvl="1"/>
            <a:r>
              <a:rPr lang="en-US" sz="2600" dirty="0"/>
              <a:t>Hot flashes</a:t>
            </a:r>
          </a:p>
          <a:p>
            <a:pPr lvl="1"/>
            <a:r>
              <a:rPr lang="en-US" sz="2600" dirty="0"/>
              <a:t>Vaginal dryness</a:t>
            </a:r>
          </a:p>
          <a:p>
            <a:pPr lvl="1"/>
            <a:r>
              <a:rPr lang="en-US" sz="2600" dirty="0"/>
              <a:t>Thromboembolism</a:t>
            </a:r>
          </a:p>
          <a:p>
            <a:pPr lvl="1"/>
            <a:r>
              <a:rPr lang="en-US" sz="2600" dirty="0"/>
              <a:t>Uterine cancer</a:t>
            </a:r>
          </a:p>
          <a:p>
            <a:pPr lvl="1"/>
            <a:r>
              <a:rPr lang="en-US" sz="2600" dirty="0"/>
              <a:t>Mood swings</a:t>
            </a:r>
          </a:p>
          <a:p>
            <a:r>
              <a:rPr lang="en-US" b="1" dirty="0"/>
              <a:t>AI’s</a:t>
            </a:r>
          </a:p>
          <a:p>
            <a:pPr lvl="1"/>
            <a:r>
              <a:rPr lang="en-US" sz="2600" dirty="0"/>
              <a:t>Osteopenia/osteoporosis</a:t>
            </a:r>
          </a:p>
          <a:p>
            <a:pPr lvl="1"/>
            <a:r>
              <a:rPr lang="en-US" sz="2600" dirty="0"/>
              <a:t>Arthralgias</a:t>
            </a:r>
          </a:p>
          <a:p>
            <a:pPr lvl="1"/>
            <a:r>
              <a:rPr lang="en-US" sz="2600" dirty="0"/>
              <a:t>hyperlidemia</a:t>
            </a:r>
          </a:p>
          <a:p>
            <a:pPr lvl="1"/>
            <a:endParaRPr lang="en-US" sz="26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45</a:t>
            </a:fld>
            <a:endParaRPr lang="en-US" dirty="0"/>
          </a:p>
        </p:txBody>
      </p:sp>
    </p:spTree>
    <p:extLst>
      <p:ext uri="{BB962C8B-B14F-4D97-AF65-F5344CB8AC3E}">
        <p14:creationId xmlns:p14="http://schemas.microsoft.com/office/powerpoint/2010/main" val="127898790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76017" y="1706379"/>
            <a:ext cx="10989059" cy="3996398"/>
            <a:chOff x="16177" y="1689628"/>
            <a:chExt cx="8502045" cy="4122592"/>
          </a:xfrm>
        </p:grpSpPr>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501"/>
            <a:stretch/>
          </p:blipFill>
          <p:spPr bwMode="auto">
            <a:xfrm>
              <a:off x="16177" y="1689628"/>
              <a:ext cx="8502045" cy="4122592"/>
            </a:xfrm>
            <a:prstGeom prst="rect">
              <a:avLst/>
            </a:prstGeom>
            <a:noFill/>
            <a:ln w="38100">
              <a:solidFill>
                <a:schemeClr val="bg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flipV="1">
              <a:off x="2819400" y="2286000"/>
              <a:ext cx="609600" cy="685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743200" y="2895600"/>
              <a:ext cx="152400" cy="1524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505200" y="2026666"/>
              <a:ext cx="1524000" cy="380994"/>
            </a:xfrm>
            <a:prstGeom prst="rect">
              <a:avLst/>
            </a:prstGeom>
            <a:noFill/>
            <a:ln>
              <a:noFill/>
            </a:ln>
          </p:spPr>
          <p:txBody>
            <a:bodyPr wrap="square" rtlCol="0">
              <a:spAutoFit/>
            </a:bodyPr>
            <a:lstStyle/>
            <a:p>
              <a:r>
                <a:rPr lang="en-US" b="1" dirty="0">
                  <a:solidFill>
                    <a:schemeClr val="tx2"/>
                  </a:solidFill>
                </a:rPr>
                <a:t>Palbociclib</a:t>
              </a:r>
            </a:p>
          </p:txBody>
        </p:sp>
        <p:cxnSp>
          <p:nvCxnSpPr>
            <p:cNvPr id="11" name="Straight Connector 10"/>
            <p:cNvCxnSpPr/>
            <p:nvPr/>
          </p:nvCxnSpPr>
          <p:spPr>
            <a:xfrm flipV="1">
              <a:off x="2971800" y="2819400"/>
              <a:ext cx="990600" cy="3048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962400" y="2514600"/>
              <a:ext cx="21336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4038600" y="2576202"/>
              <a:ext cx="1194575" cy="380994"/>
            </a:xfrm>
            <a:prstGeom prst="rect">
              <a:avLst/>
            </a:prstGeom>
          </p:spPr>
          <p:txBody>
            <a:bodyPr wrap="none">
              <a:spAutoFit/>
            </a:bodyPr>
            <a:lstStyle/>
            <a:p>
              <a:r>
                <a:rPr lang="en-US" b="1" dirty="0">
                  <a:solidFill>
                    <a:schemeClr val="tx2"/>
                  </a:solidFill>
                </a:rPr>
                <a:t>Abemaciclib</a:t>
              </a:r>
            </a:p>
          </p:txBody>
        </p:sp>
        <p:cxnSp>
          <p:nvCxnSpPr>
            <p:cNvPr id="18" name="Straight Connector 17"/>
            <p:cNvCxnSpPr/>
            <p:nvPr/>
          </p:nvCxnSpPr>
          <p:spPr>
            <a:xfrm>
              <a:off x="2971800" y="3352800"/>
              <a:ext cx="914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971800" y="3200400"/>
              <a:ext cx="0" cy="3048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886200" y="3124200"/>
              <a:ext cx="21336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3962400" y="3124200"/>
              <a:ext cx="996141" cy="380994"/>
            </a:xfrm>
            <a:prstGeom prst="rect">
              <a:avLst/>
            </a:prstGeom>
          </p:spPr>
          <p:txBody>
            <a:bodyPr wrap="none">
              <a:spAutoFit/>
            </a:bodyPr>
            <a:lstStyle/>
            <a:p>
              <a:r>
                <a:rPr lang="en-US" b="1" dirty="0">
                  <a:solidFill>
                    <a:schemeClr val="tx2"/>
                  </a:solidFill>
                </a:rPr>
                <a:t>Ribociclib</a:t>
              </a:r>
            </a:p>
          </p:txBody>
        </p:sp>
        <p:cxnSp>
          <p:nvCxnSpPr>
            <p:cNvPr id="35" name="Straight Connector 34"/>
            <p:cNvCxnSpPr/>
            <p:nvPr/>
          </p:nvCxnSpPr>
          <p:spPr>
            <a:xfrm>
              <a:off x="2895600" y="2971800"/>
              <a:ext cx="152400" cy="30480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 name="Title 2"/>
          <p:cNvSpPr>
            <a:spLocks noGrp="1"/>
          </p:cNvSpPr>
          <p:nvPr>
            <p:ph type="title"/>
          </p:nvPr>
        </p:nvSpPr>
        <p:spPr/>
        <p:txBody>
          <a:bodyPr>
            <a:noAutofit/>
          </a:bodyPr>
          <a:lstStyle/>
          <a:p>
            <a:r>
              <a:rPr lang="en-US" sz="3600" b="1" dirty="0">
                <a:solidFill>
                  <a:srgbClr val="C00000"/>
                </a:solidFill>
              </a:rPr>
              <a:t>CDK 4/6 Regulates G1</a:t>
            </a:r>
            <a:r>
              <a:rPr lang="en-US" sz="3600" b="1" dirty="0">
                <a:solidFill>
                  <a:srgbClr val="C00000"/>
                </a:solidFill>
                <a:sym typeface="Wingdings"/>
              </a:rPr>
              <a:t></a:t>
            </a:r>
            <a:r>
              <a:rPr lang="en-US" sz="3600" b="1" dirty="0">
                <a:solidFill>
                  <a:srgbClr val="C00000"/>
                </a:solidFill>
              </a:rPr>
              <a:t>S Cell Cycle Progression</a:t>
            </a:r>
          </a:p>
        </p:txBody>
      </p:sp>
      <p:sp>
        <p:nvSpPr>
          <p:cNvPr id="2" name="TextBox 1"/>
          <p:cNvSpPr txBox="1"/>
          <p:nvPr/>
        </p:nvSpPr>
        <p:spPr>
          <a:xfrm>
            <a:off x="449705" y="5996225"/>
            <a:ext cx="9753600" cy="461665"/>
          </a:xfrm>
          <a:prstGeom prst="rect">
            <a:avLst/>
          </a:prstGeom>
          <a:noFill/>
        </p:spPr>
        <p:txBody>
          <a:bodyPr wrap="square" rtlCol="0" anchor="b" anchorCtr="0">
            <a:spAutoFit/>
          </a:bodyPr>
          <a:lstStyle/>
          <a:p>
            <a:r>
              <a:rPr lang="en-US" sz="1200" b="1" dirty="0"/>
              <a:t>CDK 4/6, cyclin-dependent kinase 4/6; M, mitosis; Rb, retinoblastoma.</a:t>
            </a:r>
          </a:p>
          <a:p>
            <a:r>
              <a:rPr lang="en-US" sz="1200" b="1" dirty="0"/>
              <a:t>Adapted from Finn et al, </a:t>
            </a:r>
            <a:r>
              <a:rPr lang="en-US" sz="1200" b="1" i="1" dirty="0"/>
              <a:t>Breast Cancer Res</a:t>
            </a:r>
            <a:r>
              <a:rPr lang="en-US" sz="1200" b="1" dirty="0"/>
              <a:t>. 2016; </a:t>
            </a:r>
            <a:r>
              <a:rPr lang="en-US" sz="1200" b="1" dirty="0">
                <a:ea typeface="ＭＳ Ｐゴシック" pitchFamily="-1" charset="-128"/>
                <a:cs typeface="ＭＳ Ｐゴシック" pitchFamily="-1" charset="-128"/>
              </a:rPr>
              <a:t>DOI: 10.1186/s13058-0</a:t>
            </a:r>
            <a:r>
              <a:rPr lang="en-US" sz="1200" b="1" dirty="0">
                <a:solidFill>
                  <a:schemeClr val="bg1"/>
                </a:solidFill>
                <a:ea typeface="ＭＳ Ｐゴシック" pitchFamily="-1" charset="-128"/>
                <a:cs typeface="ＭＳ Ｐゴシック" pitchFamily="-1" charset="-128"/>
              </a:rPr>
              <a:t>15-0661-5</a:t>
            </a:r>
            <a:r>
              <a:rPr lang="en-US" sz="1000" dirty="0">
                <a:solidFill>
                  <a:schemeClr val="bg1"/>
                </a:solidFill>
              </a:rPr>
              <a:t>.</a:t>
            </a:r>
          </a:p>
        </p:txBody>
      </p:sp>
    </p:spTree>
    <p:extLst>
      <p:ext uri="{BB962C8B-B14F-4D97-AF65-F5344CB8AC3E}">
        <p14:creationId xmlns:p14="http://schemas.microsoft.com/office/powerpoint/2010/main" val="2984351038"/>
      </p:ext>
    </p:extLst>
  </p:cSld>
  <p:clrMapOvr>
    <a:masterClrMapping/>
  </p:clrMapOvr>
  <p:transition spd="slow">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rgbClr val="C00000"/>
                </a:solidFill>
              </a:rPr>
              <a:t>CDK 4/6 inhibitors</a:t>
            </a:r>
          </a:p>
        </p:txBody>
      </p:sp>
      <p:sp>
        <p:nvSpPr>
          <p:cNvPr id="3" name="Content Placeholder 2"/>
          <p:cNvSpPr>
            <a:spLocks noGrp="1"/>
          </p:cNvSpPr>
          <p:nvPr>
            <p:ph idx="1"/>
          </p:nvPr>
        </p:nvSpPr>
        <p:spPr>
          <a:solidFill>
            <a:schemeClr val="bg1"/>
          </a:solidFill>
        </p:spPr>
        <p:txBody>
          <a:bodyPr>
            <a:normAutofit lnSpcReduction="10000"/>
          </a:bodyPr>
          <a:lstStyle/>
          <a:p>
            <a:r>
              <a:rPr lang="en-US" sz="2800" b="1" dirty="0"/>
              <a:t>Palbociclib – Ibrance</a:t>
            </a:r>
          </a:p>
          <a:p>
            <a:pPr lvl="1"/>
            <a:r>
              <a:rPr lang="en-US" sz="2400" dirty="0"/>
              <a:t>Neutropenia, fatigue, nausea</a:t>
            </a:r>
          </a:p>
          <a:p>
            <a:r>
              <a:rPr lang="en-US" sz="2800" b="1" dirty="0"/>
              <a:t>Ribociclib</a:t>
            </a:r>
          </a:p>
          <a:p>
            <a:pPr lvl="1"/>
            <a:r>
              <a:rPr lang="en-US" sz="2400" dirty="0"/>
              <a:t>Neutropenia, </a:t>
            </a:r>
            <a:r>
              <a:rPr lang="en-US" sz="2400" b="1" dirty="0"/>
              <a:t>QT prolongation</a:t>
            </a:r>
          </a:p>
          <a:p>
            <a:r>
              <a:rPr lang="en-US" sz="2800" b="1" dirty="0"/>
              <a:t>Abemaciclib</a:t>
            </a:r>
          </a:p>
          <a:p>
            <a:pPr lvl="1"/>
            <a:r>
              <a:rPr lang="en-US" sz="2400" dirty="0"/>
              <a:t>CNS penetration, less neutropenia, </a:t>
            </a:r>
            <a:r>
              <a:rPr lang="en-US" sz="2400" b="1" dirty="0"/>
              <a:t>diarrhea</a:t>
            </a:r>
          </a:p>
          <a:p>
            <a:pPr marL="609585" lvl="1" indent="0">
              <a:buNone/>
            </a:pPr>
            <a:endParaRPr lang="en-US" sz="2400" dirty="0"/>
          </a:p>
          <a:p>
            <a:r>
              <a:rPr lang="en-US" sz="2800" b="1" dirty="0">
                <a:solidFill>
                  <a:srgbClr val="C00000"/>
                </a:solidFill>
              </a:rPr>
              <a:t>M-ToR Inhibitor</a:t>
            </a:r>
          </a:p>
          <a:p>
            <a:pPr lvl="1"/>
            <a:r>
              <a:rPr lang="en-US" sz="2400" dirty="0"/>
              <a:t>Everolimus- Mucositis, Pneumonitis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47</a:t>
            </a:fld>
            <a:endParaRPr lang="en-US" dirty="0"/>
          </a:p>
        </p:txBody>
      </p:sp>
    </p:spTree>
    <p:extLst>
      <p:ext uri="{BB962C8B-B14F-4D97-AF65-F5344CB8AC3E}">
        <p14:creationId xmlns:p14="http://schemas.microsoft.com/office/powerpoint/2010/main" val="3227099878"/>
      </p:ext>
    </p:extLst>
  </p:cSld>
  <p:clrMapOvr>
    <a:masterClrMapping/>
  </p:clrMapOvr>
  <p:transition spd="slow">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21457" y="6336785"/>
            <a:ext cx="11277600" cy="400110"/>
          </a:xfrm>
          <a:prstGeom prst="rect">
            <a:avLst/>
          </a:prstGeom>
          <a:noFill/>
        </p:spPr>
        <p:txBody>
          <a:bodyPr wrap="square" rtlCol="0" anchor="b" anchorCtr="0">
            <a:spAutoFit/>
          </a:bodyPr>
          <a:lstStyle/>
          <a:p>
            <a:r>
              <a:rPr lang="en-US" sz="1000" dirty="0">
                <a:solidFill>
                  <a:srgbClr val="FFFFFF"/>
                </a:solidFill>
              </a:rPr>
              <a:t>ITT, intention to treat; LET, letrozole; NR, not reached; PAL, palbociclib; PCB, placebo; PFS, progression-free survival.</a:t>
            </a:r>
          </a:p>
          <a:p>
            <a:pPr marL="0" indent="0" defTabSz="914400">
              <a:buClr>
                <a:srgbClr val="E9C550"/>
              </a:buClr>
              <a:defRPr/>
            </a:pPr>
            <a:r>
              <a:rPr lang="en-US" sz="1000" kern="0" dirty="0">
                <a:solidFill>
                  <a:schemeClr val="bg1"/>
                </a:solidFill>
                <a:latin typeface="Arial" panose="020B0604020202020204" pitchFamily="34" charset="0"/>
                <a:cs typeface="Arial" panose="020B0604020202020204" pitchFamily="34" charset="0"/>
              </a:rPr>
              <a:t>Finn et al. </a:t>
            </a:r>
            <a:r>
              <a:rPr lang="ro-RO" sz="1000" i="1" dirty="0">
                <a:solidFill>
                  <a:schemeClr val="bg1"/>
                </a:solidFill>
                <a:latin typeface="Arial" panose="020B0604020202020204" pitchFamily="34" charset="0"/>
                <a:ea typeface="ＭＳ Ｐゴシック" pitchFamily="-1" charset="-128"/>
                <a:cs typeface="Arial" panose="020B0604020202020204" pitchFamily="34" charset="0"/>
              </a:rPr>
              <a:t>J Clin Oncol</a:t>
            </a:r>
            <a:r>
              <a:rPr lang="en-US" sz="1000" dirty="0">
                <a:solidFill>
                  <a:schemeClr val="bg1"/>
                </a:solidFill>
                <a:latin typeface="Arial" panose="020B0604020202020204" pitchFamily="34" charset="0"/>
                <a:ea typeface="ＭＳ Ｐゴシック" pitchFamily="-1" charset="-128"/>
                <a:cs typeface="Arial" panose="020B0604020202020204" pitchFamily="34" charset="0"/>
              </a:rPr>
              <a:t>.</a:t>
            </a:r>
            <a:r>
              <a:rPr lang="ro-RO" sz="1000" dirty="0">
                <a:solidFill>
                  <a:schemeClr val="bg1"/>
                </a:solidFill>
                <a:latin typeface="Arial" panose="020B0604020202020204" pitchFamily="34" charset="0"/>
                <a:ea typeface="ＭＳ Ｐゴシック" pitchFamily="-1" charset="-128"/>
                <a:cs typeface="Arial" panose="020B0604020202020204" pitchFamily="34" charset="0"/>
              </a:rPr>
              <a:t> </a:t>
            </a:r>
            <a:r>
              <a:rPr lang="en-US" sz="1000" dirty="0">
                <a:solidFill>
                  <a:schemeClr val="bg1"/>
                </a:solidFill>
                <a:latin typeface="Arial" panose="020B0604020202020204" pitchFamily="34" charset="0"/>
                <a:ea typeface="ＭＳ Ｐゴシック" pitchFamily="-1" charset="-128"/>
                <a:cs typeface="Arial" panose="020B0604020202020204" pitchFamily="34" charset="0"/>
              </a:rPr>
              <a:t>2016;</a:t>
            </a:r>
            <a:r>
              <a:rPr lang="ro-RO" sz="1000" dirty="0">
                <a:solidFill>
                  <a:schemeClr val="bg1"/>
                </a:solidFill>
                <a:latin typeface="Arial" panose="020B0604020202020204" pitchFamily="34" charset="0"/>
                <a:ea typeface="ＭＳ Ｐゴシック" pitchFamily="-1" charset="-128"/>
                <a:cs typeface="Arial" panose="020B0604020202020204" pitchFamily="34" charset="0"/>
              </a:rPr>
              <a:t>34</a:t>
            </a:r>
            <a:r>
              <a:rPr lang="en-US" sz="1000" dirty="0">
                <a:solidFill>
                  <a:schemeClr val="bg1"/>
                </a:solidFill>
                <a:latin typeface="Arial" panose="020B0604020202020204" pitchFamily="34" charset="0"/>
                <a:ea typeface="ＭＳ Ｐゴシック" pitchFamily="-1" charset="-128"/>
                <a:cs typeface="Arial" panose="020B0604020202020204" pitchFamily="34" charset="0"/>
              </a:rPr>
              <a:t>:</a:t>
            </a:r>
            <a:r>
              <a:rPr lang="ro-RO" sz="1000" dirty="0">
                <a:solidFill>
                  <a:schemeClr val="bg1"/>
                </a:solidFill>
                <a:latin typeface="Arial" panose="020B0604020202020204" pitchFamily="34" charset="0"/>
                <a:ea typeface="ＭＳ Ｐゴシック" pitchFamily="-1" charset="-128"/>
                <a:cs typeface="Arial" panose="020B0604020202020204" pitchFamily="34" charset="0"/>
              </a:rPr>
              <a:t> abstr</a:t>
            </a:r>
            <a:r>
              <a:rPr lang="en-US" sz="1000" dirty="0">
                <a:solidFill>
                  <a:schemeClr val="bg1"/>
                </a:solidFill>
                <a:latin typeface="Arial" panose="020B0604020202020204" pitchFamily="34" charset="0"/>
                <a:ea typeface="ＭＳ Ｐゴシック" pitchFamily="-1" charset="-128"/>
                <a:cs typeface="Arial" panose="020B0604020202020204" pitchFamily="34" charset="0"/>
              </a:rPr>
              <a:t>act</a:t>
            </a:r>
            <a:r>
              <a:rPr lang="ro-RO" sz="1000" dirty="0">
                <a:solidFill>
                  <a:schemeClr val="bg1"/>
                </a:solidFill>
                <a:latin typeface="Arial" panose="020B0604020202020204" pitchFamily="34" charset="0"/>
                <a:ea typeface="ＭＳ Ｐゴシック" pitchFamily="-1" charset="-128"/>
                <a:cs typeface="Arial" panose="020B0604020202020204" pitchFamily="34" charset="0"/>
              </a:rPr>
              <a:t> 507.</a:t>
            </a:r>
            <a:endParaRPr lang="en-US" sz="1000" kern="0" dirty="0">
              <a:solidFill>
                <a:schemeClr val="bg1"/>
              </a:solidFill>
              <a:latin typeface="Arial" panose="020B0604020202020204" pitchFamily="34" charset="0"/>
              <a:cs typeface="Arial" panose="020B0604020202020204" pitchFamily="34" charset="0"/>
            </a:endParaRPr>
          </a:p>
        </p:txBody>
      </p:sp>
      <p:grpSp>
        <p:nvGrpSpPr>
          <p:cNvPr id="5" name="Group 4"/>
          <p:cNvGrpSpPr/>
          <p:nvPr/>
        </p:nvGrpSpPr>
        <p:grpSpPr>
          <a:xfrm>
            <a:off x="524657" y="1004166"/>
            <a:ext cx="9387840" cy="5791201"/>
            <a:chOff x="365216" y="2129190"/>
            <a:chExt cx="6858000" cy="5745843"/>
          </a:xfrm>
        </p:grpSpPr>
        <p:graphicFrame>
          <p:nvGraphicFramePr>
            <p:cNvPr id="2" name="Object 1"/>
            <p:cNvGraphicFramePr>
              <a:graphicFrameLocks noChangeAspect="1"/>
            </p:cNvGraphicFramePr>
            <p:nvPr>
              <p:extLst>
                <p:ext uri="{D42A27DB-BD31-4B8C-83A1-F6EECF244321}">
                  <p14:modId xmlns:p14="http://schemas.microsoft.com/office/powerpoint/2010/main" val="2826910635"/>
                </p:ext>
              </p:extLst>
            </p:nvPr>
          </p:nvGraphicFramePr>
          <p:xfrm>
            <a:off x="365216" y="2129190"/>
            <a:ext cx="6858000" cy="5745843"/>
          </p:xfrm>
          <a:graphic>
            <a:graphicData uri="http://schemas.openxmlformats.org/presentationml/2006/ole">
              <mc:AlternateContent xmlns:mc="http://schemas.openxmlformats.org/markup-compatibility/2006">
                <mc:Choice xmlns:v="urn:schemas-microsoft-com:vml" Requires="v">
                  <p:oleObj spid="_x0000_s2135" name="Graph Sheet" r:id="rId4" imgW="3351560" imgH="2589715" progId="">
                    <p:embed/>
                  </p:oleObj>
                </mc:Choice>
                <mc:Fallback>
                  <p:oleObj name="Graph Sheet" r:id="rId4" imgW="3351560" imgH="2589715"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216" y="2129190"/>
                          <a:ext cx="6858000" cy="57458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useBgFill="1">
          <p:nvSpPr>
            <p:cNvPr id="3" name="TextBox 2"/>
            <p:cNvSpPr txBox="1"/>
            <p:nvPr/>
          </p:nvSpPr>
          <p:spPr>
            <a:xfrm rot="16200000">
              <a:off x="-1253401" y="4805678"/>
              <a:ext cx="3907071" cy="247320"/>
            </a:xfrm>
            <a:prstGeom prst="rect">
              <a:avLst/>
            </a:prstGeom>
          </p:spPr>
          <p:txBody>
            <a:bodyPr wrap="square" rtlCol="0">
              <a:spAutoFit/>
            </a:bodyPr>
            <a:lstStyle/>
            <a:p>
              <a:pPr algn="ctr"/>
              <a:r>
                <a:rPr lang="en-US" sz="1600" b="1" dirty="0"/>
                <a:t>Progression-Free Survival, %</a:t>
              </a:r>
            </a:p>
          </p:txBody>
        </p:sp>
        <p:sp useBgFill="1">
          <p:nvSpPr>
            <p:cNvPr id="7" name="TextBox 6"/>
            <p:cNvSpPr txBox="1"/>
            <p:nvPr/>
          </p:nvSpPr>
          <p:spPr>
            <a:xfrm>
              <a:off x="3173781" y="7217283"/>
              <a:ext cx="3429000" cy="338956"/>
            </a:xfrm>
            <a:prstGeom prst="rect">
              <a:avLst/>
            </a:prstGeom>
          </p:spPr>
          <p:txBody>
            <a:bodyPr wrap="square" rtlCol="0">
              <a:spAutoFit/>
            </a:bodyPr>
            <a:lstStyle/>
            <a:p>
              <a:pPr algn="ctr">
                <a:lnSpc>
                  <a:spcPct val="90000"/>
                </a:lnSpc>
              </a:pPr>
              <a:r>
                <a:rPr lang="en-US" b="1" dirty="0"/>
                <a:t>Time, mo.</a:t>
              </a:r>
            </a:p>
          </p:txBody>
        </p:sp>
      </p:grpSp>
      <p:sp>
        <p:nvSpPr>
          <p:cNvPr id="4" name="Title 3"/>
          <p:cNvSpPr>
            <a:spLocks noGrp="1"/>
          </p:cNvSpPr>
          <p:nvPr>
            <p:ph type="title"/>
          </p:nvPr>
        </p:nvSpPr>
        <p:spPr>
          <a:xfrm>
            <a:off x="658499" y="-76199"/>
            <a:ext cx="12192000" cy="1143000"/>
          </a:xfrm>
        </p:spPr>
        <p:txBody>
          <a:bodyPr>
            <a:noAutofit/>
          </a:bodyPr>
          <a:lstStyle/>
          <a:p>
            <a:r>
              <a:rPr lang="en-US" sz="3600" b="1" dirty="0">
                <a:solidFill>
                  <a:srgbClr val="C00000"/>
                </a:solidFill>
                <a:latin typeface="Arial Narrow" panose="020B0606020202030204" pitchFamily="34" charset="0"/>
              </a:rPr>
              <a:t>PFS: Investigator-Assessed (ITT Population)</a:t>
            </a:r>
          </a:p>
        </p:txBody>
      </p:sp>
      <p:sp>
        <p:nvSpPr>
          <p:cNvPr id="11" name="TextBox 10"/>
          <p:cNvSpPr txBox="1"/>
          <p:nvPr/>
        </p:nvSpPr>
        <p:spPr>
          <a:xfrm>
            <a:off x="1040387" y="1066801"/>
            <a:ext cx="10542013" cy="900759"/>
          </a:xfrm>
          <a:prstGeom prst="rect">
            <a:avLst/>
          </a:prstGeom>
          <a:noFill/>
        </p:spPr>
        <p:txBody>
          <a:bodyPr wrap="square" rtlCol="0">
            <a:spAutoFit/>
          </a:bodyPr>
          <a:lstStyle/>
          <a:p>
            <a:pPr algn="ctr">
              <a:lnSpc>
                <a:spcPct val="110000"/>
              </a:lnSpc>
              <a:spcBef>
                <a:spcPts val="600"/>
              </a:spcBef>
            </a:pPr>
            <a:r>
              <a:rPr lang="en-US" sz="1600" b="1" dirty="0">
                <a:ea typeface="MS PGothic"/>
              </a:rPr>
              <a:t>March 2017: Palbociclib received regular FDA approval for HR+/HER2- advanced or metastatic breast cancer in combination with an aromatase inhibitor as initial endocrine based therapy in postmenopausal </a:t>
            </a:r>
            <a:r>
              <a:rPr lang="en-US" sz="1600" b="1" dirty="0">
                <a:solidFill>
                  <a:srgbClr val="FFFFFF"/>
                </a:solidFill>
                <a:ea typeface="MS PGothic"/>
              </a:rPr>
              <a:t>women</a:t>
            </a:r>
          </a:p>
        </p:txBody>
      </p:sp>
      <p:cxnSp>
        <p:nvCxnSpPr>
          <p:cNvPr id="8" name="Straight Connector 7"/>
          <p:cNvCxnSpPr>
            <a:cxnSpLocks/>
          </p:cNvCxnSpPr>
          <p:nvPr/>
        </p:nvCxnSpPr>
        <p:spPr>
          <a:xfrm>
            <a:off x="1622217" y="2052104"/>
            <a:ext cx="44970" cy="348769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a:cxnSpLocks/>
          </p:cNvCxnSpPr>
          <p:nvPr/>
        </p:nvCxnSpPr>
        <p:spPr>
          <a:xfrm>
            <a:off x="1644702" y="5539802"/>
            <a:ext cx="8364512"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510734" y="5738763"/>
            <a:ext cx="312906" cy="369332"/>
          </a:xfrm>
          <a:prstGeom prst="rect">
            <a:avLst/>
          </a:prstGeom>
          <a:noFill/>
        </p:spPr>
        <p:txBody>
          <a:bodyPr wrap="square" rtlCol="0">
            <a:spAutoFit/>
          </a:bodyPr>
          <a:lstStyle/>
          <a:p>
            <a:r>
              <a:rPr lang="en-US" dirty="0"/>
              <a:t>0</a:t>
            </a:r>
          </a:p>
        </p:txBody>
      </p:sp>
      <p:cxnSp>
        <p:nvCxnSpPr>
          <p:cNvPr id="16" name="Straight Connector 15"/>
          <p:cNvCxnSpPr>
            <a:cxnSpLocks/>
          </p:cNvCxnSpPr>
          <p:nvPr/>
        </p:nvCxnSpPr>
        <p:spPr>
          <a:xfrm>
            <a:off x="1667187" y="5580244"/>
            <a:ext cx="0" cy="184666"/>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a:cxnSpLocks/>
          </p:cNvCxnSpPr>
          <p:nvPr/>
        </p:nvCxnSpPr>
        <p:spPr>
          <a:xfrm>
            <a:off x="2626558" y="5515997"/>
            <a:ext cx="14990" cy="248913"/>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485095" y="5738763"/>
            <a:ext cx="312906" cy="369332"/>
          </a:xfrm>
          <a:prstGeom prst="rect">
            <a:avLst/>
          </a:prstGeom>
          <a:noFill/>
        </p:spPr>
        <p:txBody>
          <a:bodyPr wrap="square" rtlCol="0">
            <a:spAutoFit/>
          </a:bodyPr>
          <a:lstStyle/>
          <a:p>
            <a:r>
              <a:rPr lang="en-US" dirty="0"/>
              <a:t>3</a:t>
            </a:r>
          </a:p>
        </p:txBody>
      </p:sp>
      <p:cxnSp>
        <p:nvCxnSpPr>
          <p:cNvPr id="25" name="Straight Connector 24"/>
          <p:cNvCxnSpPr>
            <a:cxnSpLocks/>
          </p:cNvCxnSpPr>
          <p:nvPr/>
        </p:nvCxnSpPr>
        <p:spPr>
          <a:xfrm>
            <a:off x="3480997" y="5539802"/>
            <a:ext cx="14990" cy="225108"/>
          </a:xfrm>
          <a:prstGeom prst="line">
            <a:avLst/>
          </a:prstGeom>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309554" y="5738763"/>
            <a:ext cx="312906" cy="369332"/>
          </a:xfrm>
          <a:prstGeom prst="rect">
            <a:avLst/>
          </a:prstGeom>
          <a:noFill/>
        </p:spPr>
        <p:txBody>
          <a:bodyPr wrap="square" rtlCol="0">
            <a:spAutoFit/>
          </a:bodyPr>
          <a:lstStyle/>
          <a:p>
            <a:r>
              <a:rPr lang="en-US" dirty="0"/>
              <a:t>6</a:t>
            </a:r>
          </a:p>
        </p:txBody>
      </p:sp>
      <p:cxnSp>
        <p:nvCxnSpPr>
          <p:cNvPr id="28" name="Straight Connector 27"/>
          <p:cNvCxnSpPr>
            <a:cxnSpLocks/>
          </p:cNvCxnSpPr>
          <p:nvPr/>
        </p:nvCxnSpPr>
        <p:spPr>
          <a:xfrm>
            <a:off x="4140564" y="5539802"/>
            <a:ext cx="14991" cy="22510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a:cxnSpLocks/>
          </p:cNvCxnSpPr>
          <p:nvPr/>
        </p:nvCxnSpPr>
        <p:spPr>
          <a:xfrm>
            <a:off x="4815122" y="5539802"/>
            <a:ext cx="0" cy="22510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a:cxnSpLocks/>
          </p:cNvCxnSpPr>
          <p:nvPr/>
        </p:nvCxnSpPr>
        <p:spPr>
          <a:xfrm>
            <a:off x="5519659" y="5539802"/>
            <a:ext cx="0" cy="225108"/>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a:cxnSpLocks/>
          </p:cNvCxnSpPr>
          <p:nvPr/>
        </p:nvCxnSpPr>
        <p:spPr>
          <a:xfrm>
            <a:off x="6162451" y="5515997"/>
            <a:ext cx="0" cy="248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a:cxnSpLocks/>
          </p:cNvCxnSpPr>
          <p:nvPr/>
        </p:nvCxnSpPr>
        <p:spPr>
          <a:xfrm>
            <a:off x="6688892" y="5515997"/>
            <a:ext cx="0" cy="212366"/>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a:cxnSpLocks/>
          </p:cNvCxnSpPr>
          <p:nvPr/>
        </p:nvCxnSpPr>
        <p:spPr>
          <a:xfrm>
            <a:off x="8067987" y="5539802"/>
            <a:ext cx="0" cy="225108"/>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a:cxnSpLocks/>
          </p:cNvCxnSpPr>
          <p:nvPr/>
        </p:nvCxnSpPr>
        <p:spPr>
          <a:xfrm flipH="1">
            <a:off x="8727559" y="5539802"/>
            <a:ext cx="1" cy="225108"/>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a:cxnSpLocks/>
          </p:cNvCxnSpPr>
          <p:nvPr/>
        </p:nvCxnSpPr>
        <p:spPr>
          <a:xfrm>
            <a:off x="9472784" y="5539802"/>
            <a:ext cx="0" cy="225108"/>
          </a:xfrm>
          <a:prstGeom prst="line">
            <a:avLst/>
          </a:prstGeom>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4035633" y="5738763"/>
            <a:ext cx="417837" cy="369332"/>
          </a:xfrm>
          <a:prstGeom prst="rect">
            <a:avLst/>
          </a:prstGeom>
          <a:noFill/>
        </p:spPr>
        <p:txBody>
          <a:bodyPr wrap="square" rtlCol="0">
            <a:spAutoFit/>
          </a:bodyPr>
          <a:lstStyle/>
          <a:p>
            <a:r>
              <a:rPr lang="en-US" dirty="0"/>
              <a:t>9</a:t>
            </a:r>
          </a:p>
        </p:txBody>
      </p:sp>
      <p:sp>
        <p:nvSpPr>
          <p:cNvPr id="57" name="TextBox 56"/>
          <p:cNvSpPr txBox="1"/>
          <p:nvPr/>
        </p:nvSpPr>
        <p:spPr>
          <a:xfrm>
            <a:off x="4594549" y="5738763"/>
            <a:ext cx="441146" cy="369332"/>
          </a:xfrm>
          <a:prstGeom prst="rect">
            <a:avLst/>
          </a:prstGeom>
          <a:noFill/>
        </p:spPr>
        <p:txBody>
          <a:bodyPr wrap="square" rtlCol="0">
            <a:spAutoFit/>
          </a:bodyPr>
          <a:lstStyle/>
          <a:p>
            <a:r>
              <a:rPr lang="en-US" dirty="0"/>
              <a:t>12</a:t>
            </a:r>
          </a:p>
        </p:txBody>
      </p:sp>
      <p:sp>
        <p:nvSpPr>
          <p:cNvPr id="61" name="TextBox 60"/>
          <p:cNvSpPr txBox="1"/>
          <p:nvPr/>
        </p:nvSpPr>
        <p:spPr>
          <a:xfrm>
            <a:off x="5358255" y="5738763"/>
            <a:ext cx="441146" cy="369332"/>
          </a:xfrm>
          <a:prstGeom prst="rect">
            <a:avLst/>
          </a:prstGeom>
          <a:noFill/>
        </p:spPr>
        <p:txBody>
          <a:bodyPr wrap="square" rtlCol="0">
            <a:spAutoFit/>
          </a:bodyPr>
          <a:lstStyle/>
          <a:p>
            <a:r>
              <a:rPr lang="en-US" dirty="0"/>
              <a:t>15</a:t>
            </a:r>
          </a:p>
        </p:txBody>
      </p:sp>
      <p:sp>
        <p:nvSpPr>
          <p:cNvPr id="62" name="TextBox 61"/>
          <p:cNvSpPr txBox="1"/>
          <p:nvPr/>
        </p:nvSpPr>
        <p:spPr>
          <a:xfrm>
            <a:off x="5941878" y="5738763"/>
            <a:ext cx="441146" cy="369332"/>
          </a:xfrm>
          <a:prstGeom prst="rect">
            <a:avLst/>
          </a:prstGeom>
          <a:noFill/>
        </p:spPr>
        <p:txBody>
          <a:bodyPr wrap="square" rtlCol="0">
            <a:spAutoFit/>
          </a:bodyPr>
          <a:lstStyle/>
          <a:p>
            <a:r>
              <a:rPr lang="en-US" dirty="0"/>
              <a:t>18</a:t>
            </a:r>
          </a:p>
        </p:txBody>
      </p:sp>
      <p:sp>
        <p:nvSpPr>
          <p:cNvPr id="63" name="TextBox 62"/>
          <p:cNvSpPr txBox="1"/>
          <p:nvPr/>
        </p:nvSpPr>
        <p:spPr>
          <a:xfrm>
            <a:off x="6495658" y="5738763"/>
            <a:ext cx="441146" cy="369332"/>
          </a:xfrm>
          <a:prstGeom prst="rect">
            <a:avLst/>
          </a:prstGeom>
          <a:noFill/>
        </p:spPr>
        <p:txBody>
          <a:bodyPr wrap="square" rtlCol="0">
            <a:spAutoFit/>
          </a:bodyPr>
          <a:lstStyle/>
          <a:p>
            <a:r>
              <a:rPr lang="en-US" dirty="0"/>
              <a:t>21</a:t>
            </a:r>
          </a:p>
        </p:txBody>
      </p:sp>
      <p:cxnSp>
        <p:nvCxnSpPr>
          <p:cNvPr id="65" name="Straight Connector 64"/>
          <p:cNvCxnSpPr>
            <a:cxnSpLocks/>
          </p:cNvCxnSpPr>
          <p:nvPr/>
        </p:nvCxnSpPr>
        <p:spPr>
          <a:xfrm>
            <a:off x="7363450" y="5515997"/>
            <a:ext cx="14990" cy="248913"/>
          </a:xfrm>
          <a:prstGeom prst="line">
            <a:avLst/>
          </a:prstGeom>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7157867" y="5738763"/>
            <a:ext cx="441146" cy="369332"/>
          </a:xfrm>
          <a:prstGeom prst="rect">
            <a:avLst/>
          </a:prstGeom>
          <a:noFill/>
        </p:spPr>
        <p:txBody>
          <a:bodyPr wrap="square" rtlCol="0">
            <a:spAutoFit/>
          </a:bodyPr>
          <a:lstStyle/>
          <a:p>
            <a:r>
              <a:rPr lang="en-US" dirty="0"/>
              <a:t>24</a:t>
            </a:r>
          </a:p>
        </p:txBody>
      </p:sp>
      <p:sp>
        <p:nvSpPr>
          <p:cNvPr id="67" name="TextBox 66"/>
          <p:cNvSpPr txBox="1"/>
          <p:nvPr/>
        </p:nvSpPr>
        <p:spPr>
          <a:xfrm>
            <a:off x="7918086" y="5738763"/>
            <a:ext cx="441146" cy="369332"/>
          </a:xfrm>
          <a:prstGeom prst="rect">
            <a:avLst/>
          </a:prstGeom>
          <a:noFill/>
        </p:spPr>
        <p:txBody>
          <a:bodyPr wrap="square" rtlCol="0">
            <a:spAutoFit/>
          </a:bodyPr>
          <a:lstStyle/>
          <a:p>
            <a:r>
              <a:rPr lang="en-US" dirty="0"/>
              <a:t>27</a:t>
            </a:r>
          </a:p>
        </p:txBody>
      </p:sp>
      <p:sp>
        <p:nvSpPr>
          <p:cNvPr id="68" name="TextBox 67"/>
          <p:cNvSpPr txBox="1"/>
          <p:nvPr/>
        </p:nvSpPr>
        <p:spPr>
          <a:xfrm>
            <a:off x="8506987" y="5738763"/>
            <a:ext cx="441146" cy="369332"/>
          </a:xfrm>
          <a:prstGeom prst="rect">
            <a:avLst/>
          </a:prstGeom>
          <a:noFill/>
        </p:spPr>
        <p:txBody>
          <a:bodyPr wrap="square" rtlCol="0">
            <a:spAutoFit/>
          </a:bodyPr>
          <a:lstStyle/>
          <a:p>
            <a:r>
              <a:rPr lang="en-US" dirty="0"/>
              <a:t>30</a:t>
            </a:r>
          </a:p>
        </p:txBody>
      </p:sp>
      <p:sp>
        <p:nvSpPr>
          <p:cNvPr id="69" name="TextBox 68"/>
          <p:cNvSpPr txBox="1"/>
          <p:nvPr/>
        </p:nvSpPr>
        <p:spPr>
          <a:xfrm>
            <a:off x="9282191" y="5738763"/>
            <a:ext cx="441146" cy="369332"/>
          </a:xfrm>
          <a:prstGeom prst="rect">
            <a:avLst/>
          </a:prstGeom>
          <a:noFill/>
        </p:spPr>
        <p:txBody>
          <a:bodyPr wrap="square" rtlCol="0">
            <a:spAutoFit/>
          </a:bodyPr>
          <a:lstStyle/>
          <a:p>
            <a:r>
              <a:rPr lang="en-US" dirty="0"/>
              <a:t>33</a:t>
            </a:r>
          </a:p>
        </p:txBody>
      </p:sp>
      <p:sp>
        <p:nvSpPr>
          <p:cNvPr id="70" name="TextBox 69"/>
          <p:cNvSpPr txBox="1"/>
          <p:nvPr/>
        </p:nvSpPr>
        <p:spPr>
          <a:xfrm>
            <a:off x="1302759" y="5284165"/>
            <a:ext cx="312906" cy="369332"/>
          </a:xfrm>
          <a:prstGeom prst="rect">
            <a:avLst/>
          </a:prstGeom>
          <a:noFill/>
        </p:spPr>
        <p:txBody>
          <a:bodyPr wrap="square" rtlCol="0">
            <a:spAutoFit/>
          </a:bodyPr>
          <a:lstStyle/>
          <a:p>
            <a:r>
              <a:rPr lang="en-US" dirty="0"/>
              <a:t>0</a:t>
            </a:r>
          </a:p>
        </p:txBody>
      </p:sp>
      <p:sp>
        <p:nvSpPr>
          <p:cNvPr id="71" name="TextBox 70"/>
          <p:cNvSpPr txBox="1"/>
          <p:nvPr/>
        </p:nvSpPr>
        <p:spPr>
          <a:xfrm>
            <a:off x="1091248" y="1867438"/>
            <a:ext cx="569387" cy="369332"/>
          </a:xfrm>
          <a:prstGeom prst="rect">
            <a:avLst/>
          </a:prstGeom>
          <a:noFill/>
        </p:spPr>
        <p:txBody>
          <a:bodyPr wrap="square" rtlCol="0">
            <a:spAutoFit/>
          </a:bodyPr>
          <a:lstStyle/>
          <a:p>
            <a:r>
              <a:rPr lang="en-US" dirty="0"/>
              <a:t>100</a:t>
            </a:r>
          </a:p>
        </p:txBody>
      </p:sp>
      <p:sp>
        <p:nvSpPr>
          <p:cNvPr id="72" name="TextBox 71"/>
          <p:cNvSpPr txBox="1"/>
          <p:nvPr/>
        </p:nvSpPr>
        <p:spPr>
          <a:xfrm>
            <a:off x="1198892" y="3611287"/>
            <a:ext cx="441146" cy="369332"/>
          </a:xfrm>
          <a:prstGeom prst="rect">
            <a:avLst/>
          </a:prstGeom>
          <a:noFill/>
        </p:spPr>
        <p:txBody>
          <a:bodyPr wrap="square" rtlCol="0">
            <a:spAutoFit/>
          </a:bodyPr>
          <a:lstStyle/>
          <a:p>
            <a:r>
              <a:rPr lang="en-US" dirty="0"/>
              <a:t>50</a:t>
            </a:r>
          </a:p>
        </p:txBody>
      </p:sp>
      <p:sp>
        <p:nvSpPr>
          <p:cNvPr id="73" name="TextBox 72"/>
          <p:cNvSpPr txBox="1"/>
          <p:nvPr/>
        </p:nvSpPr>
        <p:spPr>
          <a:xfrm>
            <a:off x="1238639" y="4455724"/>
            <a:ext cx="441146" cy="369332"/>
          </a:xfrm>
          <a:prstGeom prst="rect">
            <a:avLst/>
          </a:prstGeom>
          <a:noFill/>
        </p:spPr>
        <p:txBody>
          <a:bodyPr wrap="square" rtlCol="0">
            <a:spAutoFit/>
          </a:bodyPr>
          <a:lstStyle/>
          <a:p>
            <a:r>
              <a:rPr lang="en-US" dirty="0"/>
              <a:t>25</a:t>
            </a:r>
          </a:p>
        </p:txBody>
      </p:sp>
      <p:sp>
        <p:nvSpPr>
          <p:cNvPr id="74" name="TextBox 73"/>
          <p:cNvSpPr txBox="1"/>
          <p:nvPr/>
        </p:nvSpPr>
        <p:spPr>
          <a:xfrm>
            <a:off x="1194871" y="2716868"/>
            <a:ext cx="441146" cy="369332"/>
          </a:xfrm>
          <a:prstGeom prst="rect">
            <a:avLst/>
          </a:prstGeom>
          <a:noFill/>
        </p:spPr>
        <p:txBody>
          <a:bodyPr wrap="square" rtlCol="0">
            <a:spAutoFit/>
          </a:bodyPr>
          <a:lstStyle/>
          <a:p>
            <a:r>
              <a:rPr lang="en-US" dirty="0"/>
              <a:t>75</a:t>
            </a:r>
          </a:p>
        </p:txBody>
      </p:sp>
      <p:sp>
        <p:nvSpPr>
          <p:cNvPr id="75" name="TextBox 74"/>
          <p:cNvSpPr txBox="1"/>
          <p:nvPr/>
        </p:nvSpPr>
        <p:spPr>
          <a:xfrm>
            <a:off x="524657" y="6305692"/>
            <a:ext cx="5205074" cy="523220"/>
          </a:xfrm>
          <a:prstGeom prst="rect">
            <a:avLst/>
          </a:prstGeom>
          <a:noFill/>
        </p:spPr>
        <p:txBody>
          <a:bodyPr wrap="square" rtlCol="0">
            <a:spAutoFit/>
          </a:bodyPr>
          <a:lstStyle/>
          <a:p>
            <a:r>
              <a:rPr lang="en-US" sz="1400" b="1" dirty="0"/>
              <a:t>Finn RS, Martin M, Rugo HS, et al J Clin Oncol 2016;34: abs 507</a:t>
            </a:r>
          </a:p>
        </p:txBody>
      </p:sp>
      <p:cxnSp>
        <p:nvCxnSpPr>
          <p:cNvPr id="77" name="Straight Connector 76"/>
          <p:cNvCxnSpPr>
            <a:cxnSpLocks/>
          </p:cNvCxnSpPr>
          <p:nvPr/>
        </p:nvCxnSpPr>
        <p:spPr>
          <a:xfrm>
            <a:off x="2056932" y="4455724"/>
            <a:ext cx="741069" cy="0"/>
          </a:xfrm>
          <a:prstGeom prst="line">
            <a:avLst/>
          </a:prstGeom>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2941518" y="4322408"/>
            <a:ext cx="1511952" cy="307777"/>
          </a:xfrm>
          <a:prstGeom prst="rect">
            <a:avLst/>
          </a:prstGeom>
          <a:noFill/>
        </p:spPr>
        <p:txBody>
          <a:bodyPr wrap="square" rtlCol="0">
            <a:spAutoFit/>
          </a:bodyPr>
          <a:lstStyle/>
          <a:p>
            <a:r>
              <a:rPr lang="en-US" sz="1400" b="1" dirty="0"/>
              <a:t>Letrozole +Palb</a:t>
            </a:r>
          </a:p>
        </p:txBody>
      </p:sp>
      <p:cxnSp>
        <p:nvCxnSpPr>
          <p:cNvPr id="82" name="Straight Connector 81"/>
          <p:cNvCxnSpPr>
            <a:cxnSpLocks/>
          </p:cNvCxnSpPr>
          <p:nvPr/>
        </p:nvCxnSpPr>
        <p:spPr>
          <a:xfrm>
            <a:off x="2056932" y="5009722"/>
            <a:ext cx="741069"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3016302" y="4825056"/>
            <a:ext cx="1858201" cy="307777"/>
          </a:xfrm>
          <a:prstGeom prst="rect">
            <a:avLst/>
          </a:prstGeom>
          <a:noFill/>
        </p:spPr>
        <p:txBody>
          <a:bodyPr wrap="square" rtlCol="0">
            <a:spAutoFit/>
          </a:bodyPr>
          <a:lstStyle/>
          <a:p>
            <a:r>
              <a:rPr lang="en-US" sz="1400" b="1" dirty="0"/>
              <a:t>Letrozols + placebo</a:t>
            </a:r>
          </a:p>
        </p:txBody>
      </p:sp>
    </p:spTree>
    <p:extLst>
      <p:ext uri="{BB962C8B-B14F-4D97-AF65-F5344CB8AC3E}">
        <p14:creationId xmlns:p14="http://schemas.microsoft.com/office/powerpoint/2010/main" val="4121747189"/>
      </p:ext>
    </p:extLst>
  </p:cSld>
  <p:clrMapOvr>
    <a:masterClrMapping/>
  </p:clrMapOvr>
  <p:transition spd="slow">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2130428"/>
            <a:ext cx="6185647" cy="1470025"/>
          </a:xfrm>
        </p:spPr>
        <p:txBody>
          <a:bodyPr>
            <a:normAutofit/>
          </a:bodyPr>
          <a:lstStyle/>
          <a:p>
            <a:pPr algn="l"/>
            <a:r>
              <a:rPr lang="en-US" sz="4800" b="1" dirty="0">
                <a:solidFill>
                  <a:srgbClr val="C00000"/>
                </a:solidFill>
              </a:rPr>
              <a:t>Targeted Therapies  </a:t>
            </a:r>
          </a:p>
        </p:txBody>
      </p:sp>
      <p:sp>
        <p:nvSpPr>
          <p:cNvPr id="2" name="Subtitle 1">
            <a:extLst>
              <a:ext uri="{FF2B5EF4-FFF2-40B4-BE49-F238E27FC236}">
                <a16:creationId xmlns:a16="http://schemas.microsoft.com/office/drawing/2014/main" id="{9460AC3E-4359-DC40-AC80-262CFE5482CD}"/>
              </a:ext>
            </a:extLst>
          </p:cNvPr>
          <p:cNvSpPr>
            <a:spLocks noGrp="1"/>
          </p:cNvSpPr>
          <p:nvPr>
            <p:ph type="subTitle" idx="1"/>
          </p:nvPr>
        </p:nvSpPr>
        <p:spPr>
          <a:xfrm>
            <a:off x="914400" y="3886202"/>
            <a:ext cx="6185647" cy="1649509"/>
          </a:xfrm>
        </p:spPr>
        <p:txBody>
          <a:bodyPr/>
          <a:lstStyle/>
          <a:p>
            <a:pPr algn="l"/>
            <a:r>
              <a:rPr lang="en-US" b="1" dirty="0">
                <a:solidFill>
                  <a:schemeClr val="tx1"/>
                </a:solidFill>
              </a:rPr>
              <a:t>HER-2 Positive Disease</a:t>
            </a:r>
          </a:p>
          <a:p>
            <a:pPr algn="l"/>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20132" y="1785235"/>
            <a:ext cx="4347147" cy="3057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8388351"/>
      </p:ext>
    </p:extLst>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755205-D572-9541-8461-768EF6C7C16B}"/>
              </a:ext>
            </a:extLst>
          </p:cNvPr>
          <p:cNvSpPr>
            <a:spLocks noGrp="1"/>
          </p:cNvSpPr>
          <p:nvPr>
            <p:ph type="title"/>
          </p:nvPr>
        </p:nvSpPr>
        <p:spPr/>
        <p:txBody>
          <a:bodyPr>
            <a:normAutofit/>
          </a:bodyPr>
          <a:lstStyle/>
          <a:p>
            <a:r>
              <a:rPr lang="en-US" sz="4800" b="1" dirty="0">
                <a:solidFill>
                  <a:srgbClr val="C00000"/>
                </a:solidFill>
              </a:rPr>
              <a:t>Drugs with Major Impact</a:t>
            </a:r>
            <a:endParaRPr lang="en-US" sz="4800" dirty="0"/>
          </a:p>
        </p:txBody>
      </p:sp>
      <p:sp>
        <p:nvSpPr>
          <p:cNvPr id="8" name="Content Placeholder 7">
            <a:extLst>
              <a:ext uri="{FF2B5EF4-FFF2-40B4-BE49-F238E27FC236}">
                <a16:creationId xmlns:a16="http://schemas.microsoft.com/office/drawing/2014/main" id="{D1A96CFC-54AF-2F47-B9E0-476D2F44AA98}"/>
              </a:ext>
            </a:extLst>
          </p:cNvPr>
          <p:cNvSpPr>
            <a:spLocks noGrp="1"/>
          </p:cNvSpPr>
          <p:nvPr>
            <p:ph idx="1"/>
          </p:nvPr>
        </p:nvSpPr>
        <p:spPr/>
        <p:txBody>
          <a:bodyPr/>
          <a:lstStyle/>
          <a:p>
            <a:r>
              <a:rPr lang="en-US" dirty="0"/>
              <a:t>Imatinib for CML</a:t>
            </a:r>
          </a:p>
          <a:p>
            <a:pPr marL="0" indent="0">
              <a:buNone/>
            </a:pPr>
            <a:endParaRPr lang="en-US" dirty="0"/>
          </a:p>
          <a:p>
            <a:r>
              <a:rPr lang="en-US" dirty="0"/>
              <a:t>Transtuzumab for HER-2 positive breast cancer</a:t>
            </a:r>
          </a:p>
          <a:p>
            <a:endParaRPr lang="en-US" dirty="0"/>
          </a:p>
          <a:p>
            <a:r>
              <a:rPr lang="en-US" dirty="0"/>
              <a:t>Rituximab for B-cell malignancies</a:t>
            </a:r>
          </a:p>
          <a:p>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428072413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C00000"/>
                </a:solidFill>
              </a:rPr>
              <a:t>HER-2 positive breast cancer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7344" y="1530350"/>
            <a:ext cx="8697311" cy="4203700"/>
          </a:xfrm>
        </p:spPr>
      </p:pic>
      <p:sp>
        <p:nvSpPr>
          <p:cNvPr id="3" name="Slide Number Placeholder 2"/>
          <p:cNvSpPr>
            <a:spLocks noGrp="1"/>
          </p:cNvSpPr>
          <p:nvPr>
            <p:ph type="sldNum" sz="quarter" idx="12"/>
          </p:nvPr>
        </p:nvSpPr>
        <p:spPr/>
        <p:txBody>
          <a:bodyPr/>
          <a:lstStyle/>
          <a:p>
            <a:fld id="{D57F1E4F-1CFF-5643-939E-217C01CDF565}" type="slidenum">
              <a:rPr lang="en-US" smtClean="0"/>
              <a:pPr/>
              <a:t>50</a:t>
            </a:fld>
            <a:endParaRPr lang="en-US" dirty="0"/>
          </a:p>
        </p:txBody>
      </p:sp>
    </p:spTree>
    <p:extLst>
      <p:ext uri="{BB962C8B-B14F-4D97-AF65-F5344CB8AC3E}">
        <p14:creationId xmlns:p14="http://schemas.microsoft.com/office/powerpoint/2010/main" val="3086441206"/>
      </p:ext>
    </p:extLst>
  </p:cSld>
  <p:clrMapOvr>
    <a:masterClrMapping/>
  </p:clrMapOvr>
  <p:transition spd="slow">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b="1" dirty="0">
                <a:solidFill>
                  <a:srgbClr val="C00000"/>
                </a:solidFill>
              </a:rPr>
              <a:t>HER-2 signaling pathway</a:t>
            </a:r>
          </a:p>
        </p:txBody>
      </p:sp>
      <p:pic>
        <p:nvPicPr>
          <p:cNvPr id="4" name="Content Placeholder 3"/>
          <p:cNvPicPr>
            <a:picLocks noGrp="1" noChangeAspect="1"/>
          </p:cNvPicPr>
          <p:nvPr>
            <p:ph idx="1"/>
          </p:nvPr>
        </p:nvPicPr>
        <p:blipFill rotWithShape="1">
          <a:blip r:embed="rId2"/>
          <a:srcRect t="3571" b="7143"/>
          <a:stretch/>
        </p:blipFill>
        <p:spPr>
          <a:xfrm>
            <a:off x="2815590" y="1771650"/>
            <a:ext cx="6560820" cy="4286250"/>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51</a:t>
            </a:fld>
            <a:endParaRPr lang="en-US" dirty="0"/>
          </a:p>
        </p:txBody>
      </p:sp>
    </p:spTree>
    <p:extLst>
      <p:ext uri="{BB962C8B-B14F-4D97-AF65-F5344CB8AC3E}">
        <p14:creationId xmlns:p14="http://schemas.microsoft.com/office/powerpoint/2010/main" val="3181233323"/>
      </p:ext>
    </p:extLst>
  </p:cSld>
  <p:clrMapOvr>
    <a:masterClrMapping/>
  </p:clrMapOvr>
  <p:transition spd="slow">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b="1" dirty="0">
                <a:solidFill>
                  <a:srgbClr val="C00000"/>
                </a:solidFill>
              </a:rPr>
              <a:t>Transtuzumab, Pertuzumab</a:t>
            </a:r>
          </a:p>
        </p:txBody>
      </p:sp>
      <p:pic>
        <p:nvPicPr>
          <p:cNvPr id="1945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002" b="7168"/>
          <a:stretch/>
        </p:blipFill>
        <p:spPr bwMode="auto">
          <a:xfrm>
            <a:off x="2431501" y="1638300"/>
            <a:ext cx="7328997" cy="4552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D57F1E4F-1CFF-5643-939E-217C01CDF565}" type="slidenum">
              <a:rPr lang="en-US" smtClean="0"/>
              <a:pPr/>
              <a:t>52</a:t>
            </a:fld>
            <a:endParaRPr lang="en-US" dirty="0"/>
          </a:p>
        </p:txBody>
      </p:sp>
    </p:spTree>
    <p:extLst>
      <p:ext uri="{BB962C8B-B14F-4D97-AF65-F5344CB8AC3E}">
        <p14:creationId xmlns:p14="http://schemas.microsoft.com/office/powerpoint/2010/main" val="2612571319"/>
      </p:ext>
    </p:extLst>
  </p:cSld>
  <p:clrMapOvr>
    <a:masterClrMapping/>
  </p:clrMapOvr>
  <p:transition spd="slow">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800" b="1" dirty="0">
                <a:solidFill>
                  <a:srgbClr val="C00000"/>
                </a:solidFill>
              </a:rPr>
              <a:t>Small Molecules Lapatinib, Neratinib</a:t>
            </a:r>
          </a:p>
        </p:txBody>
      </p:sp>
      <p:pic>
        <p:nvPicPr>
          <p:cNvPr id="4" name="Content Placeholder 3"/>
          <p:cNvPicPr>
            <a:picLocks noGrp="1" noChangeAspect="1"/>
          </p:cNvPicPr>
          <p:nvPr>
            <p:ph idx="1"/>
          </p:nvPr>
        </p:nvPicPr>
        <p:blipFill rotWithShape="1">
          <a:blip r:embed="rId2"/>
          <a:srcRect r="1658" b="5169"/>
          <a:stretch/>
        </p:blipFill>
        <p:spPr>
          <a:xfrm>
            <a:off x="2582242" y="1600200"/>
            <a:ext cx="7142783" cy="4695825"/>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53</a:t>
            </a:fld>
            <a:endParaRPr lang="en-US" dirty="0"/>
          </a:p>
        </p:txBody>
      </p:sp>
    </p:spTree>
    <p:extLst>
      <p:ext uri="{BB962C8B-B14F-4D97-AF65-F5344CB8AC3E}">
        <p14:creationId xmlns:p14="http://schemas.microsoft.com/office/powerpoint/2010/main" val="967315288"/>
      </p:ext>
    </p:extLst>
  </p:cSld>
  <p:clrMapOvr>
    <a:masterClrMapping/>
  </p:clrMapOvr>
  <p:transition spd="slow">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b="1" dirty="0">
                <a:solidFill>
                  <a:srgbClr val="C00000"/>
                </a:solidFill>
              </a:rPr>
              <a:t>Ado-Transtuzumab- TDM-1</a:t>
            </a:r>
          </a:p>
        </p:txBody>
      </p:sp>
      <p:pic>
        <p:nvPicPr>
          <p:cNvPr id="1843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938" b="6652"/>
          <a:stretch/>
        </p:blipFill>
        <p:spPr bwMode="auto">
          <a:xfrm>
            <a:off x="2547937" y="1570039"/>
            <a:ext cx="7096125" cy="4811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D57F1E4F-1CFF-5643-939E-217C01CDF565}" type="slidenum">
              <a:rPr lang="en-US" smtClean="0"/>
              <a:pPr/>
              <a:t>54</a:t>
            </a:fld>
            <a:endParaRPr lang="en-US" dirty="0"/>
          </a:p>
        </p:txBody>
      </p:sp>
    </p:spTree>
    <p:extLst>
      <p:ext uri="{BB962C8B-B14F-4D97-AF65-F5344CB8AC3E}">
        <p14:creationId xmlns:p14="http://schemas.microsoft.com/office/powerpoint/2010/main" val="1533528202"/>
      </p:ext>
    </p:extLst>
  </p:cSld>
  <p:clrMapOvr>
    <a:masterClrMapping/>
  </p:clrMapOvr>
  <p:transition spd="slow">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Line 2"/>
          <p:cNvSpPr>
            <a:spLocks noChangeShapeType="1"/>
          </p:cNvSpPr>
          <p:nvPr/>
        </p:nvSpPr>
        <p:spPr bwMode="auto">
          <a:xfrm flipV="1">
            <a:off x="6639235" y="1784911"/>
            <a:ext cx="0" cy="3179763"/>
          </a:xfrm>
          <a:prstGeom prst="line">
            <a:avLst/>
          </a:prstGeom>
          <a:noFill/>
          <a:ln w="1905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1379" name="Line 3"/>
          <p:cNvSpPr>
            <a:spLocks noChangeShapeType="1"/>
          </p:cNvSpPr>
          <p:nvPr/>
        </p:nvSpPr>
        <p:spPr bwMode="auto">
          <a:xfrm flipV="1">
            <a:off x="8355851" y="1772210"/>
            <a:ext cx="0" cy="3181350"/>
          </a:xfrm>
          <a:prstGeom prst="line">
            <a:avLst/>
          </a:prstGeom>
          <a:noFill/>
          <a:ln w="1905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8004" name="Rectangle 4"/>
          <p:cNvSpPr>
            <a:spLocks noGrp="1" noRot="1" noChangeArrowheads="1"/>
          </p:cNvSpPr>
          <p:nvPr>
            <p:ph type="title"/>
          </p:nvPr>
        </p:nvSpPr>
        <p:spPr/>
        <p:txBody>
          <a:bodyPr>
            <a:normAutofit/>
          </a:bodyPr>
          <a:lstStyle/>
          <a:p>
            <a:pPr eaLnBrk="1" hangingPunct="1">
              <a:defRPr/>
            </a:pPr>
            <a:r>
              <a:rPr lang="en-US" altLang="en-US" sz="3600" b="1" dirty="0">
                <a:solidFill>
                  <a:srgbClr val="C00000"/>
                </a:solidFill>
              </a:rPr>
              <a:t>B31/N9831: Transtuzumab + Chemo (DFS)</a:t>
            </a:r>
          </a:p>
        </p:txBody>
      </p:sp>
      <p:sp>
        <p:nvSpPr>
          <p:cNvPr id="128005" name="Rectangle 5"/>
          <p:cNvSpPr>
            <a:spLocks noChangeArrowheads="1"/>
          </p:cNvSpPr>
          <p:nvPr/>
        </p:nvSpPr>
        <p:spPr bwMode="auto">
          <a:xfrm>
            <a:off x="6220136" y="2227823"/>
            <a:ext cx="1096433"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defTabSz="857250">
              <a:spcBef>
                <a:spcPct val="20000"/>
              </a:spcBef>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Garamond" pitchFamily="18" charset="0"/>
                <a:cs typeface="Arial" pitchFamily="34" charset="0"/>
              </a:defRPr>
            </a:lvl1pPr>
            <a:lvl2pPr marL="642938" indent="-214313" defTabSz="857250">
              <a:spcBef>
                <a:spcPct val="20000"/>
              </a:spcBef>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Garamond" pitchFamily="18" charset="0"/>
                <a:cs typeface="Arial" pitchFamily="34" charset="0"/>
              </a:defRPr>
            </a:lvl2pPr>
            <a:lvl3pPr marL="1071563" indent="-214313" defTabSz="857250">
              <a:spcBef>
                <a:spcPct val="20000"/>
              </a:spcBef>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Garamond" pitchFamily="18" charset="0"/>
                <a:cs typeface="Arial" pitchFamily="34" charset="0"/>
              </a:defRPr>
            </a:lvl3pPr>
            <a:lvl4pPr marL="1446213" indent="-158750" defTabSz="857250">
              <a:spcBef>
                <a:spcPct val="20000"/>
              </a:spcBef>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4pPr>
            <a:lvl5pPr marL="1876425" indent="-160338" defTabSz="857250">
              <a:spcBef>
                <a:spcPct val="20000"/>
              </a:spcBef>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5pPr>
            <a:lvl6pPr marL="23336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6pPr>
            <a:lvl7pPr marL="27908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7pPr>
            <a:lvl8pPr marL="32480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8pPr>
            <a:lvl9pPr marL="37052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9pPr>
          </a:lstStyle>
          <a:p>
            <a:pPr eaLnBrk="1" hangingPunct="1">
              <a:buFont typeface="Wingdings" pitchFamily="2" charset="2"/>
              <a:buNone/>
              <a:defRPr/>
            </a:pPr>
            <a:r>
              <a:rPr lang="en-US" altLang="en-US" sz="2200" b="1" dirty="0">
                <a:solidFill>
                  <a:srgbClr val="FFCC00"/>
                </a:solidFill>
              </a:rPr>
              <a:t>87%</a:t>
            </a:r>
          </a:p>
        </p:txBody>
      </p:sp>
      <p:sp>
        <p:nvSpPr>
          <p:cNvPr id="128006" name="Rectangle 6"/>
          <p:cNvSpPr>
            <a:spLocks noChangeArrowheads="1"/>
          </p:cNvSpPr>
          <p:nvPr/>
        </p:nvSpPr>
        <p:spPr bwMode="auto">
          <a:xfrm>
            <a:off x="7805518" y="2354823"/>
            <a:ext cx="965200"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defTabSz="857250">
              <a:spcBef>
                <a:spcPct val="20000"/>
              </a:spcBef>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Garamond" pitchFamily="18" charset="0"/>
                <a:cs typeface="Arial" pitchFamily="34" charset="0"/>
              </a:defRPr>
            </a:lvl1pPr>
            <a:lvl2pPr marL="642938" indent="-214313" defTabSz="857250">
              <a:spcBef>
                <a:spcPct val="20000"/>
              </a:spcBef>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Garamond" pitchFamily="18" charset="0"/>
                <a:cs typeface="Arial" pitchFamily="34" charset="0"/>
              </a:defRPr>
            </a:lvl2pPr>
            <a:lvl3pPr marL="1071563" indent="-214313" defTabSz="857250">
              <a:spcBef>
                <a:spcPct val="20000"/>
              </a:spcBef>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Garamond" pitchFamily="18" charset="0"/>
                <a:cs typeface="Arial" pitchFamily="34" charset="0"/>
              </a:defRPr>
            </a:lvl3pPr>
            <a:lvl4pPr marL="1446213" indent="-158750" defTabSz="857250">
              <a:spcBef>
                <a:spcPct val="20000"/>
              </a:spcBef>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4pPr>
            <a:lvl5pPr marL="1876425" indent="-160338" defTabSz="857250">
              <a:spcBef>
                <a:spcPct val="20000"/>
              </a:spcBef>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5pPr>
            <a:lvl6pPr marL="23336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6pPr>
            <a:lvl7pPr marL="27908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7pPr>
            <a:lvl8pPr marL="32480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8pPr>
            <a:lvl9pPr marL="37052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9pPr>
          </a:lstStyle>
          <a:p>
            <a:pPr eaLnBrk="1" hangingPunct="1">
              <a:buFont typeface="Wingdings" pitchFamily="2" charset="2"/>
              <a:buNone/>
              <a:defRPr/>
            </a:pPr>
            <a:r>
              <a:rPr lang="en-US" altLang="en-US" sz="2200" b="1" dirty="0">
                <a:solidFill>
                  <a:srgbClr val="FFCC00"/>
                </a:solidFill>
              </a:rPr>
              <a:t>85%</a:t>
            </a:r>
          </a:p>
        </p:txBody>
      </p:sp>
      <p:sp>
        <p:nvSpPr>
          <p:cNvPr id="128007" name="Rectangle 7"/>
          <p:cNvSpPr>
            <a:spLocks noChangeArrowheads="1"/>
          </p:cNvSpPr>
          <p:nvPr/>
        </p:nvSpPr>
        <p:spPr bwMode="auto">
          <a:xfrm>
            <a:off x="7877485" y="3323198"/>
            <a:ext cx="1655233"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defTabSz="857250">
              <a:spcBef>
                <a:spcPct val="20000"/>
              </a:spcBef>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Garamond" pitchFamily="18" charset="0"/>
                <a:cs typeface="Arial" pitchFamily="34" charset="0"/>
              </a:defRPr>
            </a:lvl1pPr>
            <a:lvl2pPr marL="642938" indent="-214313" defTabSz="857250">
              <a:spcBef>
                <a:spcPct val="20000"/>
              </a:spcBef>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Garamond" pitchFamily="18" charset="0"/>
                <a:cs typeface="Arial" pitchFamily="34" charset="0"/>
              </a:defRPr>
            </a:lvl2pPr>
            <a:lvl3pPr marL="1071563" indent="-214313" defTabSz="857250">
              <a:spcBef>
                <a:spcPct val="20000"/>
              </a:spcBef>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Garamond" pitchFamily="18" charset="0"/>
                <a:cs typeface="Arial" pitchFamily="34" charset="0"/>
              </a:defRPr>
            </a:lvl3pPr>
            <a:lvl4pPr marL="1446213" indent="-158750" defTabSz="857250">
              <a:spcBef>
                <a:spcPct val="20000"/>
              </a:spcBef>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4pPr>
            <a:lvl5pPr marL="1876425" indent="-160338" defTabSz="857250">
              <a:spcBef>
                <a:spcPct val="20000"/>
              </a:spcBef>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5pPr>
            <a:lvl6pPr marL="23336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6pPr>
            <a:lvl7pPr marL="27908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7pPr>
            <a:lvl8pPr marL="32480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8pPr>
            <a:lvl9pPr marL="37052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9pPr>
          </a:lstStyle>
          <a:p>
            <a:pPr eaLnBrk="1" hangingPunct="1">
              <a:buFont typeface="Wingdings" pitchFamily="2" charset="2"/>
              <a:buNone/>
              <a:defRPr/>
            </a:pPr>
            <a:r>
              <a:rPr lang="en-US" altLang="en-US" sz="2200" b="1" dirty="0">
                <a:solidFill>
                  <a:srgbClr val="66CCFF"/>
                </a:solidFill>
              </a:rPr>
              <a:t>67%</a:t>
            </a:r>
          </a:p>
        </p:txBody>
      </p:sp>
      <p:sp>
        <p:nvSpPr>
          <p:cNvPr id="128008" name="Rectangle 8"/>
          <p:cNvSpPr>
            <a:spLocks noChangeArrowheads="1"/>
          </p:cNvSpPr>
          <p:nvPr/>
        </p:nvSpPr>
        <p:spPr bwMode="auto">
          <a:xfrm>
            <a:off x="6150284" y="2902511"/>
            <a:ext cx="1636184"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defTabSz="857250">
              <a:spcBef>
                <a:spcPct val="20000"/>
              </a:spcBef>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Garamond" pitchFamily="18" charset="0"/>
                <a:cs typeface="Arial" pitchFamily="34" charset="0"/>
              </a:defRPr>
            </a:lvl1pPr>
            <a:lvl2pPr marL="642938" indent="-214313" defTabSz="857250">
              <a:spcBef>
                <a:spcPct val="20000"/>
              </a:spcBef>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Garamond" pitchFamily="18" charset="0"/>
                <a:cs typeface="Arial" pitchFamily="34" charset="0"/>
              </a:defRPr>
            </a:lvl2pPr>
            <a:lvl3pPr marL="1071563" indent="-214313" defTabSz="857250">
              <a:spcBef>
                <a:spcPct val="20000"/>
              </a:spcBef>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Garamond" pitchFamily="18" charset="0"/>
                <a:cs typeface="Arial" pitchFamily="34" charset="0"/>
              </a:defRPr>
            </a:lvl3pPr>
            <a:lvl4pPr marL="1446213" indent="-158750" defTabSz="857250">
              <a:spcBef>
                <a:spcPct val="20000"/>
              </a:spcBef>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4pPr>
            <a:lvl5pPr marL="1876425" indent="-160338" defTabSz="857250">
              <a:spcBef>
                <a:spcPct val="20000"/>
              </a:spcBef>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5pPr>
            <a:lvl6pPr marL="23336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6pPr>
            <a:lvl7pPr marL="27908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7pPr>
            <a:lvl8pPr marL="32480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8pPr>
            <a:lvl9pPr marL="37052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9pPr>
          </a:lstStyle>
          <a:p>
            <a:pPr eaLnBrk="1" hangingPunct="1">
              <a:buFont typeface="Wingdings" pitchFamily="2" charset="2"/>
              <a:buNone/>
              <a:defRPr/>
            </a:pPr>
            <a:r>
              <a:rPr lang="en-US" altLang="en-US" sz="2200" b="1" dirty="0">
                <a:solidFill>
                  <a:srgbClr val="66CCFF"/>
                </a:solidFill>
              </a:rPr>
              <a:t>75%</a:t>
            </a:r>
          </a:p>
        </p:txBody>
      </p:sp>
      <p:sp>
        <p:nvSpPr>
          <p:cNvPr id="128009" name="Rectangle 9"/>
          <p:cNvSpPr>
            <a:spLocks noChangeArrowheads="1"/>
          </p:cNvSpPr>
          <p:nvPr/>
        </p:nvSpPr>
        <p:spPr bwMode="auto">
          <a:xfrm>
            <a:off x="1942351" y="3808974"/>
            <a:ext cx="4277784" cy="80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itchFamily="2" charset="2"/>
              <a:buChar char="n"/>
              <a:tabLst>
                <a:tab pos="1200150" algn="l"/>
                <a:tab pos="1485900" algn="l"/>
                <a:tab pos="2060575" algn="l"/>
                <a:tab pos="2578100" algn="r"/>
              </a:tabLst>
              <a:defRPr sz="3200">
                <a:solidFill>
                  <a:schemeClr val="tx1"/>
                </a:solidFill>
                <a:effectLst>
                  <a:outerShdw blurRad="38100" dist="38100" dir="2700000" algn="tl">
                    <a:srgbClr val="000000"/>
                  </a:outerShdw>
                </a:effectLst>
                <a:latin typeface="Garamond" pitchFamily="18" charset="0"/>
                <a:cs typeface="Arial" pitchFamily="34" charset="0"/>
              </a:defRPr>
            </a:lvl1pPr>
            <a:lvl2pPr marL="742950" indent="-285750">
              <a:spcBef>
                <a:spcPct val="20000"/>
              </a:spcBef>
              <a:buClr>
                <a:schemeClr val="accent2"/>
              </a:buClr>
              <a:buSzPct val="70000"/>
              <a:buFont typeface="Wingdings" pitchFamily="2" charset="2"/>
              <a:buChar char="n"/>
              <a:tabLst>
                <a:tab pos="1200150" algn="l"/>
                <a:tab pos="1485900" algn="l"/>
                <a:tab pos="2060575" algn="l"/>
                <a:tab pos="2578100" algn="r"/>
              </a:tabLst>
              <a:defRPr sz="2800">
                <a:solidFill>
                  <a:schemeClr val="tx1"/>
                </a:solidFill>
                <a:effectLst>
                  <a:outerShdw blurRad="38100" dist="38100" dir="2700000" algn="tl">
                    <a:srgbClr val="000000"/>
                  </a:outerShdw>
                </a:effectLst>
                <a:latin typeface="Garamond" pitchFamily="18" charset="0"/>
                <a:cs typeface="Arial" pitchFamily="34" charset="0"/>
              </a:defRPr>
            </a:lvl2pPr>
            <a:lvl3pPr marL="1143000" indent="-228600">
              <a:spcBef>
                <a:spcPct val="20000"/>
              </a:spcBef>
              <a:buClr>
                <a:schemeClr val="tx2"/>
              </a:buClr>
              <a:buSzPct val="70000"/>
              <a:buFont typeface="Wingdings" pitchFamily="2" charset="2"/>
              <a:buChar char="n"/>
              <a:tabLst>
                <a:tab pos="1200150" algn="l"/>
                <a:tab pos="1485900" algn="l"/>
                <a:tab pos="2060575" algn="l"/>
                <a:tab pos="2578100" algn="r"/>
              </a:tabLst>
              <a:defRPr sz="2400">
                <a:solidFill>
                  <a:schemeClr val="tx1"/>
                </a:solidFill>
                <a:effectLst>
                  <a:outerShdw blurRad="38100" dist="38100" dir="2700000" algn="tl">
                    <a:srgbClr val="000000"/>
                  </a:outerShdw>
                </a:effectLst>
                <a:latin typeface="Garamond" pitchFamily="18" charset="0"/>
                <a:cs typeface="Arial" pitchFamily="34" charset="0"/>
              </a:defRPr>
            </a:lvl3pPr>
            <a:lvl4pPr marL="1600200" indent="-228600">
              <a:spcBef>
                <a:spcPct val="20000"/>
              </a:spcBef>
              <a:buClr>
                <a:schemeClr val="accent2"/>
              </a:buClr>
              <a:buSzPct val="70000"/>
              <a:buFont typeface="Wingdings" pitchFamily="2" charset="2"/>
              <a:buChar char="n"/>
              <a:tabLst>
                <a:tab pos="1200150" algn="l"/>
                <a:tab pos="1485900" algn="l"/>
                <a:tab pos="2060575" algn="l"/>
                <a:tab pos="2578100" algn="r"/>
              </a:tabLst>
              <a:defRPr sz="2000">
                <a:solidFill>
                  <a:schemeClr val="tx1"/>
                </a:solidFill>
                <a:effectLst>
                  <a:outerShdw blurRad="38100" dist="38100" dir="2700000" algn="tl">
                    <a:srgbClr val="000000"/>
                  </a:outerShdw>
                </a:effectLst>
                <a:latin typeface="Garamond" pitchFamily="18" charset="0"/>
                <a:cs typeface="Arial" pitchFamily="34" charset="0"/>
              </a:defRPr>
            </a:lvl4pPr>
            <a:lvl5pPr marL="2057400" indent="-228600">
              <a:spcBef>
                <a:spcPct val="20000"/>
              </a:spcBef>
              <a:buClr>
                <a:schemeClr val="hlink"/>
              </a:buClr>
              <a:buSzPct val="70000"/>
              <a:buFont typeface="Wingdings" pitchFamily="2" charset="2"/>
              <a:buChar char="n"/>
              <a:tabLst>
                <a:tab pos="1200150" algn="l"/>
                <a:tab pos="1485900" algn="l"/>
                <a:tab pos="2060575" algn="l"/>
                <a:tab pos="2578100" algn="r"/>
              </a:tabLst>
              <a:defRPr sz="2000">
                <a:solidFill>
                  <a:schemeClr val="tx1"/>
                </a:solidFill>
                <a:effectLst>
                  <a:outerShdw blurRad="38100" dist="38100" dir="2700000" algn="tl">
                    <a:srgbClr val="000000"/>
                  </a:outerShdw>
                </a:effectLst>
                <a:latin typeface="Garamond" pitchFamily="18" charset="0"/>
                <a:cs typeface="Arial" pitchFamily="34" charset="0"/>
              </a:defRPr>
            </a:lvl5pPr>
            <a:lvl6pPr marL="2514600" indent="-228600" fontAlgn="base">
              <a:spcBef>
                <a:spcPct val="20000"/>
              </a:spcBef>
              <a:spcAft>
                <a:spcPct val="0"/>
              </a:spcAft>
              <a:buClr>
                <a:schemeClr val="hlink"/>
              </a:buClr>
              <a:buSzPct val="70000"/>
              <a:buFont typeface="Wingdings" pitchFamily="2" charset="2"/>
              <a:buChar char="n"/>
              <a:tabLst>
                <a:tab pos="1200150" algn="l"/>
                <a:tab pos="1485900" algn="l"/>
                <a:tab pos="2060575" algn="l"/>
                <a:tab pos="2578100" algn="r"/>
              </a:tabLst>
              <a:defRPr sz="2000">
                <a:solidFill>
                  <a:schemeClr val="tx1"/>
                </a:solidFill>
                <a:effectLst>
                  <a:outerShdw blurRad="38100" dist="38100" dir="2700000" algn="tl">
                    <a:srgbClr val="000000"/>
                  </a:outerShdw>
                </a:effectLst>
                <a:latin typeface="Garamond" pitchFamily="18" charset="0"/>
                <a:cs typeface="Arial" pitchFamily="34" charset="0"/>
              </a:defRPr>
            </a:lvl6pPr>
            <a:lvl7pPr marL="2971800" indent="-228600" fontAlgn="base">
              <a:spcBef>
                <a:spcPct val="20000"/>
              </a:spcBef>
              <a:spcAft>
                <a:spcPct val="0"/>
              </a:spcAft>
              <a:buClr>
                <a:schemeClr val="hlink"/>
              </a:buClr>
              <a:buSzPct val="70000"/>
              <a:buFont typeface="Wingdings" pitchFamily="2" charset="2"/>
              <a:buChar char="n"/>
              <a:tabLst>
                <a:tab pos="1200150" algn="l"/>
                <a:tab pos="1485900" algn="l"/>
                <a:tab pos="2060575" algn="l"/>
                <a:tab pos="2578100" algn="r"/>
              </a:tabLst>
              <a:defRPr sz="2000">
                <a:solidFill>
                  <a:schemeClr val="tx1"/>
                </a:solidFill>
                <a:effectLst>
                  <a:outerShdw blurRad="38100" dist="38100" dir="2700000" algn="tl">
                    <a:srgbClr val="000000"/>
                  </a:outerShdw>
                </a:effectLst>
                <a:latin typeface="Garamond" pitchFamily="18" charset="0"/>
                <a:cs typeface="Arial" pitchFamily="34" charset="0"/>
              </a:defRPr>
            </a:lvl7pPr>
            <a:lvl8pPr marL="3429000" indent="-228600" fontAlgn="base">
              <a:spcBef>
                <a:spcPct val="20000"/>
              </a:spcBef>
              <a:spcAft>
                <a:spcPct val="0"/>
              </a:spcAft>
              <a:buClr>
                <a:schemeClr val="hlink"/>
              </a:buClr>
              <a:buSzPct val="70000"/>
              <a:buFont typeface="Wingdings" pitchFamily="2" charset="2"/>
              <a:buChar char="n"/>
              <a:tabLst>
                <a:tab pos="1200150" algn="l"/>
                <a:tab pos="1485900" algn="l"/>
                <a:tab pos="2060575" algn="l"/>
                <a:tab pos="2578100" algn="r"/>
              </a:tabLst>
              <a:defRPr sz="2000">
                <a:solidFill>
                  <a:schemeClr val="tx1"/>
                </a:solidFill>
                <a:effectLst>
                  <a:outerShdw blurRad="38100" dist="38100" dir="2700000" algn="tl">
                    <a:srgbClr val="000000"/>
                  </a:outerShdw>
                </a:effectLst>
                <a:latin typeface="Garamond" pitchFamily="18" charset="0"/>
                <a:cs typeface="Arial" pitchFamily="34" charset="0"/>
              </a:defRPr>
            </a:lvl8pPr>
            <a:lvl9pPr marL="3886200" indent="-228600" fontAlgn="base">
              <a:spcBef>
                <a:spcPct val="20000"/>
              </a:spcBef>
              <a:spcAft>
                <a:spcPct val="0"/>
              </a:spcAft>
              <a:buClr>
                <a:schemeClr val="hlink"/>
              </a:buClr>
              <a:buSzPct val="70000"/>
              <a:buFont typeface="Wingdings" pitchFamily="2" charset="2"/>
              <a:buChar char="n"/>
              <a:tabLst>
                <a:tab pos="1200150" algn="l"/>
                <a:tab pos="1485900" algn="l"/>
                <a:tab pos="2060575" algn="l"/>
                <a:tab pos="2578100" algn="r"/>
              </a:tabLst>
              <a:defRPr sz="2000">
                <a:solidFill>
                  <a:schemeClr val="tx1"/>
                </a:solidFill>
                <a:effectLst>
                  <a:outerShdw blurRad="38100" dist="38100" dir="2700000" algn="tl">
                    <a:srgbClr val="000000"/>
                  </a:outerShdw>
                </a:effectLst>
                <a:latin typeface="Garamond" pitchFamily="18" charset="0"/>
                <a:cs typeface="Arial" pitchFamily="34" charset="0"/>
              </a:defRPr>
            </a:lvl9pPr>
          </a:lstStyle>
          <a:p>
            <a:pPr eaLnBrk="1" hangingPunct="1">
              <a:spcBef>
                <a:spcPct val="0"/>
              </a:spcBef>
              <a:buFont typeface="Wingdings" pitchFamily="2" charset="2"/>
              <a:buNone/>
              <a:defRPr/>
            </a:pPr>
            <a:r>
              <a:rPr lang="en-US" altLang="en-US" sz="2200" b="1" dirty="0"/>
              <a:t>	</a:t>
            </a:r>
            <a:r>
              <a:rPr lang="en-US" altLang="en-US" sz="2200" b="1" u="sng" dirty="0"/>
              <a:t>   n	Events</a:t>
            </a:r>
          </a:p>
          <a:p>
            <a:pPr eaLnBrk="1" hangingPunct="1">
              <a:spcBef>
                <a:spcPct val="0"/>
              </a:spcBef>
              <a:buFont typeface="Wingdings" pitchFamily="2" charset="2"/>
              <a:buNone/>
              <a:defRPr/>
            </a:pPr>
            <a:r>
              <a:rPr lang="en-US" altLang="en-US" sz="2200" b="1" dirty="0">
                <a:solidFill>
                  <a:srgbClr val="66CCFF"/>
                </a:solidFill>
              </a:rPr>
              <a:t>AC</a:t>
            </a:r>
            <a:r>
              <a:rPr lang="en-US" altLang="en-US" sz="2200" b="1" dirty="0">
                <a:solidFill>
                  <a:srgbClr val="66CCFF"/>
                </a:solidFill>
                <a:sym typeface="Monotype Sorts" pitchFamily="2" charset="2"/>
              </a:rPr>
              <a:t></a:t>
            </a:r>
            <a:r>
              <a:rPr lang="en-US" altLang="en-US" sz="2200" b="1" dirty="0">
                <a:solidFill>
                  <a:srgbClr val="66CCFF"/>
                </a:solidFill>
              </a:rPr>
              <a:t>T	1679		261</a:t>
            </a:r>
          </a:p>
          <a:p>
            <a:pPr eaLnBrk="1" hangingPunct="1">
              <a:spcBef>
                <a:spcPct val="0"/>
              </a:spcBef>
              <a:buFont typeface="Wingdings" pitchFamily="2" charset="2"/>
              <a:buNone/>
              <a:defRPr/>
            </a:pPr>
            <a:r>
              <a:rPr lang="en-US" altLang="en-US" sz="2200" b="1" dirty="0">
                <a:solidFill>
                  <a:srgbClr val="FFCC00"/>
                </a:solidFill>
              </a:rPr>
              <a:t>AC</a:t>
            </a:r>
            <a:r>
              <a:rPr lang="en-US" altLang="en-US" sz="2200" b="1" dirty="0">
                <a:solidFill>
                  <a:srgbClr val="FFCC00"/>
                </a:solidFill>
                <a:sym typeface="Monotype Sorts" pitchFamily="2" charset="2"/>
              </a:rPr>
              <a:t></a:t>
            </a:r>
            <a:r>
              <a:rPr lang="en-US" altLang="en-US" sz="2200" b="1" dirty="0">
                <a:solidFill>
                  <a:srgbClr val="FFCC00"/>
                </a:solidFill>
              </a:rPr>
              <a:t>TH	1672		134</a:t>
            </a:r>
          </a:p>
        </p:txBody>
      </p:sp>
      <p:sp>
        <p:nvSpPr>
          <p:cNvPr id="101386" name="Rectangle 10"/>
          <p:cNvSpPr>
            <a:spLocks noChangeArrowheads="1"/>
          </p:cNvSpPr>
          <p:nvPr/>
        </p:nvSpPr>
        <p:spPr bwMode="auto">
          <a:xfrm>
            <a:off x="6982136" y="4299511"/>
            <a:ext cx="372956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Arial Narrow" pitchFamily="34" charset="0"/>
              </a:defRPr>
            </a:lvl1pPr>
            <a:lvl2pPr marL="742950" indent="-285750">
              <a:spcBef>
                <a:spcPct val="20000"/>
              </a:spcBef>
              <a:buClr>
                <a:schemeClr val="accent2"/>
              </a:buClr>
              <a:buSzPct val="70000"/>
              <a:buFont typeface="Wingdings" pitchFamily="2" charset="2"/>
              <a:buChar char="n"/>
              <a:defRPr sz="2800">
                <a:solidFill>
                  <a:schemeClr val="tx1"/>
                </a:solidFill>
                <a:latin typeface="Arial Narrow" pitchFamily="34" charset="0"/>
              </a:defRPr>
            </a:lvl2pPr>
            <a:lvl3pPr marL="1143000" indent="-228600">
              <a:spcBef>
                <a:spcPct val="20000"/>
              </a:spcBef>
              <a:buClr>
                <a:schemeClr val="tx2"/>
              </a:buClr>
              <a:buSzPct val="70000"/>
              <a:buFont typeface="Wingdings" pitchFamily="2" charset="2"/>
              <a:buChar char="n"/>
              <a:defRPr sz="2400">
                <a:solidFill>
                  <a:schemeClr val="tx1"/>
                </a:solidFill>
                <a:latin typeface="Arial Narrow" pitchFamily="34"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Arial Narrow"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Arial Narrow"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9pPr>
          </a:lstStyle>
          <a:p>
            <a:pPr>
              <a:spcBef>
                <a:spcPct val="0"/>
              </a:spcBef>
              <a:buClrTx/>
              <a:buSzTx/>
              <a:buFontTx/>
              <a:buNone/>
            </a:pPr>
            <a:r>
              <a:rPr lang="en-US" altLang="en-US" sz="1800" b="1" dirty="0">
                <a:solidFill>
                  <a:schemeClr val="hlink"/>
                </a:solidFill>
                <a:latin typeface="Arial" pitchFamily="34" charset="0"/>
              </a:rPr>
              <a:t>HR = 0.48; </a:t>
            </a:r>
            <a:r>
              <a:rPr lang="en-US" altLang="en-US" sz="1800" b="1" i="1" dirty="0">
                <a:solidFill>
                  <a:schemeClr val="hlink"/>
                </a:solidFill>
                <a:latin typeface="Arial" pitchFamily="34" charset="0"/>
              </a:rPr>
              <a:t>P </a:t>
            </a:r>
            <a:r>
              <a:rPr lang="en-US" altLang="en-US" sz="1800" b="1" dirty="0">
                <a:solidFill>
                  <a:schemeClr val="hlink"/>
                </a:solidFill>
                <a:latin typeface="Arial" pitchFamily="34" charset="0"/>
              </a:rPr>
              <a:t>&lt; .0001</a:t>
            </a:r>
            <a:endParaRPr lang="en-US" altLang="en-US" sz="1800" b="1" baseline="30000" dirty="0">
              <a:solidFill>
                <a:schemeClr val="hlink"/>
              </a:solidFill>
              <a:latin typeface="Arial" pitchFamily="34" charset="0"/>
            </a:endParaRPr>
          </a:p>
        </p:txBody>
      </p:sp>
      <p:sp>
        <p:nvSpPr>
          <p:cNvPr id="128011" name="Rectangle 11"/>
          <p:cNvSpPr>
            <a:spLocks noChangeArrowheads="1"/>
          </p:cNvSpPr>
          <p:nvPr/>
        </p:nvSpPr>
        <p:spPr bwMode="auto">
          <a:xfrm>
            <a:off x="4770219" y="1953185"/>
            <a:ext cx="1869017"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defTabSz="857250">
              <a:spcBef>
                <a:spcPct val="20000"/>
              </a:spcBef>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Garamond" pitchFamily="18" charset="0"/>
                <a:cs typeface="Arial" pitchFamily="34" charset="0"/>
              </a:defRPr>
            </a:lvl1pPr>
            <a:lvl2pPr marL="642938" indent="-214313" defTabSz="857250">
              <a:spcBef>
                <a:spcPct val="20000"/>
              </a:spcBef>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Garamond" pitchFamily="18" charset="0"/>
                <a:cs typeface="Arial" pitchFamily="34" charset="0"/>
              </a:defRPr>
            </a:lvl2pPr>
            <a:lvl3pPr marL="1071563" indent="-214313" defTabSz="857250">
              <a:spcBef>
                <a:spcPct val="20000"/>
              </a:spcBef>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Garamond" pitchFamily="18" charset="0"/>
                <a:cs typeface="Arial" pitchFamily="34" charset="0"/>
              </a:defRPr>
            </a:lvl3pPr>
            <a:lvl4pPr marL="1446213" indent="-158750" defTabSz="857250">
              <a:spcBef>
                <a:spcPct val="20000"/>
              </a:spcBef>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4pPr>
            <a:lvl5pPr marL="1876425" indent="-160338" defTabSz="857250">
              <a:spcBef>
                <a:spcPct val="20000"/>
              </a:spcBef>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5pPr>
            <a:lvl6pPr marL="23336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6pPr>
            <a:lvl7pPr marL="27908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7pPr>
            <a:lvl8pPr marL="32480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8pPr>
            <a:lvl9pPr marL="37052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9pPr>
          </a:lstStyle>
          <a:p>
            <a:pPr algn="ctr" eaLnBrk="1" hangingPunct="1">
              <a:buFont typeface="Wingdings" pitchFamily="2" charset="2"/>
              <a:buNone/>
              <a:defRPr/>
            </a:pPr>
            <a:r>
              <a:rPr lang="en-US" altLang="en-US" sz="2400" b="1" dirty="0">
                <a:solidFill>
                  <a:srgbClr val="FFCC00"/>
                </a:solidFill>
              </a:rPr>
              <a:t>AC</a:t>
            </a:r>
            <a:r>
              <a:rPr lang="en-US" altLang="en-US" sz="2400" b="1" dirty="0">
                <a:solidFill>
                  <a:srgbClr val="FFCC00"/>
                </a:solidFill>
                <a:sym typeface="Monotype Sorts" pitchFamily="2" charset="2"/>
              </a:rPr>
              <a:t></a:t>
            </a:r>
            <a:r>
              <a:rPr lang="en-US" altLang="en-US" sz="2400" b="1" dirty="0">
                <a:solidFill>
                  <a:srgbClr val="FFCC00"/>
                </a:solidFill>
              </a:rPr>
              <a:t>TH</a:t>
            </a:r>
          </a:p>
        </p:txBody>
      </p:sp>
      <p:sp>
        <p:nvSpPr>
          <p:cNvPr id="128012" name="Rectangle 12"/>
          <p:cNvSpPr>
            <a:spLocks noChangeArrowheads="1"/>
          </p:cNvSpPr>
          <p:nvPr/>
        </p:nvSpPr>
        <p:spPr bwMode="auto">
          <a:xfrm>
            <a:off x="3114984" y="2670735"/>
            <a:ext cx="16764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defTabSz="857250">
              <a:spcBef>
                <a:spcPct val="20000"/>
              </a:spcBef>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Garamond" pitchFamily="18" charset="0"/>
                <a:cs typeface="Arial" pitchFamily="34" charset="0"/>
              </a:defRPr>
            </a:lvl1pPr>
            <a:lvl2pPr marL="642938" indent="-214313" defTabSz="857250">
              <a:spcBef>
                <a:spcPct val="20000"/>
              </a:spcBef>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Garamond" pitchFamily="18" charset="0"/>
                <a:cs typeface="Arial" pitchFamily="34" charset="0"/>
              </a:defRPr>
            </a:lvl2pPr>
            <a:lvl3pPr marL="1071563" indent="-214313" defTabSz="857250">
              <a:spcBef>
                <a:spcPct val="20000"/>
              </a:spcBef>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Garamond" pitchFamily="18" charset="0"/>
                <a:cs typeface="Arial" pitchFamily="34" charset="0"/>
              </a:defRPr>
            </a:lvl3pPr>
            <a:lvl4pPr marL="1446213" indent="-158750" defTabSz="857250">
              <a:spcBef>
                <a:spcPct val="20000"/>
              </a:spcBef>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4pPr>
            <a:lvl5pPr marL="1876425" indent="-160338" defTabSz="857250">
              <a:spcBef>
                <a:spcPct val="20000"/>
              </a:spcBef>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5pPr>
            <a:lvl6pPr marL="23336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6pPr>
            <a:lvl7pPr marL="27908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7pPr>
            <a:lvl8pPr marL="32480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8pPr>
            <a:lvl9pPr marL="3705225" indent="-160338" defTabSz="85725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cs typeface="Arial" pitchFamily="34" charset="0"/>
              </a:defRPr>
            </a:lvl9pPr>
          </a:lstStyle>
          <a:p>
            <a:pPr algn="ctr" eaLnBrk="1" hangingPunct="1">
              <a:buFont typeface="Wingdings" pitchFamily="2" charset="2"/>
              <a:buNone/>
              <a:defRPr/>
            </a:pPr>
            <a:r>
              <a:rPr lang="en-US" altLang="en-US" sz="2600" b="1" dirty="0">
                <a:solidFill>
                  <a:srgbClr val="66CCFF"/>
                </a:solidFill>
              </a:rPr>
              <a:t>AC</a:t>
            </a:r>
            <a:r>
              <a:rPr lang="en-US" altLang="en-US" sz="2600" b="1" dirty="0">
                <a:solidFill>
                  <a:srgbClr val="66CCFF"/>
                </a:solidFill>
                <a:sym typeface="Monotype Sorts" pitchFamily="2" charset="2"/>
              </a:rPr>
              <a:t></a:t>
            </a:r>
            <a:r>
              <a:rPr lang="en-US" altLang="en-US" sz="2600" b="1" dirty="0">
                <a:solidFill>
                  <a:srgbClr val="66CCFF"/>
                </a:solidFill>
              </a:rPr>
              <a:t>T</a:t>
            </a:r>
          </a:p>
        </p:txBody>
      </p:sp>
      <p:sp>
        <p:nvSpPr>
          <p:cNvPr id="101389" name="Text Box 13"/>
          <p:cNvSpPr txBox="1">
            <a:spLocks noChangeArrowheads="1"/>
          </p:cNvSpPr>
          <p:nvPr/>
        </p:nvSpPr>
        <p:spPr bwMode="auto">
          <a:xfrm>
            <a:off x="3758451" y="5410761"/>
            <a:ext cx="31599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Arial Narrow" pitchFamily="34" charset="0"/>
              </a:defRPr>
            </a:lvl1pPr>
            <a:lvl2pPr marL="742950" indent="-285750">
              <a:spcBef>
                <a:spcPct val="20000"/>
              </a:spcBef>
              <a:buClr>
                <a:schemeClr val="accent2"/>
              </a:buClr>
              <a:buSzPct val="70000"/>
              <a:buFont typeface="Wingdings" pitchFamily="2" charset="2"/>
              <a:buChar char="n"/>
              <a:defRPr sz="2800">
                <a:solidFill>
                  <a:schemeClr val="tx1"/>
                </a:solidFill>
                <a:latin typeface="Arial Narrow" pitchFamily="34" charset="0"/>
              </a:defRPr>
            </a:lvl2pPr>
            <a:lvl3pPr marL="1143000" indent="-228600">
              <a:spcBef>
                <a:spcPct val="20000"/>
              </a:spcBef>
              <a:buClr>
                <a:schemeClr val="tx2"/>
              </a:buClr>
              <a:buSzPct val="70000"/>
              <a:buFont typeface="Wingdings" pitchFamily="2" charset="2"/>
              <a:buChar char="n"/>
              <a:defRPr sz="2400">
                <a:solidFill>
                  <a:schemeClr val="tx1"/>
                </a:solidFill>
                <a:latin typeface="Arial Narrow" pitchFamily="34"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Arial Narrow"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Arial Narrow"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9pPr>
          </a:lstStyle>
          <a:p>
            <a:pPr eaLnBrk="1" hangingPunct="1">
              <a:spcBef>
                <a:spcPct val="0"/>
              </a:spcBef>
              <a:buClrTx/>
              <a:buSzTx/>
              <a:buFontTx/>
              <a:buNone/>
            </a:pPr>
            <a:r>
              <a:rPr lang="en-US" altLang="en-US" sz="1800" b="1" dirty="0">
                <a:solidFill>
                  <a:schemeClr val="hlink"/>
                </a:solidFill>
                <a:latin typeface="Arial" pitchFamily="34" charset="0"/>
              </a:rPr>
              <a:t>Years From Randomization</a:t>
            </a:r>
          </a:p>
        </p:txBody>
      </p:sp>
      <p:sp>
        <p:nvSpPr>
          <p:cNvPr id="101390" name="Line 14"/>
          <p:cNvSpPr>
            <a:spLocks noChangeShapeType="1"/>
          </p:cNvSpPr>
          <p:nvPr/>
        </p:nvSpPr>
        <p:spPr bwMode="auto">
          <a:xfrm>
            <a:off x="1597335" y="1881748"/>
            <a:ext cx="0" cy="31178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1391" name="Line 15"/>
          <p:cNvSpPr>
            <a:spLocks noChangeShapeType="1"/>
          </p:cNvSpPr>
          <p:nvPr/>
        </p:nvSpPr>
        <p:spPr bwMode="auto">
          <a:xfrm>
            <a:off x="1442818" y="1867460"/>
            <a:ext cx="171451"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1392" name="Line 16"/>
          <p:cNvSpPr>
            <a:spLocks noChangeShapeType="1"/>
          </p:cNvSpPr>
          <p:nvPr/>
        </p:nvSpPr>
        <p:spPr bwMode="auto">
          <a:xfrm>
            <a:off x="1442818" y="2462773"/>
            <a:ext cx="171451"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1393" name="Line 17"/>
          <p:cNvSpPr>
            <a:spLocks noChangeShapeType="1"/>
          </p:cNvSpPr>
          <p:nvPr/>
        </p:nvSpPr>
        <p:spPr bwMode="auto">
          <a:xfrm>
            <a:off x="1442818" y="3058085"/>
            <a:ext cx="171451"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1394" name="Line 18"/>
          <p:cNvSpPr>
            <a:spLocks noChangeShapeType="1"/>
          </p:cNvSpPr>
          <p:nvPr/>
        </p:nvSpPr>
        <p:spPr bwMode="auto">
          <a:xfrm>
            <a:off x="1442818" y="3658160"/>
            <a:ext cx="171451"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1395" name="Line 19"/>
          <p:cNvSpPr>
            <a:spLocks noChangeShapeType="1"/>
          </p:cNvSpPr>
          <p:nvPr/>
        </p:nvSpPr>
        <p:spPr bwMode="auto">
          <a:xfrm>
            <a:off x="1442818" y="4258235"/>
            <a:ext cx="171451"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1396" name="Line 20"/>
          <p:cNvSpPr>
            <a:spLocks noChangeShapeType="1"/>
          </p:cNvSpPr>
          <p:nvPr/>
        </p:nvSpPr>
        <p:spPr bwMode="auto">
          <a:xfrm>
            <a:off x="1442818" y="4867835"/>
            <a:ext cx="171451"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1397" name="Line 21"/>
          <p:cNvSpPr>
            <a:spLocks noChangeShapeType="1"/>
          </p:cNvSpPr>
          <p:nvPr/>
        </p:nvSpPr>
        <p:spPr bwMode="auto">
          <a:xfrm rot="-5400000">
            <a:off x="1537274" y="5059129"/>
            <a:ext cx="128588"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1398" name="Line 22"/>
          <p:cNvSpPr>
            <a:spLocks noChangeShapeType="1"/>
          </p:cNvSpPr>
          <p:nvPr/>
        </p:nvSpPr>
        <p:spPr bwMode="auto">
          <a:xfrm rot="-5400000">
            <a:off x="3230608" y="5059129"/>
            <a:ext cx="128588"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1399" name="Line 23"/>
          <p:cNvSpPr>
            <a:spLocks noChangeShapeType="1"/>
          </p:cNvSpPr>
          <p:nvPr/>
        </p:nvSpPr>
        <p:spPr bwMode="auto">
          <a:xfrm rot="-5400000">
            <a:off x="4919708" y="5059129"/>
            <a:ext cx="128588"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1400" name="Line 24"/>
          <p:cNvSpPr>
            <a:spLocks noChangeShapeType="1"/>
          </p:cNvSpPr>
          <p:nvPr/>
        </p:nvSpPr>
        <p:spPr bwMode="auto">
          <a:xfrm rot="-5400000">
            <a:off x="6596108" y="5059129"/>
            <a:ext cx="128588"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1401" name="Line 25"/>
          <p:cNvSpPr>
            <a:spLocks noChangeShapeType="1"/>
          </p:cNvSpPr>
          <p:nvPr/>
        </p:nvSpPr>
        <p:spPr bwMode="auto">
          <a:xfrm rot="-5400000">
            <a:off x="8291557" y="5059129"/>
            <a:ext cx="128588"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1402" name="Line 26"/>
          <p:cNvSpPr>
            <a:spLocks noChangeShapeType="1"/>
          </p:cNvSpPr>
          <p:nvPr/>
        </p:nvSpPr>
        <p:spPr bwMode="auto">
          <a:xfrm rot="-5400000">
            <a:off x="9974308" y="5059129"/>
            <a:ext cx="128588"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1403" name="Line 27"/>
          <p:cNvSpPr>
            <a:spLocks noChangeShapeType="1"/>
          </p:cNvSpPr>
          <p:nvPr/>
        </p:nvSpPr>
        <p:spPr bwMode="auto">
          <a:xfrm flipH="1">
            <a:off x="1614269" y="4985310"/>
            <a:ext cx="845184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1404" name="Freeform 28"/>
          <p:cNvSpPr>
            <a:spLocks/>
          </p:cNvSpPr>
          <p:nvPr/>
        </p:nvSpPr>
        <p:spPr bwMode="auto">
          <a:xfrm>
            <a:off x="1612151" y="1870635"/>
            <a:ext cx="8043333" cy="889000"/>
          </a:xfrm>
          <a:custGeom>
            <a:avLst/>
            <a:gdLst>
              <a:gd name="T0" fmla="*/ 0 w 3800"/>
              <a:gd name="T1" fmla="*/ 0 h 560"/>
              <a:gd name="T2" fmla="*/ 2147483647 w 3800"/>
              <a:gd name="T3" fmla="*/ 0 h 560"/>
              <a:gd name="T4" fmla="*/ 2147483647 w 3800"/>
              <a:gd name="T5" fmla="*/ 2147483647 h 560"/>
              <a:gd name="T6" fmla="*/ 2147483647 w 3800"/>
              <a:gd name="T7" fmla="*/ 2147483647 h 560"/>
              <a:gd name="T8" fmla="*/ 2147483647 w 3800"/>
              <a:gd name="T9" fmla="*/ 2147483647 h 560"/>
              <a:gd name="T10" fmla="*/ 2147483647 w 3800"/>
              <a:gd name="T11" fmla="*/ 2147483647 h 560"/>
              <a:gd name="T12" fmla="*/ 2147483647 w 3800"/>
              <a:gd name="T13" fmla="*/ 2147483647 h 560"/>
              <a:gd name="T14" fmla="*/ 2147483647 w 3800"/>
              <a:gd name="T15" fmla="*/ 2147483647 h 560"/>
              <a:gd name="T16" fmla="*/ 2147483647 w 3800"/>
              <a:gd name="T17" fmla="*/ 2147483647 h 560"/>
              <a:gd name="T18" fmla="*/ 2147483647 w 3800"/>
              <a:gd name="T19" fmla="*/ 2147483647 h 560"/>
              <a:gd name="T20" fmla="*/ 2147483647 w 3800"/>
              <a:gd name="T21" fmla="*/ 2147483647 h 560"/>
              <a:gd name="T22" fmla="*/ 2147483647 w 3800"/>
              <a:gd name="T23" fmla="*/ 2147483647 h 560"/>
              <a:gd name="T24" fmla="*/ 2147483647 w 3800"/>
              <a:gd name="T25" fmla="*/ 2147483647 h 560"/>
              <a:gd name="T26" fmla="*/ 2147483647 w 3800"/>
              <a:gd name="T27" fmla="*/ 2147483647 h 560"/>
              <a:gd name="T28" fmla="*/ 2147483647 w 3800"/>
              <a:gd name="T29" fmla="*/ 2147483647 h 560"/>
              <a:gd name="T30" fmla="*/ 2147483647 w 3800"/>
              <a:gd name="T31" fmla="*/ 2147483647 h 560"/>
              <a:gd name="T32" fmla="*/ 2147483647 w 3800"/>
              <a:gd name="T33" fmla="*/ 2147483647 h 560"/>
              <a:gd name="T34" fmla="*/ 2147483647 w 3800"/>
              <a:gd name="T35" fmla="*/ 2147483647 h 560"/>
              <a:gd name="T36" fmla="*/ 2147483647 w 3800"/>
              <a:gd name="T37" fmla="*/ 2147483647 h 560"/>
              <a:gd name="T38" fmla="*/ 2147483647 w 3800"/>
              <a:gd name="T39" fmla="*/ 2147483647 h 560"/>
              <a:gd name="T40" fmla="*/ 2147483647 w 3800"/>
              <a:gd name="T41" fmla="*/ 2147483647 h 560"/>
              <a:gd name="T42" fmla="*/ 2147483647 w 3800"/>
              <a:gd name="T43" fmla="*/ 2147483647 h 560"/>
              <a:gd name="T44" fmla="*/ 2147483647 w 3800"/>
              <a:gd name="T45" fmla="*/ 2147483647 h 560"/>
              <a:gd name="T46" fmla="*/ 2147483647 w 3800"/>
              <a:gd name="T47" fmla="*/ 2147483647 h 560"/>
              <a:gd name="T48" fmla="*/ 2147483647 w 3800"/>
              <a:gd name="T49" fmla="*/ 2147483647 h 560"/>
              <a:gd name="T50" fmla="*/ 2147483647 w 3800"/>
              <a:gd name="T51" fmla="*/ 2147483647 h 560"/>
              <a:gd name="T52" fmla="*/ 2147483647 w 3800"/>
              <a:gd name="T53" fmla="*/ 2147483647 h 560"/>
              <a:gd name="T54" fmla="*/ 2147483647 w 3800"/>
              <a:gd name="T55" fmla="*/ 2147483647 h 560"/>
              <a:gd name="T56" fmla="*/ 2147483647 w 3800"/>
              <a:gd name="T57" fmla="*/ 2147483647 h 560"/>
              <a:gd name="T58" fmla="*/ 2147483647 w 3800"/>
              <a:gd name="T59" fmla="*/ 2147483647 h 560"/>
              <a:gd name="T60" fmla="*/ 2147483647 w 3800"/>
              <a:gd name="T61" fmla="*/ 2147483647 h 560"/>
              <a:gd name="T62" fmla="*/ 2147483647 w 3800"/>
              <a:gd name="T63" fmla="*/ 2147483647 h 560"/>
              <a:gd name="T64" fmla="*/ 2147483647 w 3800"/>
              <a:gd name="T65" fmla="*/ 2147483647 h 560"/>
              <a:gd name="T66" fmla="*/ 2147483647 w 3800"/>
              <a:gd name="T67" fmla="*/ 2147483647 h 560"/>
              <a:gd name="T68" fmla="*/ 2147483647 w 3800"/>
              <a:gd name="T69" fmla="*/ 2147483647 h 560"/>
              <a:gd name="T70" fmla="*/ 2147483647 w 3800"/>
              <a:gd name="T71" fmla="*/ 2147483647 h 560"/>
              <a:gd name="T72" fmla="*/ 2147483647 w 3800"/>
              <a:gd name="T73" fmla="*/ 2147483647 h 560"/>
              <a:gd name="T74" fmla="*/ 2147483647 w 3800"/>
              <a:gd name="T75" fmla="*/ 2147483647 h 560"/>
              <a:gd name="T76" fmla="*/ 2147483647 w 3800"/>
              <a:gd name="T77" fmla="*/ 2147483647 h 560"/>
              <a:gd name="T78" fmla="*/ 2147483647 w 3800"/>
              <a:gd name="T79" fmla="*/ 2147483647 h 560"/>
              <a:gd name="T80" fmla="*/ 2147483647 w 3800"/>
              <a:gd name="T81" fmla="*/ 2147483647 h 560"/>
              <a:gd name="T82" fmla="*/ 2147483647 w 3800"/>
              <a:gd name="T83" fmla="*/ 2147483647 h 560"/>
              <a:gd name="T84" fmla="*/ 2147483647 w 3800"/>
              <a:gd name="T85" fmla="*/ 2147483647 h 5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800" h="560">
                <a:moveTo>
                  <a:pt x="0" y="0"/>
                </a:moveTo>
                <a:lnTo>
                  <a:pt x="68" y="0"/>
                </a:lnTo>
                <a:lnTo>
                  <a:pt x="112" y="20"/>
                </a:lnTo>
                <a:lnTo>
                  <a:pt x="180" y="20"/>
                </a:lnTo>
                <a:lnTo>
                  <a:pt x="248" y="40"/>
                </a:lnTo>
                <a:lnTo>
                  <a:pt x="332" y="44"/>
                </a:lnTo>
                <a:lnTo>
                  <a:pt x="412" y="44"/>
                </a:lnTo>
                <a:lnTo>
                  <a:pt x="488" y="52"/>
                </a:lnTo>
                <a:lnTo>
                  <a:pt x="564" y="72"/>
                </a:lnTo>
                <a:lnTo>
                  <a:pt x="688" y="76"/>
                </a:lnTo>
                <a:lnTo>
                  <a:pt x="756" y="100"/>
                </a:lnTo>
                <a:lnTo>
                  <a:pt x="852" y="124"/>
                </a:lnTo>
                <a:lnTo>
                  <a:pt x="928" y="148"/>
                </a:lnTo>
                <a:lnTo>
                  <a:pt x="1032" y="148"/>
                </a:lnTo>
                <a:lnTo>
                  <a:pt x="1052" y="168"/>
                </a:lnTo>
                <a:lnTo>
                  <a:pt x="1140" y="192"/>
                </a:lnTo>
                <a:lnTo>
                  <a:pt x="1188" y="196"/>
                </a:lnTo>
                <a:lnTo>
                  <a:pt x="1320" y="232"/>
                </a:lnTo>
                <a:lnTo>
                  <a:pt x="1384" y="248"/>
                </a:lnTo>
                <a:lnTo>
                  <a:pt x="1436" y="260"/>
                </a:lnTo>
                <a:lnTo>
                  <a:pt x="1460" y="272"/>
                </a:lnTo>
                <a:lnTo>
                  <a:pt x="1504" y="272"/>
                </a:lnTo>
                <a:lnTo>
                  <a:pt x="1556" y="284"/>
                </a:lnTo>
                <a:lnTo>
                  <a:pt x="1592" y="308"/>
                </a:lnTo>
                <a:lnTo>
                  <a:pt x="1640" y="320"/>
                </a:lnTo>
                <a:lnTo>
                  <a:pt x="1692" y="320"/>
                </a:lnTo>
                <a:lnTo>
                  <a:pt x="1748" y="356"/>
                </a:lnTo>
                <a:lnTo>
                  <a:pt x="1856" y="376"/>
                </a:lnTo>
                <a:lnTo>
                  <a:pt x="1948" y="384"/>
                </a:lnTo>
                <a:lnTo>
                  <a:pt x="2004" y="396"/>
                </a:lnTo>
                <a:lnTo>
                  <a:pt x="2040" y="416"/>
                </a:lnTo>
                <a:lnTo>
                  <a:pt x="2164" y="416"/>
                </a:lnTo>
                <a:lnTo>
                  <a:pt x="2252" y="444"/>
                </a:lnTo>
                <a:lnTo>
                  <a:pt x="2324" y="480"/>
                </a:lnTo>
                <a:lnTo>
                  <a:pt x="2416" y="492"/>
                </a:lnTo>
                <a:lnTo>
                  <a:pt x="2496" y="496"/>
                </a:lnTo>
                <a:lnTo>
                  <a:pt x="2616" y="504"/>
                </a:lnTo>
                <a:lnTo>
                  <a:pt x="2684" y="508"/>
                </a:lnTo>
                <a:lnTo>
                  <a:pt x="2920" y="512"/>
                </a:lnTo>
                <a:lnTo>
                  <a:pt x="2976" y="532"/>
                </a:lnTo>
                <a:lnTo>
                  <a:pt x="3100" y="536"/>
                </a:lnTo>
                <a:lnTo>
                  <a:pt x="3116" y="560"/>
                </a:lnTo>
                <a:lnTo>
                  <a:pt x="3800" y="560"/>
                </a:lnTo>
              </a:path>
            </a:pathLst>
          </a:custGeom>
          <a:noFill/>
          <a:ln w="38100" cmpd="sng">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1405" name="Freeform 29"/>
          <p:cNvSpPr>
            <a:spLocks/>
          </p:cNvSpPr>
          <p:nvPr/>
        </p:nvSpPr>
        <p:spPr bwMode="auto">
          <a:xfrm>
            <a:off x="1612151" y="1857935"/>
            <a:ext cx="7899400" cy="1974850"/>
          </a:xfrm>
          <a:custGeom>
            <a:avLst/>
            <a:gdLst>
              <a:gd name="T0" fmla="*/ 2147483647 w 3732"/>
              <a:gd name="T1" fmla="*/ 2147483647 h 1244"/>
              <a:gd name="T2" fmla="*/ 2147483647 w 3732"/>
              <a:gd name="T3" fmla="*/ 2147483647 h 1244"/>
              <a:gd name="T4" fmla="*/ 2147483647 w 3732"/>
              <a:gd name="T5" fmla="*/ 2147483647 h 1244"/>
              <a:gd name="T6" fmla="*/ 2147483647 w 3732"/>
              <a:gd name="T7" fmla="*/ 2147483647 h 1244"/>
              <a:gd name="T8" fmla="*/ 2147483647 w 3732"/>
              <a:gd name="T9" fmla="*/ 2147483647 h 1244"/>
              <a:gd name="T10" fmla="*/ 2147483647 w 3732"/>
              <a:gd name="T11" fmla="*/ 2147483647 h 1244"/>
              <a:gd name="T12" fmla="*/ 2147483647 w 3732"/>
              <a:gd name="T13" fmla="*/ 2147483647 h 1244"/>
              <a:gd name="T14" fmla="*/ 2147483647 w 3732"/>
              <a:gd name="T15" fmla="*/ 2147483647 h 1244"/>
              <a:gd name="T16" fmla="*/ 2147483647 w 3732"/>
              <a:gd name="T17" fmla="*/ 2147483647 h 1244"/>
              <a:gd name="T18" fmla="*/ 2147483647 w 3732"/>
              <a:gd name="T19" fmla="*/ 2147483647 h 1244"/>
              <a:gd name="T20" fmla="*/ 2147483647 w 3732"/>
              <a:gd name="T21" fmla="*/ 2147483647 h 1244"/>
              <a:gd name="T22" fmla="*/ 2147483647 w 3732"/>
              <a:gd name="T23" fmla="*/ 2147483647 h 1244"/>
              <a:gd name="T24" fmla="*/ 2147483647 w 3732"/>
              <a:gd name="T25" fmla="*/ 2147483647 h 1244"/>
              <a:gd name="T26" fmla="*/ 2147483647 w 3732"/>
              <a:gd name="T27" fmla="*/ 2147483647 h 1244"/>
              <a:gd name="T28" fmla="*/ 2147483647 w 3732"/>
              <a:gd name="T29" fmla="*/ 2147483647 h 1244"/>
              <a:gd name="T30" fmla="*/ 2147483647 w 3732"/>
              <a:gd name="T31" fmla="*/ 2147483647 h 1244"/>
              <a:gd name="T32" fmla="*/ 2147483647 w 3732"/>
              <a:gd name="T33" fmla="*/ 2147483647 h 1244"/>
              <a:gd name="T34" fmla="*/ 2147483647 w 3732"/>
              <a:gd name="T35" fmla="*/ 2147483647 h 1244"/>
              <a:gd name="T36" fmla="*/ 2147483647 w 3732"/>
              <a:gd name="T37" fmla="*/ 2147483647 h 1244"/>
              <a:gd name="T38" fmla="*/ 2147483647 w 3732"/>
              <a:gd name="T39" fmla="*/ 2147483647 h 1244"/>
              <a:gd name="T40" fmla="*/ 2147483647 w 3732"/>
              <a:gd name="T41" fmla="*/ 2147483647 h 1244"/>
              <a:gd name="T42" fmla="*/ 2147483647 w 3732"/>
              <a:gd name="T43" fmla="*/ 2147483647 h 1244"/>
              <a:gd name="T44" fmla="*/ 2147483647 w 3732"/>
              <a:gd name="T45" fmla="*/ 2147483647 h 1244"/>
              <a:gd name="T46" fmla="*/ 2147483647 w 3732"/>
              <a:gd name="T47" fmla="*/ 2147483647 h 1244"/>
              <a:gd name="T48" fmla="*/ 2147483647 w 3732"/>
              <a:gd name="T49" fmla="*/ 2147483647 h 1244"/>
              <a:gd name="T50" fmla="*/ 2147483647 w 3732"/>
              <a:gd name="T51" fmla="*/ 2147483647 h 1244"/>
              <a:gd name="T52" fmla="*/ 2147483647 w 3732"/>
              <a:gd name="T53" fmla="*/ 2147483647 h 1244"/>
              <a:gd name="T54" fmla="*/ 2147483647 w 3732"/>
              <a:gd name="T55" fmla="*/ 2147483647 h 1244"/>
              <a:gd name="T56" fmla="*/ 2147483647 w 3732"/>
              <a:gd name="T57" fmla="*/ 2147483647 h 1244"/>
              <a:gd name="T58" fmla="*/ 2147483647 w 3732"/>
              <a:gd name="T59" fmla="*/ 2147483647 h 1244"/>
              <a:gd name="T60" fmla="*/ 2147483647 w 3732"/>
              <a:gd name="T61" fmla="*/ 2147483647 h 1244"/>
              <a:gd name="T62" fmla="*/ 2147483647 w 3732"/>
              <a:gd name="T63" fmla="*/ 2147483647 h 1244"/>
              <a:gd name="T64" fmla="*/ 2147483647 w 3732"/>
              <a:gd name="T65" fmla="*/ 2147483647 h 1244"/>
              <a:gd name="T66" fmla="*/ 2147483647 w 3732"/>
              <a:gd name="T67" fmla="*/ 2147483647 h 1244"/>
              <a:gd name="T68" fmla="*/ 2147483647 w 3732"/>
              <a:gd name="T69" fmla="*/ 2147483647 h 1244"/>
              <a:gd name="T70" fmla="*/ 2147483647 w 3732"/>
              <a:gd name="T71" fmla="*/ 2147483647 h 1244"/>
              <a:gd name="T72" fmla="*/ 2147483647 w 3732"/>
              <a:gd name="T73" fmla="*/ 2147483647 h 1244"/>
              <a:gd name="T74" fmla="*/ 2147483647 w 3732"/>
              <a:gd name="T75" fmla="*/ 2147483647 h 1244"/>
              <a:gd name="T76" fmla="*/ 2147483647 w 3732"/>
              <a:gd name="T77" fmla="*/ 2147483647 h 1244"/>
              <a:gd name="T78" fmla="*/ 2147483647 w 3732"/>
              <a:gd name="T79" fmla="*/ 2147483647 h 1244"/>
              <a:gd name="T80" fmla="*/ 2147483647 w 3732"/>
              <a:gd name="T81" fmla="*/ 2147483647 h 1244"/>
              <a:gd name="T82" fmla="*/ 2147483647 w 3732"/>
              <a:gd name="T83" fmla="*/ 2147483647 h 1244"/>
              <a:gd name="T84" fmla="*/ 2147483647 w 3732"/>
              <a:gd name="T85" fmla="*/ 2147483647 h 1244"/>
              <a:gd name="T86" fmla="*/ 2147483647 w 3732"/>
              <a:gd name="T87" fmla="*/ 2147483647 h 1244"/>
              <a:gd name="T88" fmla="*/ 2147483647 w 3732"/>
              <a:gd name="T89" fmla="*/ 2147483647 h 1244"/>
              <a:gd name="T90" fmla="*/ 2147483647 w 3732"/>
              <a:gd name="T91" fmla="*/ 2147483647 h 1244"/>
              <a:gd name="T92" fmla="*/ 2147483647 w 3732"/>
              <a:gd name="T93" fmla="*/ 2147483647 h 1244"/>
              <a:gd name="T94" fmla="*/ 2147483647 w 3732"/>
              <a:gd name="T95" fmla="*/ 2147483647 h 1244"/>
              <a:gd name="T96" fmla="*/ 2147483647 w 3732"/>
              <a:gd name="T97" fmla="*/ 2147483647 h 1244"/>
              <a:gd name="T98" fmla="*/ 2147483647 w 3732"/>
              <a:gd name="T99" fmla="*/ 2147483647 h 1244"/>
              <a:gd name="T100" fmla="*/ 2147483647 w 3732"/>
              <a:gd name="T101" fmla="*/ 2147483647 h 1244"/>
              <a:gd name="T102" fmla="*/ 2147483647 w 3732"/>
              <a:gd name="T103" fmla="*/ 2147483647 h 1244"/>
              <a:gd name="T104" fmla="*/ 2147483647 w 3732"/>
              <a:gd name="T105" fmla="*/ 2147483647 h 1244"/>
              <a:gd name="T106" fmla="*/ 0 w 3732"/>
              <a:gd name="T107" fmla="*/ 0 h 1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732" h="1244">
                <a:moveTo>
                  <a:pt x="3732" y="1244"/>
                </a:moveTo>
                <a:lnTo>
                  <a:pt x="3176" y="1244"/>
                </a:lnTo>
                <a:lnTo>
                  <a:pt x="3168" y="1215"/>
                </a:lnTo>
                <a:lnTo>
                  <a:pt x="3096" y="1215"/>
                </a:lnTo>
                <a:lnTo>
                  <a:pt x="3096" y="1176"/>
                </a:lnTo>
                <a:lnTo>
                  <a:pt x="3060" y="1176"/>
                </a:lnTo>
                <a:lnTo>
                  <a:pt x="3035" y="1132"/>
                </a:lnTo>
                <a:lnTo>
                  <a:pt x="2872" y="1132"/>
                </a:lnTo>
                <a:lnTo>
                  <a:pt x="2832" y="1080"/>
                </a:lnTo>
                <a:lnTo>
                  <a:pt x="2784" y="1080"/>
                </a:lnTo>
                <a:lnTo>
                  <a:pt x="2748" y="1072"/>
                </a:lnTo>
                <a:lnTo>
                  <a:pt x="2700" y="1064"/>
                </a:lnTo>
                <a:lnTo>
                  <a:pt x="2676" y="1044"/>
                </a:lnTo>
                <a:lnTo>
                  <a:pt x="2676" y="1004"/>
                </a:lnTo>
                <a:lnTo>
                  <a:pt x="2604" y="1008"/>
                </a:lnTo>
                <a:lnTo>
                  <a:pt x="2552" y="992"/>
                </a:lnTo>
                <a:lnTo>
                  <a:pt x="2472" y="956"/>
                </a:lnTo>
                <a:lnTo>
                  <a:pt x="2412" y="952"/>
                </a:lnTo>
                <a:lnTo>
                  <a:pt x="2380" y="944"/>
                </a:lnTo>
                <a:lnTo>
                  <a:pt x="2328" y="896"/>
                </a:lnTo>
                <a:lnTo>
                  <a:pt x="2260" y="896"/>
                </a:lnTo>
                <a:lnTo>
                  <a:pt x="2196" y="864"/>
                </a:lnTo>
                <a:lnTo>
                  <a:pt x="2132" y="840"/>
                </a:lnTo>
                <a:lnTo>
                  <a:pt x="2108" y="808"/>
                </a:lnTo>
                <a:lnTo>
                  <a:pt x="2056" y="808"/>
                </a:lnTo>
                <a:lnTo>
                  <a:pt x="2008" y="780"/>
                </a:lnTo>
                <a:lnTo>
                  <a:pt x="1976" y="744"/>
                </a:lnTo>
                <a:lnTo>
                  <a:pt x="1944" y="724"/>
                </a:lnTo>
                <a:lnTo>
                  <a:pt x="1872" y="716"/>
                </a:lnTo>
                <a:lnTo>
                  <a:pt x="1828" y="688"/>
                </a:lnTo>
                <a:lnTo>
                  <a:pt x="1760" y="668"/>
                </a:lnTo>
                <a:lnTo>
                  <a:pt x="1692" y="640"/>
                </a:lnTo>
                <a:lnTo>
                  <a:pt x="1608" y="596"/>
                </a:lnTo>
                <a:lnTo>
                  <a:pt x="1552" y="564"/>
                </a:lnTo>
                <a:lnTo>
                  <a:pt x="1484" y="524"/>
                </a:lnTo>
                <a:lnTo>
                  <a:pt x="1448" y="492"/>
                </a:lnTo>
                <a:lnTo>
                  <a:pt x="1404" y="480"/>
                </a:lnTo>
                <a:lnTo>
                  <a:pt x="1364" y="436"/>
                </a:lnTo>
                <a:lnTo>
                  <a:pt x="1308" y="436"/>
                </a:lnTo>
                <a:lnTo>
                  <a:pt x="1236" y="420"/>
                </a:lnTo>
                <a:lnTo>
                  <a:pt x="1140" y="356"/>
                </a:lnTo>
                <a:lnTo>
                  <a:pt x="1052" y="316"/>
                </a:lnTo>
                <a:lnTo>
                  <a:pt x="964" y="272"/>
                </a:lnTo>
                <a:lnTo>
                  <a:pt x="924" y="244"/>
                </a:lnTo>
                <a:lnTo>
                  <a:pt x="860" y="216"/>
                </a:lnTo>
                <a:lnTo>
                  <a:pt x="796" y="176"/>
                </a:lnTo>
                <a:lnTo>
                  <a:pt x="748" y="156"/>
                </a:lnTo>
                <a:lnTo>
                  <a:pt x="652" y="128"/>
                </a:lnTo>
                <a:lnTo>
                  <a:pt x="556" y="112"/>
                </a:lnTo>
                <a:lnTo>
                  <a:pt x="448" y="88"/>
                </a:lnTo>
                <a:lnTo>
                  <a:pt x="324" y="68"/>
                </a:lnTo>
                <a:lnTo>
                  <a:pt x="164" y="28"/>
                </a:lnTo>
                <a:lnTo>
                  <a:pt x="120" y="24"/>
                </a:lnTo>
                <a:lnTo>
                  <a:pt x="0" y="0"/>
                </a:lnTo>
              </a:path>
            </a:pathLst>
          </a:custGeom>
          <a:noFill/>
          <a:ln w="38100" cmpd="sng">
            <a:solidFill>
              <a:srgbClr val="66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1406" name="Text Box 30"/>
          <p:cNvSpPr txBox="1">
            <a:spLocks noChangeArrowheads="1"/>
          </p:cNvSpPr>
          <p:nvPr/>
        </p:nvSpPr>
        <p:spPr bwMode="auto">
          <a:xfrm>
            <a:off x="956930" y="1689660"/>
            <a:ext cx="52610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Arial Narrow" pitchFamily="34" charset="0"/>
              </a:defRPr>
            </a:lvl1pPr>
            <a:lvl2pPr marL="742950" indent="-285750">
              <a:spcBef>
                <a:spcPct val="20000"/>
              </a:spcBef>
              <a:buClr>
                <a:schemeClr val="accent2"/>
              </a:buClr>
              <a:buSzPct val="70000"/>
              <a:buFont typeface="Wingdings" pitchFamily="2" charset="2"/>
              <a:buChar char="n"/>
              <a:defRPr sz="2800">
                <a:solidFill>
                  <a:schemeClr val="tx1"/>
                </a:solidFill>
                <a:latin typeface="Arial Narrow" pitchFamily="34" charset="0"/>
              </a:defRPr>
            </a:lvl2pPr>
            <a:lvl3pPr marL="1143000" indent="-228600">
              <a:spcBef>
                <a:spcPct val="20000"/>
              </a:spcBef>
              <a:buClr>
                <a:schemeClr val="tx2"/>
              </a:buClr>
              <a:buSzPct val="70000"/>
              <a:buFont typeface="Wingdings" pitchFamily="2" charset="2"/>
              <a:buChar char="n"/>
              <a:defRPr sz="2400">
                <a:solidFill>
                  <a:schemeClr val="tx1"/>
                </a:solidFill>
                <a:latin typeface="Arial Narrow" pitchFamily="34"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Arial Narrow"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Arial Narrow"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9pPr>
          </a:lstStyle>
          <a:p>
            <a:pPr algn="r" eaLnBrk="1" hangingPunct="1">
              <a:spcBef>
                <a:spcPct val="0"/>
              </a:spcBef>
              <a:buClrTx/>
              <a:buSzTx/>
              <a:buFontTx/>
              <a:buNone/>
            </a:pPr>
            <a:r>
              <a:rPr lang="en-US" altLang="en-US" sz="1600" dirty="0">
                <a:solidFill>
                  <a:schemeClr val="hlink"/>
                </a:solidFill>
                <a:latin typeface="Arial" pitchFamily="34" charset="0"/>
              </a:rPr>
              <a:t>100</a:t>
            </a:r>
          </a:p>
        </p:txBody>
      </p:sp>
      <p:sp>
        <p:nvSpPr>
          <p:cNvPr id="101407" name="Text Box 31"/>
          <p:cNvSpPr txBox="1">
            <a:spLocks noChangeArrowheads="1"/>
          </p:cNvSpPr>
          <p:nvPr/>
        </p:nvSpPr>
        <p:spPr bwMode="auto">
          <a:xfrm>
            <a:off x="1070744" y="2289735"/>
            <a:ext cx="4122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Arial Narrow" pitchFamily="34" charset="0"/>
              </a:defRPr>
            </a:lvl1pPr>
            <a:lvl2pPr marL="742950" indent="-285750">
              <a:spcBef>
                <a:spcPct val="20000"/>
              </a:spcBef>
              <a:buClr>
                <a:schemeClr val="accent2"/>
              </a:buClr>
              <a:buSzPct val="70000"/>
              <a:buFont typeface="Wingdings" pitchFamily="2" charset="2"/>
              <a:buChar char="n"/>
              <a:defRPr sz="2800">
                <a:solidFill>
                  <a:schemeClr val="tx1"/>
                </a:solidFill>
                <a:latin typeface="Arial Narrow" pitchFamily="34" charset="0"/>
              </a:defRPr>
            </a:lvl2pPr>
            <a:lvl3pPr marL="1143000" indent="-228600">
              <a:spcBef>
                <a:spcPct val="20000"/>
              </a:spcBef>
              <a:buClr>
                <a:schemeClr val="tx2"/>
              </a:buClr>
              <a:buSzPct val="70000"/>
              <a:buFont typeface="Wingdings" pitchFamily="2" charset="2"/>
              <a:buChar char="n"/>
              <a:defRPr sz="2400">
                <a:solidFill>
                  <a:schemeClr val="tx1"/>
                </a:solidFill>
                <a:latin typeface="Arial Narrow" pitchFamily="34"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Arial Narrow"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Arial Narrow"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9pPr>
          </a:lstStyle>
          <a:p>
            <a:pPr algn="r" eaLnBrk="1" hangingPunct="1">
              <a:spcBef>
                <a:spcPct val="0"/>
              </a:spcBef>
              <a:buClrTx/>
              <a:buSzTx/>
              <a:buFontTx/>
              <a:buNone/>
            </a:pPr>
            <a:r>
              <a:rPr lang="en-US" altLang="en-US" sz="1600" dirty="0">
                <a:solidFill>
                  <a:schemeClr val="hlink"/>
                </a:solidFill>
                <a:latin typeface="Arial" pitchFamily="34" charset="0"/>
              </a:rPr>
              <a:t>90</a:t>
            </a:r>
          </a:p>
        </p:txBody>
      </p:sp>
      <p:sp>
        <p:nvSpPr>
          <p:cNvPr id="101408" name="Text Box 32"/>
          <p:cNvSpPr txBox="1">
            <a:spLocks noChangeArrowheads="1"/>
          </p:cNvSpPr>
          <p:nvPr/>
        </p:nvSpPr>
        <p:spPr bwMode="auto">
          <a:xfrm>
            <a:off x="1070744" y="2886635"/>
            <a:ext cx="4122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Arial Narrow" pitchFamily="34" charset="0"/>
              </a:defRPr>
            </a:lvl1pPr>
            <a:lvl2pPr marL="742950" indent="-285750">
              <a:spcBef>
                <a:spcPct val="20000"/>
              </a:spcBef>
              <a:buClr>
                <a:schemeClr val="accent2"/>
              </a:buClr>
              <a:buSzPct val="70000"/>
              <a:buFont typeface="Wingdings" pitchFamily="2" charset="2"/>
              <a:buChar char="n"/>
              <a:defRPr sz="2800">
                <a:solidFill>
                  <a:schemeClr val="tx1"/>
                </a:solidFill>
                <a:latin typeface="Arial Narrow" pitchFamily="34" charset="0"/>
              </a:defRPr>
            </a:lvl2pPr>
            <a:lvl3pPr marL="1143000" indent="-228600">
              <a:spcBef>
                <a:spcPct val="20000"/>
              </a:spcBef>
              <a:buClr>
                <a:schemeClr val="tx2"/>
              </a:buClr>
              <a:buSzPct val="70000"/>
              <a:buFont typeface="Wingdings" pitchFamily="2" charset="2"/>
              <a:buChar char="n"/>
              <a:defRPr sz="2400">
                <a:solidFill>
                  <a:schemeClr val="tx1"/>
                </a:solidFill>
                <a:latin typeface="Arial Narrow" pitchFamily="34"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Arial Narrow"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Arial Narrow"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9pPr>
          </a:lstStyle>
          <a:p>
            <a:pPr algn="r" eaLnBrk="1" hangingPunct="1">
              <a:spcBef>
                <a:spcPct val="0"/>
              </a:spcBef>
              <a:buClrTx/>
              <a:buSzTx/>
              <a:buFontTx/>
              <a:buNone/>
            </a:pPr>
            <a:r>
              <a:rPr lang="en-US" altLang="en-US" sz="1600" dirty="0">
                <a:solidFill>
                  <a:schemeClr val="hlink"/>
                </a:solidFill>
                <a:latin typeface="Arial" pitchFamily="34" charset="0"/>
              </a:rPr>
              <a:t>80</a:t>
            </a:r>
          </a:p>
        </p:txBody>
      </p:sp>
      <p:sp>
        <p:nvSpPr>
          <p:cNvPr id="101409" name="Text Box 33"/>
          <p:cNvSpPr txBox="1">
            <a:spLocks noChangeArrowheads="1"/>
          </p:cNvSpPr>
          <p:nvPr/>
        </p:nvSpPr>
        <p:spPr bwMode="auto">
          <a:xfrm>
            <a:off x="1070744" y="3496235"/>
            <a:ext cx="4122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Arial Narrow" pitchFamily="34" charset="0"/>
              </a:defRPr>
            </a:lvl1pPr>
            <a:lvl2pPr marL="742950" indent="-285750">
              <a:spcBef>
                <a:spcPct val="20000"/>
              </a:spcBef>
              <a:buClr>
                <a:schemeClr val="accent2"/>
              </a:buClr>
              <a:buSzPct val="70000"/>
              <a:buFont typeface="Wingdings" pitchFamily="2" charset="2"/>
              <a:buChar char="n"/>
              <a:defRPr sz="2800">
                <a:solidFill>
                  <a:schemeClr val="tx1"/>
                </a:solidFill>
                <a:latin typeface="Arial Narrow" pitchFamily="34" charset="0"/>
              </a:defRPr>
            </a:lvl2pPr>
            <a:lvl3pPr marL="1143000" indent="-228600">
              <a:spcBef>
                <a:spcPct val="20000"/>
              </a:spcBef>
              <a:buClr>
                <a:schemeClr val="tx2"/>
              </a:buClr>
              <a:buSzPct val="70000"/>
              <a:buFont typeface="Wingdings" pitchFamily="2" charset="2"/>
              <a:buChar char="n"/>
              <a:defRPr sz="2400">
                <a:solidFill>
                  <a:schemeClr val="tx1"/>
                </a:solidFill>
                <a:latin typeface="Arial Narrow" pitchFamily="34"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Arial Narrow"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Arial Narrow"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9pPr>
          </a:lstStyle>
          <a:p>
            <a:pPr algn="r" eaLnBrk="1" hangingPunct="1">
              <a:spcBef>
                <a:spcPct val="0"/>
              </a:spcBef>
              <a:buClrTx/>
              <a:buSzTx/>
              <a:buFontTx/>
              <a:buNone/>
            </a:pPr>
            <a:r>
              <a:rPr lang="en-US" altLang="en-US" sz="1600" dirty="0">
                <a:solidFill>
                  <a:schemeClr val="hlink"/>
                </a:solidFill>
                <a:latin typeface="Arial" pitchFamily="34" charset="0"/>
              </a:rPr>
              <a:t>70</a:t>
            </a:r>
          </a:p>
        </p:txBody>
      </p:sp>
      <p:sp>
        <p:nvSpPr>
          <p:cNvPr id="101410" name="Text Box 34"/>
          <p:cNvSpPr txBox="1">
            <a:spLocks noChangeArrowheads="1"/>
          </p:cNvSpPr>
          <p:nvPr/>
        </p:nvSpPr>
        <p:spPr bwMode="auto">
          <a:xfrm>
            <a:off x="1070744" y="4080435"/>
            <a:ext cx="4122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Arial Narrow" pitchFamily="34" charset="0"/>
              </a:defRPr>
            </a:lvl1pPr>
            <a:lvl2pPr marL="742950" indent="-285750">
              <a:spcBef>
                <a:spcPct val="20000"/>
              </a:spcBef>
              <a:buClr>
                <a:schemeClr val="accent2"/>
              </a:buClr>
              <a:buSzPct val="70000"/>
              <a:buFont typeface="Wingdings" pitchFamily="2" charset="2"/>
              <a:buChar char="n"/>
              <a:defRPr sz="2800">
                <a:solidFill>
                  <a:schemeClr val="tx1"/>
                </a:solidFill>
                <a:latin typeface="Arial Narrow" pitchFamily="34" charset="0"/>
              </a:defRPr>
            </a:lvl2pPr>
            <a:lvl3pPr marL="1143000" indent="-228600">
              <a:spcBef>
                <a:spcPct val="20000"/>
              </a:spcBef>
              <a:buClr>
                <a:schemeClr val="tx2"/>
              </a:buClr>
              <a:buSzPct val="70000"/>
              <a:buFont typeface="Wingdings" pitchFamily="2" charset="2"/>
              <a:buChar char="n"/>
              <a:defRPr sz="2400">
                <a:solidFill>
                  <a:schemeClr val="tx1"/>
                </a:solidFill>
                <a:latin typeface="Arial Narrow" pitchFamily="34"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Arial Narrow"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Arial Narrow"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9pPr>
          </a:lstStyle>
          <a:p>
            <a:pPr algn="r" eaLnBrk="1" hangingPunct="1">
              <a:spcBef>
                <a:spcPct val="0"/>
              </a:spcBef>
              <a:buClrTx/>
              <a:buSzTx/>
              <a:buFontTx/>
              <a:buNone/>
            </a:pPr>
            <a:r>
              <a:rPr lang="en-US" altLang="en-US" sz="1600" dirty="0">
                <a:solidFill>
                  <a:schemeClr val="hlink"/>
                </a:solidFill>
                <a:latin typeface="Arial" pitchFamily="34" charset="0"/>
              </a:rPr>
              <a:t>60</a:t>
            </a:r>
          </a:p>
        </p:txBody>
      </p:sp>
      <p:sp>
        <p:nvSpPr>
          <p:cNvPr id="101411" name="Text Box 35"/>
          <p:cNvSpPr txBox="1">
            <a:spLocks noChangeArrowheads="1"/>
          </p:cNvSpPr>
          <p:nvPr/>
        </p:nvSpPr>
        <p:spPr bwMode="auto">
          <a:xfrm>
            <a:off x="1110960" y="4639235"/>
            <a:ext cx="4122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Arial Narrow" pitchFamily="34" charset="0"/>
              </a:defRPr>
            </a:lvl1pPr>
            <a:lvl2pPr marL="742950" indent="-285750">
              <a:spcBef>
                <a:spcPct val="20000"/>
              </a:spcBef>
              <a:buClr>
                <a:schemeClr val="accent2"/>
              </a:buClr>
              <a:buSzPct val="70000"/>
              <a:buFont typeface="Wingdings" pitchFamily="2" charset="2"/>
              <a:buChar char="n"/>
              <a:defRPr sz="2800">
                <a:solidFill>
                  <a:schemeClr val="tx1"/>
                </a:solidFill>
                <a:latin typeface="Arial Narrow" pitchFamily="34" charset="0"/>
              </a:defRPr>
            </a:lvl2pPr>
            <a:lvl3pPr marL="1143000" indent="-228600">
              <a:spcBef>
                <a:spcPct val="20000"/>
              </a:spcBef>
              <a:buClr>
                <a:schemeClr val="tx2"/>
              </a:buClr>
              <a:buSzPct val="70000"/>
              <a:buFont typeface="Wingdings" pitchFamily="2" charset="2"/>
              <a:buChar char="n"/>
              <a:defRPr sz="2400">
                <a:solidFill>
                  <a:schemeClr val="tx1"/>
                </a:solidFill>
                <a:latin typeface="Arial Narrow" pitchFamily="34"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Arial Narrow"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Arial Narrow"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9pPr>
          </a:lstStyle>
          <a:p>
            <a:pPr algn="r" eaLnBrk="1" hangingPunct="1">
              <a:spcBef>
                <a:spcPct val="0"/>
              </a:spcBef>
              <a:buClrTx/>
              <a:buSzTx/>
              <a:buFontTx/>
              <a:buNone/>
            </a:pPr>
            <a:r>
              <a:rPr lang="en-US" altLang="en-US" sz="1600" dirty="0">
                <a:solidFill>
                  <a:schemeClr val="hlink"/>
                </a:solidFill>
                <a:latin typeface="Arial" pitchFamily="34" charset="0"/>
              </a:rPr>
              <a:t>50</a:t>
            </a:r>
          </a:p>
        </p:txBody>
      </p:sp>
      <p:sp>
        <p:nvSpPr>
          <p:cNvPr id="101413" name="Text Box 37"/>
          <p:cNvSpPr txBox="1">
            <a:spLocks noChangeArrowheads="1"/>
          </p:cNvSpPr>
          <p:nvPr/>
        </p:nvSpPr>
        <p:spPr bwMode="auto">
          <a:xfrm>
            <a:off x="1438570" y="5096435"/>
            <a:ext cx="29847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Arial Narrow" pitchFamily="34" charset="0"/>
              </a:defRPr>
            </a:lvl1pPr>
            <a:lvl2pPr marL="742950" indent="-285750">
              <a:spcBef>
                <a:spcPct val="20000"/>
              </a:spcBef>
              <a:buClr>
                <a:schemeClr val="accent2"/>
              </a:buClr>
              <a:buSzPct val="70000"/>
              <a:buFont typeface="Wingdings" pitchFamily="2" charset="2"/>
              <a:buChar char="n"/>
              <a:defRPr sz="2800">
                <a:solidFill>
                  <a:schemeClr val="tx1"/>
                </a:solidFill>
                <a:latin typeface="Arial Narrow" pitchFamily="34" charset="0"/>
              </a:defRPr>
            </a:lvl2pPr>
            <a:lvl3pPr marL="1143000" indent="-228600">
              <a:spcBef>
                <a:spcPct val="20000"/>
              </a:spcBef>
              <a:buClr>
                <a:schemeClr val="tx2"/>
              </a:buClr>
              <a:buSzPct val="70000"/>
              <a:buFont typeface="Wingdings" pitchFamily="2" charset="2"/>
              <a:buChar char="n"/>
              <a:defRPr sz="2400">
                <a:solidFill>
                  <a:schemeClr val="tx1"/>
                </a:solidFill>
                <a:latin typeface="Arial Narrow" pitchFamily="34"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Arial Narrow"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Arial Narrow"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9pPr>
          </a:lstStyle>
          <a:p>
            <a:pPr algn="ctr" eaLnBrk="1" hangingPunct="1">
              <a:spcBef>
                <a:spcPct val="0"/>
              </a:spcBef>
              <a:buClrTx/>
              <a:buSzTx/>
              <a:buFontTx/>
              <a:buNone/>
            </a:pPr>
            <a:r>
              <a:rPr lang="en-US" altLang="en-US" sz="1600" dirty="0">
                <a:solidFill>
                  <a:schemeClr val="hlink"/>
                </a:solidFill>
                <a:latin typeface="Arial" pitchFamily="34" charset="0"/>
              </a:rPr>
              <a:t>0</a:t>
            </a:r>
          </a:p>
        </p:txBody>
      </p:sp>
      <p:sp>
        <p:nvSpPr>
          <p:cNvPr id="101414" name="Text Box 38"/>
          <p:cNvSpPr txBox="1">
            <a:spLocks noChangeArrowheads="1"/>
          </p:cNvSpPr>
          <p:nvPr/>
        </p:nvSpPr>
        <p:spPr bwMode="auto">
          <a:xfrm>
            <a:off x="3142488" y="5096435"/>
            <a:ext cx="29847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Arial Narrow" pitchFamily="34" charset="0"/>
              </a:defRPr>
            </a:lvl1pPr>
            <a:lvl2pPr marL="742950" indent="-285750">
              <a:spcBef>
                <a:spcPct val="20000"/>
              </a:spcBef>
              <a:buClr>
                <a:schemeClr val="accent2"/>
              </a:buClr>
              <a:buSzPct val="70000"/>
              <a:buFont typeface="Wingdings" pitchFamily="2" charset="2"/>
              <a:buChar char="n"/>
              <a:defRPr sz="2800">
                <a:solidFill>
                  <a:schemeClr val="tx1"/>
                </a:solidFill>
                <a:latin typeface="Arial Narrow" pitchFamily="34" charset="0"/>
              </a:defRPr>
            </a:lvl2pPr>
            <a:lvl3pPr marL="1143000" indent="-228600">
              <a:spcBef>
                <a:spcPct val="20000"/>
              </a:spcBef>
              <a:buClr>
                <a:schemeClr val="tx2"/>
              </a:buClr>
              <a:buSzPct val="70000"/>
              <a:buFont typeface="Wingdings" pitchFamily="2" charset="2"/>
              <a:buChar char="n"/>
              <a:defRPr sz="2400">
                <a:solidFill>
                  <a:schemeClr val="tx1"/>
                </a:solidFill>
                <a:latin typeface="Arial Narrow" pitchFamily="34"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Arial Narrow"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Arial Narrow"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9pPr>
          </a:lstStyle>
          <a:p>
            <a:pPr algn="ctr" eaLnBrk="1" hangingPunct="1">
              <a:spcBef>
                <a:spcPct val="0"/>
              </a:spcBef>
              <a:buClrTx/>
              <a:buSzTx/>
              <a:buFontTx/>
              <a:buNone/>
            </a:pPr>
            <a:r>
              <a:rPr lang="en-US" altLang="en-US" sz="1600" dirty="0">
                <a:solidFill>
                  <a:schemeClr val="hlink"/>
                </a:solidFill>
                <a:latin typeface="Arial" pitchFamily="34" charset="0"/>
              </a:rPr>
              <a:t>1</a:t>
            </a:r>
          </a:p>
        </p:txBody>
      </p:sp>
      <p:sp>
        <p:nvSpPr>
          <p:cNvPr id="101415" name="Text Box 39"/>
          <p:cNvSpPr txBox="1">
            <a:spLocks noChangeArrowheads="1"/>
          </p:cNvSpPr>
          <p:nvPr/>
        </p:nvSpPr>
        <p:spPr bwMode="auto">
          <a:xfrm>
            <a:off x="4818888" y="5096435"/>
            <a:ext cx="298479" cy="338554"/>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Arial Narrow" pitchFamily="34" charset="0"/>
              </a:defRPr>
            </a:lvl1pPr>
            <a:lvl2pPr marL="742950" indent="-285750">
              <a:spcBef>
                <a:spcPct val="20000"/>
              </a:spcBef>
              <a:buClr>
                <a:schemeClr val="accent2"/>
              </a:buClr>
              <a:buSzPct val="70000"/>
              <a:buFont typeface="Wingdings" pitchFamily="2" charset="2"/>
              <a:buChar char="n"/>
              <a:defRPr sz="2800">
                <a:solidFill>
                  <a:schemeClr val="tx1"/>
                </a:solidFill>
                <a:latin typeface="Arial Narrow" pitchFamily="34" charset="0"/>
              </a:defRPr>
            </a:lvl2pPr>
            <a:lvl3pPr marL="1143000" indent="-228600">
              <a:spcBef>
                <a:spcPct val="20000"/>
              </a:spcBef>
              <a:buClr>
                <a:schemeClr val="tx2"/>
              </a:buClr>
              <a:buSzPct val="70000"/>
              <a:buFont typeface="Wingdings" pitchFamily="2" charset="2"/>
              <a:buChar char="n"/>
              <a:defRPr sz="2400">
                <a:solidFill>
                  <a:schemeClr val="tx1"/>
                </a:solidFill>
                <a:latin typeface="Arial Narrow" pitchFamily="34"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Arial Narrow"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Arial Narrow"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9pPr>
          </a:lstStyle>
          <a:p>
            <a:pPr algn="ctr" eaLnBrk="1" hangingPunct="1">
              <a:spcBef>
                <a:spcPct val="0"/>
              </a:spcBef>
              <a:buClrTx/>
              <a:buSzTx/>
              <a:buFontTx/>
              <a:buNone/>
            </a:pPr>
            <a:r>
              <a:rPr lang="en-US" altLang="en-US" sz="1600" dirty="0">
                <a:solidFill>
                  <a:schemeClr val="hlink"/>
                </a:solidFill>
                <a:latin typeface="Arial" pitchFamily="34" charset="0"/>
              </a:rPr>
              <a:t>2</a:t>
            </a:r>
          </a:p>
        </p:txBody>
      </p:sp>
      <p:sp>
        <p:nvSpPr>
          <p:cNvPr id="101416" name="Text Box 40"/>
          <p:cNvSpPr txBox="1">
            <a:spLocks noChangeArrowheads="1"/>
          </p:cNvSpPr>
          <p:nvPr/>
        </p:nvSpPr>
        <p:spPr bwMode="auto">
          <a:xfrm>
            <a:off x="6512221" y="5096435"/>
            <a:ext cx="29847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Arial Narrow" pitchFamily="34" charset="0"/>
              </a:defRPr>
            </a:lvl1pPr>
            <a:lvl2pPr marL="742950" indent="-285750">
              <a:spcBef>
                <a:spcPct val="20000"/>
              </a:spcBef>
              <a:buClr>
                <a:schemeClr val="accent2"/>
              </a:buClr>
              <a:buSzPct val="70000"/>
              <a:buFont typeface="Wingdings" pitchFamily="2" charset="2"/>
              <a:buChar char="n"/>
              <a:defRPr sz="2800">
                <a:solidFill>
                  <a:schemeClr val="tx1"/>
                </a:solidFill>
                <a:latin typeface="Arial Narrow" pitchFamily="34" charset="0"/>
              </a:defRPr>
            </a:lvl2pPr>
            <a:lvl3pPr marL="1143000" indent="-228600">
              <a:spcBef>
                <a:spcPct val="20000"/>
              </a:spcBef>
              <a:buClr>
                <a:schemeClr val="tx2"/>
              </a:buClr>
              <a:buSzPct val="70000"/>
              <a:buFont typeface="Wingdings" pitchFamily="2" charset="2"/>
              <a:buChar char="n"/>
              <a:defRPr sz="2400">
                <a:solidFill>
                  <a:schemeClr val="tx1"/>
                </a:solidFill>
                <a:latin typeface="Arial Narrow" pitchFamily="34"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Arial Narrow"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Arial Narrow"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9pPr>
          </a:lstStyle>
          <a:p>
            <a:pPr algn="ctr" eaLnBrk="1" hangingPunct="1">
              <a:spcBef>
                <a:spcPct val="0"/>
              </a:spcBef>
              <a:buClrTx/>
              <a:buSzTx/>
              <a:buFontTx/>
              <a:buNone/>
            </a:pPr>
            <a:r>
              <a:rPr lang="en-US" altLang="en-US" sz="1600" dirty="0">
                <a:solidFill>
                  <a:schemeClr val="hlink"/>
                </a:solidFill>
                <a:latin typeface="Arial" pitchFamily="34" charset="0"/>
              </a:rPr>
              <a:t>3</a:t>
            </a:r>
          </a:p>
        </p:txBody>
      </p:sp>
      <p:sp>
        <p:nvSpPr>
          <p:cNvPr id="101417" name="Text Box 41"/>
          <p:cNvSpPr txBox="1">
            <a:spLocks noChangeArrowheads="1"/>
          </p:cNvSpPr>
          <p:nvPr/>
        </p:nvSpPr>
        <p:spPr bwMode="auto">
          <a:xfrm>
            <a:off x="8188621" y="5096435"/>
            <a:ext cx="29847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Arial Narrow" pitchFamily="34" charset="0"/>
              </a:defRPr>
            </a:lvl1pPr>
            <a:lvl2pPr marL="742950" indent="-285750">
              <a:spcBef>
                <a:spcPct val="20000"/>
              </a:spcBef>
              <a:buClr>
                <a:schemeClr val="accent2"/>
              </a:buClr>
              <a:buSzPct val="70000"/>
              <a:buFont typeface="Wingdings" pitchFamily="2" charset="2"/>
              <a:buChar char="n"/>
              <a:defRPr sz="2800">
                <a:solidFill>
                  <a:schemeClr val="tx1"/>
                </a:solidFill>
                <a:latin typeface="Arial Narrow" pitchFamily="34" charset="0"/>
              </a:defRPr>
            </a:lvl2pPr>
            <a:lvl3pPr marL="1143000" indent="-228600">
              <a:spcBef>
                <a:spcPct val="20000"/>
              </a:spcBef>
              <a:buClr>
                <a:schemeClr val="tx2"/>
              </a:buClr>
              <a:buSzPct val="70000"/>
              <a:buFont typeface="Wingdings" pitchFamily="2" charset="2"/>
              <a:buChar char="n"/>
              <a:defRPr sz="2400">
                <a:solidFill>
                  <a:schemeClr val="tx1"/>
                </a:solidFill>
                <a:latin typeface="Arial Narrow" pitchFamily="34"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Arial Narrow"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Arial Narrow"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9pPr>
          </a:lstStyle>
          <a:p>
            <a:pPr algn="ctr" eaLnBrk="1" hangingPunct="1">
              <a:spcBef>
                <a:spcPct val="0"/>
              </a:spcBef>
              <a:buClrTx/>
              <a:buSzTx/>
              <a:buFontTx/>
              <a:buNone/>
            </a:pPr>
            <a:r>
              <a:rPr lang="en-US" altLang="en-US" sz="1600" dirty="0">
                <a:solidFill>
                  <a:schemeClr val="hlink"/>
                </a:solidFill>
                <a:latin typeface="Arial" pitchFamily="34" charset="0"/>
              </a:rPr>
              <a:t>4</a:t>
            </a:r>
          </a:p>
        </p:txBody>
      </p:sp>
      <p:sp>
        <p:nvSpPr>
          <p:cNvPr id="101418" name="Text Box 42"/>
          <p:cNvSpPr txBox="1">
            <a:spLocks noChangeArrowheads="1"/>
          </p:cNvSpPr>
          <p:nvPr/>
        </p:nvSpPr>
        <p:spPr bwMode="auto">
          <a:xfrm>
            <a:off x="9881954" y="5096435"/>
            <a:ext cx="29847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Arial Narrow" pitchFamily="34" charset="0"/>
              </a:defRPr>
            </a:lvl1pPr>
            <a:lvl2pPr marL="742950" indent="-285750">
              <a:spcBef>
                <a:spcPct val="20000"/>
              </a:spcBef>
              <a:buClr>
                <a:schemeClr val="accent2"/>
              </a:buClr>
              <a:buSzPct val="70000"/>
              <a:buFont typeface="Wingdings" pitchFamily="2" charset="2"/>
              <a:buChar char="n"/>
              <a:defRPr sz="2800">
                <a:solidFill>
                  <a:schemeClr val="tx1"/>
                </a:solidFill>
                <a:latin typeface="Arial Narrow" pitchFamily="34" charset="0"/>
              </a:defRPr>
            </a:lvl2pPr>
            <a:lvl3pPr marL="1143000" indent="-228600">
              <a:spcBef>
                <a:spcPct val="20000"/>
              </a:spcBef>
              <a:buClr>
                <a:schemeClr val="tx2"/>
              </a:buClr>
              <a:buSzPct val="70000"/>
              <a:buFont typeface="Wingdings" pitchFamily="2" charset="2"/>
              <a:buChar char="n"/>
              <a:defRPr sz="2400">
                <a:solidFill>
                  <a:schemeClr val="tx1"/>
                </a:solidFill>
                <a:latin typeface="Arial Narrow" pitchFamily="34"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Arial Narrow"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Arial Narrow"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9pPr>
          </a:lstStyle>
          <a:p>
            <a:pPr algn="ctr" eaLnBrk="1" hangingPunct="1">
              <a:spcBef>
                <a:spcPct val="0"/>
              </a:spcBef>
              <a:buClrTx/>
              <a:buSzTx/>
              <a:buFontTx/>
              <a:buNone/>
            </a:pPr>
            <a:r>
              <a:rPr lang="en-US" altLang="en-US" sz="1600" dirty="0">
                <a:solidFill>
                  <a:schemeClr val="hlink"/>
                </a:solidFill>
                <a:latin typeface="Arial" pitchFamily="34" charset="0"/>
              </a:rPr>
              <a:t>5</a:t>
            </a:r>
          </a:p>
        </p:txBody>
      </p:sp>
      <p:sp>
        <p:nvSpPr>
          <p:cNvPr id="101419" name="Text Box 43"/>
          <p:cNvSpPr txBox="1">
            <a:spLocks noChangeArrowheads="1"/>
          </p:cNvSpPr>
          <p:nvPr/>
        </p:nvSpPr>
        <p:spPr bwMode="auto">
          <a:xfrm>
            <a:off x="1109134" y="6010276"/>
            <a:ext cx="56143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Arial Narrow" pitchFamily="34" charset="0"/>
              </a:defRPr>
            </a:lvl1pPr>
            <a:lvl2pPr marL="742950" indent="-285750">
              <a:spcBef>
                <a:spcPct val="20000"/>
              </a:spcBef>
              <a:buClr>
                <a:schemeClr val="accent2"/>
              </a:buClr>
              <a:buSzPct val="70000"/>
              <a:buFont typeface="Wingdings" pitchFamily="2" charset="2"/>
              <a:buChar char="n"/>
              <a:defRPr sz="2800">
                <a:solidFill>
                  <a:schemeClr val="tx1"/>
                </a:solidFill>
                <a:latin typeface="Arial Narrow" pitchFamily="34" charset="0"/>
              </a:defRPr>
            </a:lvl2pPr>
            <a:lvl3pPr marL="1143000" indent="-228600">
              <a:spcBef>
                <a:spcPct val="20000"/>
              </a:spcBef>
              <a:buClr>
                <a:schemeClr val="tx2"/>
              </a:buClr>
              <a:buSzPct val="70000"/>
              <a:buFont typeface="Wingdings" pitchFamily="2" charset="2"/>
              <a:buChar char="n"/>
              <a:defRPr sz="2400">
                <a:solidFill>
                  <a:schemeClr val="tx1"/>
                </a:solidFill>
                <a:latin typeface="Arial Narrow" pitchFamily="34"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Arial Narrow"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Arial Narrow"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Narrow" pitchFamily="34" charset="0"/>
              </a:defRPr>
            </a:lvl9pPr>
          </a:lstStyle>
          <a:p>
            <a:pPr eaLnBrk="1" hangingPunct="1">
              <a:spcBef>
                <a:spcPct val="50000"/>
              </a:spcBef>
              <a:buClrTx/>
              <a:buSzTx/>
              <a:buFontTx/>
              <a:buNone/>
            </a:pPr>
            <a:r>
              <a:rPr lang="en-US" altLang="en-US" sz="1600" b="1" dirty="0">
                <a:latin typeface="Arial" pitchFamily="34" charset="0"/>
              </a:rPr>
              <a:t>Romond EH et al. ASCO 2005. Oral presentation; Romond EH et al. </a:t>
            </a:r>
            <a:r>
              <a:rPr lang="en-US" altLang="en-US" sz="1600" b="1" i="1" dirty="0">
                <a:latin typeface="Arial" pitchFamily="34" charset="0"/>
              </a:rPr>
              <a:t>N Engl J Med</a:t>
            </a:r>
            <a:r>
              <a:rPr lang="en-US" altLang="en-US" sz="1600" b="1" dirty="0">
                <a:latin typeface="Arial" pitchFamily="34" charset="0"/>
              </a:rPr>
              <a:t>. 2005;353:1673-1684</a:t>
            </a:r>
            <a:r>
              <a:rPr lang="en-US" altLang="en-US" sz="1400" b="1" dirty="0">
                <a:solidFill>
                  <a:schemeClr val="hlink"/>
                </a:solidFill>
                <a:latin typeface="Arial" pitchFamily="34" charset="0"/>
              </a:rPr>
              <a:t>.</a:t>
            </a:r>
          </a:p>
        </p:txBody>
      </p:sp>
    </p:spTree>
    <p:extLst>
      <p:ext uri="{BB962C8B-B14F-4D97-AF65-F5344CB8AC3E}">
        <p14:creationId xmlns:p14="http://schemas.microsoft.com/office/powerpoint/2010/main" val="3391703870"/>
      </p:ext>
    </p:extLst>
  </p:cSld>
  <p:clrMapOvr>
    <a:masterClrMapping/>
  </p:clrMapOvr>
  <p:transition spd="slow">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C00000"/>
                </a:solidFill>
              </a:rPr>
              <a:t>HER-2 targeted therapies</a:t>
            </a:r>
          </a:p>
        </p:txBody>
      </p:sp>
      <p:sp>
        <p:nvSpPr>
          <p:cNvPr id="3" name="Content Placeholder 2"/>
          <p:cNvSpPr>
            <a:spLocks noGrp="1"/>
          </p:cNvSpPr>
          <p:nvPr>
            <p:ph idx="1"/>
          </p:nvPr>
        </p:nvSpPr>
        <p:spPr/>
        <p:txBody>
          <a:bodyPr>
            <a:normAutofit lnSpcReduction="10000"/>
          </a:bodyPr>
          <a:lstStyle/>
          <a:p>
            <a:r>
              <a:rPr lang="en-US" sz="2800" b="1" dirty="0"/>
              <a:t>Monoclonal antibodies</a:t>
            </a:r>
          </a:p>
          <a:p>
            <a:pPr lvl="1"/>
            <a:r>
              <a:rPr lang="en-US" sz="2000" dirty="0"/>
              <a:t>Transtuzumab Herceptin</a:t>
            </a:r>
          </a:p>
          <a:p>
            <a:pPr lvl="1"/>
            <a:r>
              <a:rPr lang="en-US" sz="2000" dirty="0"/>
              <a:t>Pertuzumab Perjeta</a:t>
            </a:r>
          </a:p>
          <a:p>
            <a:pPr marL="609585" lvl="1" indent="0">
              <a:buNone/>
            </a:pPr>
            <a:endParaRPr lang="en-US" dirty="0"/>
          </a:p>
          <a:p>
            <a:r>
              <a:rPr lang="en-US" sz="2800" b="1" dirty="0"/>
              <a:t>Monoclonal antibodies linked to chemotherapy</a:t>
            </a:r>
          </a:p>
          <a:p>
            <a:pPr lvl="1"/>
            <a:r>
              <a:rPr lang="en-US" sz="2000" dirty="0"/>
              <a:t>TDM-1 Ado-Transtuzumab</a:t>
            </a:r>
          </a:p>
          <a:p>
            <a:pPr lvl="1"/>
            <a:endParaRPr lang="en-US" dirty="0"/>
          </a:p>
          <a:p>
            <a:r>
              <a:rPr lang="en-US" sz="2400" b="1" dirty="0"/>
              <a:t>Small molecules</a:t>
            </a:r>
          </a:p>
          <a:p>
            <a:pPr lvl="1"/>
            <a:r>
              <a:rPr lang="en-US" sz="2000" dirty="0"/>
              <a:t>Lapatinib</a:t>
            </a:r>
          </a:p>
          <a:p>
            <a:pPr lvl="1"/>
            <a:r>
              <a:rPr lang="en-US" sz="2000" dirty="0"/>
              <a:t>Neratinib</a:t>
            </a:r>
          </a:p>
        </p:txBody>
      </p:sp>
      <p:sp>
        <p:nvSpPr>
          <p:cNvPr id="4" name="Slide Number Placeholder 3"/>
          <p:cNvSpPr>
            <a:spLocks noGrp="1"/>
          </p:cNvSpPr>
          <p:nvPr>
            <p:ph type="sldNum" sz="quarter" idx="12"/>
          </p:nvPr>
        </p:nvSpPr>
        <p:spPr/>
        <p:txBody>
          <a:bodyPr/>
          <a:lstStyle/>
          <a:p>
            <a:fld id="{D57F1E4F-1CFF-5643-939E-217C01CDF565}" type="slidenum">
              <a:rPr lang="en-US" smtClean="0"/>
              <a:pPr/>
              <a:t>56</a:t>
            </a:fld>
            <a:endParaRPr lang="en-US" dirty="0"/>
          </a:p>
        </p:txBody>
      </p:sp>
    </p:spTree>
    <p:extLst>
      <p:ext uri="{BB962C8B-B14F-4D97-AF65-F5344CB8AC3E}">
        <p14:creationId xmlns:p14="http://schemas.microsoft.com/office/powerpoint/2010/main" val="342338654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1000"/>
                                        <p:tgtEl>
                                          <p:spTgt spid="3">
                                            <p:txEl>
                                              <p:pRg st="9" end="9"/>
                                            </p:txEl>
                                          </p:spTgt>
                                        </p:tgtEl>
                                      </p:cBhvr>
                                    </p:animEffect>
                                    <p:anim calcmode="lin" valueType="num">
                                      <p:cBhvr>
                                        <p:cTn id="4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C00000"/>
                </a:solidFill>
              </a:rPr>
              <a:t>HER-2 directed therapies</a:t>
            </a:r>
          </a:p>
        </p:txBody>
      </p:sp>
      <p:sp>
        <p:nvSpPr>
          <p:cNvPr id="3" name="Content Placeholder 2"/>
          <p:cNvSpPr>
            <a:spLocks noGrp="1"/>
          </p:cNvSpPr>
          <p:nvPr>
            <p:ph idx="1"/>
          </p:nvPr>
        </p:nvSpPr>
        <p:spPr/>
        <p:txBody>
          <a:bodyPr/>
          <a:lstStyle/>
          <a:p>
            <a:r>
              <a:rPr lang="en-US" b="1" dirty="0"/>
              <a:t>90% of patients with HER-2 positive disease died in the past</a:t>
            </a:r>
          </a:p>
          <a:p>
            <a:r>
              <a:rPr lang="en-US" b="1" dirty="0"/>
              <a:t>Now 90% of patients are living or are cured</a:t>
            </a:r>
          </a:p>
          <a:p>
            <a:endParaRPr lang="en-US" b="1" dirty="0"/>
          </a:p>
          <a:p>
            <a:r>
              <a:rPr lang="en-US" b="1" dirty="0"/>
              <a:t>HER-2 positivity has gone from worst to best</a:t>
            </a:r>
          </a:p>
          <a:p>
            <a:r>
              <a:rPr lang="en-US" b="1" dirty="0"/>
              <a:t>New staging system downstaging HER-2 positive disease because of the good prognosis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57</a:t>
            </a:fld>
            <a:endParaRPr lang="en-US" dirty="0"/>
          </a:p>
        </p:txBody>
      </p:sp>
    </p:spTree>
    <p:extLst>
      <p:ext uri="{BB962C8B-B14F-4D97-AF65-F5344CB8AC3E}">
        <p14:creationId xmlns:p14="http://schemas.microsoft.com/office/powerpoint/2010/main" val="2252218824"/>
      </p:ext>
    </p:extLst>
  </p:cSld>
  <p:clrMapOvr>
    <a:masterClrMapping/>
  </p:clrMapOvr>
  <p:transition spd="slow">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rgbClr val="C00000"/>
                </a:solidFill>
              </a:rPr>
              <a:t>Side effects of HER-2 directed therapies</a:t>
            </a:r>
          </a:p>
        </p:txBody>
      </p:sp>
      <p:sp>
        <p:nvSpPr>
          <p:cNvPr id="3" name="Content Placeholder 2"/>
          <p:cNvSpPr>
            <a:spLocks noGrp="1"/>
          </p:cNvSpPr>
          <p:nvPr>
            <p:ph idx="1"/>
          </p:nvPr>
        </p:nvSpPr>
        <p:spPr/>
        <p:txBody>
          <a:bodyPr/>
          <a:lstStyle/>
          <a:p>
            <a:r>
              <a:rPr lang="en-US" b="1" dirty="0"/>
              <a:t>Serious </a:t>
            </a:r>
          </a:p>
          <a:p>
            <a:pPr lvl="1"/>
            <a:r>
              <a:rPr lang="en-US" sz="2800" dirty="0"/>
              <a:t>Cardiac toxicity</a:t>
            </a:r>
          </a:p>
          <a:p>
            <a:pPr lvl="1"/>
            <a:r>
              <a:rPr lang="en-US" sz="2800" dirty="0"/>
              <a:t>Respiratory toxicity</a:t>
            </a:r>
          </a:p>
          <a:p>
            <a:pPr lvl="1"/>
            <a:r>
              <a:rPr lang="en-US" sz="2800" dirty="0"/>
              <a:t>Infusion reactions</a:t>
            </a:r>
          </a:p>
          <a:p>
            <a:r>
              <a:rPr lang="en-US" b="1" dirty="0"/>
              <a:t>Common side effects</a:t>
            </a:r>
          </a:p>
          <a:p>
            <a:pPr lvl="1"/>
            <a:r>
              <a:rPr lang="en-US" sz="2800" dirty="0"/>
              <a:t>Nausea, vomiting headache</a:t>
            </a:r>
          </a:p>
          <a:p>
            <a:pPr lvl="1"/>
            <a:r>
              <a:rPr lang="en-US" sz="2800" dirty="0"/>
              <a:t>Body pain, weakness, rash</a:t>
            </a:r>
          </a:p>
        </p:txBody>
      </p:sp>
      <p:sp>
        <p:nvSpPr>
          <p:cNvPr id="4" name="Slide Number Placeholder 3"/>
          <p:cNvSpPr>
            <a:spLocks noGrp="1"/>
          </p:cNvSpPr>
          <p:nvPr>
            <p:ph type="sldNum" sz="quarter" idx="12"/>
          </p:nvPr>
        </p:nvSpPr>
        <p:spPr/>
        <p:txBody>
          <a:bodyPr/>
          <a:lstStyle/>
          <a:p>
            <a:fld id="{D57F1E4F-1CFF-5643-939E-217C01CDF565}" type="slidenum">
              <a:rPr lang="en-US" smtClean="0"/>
              <a:pPr/>
              <a:t>58</a:t>
            </a:fld>
            <a:endParaRPr lang="en-US" dirty="0"/>
          </a:p>
        </p:txBody>
      </p:sp>
    </p:spTree>
    <p:extLst>
      <p:ext uri="{BB962C8B-B14F-4D97-AF65-F5344CB8AC3E}">
        <p14:creationId xmlns:p14="http://schemas.microsoft.com/office/powerpoint/2010/main" val="21761392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2130428"/>
            <a:ext cx="6741459" cy="1470025"/>
          </a:xfrm>
        </p:spPr>
        <p:txBody>
          <a:bodyPr>
            <a:normAutofit/>
          </a:bodyPr>
          <a:lstStyle/>
          <a:p>
            <a:pPr algn="l"/>
            <a:r>
              <a:rPr lang="en-US" sz="5400" b="1" dirty="0">
                <a:solidFill>
                  <a:srgbClr val="C00000"/>
                </a:solidFill>
              </a:rPr>
              <a:t>Targeted Therapies</a:t>
            </a:r>
          </a:p>
        </p:txBody>
      </p:sp>
      <p:pic>
        <p:nvPicPr>
          <p:cNvPr id="4098" name="Picture 2" descr="http://media4.picsearch.com/is?GuT7wl1pXYa5gaIH3l7HBiQAczkLqr1U2nsR6ezzLow&amp;height=239"/>
          <p:cNvPicPr>
            <a:picLocks noChangeAspect="1" noChangeArrowheads="1"/>
          </p:cNvPicPr>
          <p:nvPr/>
        </p:nvPicPr>
        <p:blipFill rotWithShape="1">
          <a:blip r:embed="rId2">
            <a:extLst>
              <a:ext uri="{28A0092B-C50C-407E-A947-70E740481C1C}">
                <a14:useLocalDpi xmlns:a14="http://schemas.microsoft.com/office/drawing/2010/main" val="0"/>
              </a:ext>
            </a:extLst>
          </a:blip>
          <a:srcRect l="45450" t="33574" r="1379" b="10676"/>
          <a:stretch/>
        </p:blipFill>
        <p:spPr bwMode="auto">
          <a:xfrm>
            <a:off x="8050307" y="1629045"/>
            <a:ext cx="3702424" cy="3243754"/>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9F9D7D01-B1B4-D14E-82B8-1B58F51AAE43}"/>
              </a:ext>
            </a:extLst>
          </p:cNvPr>
          <p:cNvSpPr>
            <a:spLocks noGrp="1"/>
          </p:cNvSpPr>
          <p:nvPr>
            <p:ph type="subTitle" idx="1"/>
          </p:nvPr>
        </p:nvSpPr>
        <p:spPr>
          <a:xfrm>
            <a:off x="914399" y="3886202"/>
            <a:ext cx="6741459" cy="1649509"/>
          </a:xfrm>
        </p:spPr>
        <p:txBody>
          <a:bodyPr/>
          <a:lstStyle/>
          <a:p>
            <a:pPr algn="l"/>
            <a:r>
              <a:rPr lang="en-US" b="1" dirty="0">
                <a:solidFill>
                  <a:schemeClr val="tx1"/>
                </a:solidFill>
              </a:rPr>
              <a:t>Colon Cancer</a:t>
            </a:r>
          </a:p>
          <a:p>
            <a:pPr algn="l"/>
            <a:endParaRPr lang="en-US" dirty="0"/>
          </a:p>
        </p:txBody>
      </p:sp>
    </p:spTree>
    <p:extLst>
      <p:ext uri="{BB962C8B-B14F-4D97-AF65-F5344CB8AC3E}">
        <p14:creationId xmlns:p14="http://schemas.microsoft.com/office/powerpoint/2010/main" val="3238235114"/>
      </p:ext>
    </p:extLst>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B3E620-5F72-FC4F-A1F7-72977D10CA22}"/>
              </a:ext>
            </a:extLst>
          </p:cNvPr>
          <p:cNvSpPr>
            <a:spLocks noGrp="1"/>
          </p:cNvSpPr>
          <p:nvPr>
            <p:ph type="title"/>
          </p:nvPr>
        </p:nvSpPr>
        <p:spPr/>
        <p:txBody>
          <a:bodyPr>
            <a:normAutofit fontScale="90000"/>
          </a:bodyPr>
          <a:lstStyle/>
          <a:p>
            <a:r>
              <a:rPr lang="en-US" sz="4800" b="1" dirty="0">
                <a:solidFill>
                  <a:srgbClr val="C00000"/>
                </a:solidFill>
              </a:rPr>
              <a:t>Diseases impacted by targeted therapies</a:t>
            </a:r>
            <a:endParaRPr lang="en-US" sz="4800" dirty="0"/>
          </a:p>
        </p:txBody>
      </p:sp>
      <p:sp>
        <p:nvSpPr>
          <p:cNvPr id="3" name="Content Placeholder 2"/>
          <p:cNvSpPr>
            <a:spLocks noGrp="1"/>
          </p:cNvSpPr>
          <p:nvPr>
            <p:ph idx="1"/>
          </p:nvPr>
        </p:nvSpPr>
        <p:spPr/>
        <p:txBody>
          <a:bodyPr/>
          <a:lstStyle/>
          <a:p>
            <a:r>
              <a:rPr lang="en-US" dirty="0"/>
              <a:t>CML, </a:t>
            </a:r>
          </a:p>
          <a:p>
            <a:r>
              <a:rPr lang="en-US" dirty="0"/>
              <a:t>Lymphomas/ CLL</a:t>
            </a:r>
          </a:p>
          <a:p>
            <a:r>
              <a:rPr lang="en-US" dirty="0"/>
              <a:t>Breast cancer</a:t>
            </a:r>
          </a:p>
          <a:p>
            <a:r>
              <a:rPr lang="en-US" dirty="0"/>
              <a:t>Colon cancer</a:t>
            </a:r>
          </a:p>
          <a:p>
            <a:r>
              <a:rPr lang="en-US" dirty="0"/>
              <a:t>Kidney cancer</a:t>
            </a:r>
          </a:p>
          <a:p>
            <a:r>
              <a:rPr lang="en-US" dirty="0"/>
              <a:t>Lung cancer</a:t>
            </a:r>
          </a:p>
        </p:txBody>
      </p:sp>
      <p:sp>
        <p:nvSpPr>
          <p:cNvPr id="4" name="Slide Number Placeholder 3"/>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1468829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ChangeArrowheads="1"/>
          </p:cNvSpPr>
          <p:nvPr/>
        </p:nvSpPr>
        <p:spPr bwMode="auto">
          <a:xfrm>
            <a:off x="499533" y="803275"/>
            <a:ext cx="11286067"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r>
              <a:rPr lang="en-US" altLang="en-US" sz="3500" b="1" dirty="0">
                <a:solidFill>
                  <a:srgbClr val="E5E5FF"/>
                </a:solidFill>
              </a:rPr>
              <a:t>EGF Pathway</a:t>
            </a:r>
          </a:p>
        </p:txBody>
      </p:sp>
      <p:sp>
        <p:nvSpPr>
          <p:cNvPr id="140291" name="AutoShape 3"/>
          <p:cNvSpPr>
            <a:spLocks/>
          </p:cNvSpPr>
          <p:nvPr/>
        </p:nvSpPr>
        <p:spPr bwMode="auto">
          <a:xfrm rot="5400000">
            <a:off x="5142710" y="2886340"/>
            <a:ext cx="1138237" cy="6284384"/>
          </a:xfrm>
          <a:prstGeom prst="leftBracket">
            <a:avLst>
              <a:gd name="adj" fmla="val 67212"/>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2" name="Group 4"/>
          <p:cNvGrpSpPr>
            <a:grpSpLocks/>
          </p:cNvGrpSpPr>
          <p:nvPr/>
        </p:nvGrpSpPr>
        <p:grpSpPr bwMode="auto">
          <a:xfrm>
            <a:off x="2423584" y="5492750"/>
            <a:ext cx="6407149" cy="1201578"/>
            <a:chOff x="733" y="3416"/>
            <a:chExt cx="3188" cy="797"/>
          </a:xfrm>
        </p:grpSpPr>
        <p:grpSp>
          <p:nvGrpSpPr>
            <p:cNvPr id="327685" name="Group 5"/>
            <p:cNvGrpSpPr>
              <a:grpSpLocks/>
            </p:cNvGrpSpPr>
            <p:nvPr/>
          </p:nvGrpSpPr>
          <p:grpSpPr bwMode="auto">
            <a:xfrm>
              <a:off x="2032" y="3474"/>
              <a:ext cx="996" cy="739"/>
              <a:chOff x="1718" y="3477"/>
              <a:chExt cx="996" cy="739"/>
            </a:xfrm>
          </p:grpSpPr>
          <p:sp>
            <p:nvSpPr>
              <p:cNvPr id="327686" name="Text Box 6"/>
              <p:cNvSpPr txBox="1">
                <a:spLocks noChangeArrowheads="1"/>
              </p:cNvSpPr>
              <p:nvPr/>
            </p:nvSpPr>
            <p:spPr bwMode="auto">
              <a:xfrm>
                <a:off x="1718" y="4012"/>
                <a:ext cx="99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defTabSz="914400" fontAlgn="base">
                  <a:spcBef>
                    <a:spcPct val="50000"/>
                  </a:spcBef>
                  <a:spcAft>
                    <a:spcPct val="0"/>
                  </a:spcAft>
                </a:pPr>
                <a:r>
                  <a:rPr lang="en-US" altLang="en-US" sz="1400" b="1" dirty="0">
                    <a:solidFill>
                      <a:srgbClr val="FFFFFF"/>
                    </a:solidFill>
                  </a:rPr>
                  <a:t>Proliferation</a:t>
                </a:r>
              </a:p>
            </p:txBody>
          </p:sp>
          <p:grpSp>
            <p:nvGrpSpPr>
              <p:cNvPr id="327687" name="Group 7"/>
              <p:cNvGrpSpPr>
                <a:grpSpLocks/>
              </p:cNvGrpSpPr>
              <p:nvPr/>
            </p:nvGrpSpPr>
            <p:grpSpPr bwMode="auto">
              <a:xfrm flipH="1">
                <a:off x="1954" y="3477"/>
                <a:ext cx="546" cy="455"/>
                <a:chOff x="1812" y="2285"/>
                <a:chExt cx="685" cy="570"/>
              </a:xfrm>
            </p:grpSpPr>
            <p:grpSp>
              <p:nvGrpSpPr>
                <p:cNvPr id="327688" name="Group 8"/>
                <p:cNvGrpSpPr>
                  <a:grpSpLocks/>
                </p:cNvGrpSpPr>
                <p:nvPr/>
              </p:nvGrpSpPr>
              <p:grpSpPr bwMode="auto">
                <a:xfrm>
                  <a:off x="2210" y="2382"/>
                  <a:ext cx="112" cy="114"/>
                  <a:chOff x="2477" y="3375"/>
                  <a:chExt cx="147" cy="149"/>
                </a:xfrm>
              </p:grpSpPr>
              <p:sp>
                <p:nvSpPr>
                  <p:cNvPr id="327689" name="Oval 9"/>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140298" name="Oval 10"/>
                  <p:cNvSpPr>
                    <a:spLocks noChangeArrowheads="1"/>
                  </p:cNvSpPr>
                  <p:nvPr/>
                </p:nvSpPr>
                <p:spPr bwMode="auto">
                  <a:xfrm>
                    <a:off x="2478" y="3376"/>
                    <a:ext cx="140" cy="140"/>
                  </a:xfrm>
                  <a:prstGeom prst="ellipse">
                    <a:avLst/>
                  </a:prstGeom>
                  <a:gradFill rotWithShape="1">
                    <a:gsLst>
                      <a:gs pos="0">
                        <a:srgbClr val="D11405"/>
                      </a:gs>
                      <a:gs pos="100000">
                        <a:schemeClr val="hlink">
                          <a:alpha val="70000"/>
                        </a:schemeClr>
                      </a:gs>
                    </a:gsLst>
                    <a:path path="shape">
                      <a:fillToRect l="50000" t="50000" r="50000" b="50000"/>
                    </a:path>
                  </a:gradFill>
                  <a:ln w="9525" algn="ctr">
                    <a:noFill/>
                    <a:round/>
                    <a:headEnd/>
                    <a:tailEnd/>
                  </a:ln>
                  <a:effectLst>
                    <a:prstShdw prst="shdw17" dist="17961" dir="2700000">
                      <a:schemeClr val="hlink">
                        <a:gamma/>
                        <a:shade val="60000"/>
                        <a:invGamma/>
                      </a:schemeClr>
                    </a:prstShdw>
                  </a:effectLst>
                </p:spPr>
                <p:txBody>
                  <a:bodyPr wrap="none" anchor="ctr"/>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grpSp>
            <p:grpSp>
              <p:nvGrpSpPr>
                <p:cNvPr id="327691" name="Group 11"/>
                <p:cNvGrpSpPr>
                  <a:grpSpLocks/>
                </p:cNvGrpSpPr>
                <p:nvPr/>
              </p:nvGrpSpPr>
              <p:grpSpPr bwMode="auto">
                <a:xfrm>
                  <a:off x="1978" y="2644"/>
                  <a:ext cx="105" cy="106"/>
                  <a:chOff x="2477" y="3375"/>
                  <a:chExt cx="147" cy="149"/>
                </a:xfrm>
              </p:grpSpPr>
              <p:sp>
                <p:nvSpPr>
                  <p:cNvPr id="327692" name="Oval 12"/>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140301" name="Oval 13"/>
                  <p:cNvSpPr>
                    <a:spLocks noChangeArrowheads="1"/>
                  </p:cNvSpPr>
                  <p:nvPr/>
                </p:nvSpPr>
                <p:spPr bwMode="auto">
                  <a:xfrm>
                    <a:off x="2478" y="3375"/>
                    <a:ext cx="141" cy="141"/>
                  </a:xfrm>
                  <a:prstGeom prst="ellipse">
                    <a:avLst/>
                  </a:prstGeom>
                  <a:gradFill rotWithShape="1">
                    <a:gsLst>
                      <a:gs pos="0">
                        <a:srgbClr val="D11405"/>
                      </a:gs>
                      <a:gs pos="100000">
                        <a:schemeClr val="hlink">
                          <a:alpha val="70000"/>
                        </a:schemeClr>
                      </a:gs>
                    </a:gsLst>
                    <a:path path="shape">
                      <a:fillToRect l="50000" t="50000" r="50000" b="50000"/>
                    </a:path>
                  </a:gradFill>
                  <a:ln w="9525" algn="ctr">
                    <a:noFill/>
                    <a:round/>
                    <a:headEnd/>
                    <a:tailEnd/>
                  </a:ln>
                  <a:effectLst>
                    <a:prstShdw prst="shdw17" dist="17961" dir="2700000">
                      <a:schemeClr val="hlink">
                        <a:gamma/>
                        <a:shade val="60000"/>
                        <a:invGamma/>
                      </a:schemeClr>
                    </a:prstShdw>
                  </a:effectLst>
                </p:spPr>
                <p:txBody>
                  <a:bodyPr wrap="none" anchor="ctr"/>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grpSp>
            <p:grpSp>
              <p:nvGrpSpPr>
                <p:cNvPr id="327694" name="Group 14"/>
                <p:cNvGrpSpPr>
                  <a:grpSpLocks/>
                </p:cNvGrpSpPr>
                <p:nvPr/>
              </p:nvGrpSpPr>
              <p:grpSpPr bwMode="auto">
                <a:xfrm>
                  <a:off x="1886" y="2379"/>
                  <a:ext cx="93" cy="94"/>
                  <a:chOff x="2477" y="3375"/>
                  <a:chExt cx="147" cy="149"/>
                </a:xfrm>
              </p:grpSpPr>
              <p:sp>
                <p:nvSpPr>
                  <p:cNvPr id="327695" name="Oval 15"/>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140304" name="Oval 16"/>
                  <p:cNvSpPr>
                    <a:spLocks noChangeArrowheads="1"/>
                  </p:cNvSpPr>
                  <p:nvPr/>
                </p:nvSpPr>
                <p:spPr bwMode="auto">
                  <a:xfrm>
                    <a:off x="2477" y="3374"/>
                    <a:ext cx="142" cy="140"/>
                  </a:xfrm>
                  <a:prstGeom prst="ellipse">
                    <a:avLst/>
                  </a:prstGeom>
                  <a:gradFill rotWithShape="1">
                    <a:gsLst>
                      <a:gs pos="0">
                        <a:srgbClr val="D11405"/>
                      </a:gs>
                      <a:gs pos="100000">
                        <a:schemeClr val="hlink">
                          <a:alpha val="70000"/>
                        </a:schemeClr>
                      </a:gs>
                    </a:gsLst>
                    <a:path path="shape">
                      <a:fillToRect l="50000" t="50000" r="50000" b="50000"/>
                    </a:path>
                  </a:gradFill>
                  <a:ln w="9525" algn="ctr">
                    <a:noFill/>
                    <a:round/>
                    <a:headEnd/>
                    <a:tailEnd/>
                  </a:ln>
                  <a:effectLst>
                    <a:prstShdw prst="shdw17" dist="17961" dir="2700000">
                      <a:schemeClr val="hlink">
                        <a:gamma/>
                        <a:shade val="60000"/>
                        <a:invGamma/>
                      </a:schemeClr>
                    </a:prstShdw>
                  </a:effectLst>
                </p:spPr>
                <p:txBody>
                  <a:bodyPr wrap="none" anchor="ctr"/>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grpSp>
            <p:grpSp>
              <p:nvGrpSpPr>
                <p:cNvPr id="327697" name="Group 17"/>
                <p:cNvGrpSpPr>
                  <a:grpSpLocks/>
                </p:cNvGrpSpPr>
                <p:nvPr/>
              </p:nvGrpSpPr>
              <p:grpSpPr bwMode="auto">
                <a:xfrm>
                  <a:off x="2099" y="2391"/>
                  <a:ext cx="93" cy="94"/>
                  <a:chOff x="2477" y="3375"/>
                  <a:chExt cx="147" cy="149"/>
                </a:xfrm>
              </p:grpSpPr>
              <p:sp>
                <p:nvSpPr>
                  <p:cNvPr id="327698" name="Oval 18"/>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140307" name="Oval 19"/>
                  <p:cNvSpPr>
                    <a:spLocks noChangeArrowheads="1"/>
                  </p:cNvSpPr>
                  <p:nvPr/>
                </p:nvSpPr>
                <p:spPr bwMode="auto">
                  <a:xfrm>
                    <a:off x="2476" y="3374"/>
                    <a:ext cx="142" cy="142"/>
                  </a:xfrm>
                  <a:prstGeom prst="ellipse">
                    <a:avLst/>
                  </a:prstGeom>
                  <a:gradFill rotWithShape="1">
                    <a:gsLst>
                      <a:gs pos="0">
                        <a:srgbClr val="D11405"/>
                      </a:gs>
                      <a:gs pos="100000">
                        <a:schemeClr val="hlink">
                          <a:alpha val="70000"/>
                        </a:schemeClr>
                      </a:gs>
                    </a:gsLst>
                    <a:path path="shape">
                      <a:fillToRect l="50000" t="50000" r="50000" b="50000"/>
                    </a:path>
                  </a:gradFill>
                  <a:ln w="9525" algn="ctr">
                    <a:noFill/>
                    <a:round/>
                    <a:headEnd/>
                    <a:tailEnd/>
                  </a:ln>
                  <a:effectLst>
                    <a:prstShdw prst="shdw17" dist="17961" dir="2700000">
                      <a:schemeClr val="hlink">
                        <a:gamma/>
                        <a:shade val="60000"/>
                        <a:invGamma/>
                      </a:schemeClr>
                    </a:prstShdw>
                  </a:effectLst>
                </p:spPr>
                <p:txBody>
                  <a:bodyPr wrap="none" anchor="ctr"/>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grpSp>
            <p:grpSp>
              <p:nvGrpSpPr>
                <p:cNvPr id="327700" name="Group 20"/>
                <p:cNvGrpSpPr>
                  <a:grpSpLocks/>
                </p:cNvGrpSpPr>
                <p:nvPr/>
              </p:nvGrpSpPr>
              <p:grpSpPr bwMode="auto">
                <a:xfrm>
                  <a:off x="2245" y="2472"/>
                  <a:ext cx="147" cy="149"/>
                  <a:chOff x="2477" y="3375"/>
                  <a:chExt cx="147" cy="149"/>
                </a:xfrm>
              </p:grpSpPr>
              <p:sp>
                <p:nvSpPr>
                  <p:cNvPr id="327701" name="Oval 21"/>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140310" name="Oval 22"/>
                  <p:cNvSpPr>
                    <a:spLocks noChangeArrowheads="1"/>
                  </p:cNvSpPr>
                  <p:nvPr/>
                </p:nvSpPr>
                <p:spPr bwMode="auto">
                  <a:xfrm>
                    <a:off x="2477" y="3375"/>
                    <a:ext cx="140" cy="141"/>
                  </a:xfrm>
                  <a:prstGeom prst="ellipse">
                    <a:avLst/>
                  </a:prstGeom>
                  <a:gradFill rotWithShape="1">
                    <a:gsLst>
                      <a:gs pos="0">
                        <a:srgbClr val="D11405"/>
                      </a:gs>
                      <a:gs pos="100000">
                        <a:schemeClr val="hlink">
                          <a:alpha val="70000"/>
                        </a:schemeClr>
                      </a:gs>
                    </a:gsLst>
                    <a:path path="shape">
                      <a:fillToRect l="50000" t="50000" r="50000" b="50000"/>
                    </a:path>
                  </a:gradFill>
                  <a:ln w="9525" algn="ctr">
                    <a:noFill/>
                    <a:round/>
                    <a:headEnd/>
                    <a:tailEnd/>
                  </a:ln>
                  <a:effectLst>
                    <a:prstShdw prst="shdw17" dist="17961" dir="2700000">
                      <a:schemeClr val="hlink">
                        <a:gamma/>
                        <a:shade val="60000"/>
                        <a:invGamma/>
                      </a:schemeClr>
                    </a:prstShdw>
                  </a:effectLst>
                </p:spPr>
                <p:txBody>
                  <a:bodyPr wrap="none" anchor="ctr"/>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grpSp>
            <p:grpSp>
              <p:nvGrpSpPr>
                <p:cNvPr id="327703" name="Group 23"/>
                <p:cNvGrpSpPr>
                  <a:grpSpLocks/>
                </p:cNvGrpSpPr>
                <p:nvPr/>
              </p:nvGrpSpPr>
              <p:grpSpPr bwMode="auto">
                <a:xfrm>
                  <a:off x="2068" y="2600"/>
                  <a:ext cx="147" cy="149"/>
                  <a:chOff x="2477" y="3375"/>
                  <a:chExt cx="147" cy="149"/>
                </a:xfrm>
              </p:grpSpPr>
              <p:sp>
                <p:nvSpPr>
                  <p:cNvPr id="327704" name="Oval 24"/>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140313" name="Oval 25"/>
                  <p:cNvSpPr>
                    <a:spLocks noChangeArrowheads="1"/>
                  </p:cNvSpPr>
                  <p:nvPr/>
                </p:nvSpPr>
                <p:spPr bwMode="auto">
                  <a:xfrm>
                    <a:off x="2477" y="3375"/>
                    <a:ext cx="140" cy="141"/>
                  </a:xfrm>
                  <a:prstGeom prst="ellipse">
                    <a:avLst/>
                  </a:prstGeom>
                  <a:gradFill rotWithShape="1">
                    <a:gsLst>
                      <a:gs pos="0">
                        <a:srgbClr val="D11405"/>
                      </a:gs>
                      <a:gs pos="100000">
                        <a:schemeClr val="hlink">
                          <a:alpha val="70000"/>
                        </a:schemeClr>
                      </a:gs>
                    </a:gsLst>
                    <a:path path="shape">
                      <a:fillToRect l="50000" t="50000" r="50000" b="50000"/>
                    </a:path>
                  </a:gradFill>
                  <a:ln w="9525" algn="ctr">
                    <a:noFill/>
                    <a:round/>
                    <a:headEnd/>
                    <a:tailEnd/>
                  </a:ln>
                  <a:effectLst>
                    <a:prstShdw prst="shdw17" dist="17961" dir="2700000">
                      <a:schemeClr val="hlink">
                        <a:gamma/>
                        <a:shade val="60000"/>
                        <a:invGamma/>
                      </a:schemeClr>
                    </a:prstShdw>
                  </a:effectLst>
                </p:spPr>
                <p:txBody>
                  <a:bodyPr wrap="none" anchor="ctr"/>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grpSp>
            <p:grpSp>
              <p:nvGrpSpPr>
                <p:cNvPr id="327706" name="Group 26"/>
                <p:cNvGrpSpPr>
                  <a:grpSpLocks/>
                </p:cNvGrpSpPr>
                <p:nvPr/>
              </p:nvGrpSpPr>
              <p:grpSpPr bwMode="auto">
                <a:xfrm>
                  <a:off x="2350" y="2583"/>
                  <a:ext cx="147" cy="149"/>
                  <a:chOff x="2477" y="3375"/>
                  <a:chExt cx="147" cy="149"/>
                </a:xfrm>
              </p:grpSpPr>
              <p:sp>
                <p:nvSpPr>
                  <p:cNvPr id="327707" name="Oval 27"/>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140316" name="Oval 28"/>
                  <p:cNvSpPr>
                    <a:spLocks noChangeArrowheads="1"/>
                  </p:cNvSpPr>
                  <p:nvPr/>
                </p:nvSpPr>
                <p:spPr bwMode="auto">
                  <a:xfrm>
                    <a:off x="2478" y="3375"/>
                    <a:ext cx="140" cy="141"/>
                  </a:xfrm>
                  <a:prstGeom prst="ellipse">
                    <a:avLst/>
                  </a:prstGeom>
                  <a:gradFill rotWithShape="1">
                    <a:gsLst>
                      <a:gs pos="0">
                        <a:srgbClr val="D11405"/>
                      </a:gs>
                      <a:gs pos="100000">
                        <a:schemeClr val="hlink">
                          <a:alpha val="70000"/>
                        </a:schemeClr>
                      </a:gs>
                    </a:gsLst>
                    <a:path path="shape">
                      <a:fillToRect l="50000" t="50000" r="50000" b="50000"/>
                    </a:path>
                  </a:gradFill>
                  <a:ln w="9525" algn="ctr">
                    <a:noFill/>
                    <a:round/>
                    <a:headEnd/>
                    <a:tailEnd/>
                  </a:ln>
                  <a:effectLst>
                    <a:prstShdw prst="shdw17" dist="17961" dir="2700000">
                      <a:schemeClr val="hlink">
                        <a:gamma/>
                        <a:shade val="60000"/>
                        <a:invGamma/>
                      </a:schemeClr>
                    </a:prstShdw>
                  </a:effectLst>
                </p:spPr>
                <p:txBody>
                  <a:bodyPr wrap="none" anchor="ctr"/>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grpSp>
            <p:grpSp>
              <p:nvGrpSpPr>
                <p:cNvPr id="327709" name="Group 29"/>
                <p:cNvGrpSpPr>
                  <a:grpSpLocks/>
                </p:cNvGrpSpPr>
                <p:nvPr/>
              </p:nvGrpSpPr>
              <p:grpSpPr bwMode="auto">
                <a:xfrm rot="-1710681">
                  <a:off x="2317" y="2358"/>
                  <a:ext cx="147" cy="149"/>
                  <a:chOff x="2477" y="3375"/>
                  <a:chExt cx="147" cy="149"/>
                </a:xfrm>
              </p:grpSpPr>
              <p:sp>
                <p:nvSpPr>
                  <p:cNvPr id="327710" name="Oval 30"/>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140319" name="Oval 31"/>
                  <p:cNvSpPr>
                    <a:spLocks noChangeArrowheads="1"/>
                  </p:cNvSpPr>
                  <p:nvPr/>
                </p:nvSpPr>
                <p:spPr bwMode="auto">
                  <a:xfrm>
                    <a:off x="2479" y="3374"/>
                    <a:ext cx="140" cy="141"/>
                  </a:xfrm>
                  <a:prstGeom prst="ellipse">
                    <a:avLst/>
                  </a:prstGeom>
                  <a:gradFill rotWithShape="1">
                    <a:gsLst>
                      <a:gs pos="0">
                        <a:srgbClr val="D11405"/>
                      </a:gs>
                      <a:gs pos="100000">
                        <a:schemeClr val="hlink">
                          <a:alpha val="70000"/>
                        </a:schemeClr>
                      </a:gs>
                    </a:gsLst>
                    <a:path path="shape">
                      <a:fillToRect l="50000" t="50000" r="50000" b="50000"/>
                    </a:path>
                  </a:gradFill>
                  <a:ln w="9525" algn="ctr">
                    <a:noFill/>
                    <a:round/>
                    <a:headEnd/>
                    <a:tailEnd/>
                  </a:ln>
                  <a:effectLst>
                    <a:prstShdw prst="shdw17" dist="17961" dir="2700000">
                      <a:schemeClr val="hlink">
                        <a:gamma/>
                        <a:shade val="60000"/>
                        <a:invGamma/>
                      </a:schemeClr>
                    </a:prstShdw>
                  </a:effectLst>
                </p:spPr>
                <p:txBody>
                  <a:bodyPr wrap="none" anchor="ctr"/>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grpSp>
            <p:grpSp>
              <p:nvGrpSpPr>
                <p:cNvPr id="327712" name="Group 32"/>
                <p:cNvGrpSpPr>
                  <a:grpSpLocks/>
                </p:cNvGrpSpPr>
                <p:nvPr/>
              </p:nvGrpSpPr>
              <p:grpSpPr bwMode="auto">
                <a:xfrm rot="-1710681">
                  <a:off x="1957" y="2344"/>
                  <a:ext cx="164" cy="166"/>
                  <a:chOff x="2477" y="3375"/>
                  <a:chExt cx="147" cy="149"/>
                </a:xfrm>
              </p:grpSpPr>
              <p:sp>
                <p:nvSpPr>
                  <p:cNvPr id="327713" name="Oval 33"/>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140322" name="Oval 34"/>
                  <p:cNvSpPr>
                    <a:spLocks noChangeArrowheads="1"/>
                  </p:cNvSpPr>
                  <p:nvPr/>
                </p:nvSpPr>
                <p:spPr bwMode="auto">
                  <a:xfrm>
                    <a:off x="2478" y="3375"/>
                    <a:ext cx="141" cy="141"/>
                  </a:xfrm>
                  <a:prstGeom prst="ellipse">
                    <a:avLst/>
                  </a:prstGeom>
                  <a:gradFill rotWithShape="1">
                    <a:gsLst>
                      <a:gs pos="0">
                        <a:srgbClr val="D11405"/>
                      </a:gs>
                      <a:gs pos="100000">
                        <a:schemeClr val="hlink">
                          <a:alpha val="70000"/>
                        </a:schemeClr>
                      </a:gs>
                    </a:gsLst>
                    <a:path path="shape">
                      <a:fillToRect l="50000" t="50000" r="50000" b="50000"/>
                    </a:path>
                  </a:gradFill>
                  <a:ln w="9525" algn="ctr">
                    <a:noFill/>
                    <a:round/>
                    <a:headEnd/>
                    <a:tailEnd/>
                  </a:ln>
                  <a:effectLst>
                    <a:prstShdw prst="shdw17" dist="17961" dir="2700000">
                      <a:schemeClr val="hlink">
                        <a:gamma/>
                        <a:shade val="60000"/>
                        <a:invGamma/>
                      </a:schemeClr>
                    </a:prstShdw>
                  </a:effectLst>
                </p:spPr>
                <p:txBody>
                  <a:bodyPr wrap="none" anchor="ctr"/>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grpSp>
            <p:grpSp>
              <p:nvGrpSpPr>
                <p:cNvPr id="327715" name="Group 35"/>
                <p:cNvGrpSpPr>
                  <a:grpSpLocks/>
                </p:cNvGrpSpPr>
                <p:nvPr/>
              </p:nvGrpSpPr>
              <p:grpSpPr bwMode="auto">
                <a:xfrm rot="5114289">
                  <a:off x="1813" y="2454"/>
                  <a:ext cx="164" cy="166"/>
                  <a:chOff x="2477" y="3375"/>
                  <a:chExt cx="147" cy="149"/>
                </a:xfrm>
              </p:grpSpPr>
              <p:sp>
                <p:nvSpPr>
                  <p:cNvPr id="327716" name="Oval 36"/>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prstShdw>
                  </a:effectLst>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140325" name="Oval 37"/>
                  <p:cNvSpPr>
                    <a:spLocks noChangeArrowheads="1"/>
                  </p:cNvSpPr>
                  <p:nvPr/>
                </p:nvSpPr>
                <p:spPr bwMode="auto">
                  <a:xfrm>
                    <a:off x="2477" y="3375"/>
                    <a:ext cx="141" cy="141"/>
                  </a:xfrm>
                  <a:prstGeom prst="ellipse">
                    <a:avLst/>
                  </a:prstGeom>
                  <a:gradFill rotWithShape="1">
                    <a:gsLst>
                      <a:gs pos="0">
                        <a:srgbClr val="D11405"/>
                      </a:gs>
                      <a:gs pos="100000">
                        <a:schemeClr val="hlink">
                          <a:alpha val="70000"/>
                        </a:schemeClr>
                      </a:gs>
                    </a:gsLst>
                    <a:path path="shape">
                      <a:fillToRect l="50000" t="50000" r="50000" b="50000"/>
                    </a:path>
                  </a:gradFill>
                  <a:ln>
                    <a:noFill/>
                  </a:ln>
                  <a:effectLst>
                    <a:prstShdw prst="shdw17" dist="17961" dir="2700000">
                      <a:srgbClr val="946105"/>
                    </a:prstShdw>
                  </a:effectLst>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grpSp>
            <p:grpSp>
              <p:nvGrpSpPr>
                <p:cNvPr id="327718" name="Group 38"/>
                <p:cNvGrpSpPr>
                  <a:grpSpLocks/>
                </p:cNvGrpSpPr>
                <p:nvPr/>
              </p:nvGrpSpPr>
              <p:grpSpPr bwMode="auto">
                <a:xfrm>
                  <a:off x="2127" y="2706"/>
                  <a:ext cx="147" cy="149"/>
                  <a:chOff x="2477" y="3375"/>
                  <a:chExt cx="147" cy="149"/>
                </a:xfrm>
              </p:grpSpPr>
              <p:sp>
                <p:nvSpPr>
                  <p:cNvPr id="327719" name="Oval 39"/>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140328" name="Oval 40"/>
                  <p:cNvSpPr>
                    <a:spLocks noChangeArrowheads="1"/>
                  </p:cNvSpPr>
                  <p:nvPr/>
                </p:nvSpPr>
                <p:spPr bwMode="auto">
                  <a:xfrm>
                    <a:off x="2478" y="3375"/>
                    <a:ext cx="140" cy="141"/>
                  </a:xfrm>
                  <a:prstGeom prst="ellipse">
                    <a:avLst/>
                  </a:prstGeom>
                  <a:gradFill rotWithShape="1">
                    <a:gsLst>
                      <a:gs pos="0">
                        <a:srgbClr val="D11405"/>
                      </a:gs>
                      <a:gs pos="100000">
                        <a:schemeClr val="hlink">
                          <a:alpha val="70000"/>
                        </a:schemeClr>
                      </a:gs>
                    </a:gsLst>
                    <a:path path="shape">
                      <a:fillToRect l="50000" t="50000" r="50000" b="50000"/>
                    </a:path>
                  </a:gradFill>
                  <a:ln w="9525" algn="ctr">
                    <a:noFill/>
                    <a:round/>
                    <a:headEnd/>
                    <a:tailEnd/>
                  </a:ln>
                  <a:effectLst>
                    <a:prstShdw prst="shdw17" dist="17961" dir="2700000">
                      <a:schemeClr val="hlink">
                        <a:gamma/>
                        <a:shade val="60000"/>
                        <a:invGamma/>
                      </a:schemeClr>
                    </a:prstShdw>
                  </a:effectLst>
                </p:spPr>
                <p:txBody>
                  <a:bodyPr wrap="none" anchor="ctr"/>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grpSp>
            <p:grpSp>
              <p:nvGrpSpPr>
                <p:cNvPr id="327721" name="Group 41"/>
                <p:cNvGrpSpPr>
                  <a:grpSpLocks/>
                </p:cNvGrpSpPr>
                <p:nvPr/>
              </p:nvGrpSpPr>
              <p:grpSpPr bwMode="auto">
                <a:xfrm>
                  <a:off x="2216" y="2607"/>
                  <a:ext cx="147" cy="149"/>
                  <a:chOff x="2477" y="3375"/>
                  <a:chExt cx="147" cy="149"/>
                </a:xfrm>
              </p:grpSpPr>
              <p:sp>
                <p:nvSpPr>
                  <p:cNvPr id="327722" name="Oval 42"/>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140331" name="Oval 43"/>
                  <p:cNvSpPr>
                    <a:spLocks noChangeArrowheads="1"/>
                  </p:cNvSpPr>
                  <p:nvPr/>
                </p:nvSpPr>
                <p:spPr bwMode="auto">
                  <a:xfrm>
                    <a:off x="2477" y="3375"/>
                    <a:ext cx="140" cy="141"/>
                  </a:xfrm>
                  <a:prstGeom prst="ellipse">
                    <a:avLst/>
                  </a:prstGeom>
                  <a:gradFill rotWithShape="1">
                    <a:gsLst>
                      <a:gs pos="0">
                        <a:srgbClr val="D11405"/>
                      </a:gs>
                      <a:gs pos="100000">
                        <a:schemeClr val="hlink">
                          <a:alpha val="70000"/>
                        </a:schemeClr>
                      </a:gs>
                    </a:gsLst>
                    <a:path path="shape">
                      <a:fillToRect l="50000" t="50000" r="50000" b="50000"/>
                    </a:path>
                  </a:gradFill>
                  <a:ln w="9525" algn="ctr">
                    <a:noFill/>
                    <a:round/>
                    <a:headEnd/>
                    <a:tailEnd/>
                  </a:ln>
                  <a:effectLst>
                    <a:prstShdw prst="shdw17" dist="17961" dir="2700000">
                      <a:schemeClr val="hlink">
                        <a:gamma/>
                        <a:shade val="60000"/>
                        <a:invGamma/>
                      </a:schemeClr>
                    </a:prstShdw>
                  </a:effectLst>
                </p:spPr>
                <p:txBody>
                  <a:bodyPr wrap="none" anchor="ctr"/>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grpSp>
            <p:grpSp>
              <p:nvGrpSpPr>
                <p:cNvPr id="327724" name="Group 44"/>
                <p:cNvGrpSpPr>
                  <a:grpSpLocks/>
                </p:cNvGrpSpPr>
                <p:nvPr/>
              </p:nvGrpSpPr>
              <p:grpSpPr bwMode="auto">
                <a:xfrm>
                  <a:off x="2113" y="2466"/>
                  <a:ext cx="147" cy="149"/>
                  <a:chOff x="2477" y="3375"/>
                  <a:chExt cx="147" cy="149"/>
                </a:xfrm>
              </p:grpSpPr>
              <p:sp>
                <p:nvSpPr>
                  <p:cNvPr id="327725" name="Oval 45"/>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140334" name="Oval 46"/>
                  <p:cNvSpPr>
                    <a:spLocks noChangeArrowheads="1"/>
                  </p:cNvSpPr>
                  <p:nvPr/>
                </p:nvSpPr>
                <p:spPr bwMode="auto">
                  <a:xfrm>
                    <a:off x="2477" y="3375"/>
                    <a:ext cx="140" cy="141"/>
                  </a:xfrm>
                  <a:prstGeom prst="ellipse">
                    <a:avLst/>
                  </a:prstGeom>
                  <a:gradFill rotWithShape="1">
                    <a:gsLst>
                      <a:gs pos="0">
                        <a:srgbClr val="D11405"/>
                      </a:gs>
                      <a:gs pos="100000">
                        <a:schemeClr val="hlink">
                          <a:alpha val="70000"/>
                        </a:schemeClr>
                      </a:gs>
                    </a:gsLst>
                    <a:path path="shape">
                      <a:fillToRect l="50000" t="50000" r="50000" b="50000"/>
                    </a:path>
                  </a:gradFill>
                  <a:ln w="9525" algn="ctr">
                    <a:noFill/>
                    <a:round/>
                    <a:headEnd/>
                    <a:tailEnd/>
                  </a:ln>
                  <a:effectLst>
                    <a:prstShdw prst="shdw17" dist="17961" dir="2700000">
                      <a:schemeClr val="hlink">
                        <a:gamma/>
                        <a:shade val="60000"/>
                        <a:invGamma/>
                      </a:schemeClr>
                    </a:prstShdw>
                  </a:effectLst>
                </p:spPr>
                <p:txBody>
                  <a:bodyPr wrap="none" anchor="ctr"/>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grpSp>
            <p:grpSp>
              <p:nvGrpSpPr>
                <p:cNvPr id="327727" name="Group 47"/>
                <p:cNvGrpSpPr>
                  <a:grpSpLocks/>
                </p:cNvGrpSpPr>
                <p:nvPr/>
              </p:nvGrpSpPr>
              <p:grpSpPr bwMode="auto">
                <a:xfrm>
                  <a:off x="1976" y="2496"/>
                  <a:ext cx="147" cy="149"/>
                  <a:chOff x="2477" y="3375"/>
                  <a:chExt cx="147" cy="149"/>
                </a:xfrm>
              </p:grpSpPr>
              <p:sp>
                <p:nvSpPr>
                  <p:cNvPr id="327728" name="Oval 48"/>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140337" name="Oval 49"/>
                  <p:cNvSpPr>
                    <a:spLocks noChangeArrowheads="1"/>
                  </p:cNvSpPr>
                  <p:nvPr/>
                </p:nvSpPr>
                <p:spPr bwMode="auto">
                  <a:xfrm>
                    <a:off x="2477" y="3375"/>
                    <a:ext cx="141" cy="141"/>
                  </a:xfrm>
                  <a:prstGeom prst="ellipse">
                    <a:avLst/>
                  </a:prstGeom>
                  <a:gradFill rotWithShape="1">
                    <a:gsLst>
                      <a:gs pos="0">
                        <a:srgbClr val="D11405"/>
                      </a:gs>
                      <a:gs pos="100000">
                        <a:schemeClr val="hlink">
                          <a:alpha val="70000"/>
                        </a:schemeClr>
                      </a:gs>
                    </a:gsLst>
                    <a:path path="shape">
                      <a:fillToRect l="50000" t="50000" r="50000" b="50000"/>
                    </a:path>
                  </a:gradFill>
                  <a:ln w="9525" algn="ctr">
                    <a:noFill/>
                    <a:round/>
                    <a:headEnd/>
                    <a:tailEnd/>
                  </a:ln>
                  <a:effectLst>
                    <a:prstShdw prst="shdw17" dist="17961" dir="2700000">
                      <a:schemeClr val="hlink">
                        <a:gamma/>
                        <a:shade val="60000"/>
                        <a:invGamma/>
                      </a:schemeClr>
                    </a:prstShdw>
                  </a:effectLst>
                </p:spPr>
                <p:txBody>
                  <a:bodyPr wrap="none" anchor="ctr"/>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grpSp>
            <p:grpSp>
              <p:nvGrpSpPr>
                <p:cNvPr id="327730" name="Group 50"/>
                <p:cNvGrpSpPr>
                  <a:grpSpLocks/>
                </p:cNvGrpSpPr>
                <p:nvPr/>
              </p:nvGrpSpPr>
              <p:grpSpPr bwMode="auto">
                <a:xfrm>
                  <a:off x="2120" y="2285"/>
                  <a:ext cx="147" cy="149"/>
                  <a:chOff x="2477" y="3375"/>
                  <a:chExt cx="147" cy="149"/>
                </a:xfrm>
              </p:grpSpPr>
              <p:sp>
                <p:nvSpPr>
                  <p:cNvPr id="327731" name="Oval 51"/>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140340" name="Oval 52"/>
                  <p:cNvSpPr>
                    <a:spLocks noChangeArrowheads="1"/>
                  </p:cNvSpPr>
                  <p:nvPr/>
                </p:nvSpPr>
                <p:spPr bwMode="auto">
                  <a:xfrm>
                    <a:off x="2477" y="3375"/>
                    <a:ext cx="141" cy="141"/>
                  </a:xfrm>
                  <a:prstGeom prst="ellipse">
                    <a:avLst/>
                  </a:prstGeom>
                  <a:gradFill rotWithShape="1">
                    <a:gsLst>
                      <a:gs pos="0">
                        <a:srgbClr val="D11405"/>
                      </a:gs>
                      <a:gs pos="100000">
                        <a:schemeClr val="hlink">
                          <a:alpha val="70000"/>
                        </a:schemeClr>
                      </a:gs>
                    </a:gsLst>
                    <a:path path="shape">
                      <a:fillToRect l="50000" t="50000" r="50000" b="50000"/>
                    </a:path>
                  </a:gradFill>
                  <a:ln w="9525" algn="ctr">
                    <a:noFill/>
                    <a:round/>
                    <a:headEnd/>
                    <a:tailEnd/>
                  </a:ln>
                  <a:effectLst>
                    <a:prstShdw prst="shdw17" dist="17961" dir="2700000">
                      <a:schemeClr val="hlink">
                        <a:gamma/>
                        <a:shade val="60000"/>
                        <a:invGamma/>
                      </a:schemeClr>
                    </a:prstShdw>
                  </a:effectLst>
                </p:spPr>
                <p:txBody>
                  <a:bodyPr wrap="none" anchor="ctr"/>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grpSp>
            <p:grpSp>
              <p:nvGrpSpPr>
                <p:cNvPr id="327733" name="Group 53"/>
                <p:cNvGrpSpPr>
                  <a:grpSpLocks/>
                </p:cNvGrpSpPr>
                <p:nvPr/>
              </p:nvGrpSpPr>
              <p:grpSpPr bwMode="auto">
                <a:xfrm>
                  <a:off x="2039" y="2722"/>
                  <a:ext cx="93" cy="94"/>
                  <a:chOff x="2477" y="3375"/>
                  <a:chExt cx="147" cy="149"/>
                </a:xfrm>
              </p:grpSpPr>
              <p:sp>
                <p:nvSpPr>
                  <p:cNvPr id="327734" name="Oval 54"/>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140343" name="Oval 55"/>
                  <p:cNvSpPr>
                    <a:spLocks noChangeArrowheads="1"/>
                  </p:cNvSpPr>
                  <p:nvPr/>
                </p:nvSpPr>
                <p:spPr bwMode="auto">
                  <a:xfrm>
                    <a:off x="2477" y="3374"/>
                    <a:ext cx="140" cy="140"/>
                  </a:xfrm>
                  <a:prstGeom prst="ellipse">
                    <a:avLst/>
                  </a:prstGeom>
                  <a:gradFill rotWithShape="1">
                    <a:gsLst>
                      <a:gs pos="0">
                        <a:srgbClr val="D11405"/>
                      </a:gs>
                      <a:gs pos="100000">
                        <a:schemeClr val="hlink">
                          <a:alpha val="70000"/>
                        </a:schemeClr>
                      </a:gs>
                    </a:gsLst>
                    <a:path path="shape">
                      <a:fillToRect l="50000" t="50000" r="50000" b="50000"/>
                    </a:path>
                  </a:gradFill>
                  <a:ln w="9525" algn="ctr">
                    <a:noFill/>
                    <a:round/>
                    <a:headEnd/>
                    <a:tailEnd/>
                  </a:ln>
                  <a:effectLst>
                    <a:prstShdw prst="shdw17" dist="17961" dir="2700000">
                      <a:schemeClr val="hlink">
                        <a:gamma/>
                        <a:shade val="60000"/>
                        <a:invGamma/>
                      </a:schemeClr>
                    </a:prstShdw>
                  </a:effectLst>
                </p:spPr>
                <p:txBody>
                  <a:bodyPr wrap="none" anchor="ctr"/>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grpSp>
            <p:grpSp>
              <p:nvGrpSpPr>
                <p:cNvPr id="327736" name="Group 56"/>
                <p:cNvGrpSpPr>
                  <a:grpSpLocks/>
                </p:cNvGrpSpPr>
                <p:nvPr/>
              </p:nvGrpSpPr>
              <p:grpSpPr bwMode="auto">
                <a:xfrm>
                  <a:off x="1907" y="2598"/>
                  <a:ext cx="93" cy="94"/>
                  <a:chOff x="2477" y="3375"/>
                  <a:chExt cx="147" cy="149"/>
                </a:xfrm>
              </p:grpSpPr>
              <p:sp>
                <p:nvSpPr>
                  <p:cNvPr id="327737" name="Oval 57"/>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140346" name="Oval 58"/>
                  <p:cNvSpPr>
                    <a:spLocks noChangeArrowheads="1"/>
                  </p:cNvSpPr>
                  <p:nvPr/>
                </p:nvSpPr>
                <p:spPr bwMode="auto">
                  <a:xfrm>
                    <a:off x="2477" y="3374"/>
                    <a:ext cx="140" cy="140"/>
                  </a:xfrm>
                  <a:prstGeom prst="ellipse">
                    <a:avLst/>
                  </a:prstGeom>
                  <a:gradFill rotWithShape="1">
                    <a:gsLst>
                      <a:gs pos="0">
                        <a:srgbClr val="D11405"/>
                      </a:gs>
                      <a:gs pos="100000">
                        <a:schemeClr val="hlink">
                          <a:alpha val="70000"/>
                        </a:schemeClr>
                      </a:gs>
                    </a:gsLst>
                    <a:path path="shape">
                      <a:fillToRect l="50000" t="50000" r="50000" b="50000"/>
                    </a:path>
                  </a:gradFill>
                  <a:ln w="9525" algn="ctr">
                    <a:noFill/>
                    <a:round/>
                    <a:headEnd/>
                    <a:tailEnd/>
                  </a:ln>
                  <a:effectLst>
                    <a:prstShdw prst="shdw17" dist="17961" dir="2700000">
                      <a:schemeClr val="hlink">
                        <a:gamma/>
                        <a:shade val="60000"/>
                        <a:invGamma/>
                      </a:schemeClr>
                    </a:prstShdw>
                  </a:effectLst>
                </p:spPr>
                <p:txBody>
                  <a:bodyPr wrap="none" anchor="ctr"/>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grpSp>
            <p:grpSp>
              <p:nvGrpSpPr>
                <p:cNvPr id="327739" name="Group 59"/>
                <p:cNvGrpSpPr>
                  <a:grpSpLocks/>
                </p:cNvGrpSpPr>
                <p:nvPr/>
              </p:nvGrpSpPr>
              <p:grpSpPr bwMode="auto">
                <a:xfrm>
                  <a:off x="1903" y="2694"/>
                  <a:ext cx="105" cy="106"/>
                  <a:chOff x="2477" y="3375"/>
                  <a:chExt cx="147" cy="149"/>
                </a:xfrm>
              </p:grpSpPr>
              <p:sp>
                <p:nvSpPr>
                  <p:cNvPr id="327740" name="Oval 60"/>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140349" name="Oval 61"/>
                  <p:cNvSpPr>
                    <a:spLocks noChangeArrowheads="1"/>
                  </p:cNvSpPr>
                  <p:nvPr/>
                </p:nvSpPr>
                <p:spPr bwMode="auto">
                  <a:xfrm>
                    <a:off x="2477" y="3375"/>
                    <a:ext cx="142" cy="141"/>
                  </a:xfrm>
                  <a:prstGeom prst="ellipse">
                    <a:avLst/>
                  </a:prstGeom>
                  <a:gradFill rotWithShape="1">
                    <a:gsLst>
                      <a:gs pos="0">
                        <a:srgbClr val="D11405"/>
                      </a:gs>
                      <a:gs pos="100000">
                        <a:schemeClr val="hlink">
                          <a:alpha val="70000"/>
                        </a:schemeClr>
                      </a:gs>
                    </a:gsLst>
                    <a:path path="shape">
                      <a:fillToRect l="50000" t="50000" r="50000" b="50000"/>
                    </a:path>
                  </a:gradFill>
                  <a:ln w="9525" algn="ctr">
                    <a:noFill/>
                    <a:round/>
                    <a:headEnd/>
                    <a:tailEnd/>
                  </a:ln>
                  <a:effectLst>
                    <a:prstShdw prst="shdw17" dist="17961" dir="2700000">
                      <a:schemeClr val="hlink">
                        <a:gamma/>
                        <a:shade val="60000"/>
                        <a:invGamma/>
                      </a:schemeClr>
                    </a:prstShdw>
                  </a:effectLst>
                </p:spPr>
                <p:txBody>
                  <a:bodyPr wrap="none" anchor="ctr"/>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grpSp>
            <p:grpSp>
              <p:nvGrpSpPr>
                <p:cNvPr id="327742" name="Group 62"/>
                <p:cNvGrpSpPr>
                  <a:grpSpLocks/>
                </p:cNvGrpSpPr>
                <p:nvPr/>
              </p:nvGrpSpPr>
              <p:grpSpPr bwMode="auto">
                <a:xfrm>
                  <a:off x="1850" y="2651"/>
                  <a:ext cx="74" cy="75"/>
                  <a:chOff x="2477" y="3375"/>
                  <a:chExt cx="147" cy="149"/>
                </a:xfrm>
              </p:grpSpPr>
              <p:sp>
                <p:nvSpPr>
                  <p:cNvPr id="327743" name="Oval 63"/>
                  <p:cNvSpPr>
                    <a:spLocks noChangeArrowheads="1"/>
                  </p:cNvSpPr>
                  <p:nvPr/>
                </p:nvSpPr>
                <p:spPr bwMode="auto">
                  <a:xfrm>
                    <a:off x="2483" y="3383"/>
                    <a:ext cx="141" cy="141"/>
                  </a:xfrm>
                  <a:prstGeom prst="ellipse">
                    <a:avLst/>
                  </a:prstGeom>
                  <a:solidFill>
                    <a:srgbClr val="969696"/>
                  </a:solidFill>
                  <a:ln>
                    <a:noFill/>
                  </a:ln>
                  <a:effectLst>
                    <a:prstShdw prst="shdw17" dist="17961" dir="2700000">
                      <a:srgbClr val="5A5A5A"/>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140352" name="Oval 64"/>
                  <p:cNvSpPr>
                    <a:spLocks noChangeArrowheads="1"/>
                  </p:cNvSpPr>
                  <p:nvPr/>
                </p:nvSpPr>
                <p:spPr bwMode="auto">
                  <a:xfrm>
                    <a:off x="2477" y="3374"/>
                    <a:ext cx="142" cy="142"/>
                  </a:xfrm>
                  <a:prstGeom prst="ellipse">
                    <a:avLst/>
                  </a:prstGeom>
                  <a:gradFill rotWithShape="1">
                    <a:gsLst>
                      <a:gs pos="0">
                        <a:srgbClr val="D11405"/>
                      </a:gs>
                      <a:gs pos="100000">
                        <a:schemeClr val="hlink">
                          <a:alpha val="70000"/>
                        </a:schemeClr>
                      </a:gs>
                    </a:gsLst>
                    <a:path path="shape">
                      <a:fillToRect l="50000" t="50000" r="50000" b="50000"/>
                    </a:path>
                  </a:gradFill>
                  <a:ln w="9525" algn="ctr">
                    <a:noFill/>
                    <a:round/>
                    <a:headEnd/>
                    <a:tailEnd/>
                  </a:ln>
                  <a:effectLst>
                    <a:prstShdw prst="shdw17" dist="17961" dir="2700000">
                      <a:schemeClr val="hlink">
                        <a:gamma/>
                        <a:shade val="60000"/>
                        <a:invGamma/>
                      </a:schemeClr>
                    </a:prstShdw>
                  </a:effectLst>
                </p:spPr>
                <p:txBody>
                  <a:bodyPr wrap="none" anchor="ctr"/>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grpSp>
          </p:grpSp>
        </p:grpSp>
        <p:grpSp>
          <p:nvGrpSpPr>
            <p:cNvPr id="327745" name="Group 65"/>
            <p:cNvGrpSpPr>
              <a:grpSpLocks/>
            </p:cNvGrpSpPr>
            <p:nvPr/>
          </p:nvGrpSpPr>
          <p:grpSpPr bwMode="auto">
            <a:xfrm>
              <a:off x="733" y="3416"/>
              <a:ext cx="1460" cy="797"/>
              <a:chOff x="793" y="3284"/>
              <a:chExt cx="1460" cy="797"/>
            </a:xfrm>
          </p:grpSpPr>
          <p:sp>
            <p:nvSpPr>
              <p:cNvPr id="327746" name="Text Box 66"/>
              <p:cNvSpPr txBox="1">
                <a:spLocks noChangeArrowheads="1"/>
              </p:cNvSpPr>
              <p:nvPr/>
            </p:nvSpPr>
            <p:spPr bwMode="auto">
              <a:xfrm>
                <a:off x="793" y="3877"/>
                <a:ext cx="146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defTabSz="914400" fontAlgn="base">
                  <a:spcBef>
                    <a:spcPct val="50000"/>
                  </a:spcBef>
                  <a:spcAft>
                    <a:spcPct val="0"/>
                  </a:spcAft>
                </a:pPr>
                <a:r>
                  <a:rPr lang="en-US" altLang="en-US" sz="1400" b="1" dirty="0">
                    <a:solidFill>
                      <a:srgbClr val="FFFFFF"/>
                    </a:solidFill>
                  </a:rPr>
                  <a:t>Apoptosis Resistance</a:t>
                </a:r>
              </a:p>
            </p:txBody>
          </p:sp>
          <p:grpSp>
            <p:nvGrpSpPr>
              <p:cNvPr id="327747" name="Group 67"/>
              <p:cNvGrpSpPr>
                <a:grpSpLocks/>
              </p:cNvGrpSpPr>
              <p:nvPr/>
            </p:nvGrpSpPr>
            <p:grpSpPr bwMode="auto">
              <a:xfrm rot="-991618">
                <a:off x="1217" y="3284"/>
                <a:ext cx="613" cy="615"/>
                <a:chOff x="1040" y="3415"/>
                <a:chExt cx="613" cy="615"/>
              </a:xfrm>
            </p:grpSpPr>
            <p:sp>
              <p:nvSpPr>
                <p:cNvPr id="140356" name="Freeform 68"/>
                <p:cNvSpPr>
                  <a:spLocks/>
                </p:cNvSpPr>
                <p:nvPr/>
              </p:nvSpPr>
              <p:spPr bwMode="auto">
                <a:xfrm>
                  <a:off x="1040" y="3415"/>
                  <a:ext cx="612" cy="615"/>
                </a:xfrm>
                <a:custGeom>
                  <a:avLst/>
                  <a:gdLst/>
                  <a:ahLst/>
                  <a:cxnLst>
                    <a:cxn ang="0">
                      <a:pos x="156" y="420"/>
                    </a:cxn>
                    <a:cxn ang="0">
                      <a:pos x="0" y="495"/>
                    </a:cxn>
                    <a:cxn ang="0">
                      <a:pos x="157" y="634"/>
                    </a:cxn>
                    <a:cxn ang="0">
                      <a:pos x="123" y="783"/>
                    </a:cxn>
                    <a:cxn ang="0">
                      <a:pos x="315" y="783"/>
                    </a:cxn>
                    <a:cxn ang="0">
                      <a:pos x="297" y="948"/>
                    </a:cxn>
                    <a:cxn ang="0">
                      <a:pos x="463" y="879"/>
                    </a:cxn>
                    <a:cxn ang="0">
                      <a:pos x="445" y="1079"/>
                    </a:cxn>
                    <a:cxn ang="0">
                      <a:pos x="533" y="1062"/>
                    </a:cxn>
                    <a:cxn ang="0">
                      <a:pos x="637" y="896"/>
                    </a:cxn>
                    <a:cxn ang="0">
                      <a:pos x="732" y="1092"/>
                    </a:cxn>
                    <a:cxn ang="0">
                      <a:pos x="768" y="887"/>
                    </a:cxn>
                    <a:cxn ang="0">
                      <a:pos x="1074" y="887"/>
                    </a:cxn>
                    <a:cxn ang="0">
                      <a:pos x="960" y="765"/>
                    </a:cxn>
                    <a:cxn ang="0">
                      <a:pos x="856" y="669"/>
                    </a:cxn>
                    <a:cxn ang="0">
                      <a:pos x="1021" y="495"/>
                    </a:cxn>
                    <a:cxn ang="0">
                      <a:pos x="681" y="512"/>
                    </a:cxn>
                    <a:cxn ang="0">
                      <a:pos x="882" y="276"/>
                    </a:cxn>
                    <a:cxn ang="0">
                      <a:pos x="646" y="233"/>
                    </a:cxn>
                    <a:cxn ang="0">
                      <a:pos x="575" y="1"/>
                    </a:cxn>
                    <a:cxn ang="0">
                      <a:pos x="427" y="237"/>
                    </a:cxn>
                    <a:cxn ang="0">
                      <a:pos x="365" y="132"/>
                    </a:cxn>
                    <a:cxn ang="0">
                      <a:pos x="252" y="36"/>
                    </a:cxn>
                    <a:cxn ang="0">
                      <a:pos x="252" y="307"/>
                    </a:cxn>
                    <a:cxn ang="0">
                      <a:pos x="108" y="132"/>
                    </a:cxn>
                    <a:cxn ang="0">
                      <a:pos x="156" y="420"/>
                    </a:cxn>
                  </a:cxnLst>
                  <a:rect l="0" t="0" r="r" b="b"/>
                  <a:pathLst>
                    <a:path w="1106" h="1109">
                      <a:moveTo>
                        <a:pt x="156" y="420"/>
                      </a:moveTo>
                      <a:cubicBezTo>
                        <a:pt x="138" y="480"/>
                        <a:pt x="0" y="459"/>
                        <a:pt x="0" y="495"/>
                      </a:cubicBezTo>
                      <a:cubicBezTo>
                        <a:pt x="0" y="531"/>
                        <a:pt x="136" y="586"/>
                        <a:pt x="157" y="634"/>
                      </a:cubicBezTo>
                      <a:cubicBezTo>
                        <a:pt x="178" y="682"/>
                        <a:pt x="97" y="758"/>
                        <a:pt x="123" y="783"/>
                      </a:cubicBezTo>
                      <a:cubicBezTo>
                        <a:pt x="149" y="808"/>
                        <a:pt x="286" y="756"/>
                        <a:pt x="315" y="783"/>
                      </a:cubicBezTo>
                      <a:cubicBezTo>
                        <a:pt x="344" y="810"/>
                        <a:pt x="272" y="932"/>
                        <a:pt x="297" y="948"/>
                      </a:cubicBezTo>
                      <a:cubicBezTo>
                        <a:pt x="322" y="964"/>
                        <a:pt x="438" y="857"/>
                        <a:pt x="463" y="879"/>
                      </a:cubicBezTo>
                      <a:cubicBezTo>
                        <a:pt x="488" y="901"/>
                        <a:pt x="433" y="1049"/>
                        <a:pt x="445" y="1079"/>
                      </a:cubicBezTo>
                      <a:cubicBezTo>
                        <a:pt x="457" y="1109"/>
                        <a:pt x="501" y="1092"/>
                        <a:pt x="533" y="1062"/>
                      </a:cubicBezTo>
                      <a:cubicBezTo>
                        <a:pt x="565" y="1032"/>
                        <a:pt x="604" y="891"/>
                        <a:pt x="637" y="896"/>
                      </a:cubicBezTo>
                      <a:cubicBezTo>
                        <a:pt x="670" y="901"/>
                        <a:pt x="710" y="1093"/>
                        <a:pt x="732" y="1092"/>
                      </a:cubicBezTo>
                      <a:cubicBezTo>
                        <a:pt x="754" y="1091"/>
                        <a:pt x="711" y="921"/>
                        <a:pt x="768" y="887"/>
                      </a:cubicBezTo>
                      <a:cubicBezTo>
                        <a:pt x="825" y="853"/>
                        <a:pt x="1042" y="907"/>
                        <a:pt x="1074" y="887"/>
                      </a:cubicBezTo>
                      <a:cubicBezTo>
                        <a:pt x="1106" y="867"/>
                        <a:pt x="996" y="801"/>
                        <a:pt x="960" y="765"/>
                      </a:cubicBezTo>
                      <a:cubicBezTo>
                        <a:pt x="924" y="729"/>
                        <a:pt x="846" y="714"/>
                        <a:pt x="856" y="669"/>
                      </a:cubicBezTo>
                      <a:cubicBezTo>
                        <a:pt x="866" y="624"/>
                        <a:pt x="1050" y="521"/>
                        <a:pt x="1021" y="495"/>
                      </a:cubicBezTo>
                      <a:cubicBezTo>
                        <a:pt x="992" y="469"/>
                        <a:pt x="704" y="548"/>
                        <a:pt x="681" y="512"/>
                      </a:cubicBezTo>
                      <a:cubicBezTo>
                        <a:pt x="658" y="476"/>
                        <a:pt x="888" y="322"/>
                        <a:pt x="882" y="276"/>
                      </a:cubicBezTo>
                      <a:cubicBezTo>
                        <a:pt x="876" y="230"/>
                        <a:pt x="697" y="279"/>
                        <a:pt x="646" y="233"/>
                      </a:cubicBezTo>
                      <a:cubicBezTo>
                        <a:pt x="595" y="187"/>
                        <a:pt x="611" y="0"/>
                        <a:pt x="575" y="1"/>
                      </a:cubicBezTo>
                      <a:cubicBezTo>
                        <a:pt x="539" y="2"/>
                        <a:pt x="462" y="215"/>
                        <a:pt x="427" y="237"/>
                      </a:cubicBezTo>
                      <a:cubicBezTo>
                        <a:pt x="392" y="259"/>
                        <a:pt x="394" y="165"/>
                        <a:pt x="365" y="132"/>
                      </a:cubicBezTo>
                      <a:cubicBezTo>
                        <a:pt x="336" y="99"/>
                        <a:pt x="271" y="7"/>
                        <a:pt x="252" y="36"/>
                      </a:cubicBezTo>
                      <a:cubicBezTo>
                        <a:pt x="233" y="65"/>
                        <a:pt x="276" y="291"/>
                        <a:pt x="252" y="307"/>
                      </a:cubicBezTo>
                      <a:cubicBezTo>
                        <a:pt x="228" y="323"/>
                        <a:pt x="124" y="113"/>
                        <a:pt x="108" y="132"/>
                      </a:cubicBezTo>
                      <a:cubicBezTo>
                        <a:pt x="92" y="151"/>
                        <a:pt x="140" y="341"/>
                        <a:pt x="156" y="420"/>
                      </a:cubicBezTo>
                      <a:close/>
                    </a:path>
                  </a:pathLst>
                </a:custGeom>
                <a:gradFill rotWithShape="1">
                  <a:gsLst>
                    <a:gs pos="0">
                      <a:schemeClr val="bg2">
                        <a:alpha val="0"/>
                      </a:schemeClr>
                    </a:gs>
                    <a:gs pos="100000">
                      <a:schemeClr val="bg2">
                        <a:gamma/>
                        <a:tint val="48627"/>
                        <a:invGamma/>
                        <a:alpha val="31000"/>
                      </a:schemeClr>
                    </a:gs>
                  </a:gsLst>
                  <a:path path="rect">
                    <a:fillToRect l="50000" t="50000" r="50000" b="50000"/>
                  </a:path>
                </a:gradFill>
                <a:ln w="12700" cap="flat" cmpd="sng">
                  <a:solidFill>
                    <a:schemeClr val="bg2"/>
                  </a:solidFill>
                  <a:prstDash val="dash"/>
                  <a:round/>
                  <a:headEnd/>
                  <a:tailEnd/>
                </a:ln>
                <a:effectLst/>
              </p:spPr>
              <p:txBody>
                <a:bodyPr/>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grpSp>
              <p:nvGrpSpPr>
                <p:cNvPr id="327749" name="Group 69"/>
                <p:cNvGrpSpPr>
                  <a:grpSpLocks/>
                </p:cNvGrpSpPr>
                <p:nvPr/>
              </p:nvGrpSpPr>
              <p:grpSpPr bwMode="auto">
                <a:xfrm>
                  <a:off x="1306" y="3548"/>
                  <a:ext cx="63" cy="107"/>
                  <a:chOff x="384" y="2640"/>
                  <a:chExt cx="200" cy="336"/>
                </a:xfrm>
              </p:grpSpPr>
              <p:sp>
                <p:nvSpPr>
                  <p:cNvPr id="327750" name="Freeform 70"/>
                  <p:cNvSpPr>
                    <a:spLocks/>
                  </p:cNvSpPr>
                  <p:nvPr/>
                </p:nvSpPr>
                <p:spPr bwMode="auto">
                  <a:xfrm flipH="1">
                    <a:off x="384" y="2640"/>
                    <a:ext cx="152" cy="336"/>
                  </a:xfrm>
                  <a:custGeom>
                    <a:avLst/>
                    <a:gdLst>
                      <a:gd name="T0" fmla="*/ 8 w 152"/>
                      <a:gd name="T1" fmla="*/ 0 h 336"/>
                      <a:gd name="T2" fmla="*/ 104 w 152"/>
                      <a:gd name="T3" fmla="*/ 96 h 336"/>
                      <a:gd name="T4" fmla="*/ 8 w 152"/>
                      <a:gd name="T5" fmla="*/ 240 h 336"/>
                      <a:gd name="T6" fmla="*/ 152 w 152"/>
                      <a:gd name="T7" fmla="*/ 336 h 336"/>
                      <a:gd name="T8" fmla="*/ 0 60000 65536"/>
                      <a:gd name="T9" fmla="*/ 0 60000 65536"/>
                      <a:gd name="T10" fmla="*/ 0 60000 65536"/>
                      <a:gd name="T11" fmla="*/ 0 60000 65536"/>
                      <a:gd name="T12" fmla="*/ 0 w 152"/>
                      <a:gd name="T13" fmla="*/ 0 h 336"/>
                      <a:gd name="T14" fmla="*/ 152 w 152"/>
                      <a:gd name="T15" fmla="*/ 336 h 336"/>
                    </a:gdLst>
                    <a:ahLst/>
                    <a:cxnLst>
                      <a:cxn ang="T8">
                        <a:pos x="T0" y="T1"/>
                      </a:cxn>
                      <a:cxn ang="T9">
                        <a:pos x="T2" y="T3"/>
                      </a:cxn>
                      <a:cxn ang="T10">
                        <a:pos x="T4" y="T5"/>
                      </a:cxn>
                      <a:cxn ang="T11">
                        <a:pos x="T6" y="T7"/>
                      </a:cxn>
                    </a:cxnLst>
                    <a:rect l="T12" t="T13" r="T14" b="T15"/>
                    <a:pathLst>
                      <a:path w="152" h="336">
                        <a:moveTo>
                          <a:pt x="8" y="0"/>
                        </a:moveTo>
                        <a:cubicBezTo>
                          <a:pt x="56" y="28"/>
                          <a:pt x="104" y="56"/>
                          <a:pt x="104" y="96"/>
                        </a:cubicBezTo>
                        <a:cubicBezTo>
                          <a:pt x="104" y="136"/>
                          <a:pt x="0" y="200"/>
                          <a:pt x="8" y="240"/>
                        </a:cubicBezTo>
                        <a:cubicBezTo>
                          <a:pt x="16" y="280"/>
                          <a:pt x="136" y="320"/>
                          <a:pt x="152" y="336"/>
                        </a:cubicBezTo>
                      </a:path>
                    </a:pathLst>
                  </a:custGeom>
                  <a:noFill/>
                  <a:ln w="19050">
                    <a:solidFill>
                      <a:srgbClr val="CC6600"/>
                    </a:solidFill>
                    <a:round/>
                    <a:headEnd/>
                    <a:tailEnd/>
                  </a:ln>
                  <a:effectLst>
                    <a:prstShdw prst="shdw17" dist="17961" dir="13500000">
                      <a:srgbClr val="7A3D00"/>
                    </a:prstShdw>
                  </a:effectLst>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51" name="Freeform 71"/>
                  <p:cNvSpPr>
                    <a:spLocks/>
                  </p:cNvSpPr>
                  <p:nvPr/>
                </p:nvSpPr>
                <p:spPr bwMode="auto">
                  <a:xfrm>
                    <a:off x="432" y="2640"/>
                    <a:ext cx="152" cy="336"/>
                  </a:xfrm>
                  <a:custGeom>
                    <a:avLst/>
                    <a:gdLst>
                      <a:gd name="T0" fmla="*/ 8 w 152"/>
                      <a:gd name="T1" fmla="*/ 0 h 336"/>
                      <a:gd name="T2" fmla="*/ 104 w 152"/>
                      <a:gd name="T3" fmla="*/ 96 h 336"/>
                      <a:gd name="T4" fmla="*/ 8 w 152"/>
                      <a:gd name="T5" fmla="*/ 240 h 336"/>
                      <a:gd name="T6" fmla="*/ 152 w 152"/>
                      <a:gd name="T7" fmla="*/ 336 h 336"/>
                      <a:gd name="T8" fmla="*/ 0 60000 65536"/>
                      <a:gd name="T9" fmla="*/ 0 60000 65536"/>
                      <a:gd name="T10" fmla="*/ 0 60000 65536"/>
                      <a:gd name="T11" fmla="*/ 0 60000 65536"/>
                      <a:gd name="T12" fmla="*/ 0 w 152"/>
                      <a:gd name="T13" fmla="*/ 0 h 336"/>
                      <a:gd name="T14" fmla="*/ 152 w 152"/>
                      <a:gd name="T15" fmla="*/ 336 h 336"/>
                    </a:gdLst>
                    <a:ahLst/>
                    <a:cxnLst>
                      <a:cxn ang="T8">
                        <a:pos x="T0" y="T1"/>
                      </a:cxn>
                      <a:cxn ang="T9">
                        <a:pos x="T2" y="T3"/>
                      </a:cxn>
                      <a:cxn ang="T10">
                        <a:pos x="T4" y="T5"/>
                      </a:cxn>
                      <a:cxn ang="T11">
                        <a:pos x="T6" y="T7"/>
                      </a:cxn>
                    </a:cxnLst>
                    <a:rect l="T12" t="T13" r="T14" b="T15"/>
                    <a:pathLst>
                      <a:path w="152" h="336">
                        <a:moveTo>
                          <a:pt x="8" y="0"/>
                        </a:moveTo>
                        <a:cubicBezTo>
                          <a:pt x="56" y="28"/>
                          <a:pt x="104" y="56"/>
                          <a:pt x="104" y="96"/>
                        </a:cubicBezTo>
                        <a:cubicBezTo>
                          <a:pt x="104" y="136"/>
                          <a:pt x="0" y="200"/>
                          <a:pt x="8" y="240"/>
                        </a:cubicBezTo>
                        <a:cubicBezTo>
                          <a:pt x="16" y="280"/>
                          <a:pt x="136" y="320"/>
                          <a:pt x="152" y="336"/>
                        </a:cubicBezTo>
                      </a:path>
                    </a:pathLst>
                  </a:custGeom>
                  <a:noFill/>
                  <a:ln w="19050">
                    <a:solidFill>
                      <a:srgbClr val="CC6600"/>
                    </a:solidFill>
                    <a:round/>
                    <a:headEnd/>
                    <a:tailEnd/>
                  </a:ln>
                  <a:effectLst>
                    <a:prstShdw prst="shdw17" dist="17961" dir="13500000">
                      <a:srgbClr val="7A3D00"/>
                    </a:prstShdw>
                  </a:effectLst>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nvGrpSpPr>
                <p:cNvPr id="327752" name="Group 72"/>
                <p:cNvGrpSpPr>
                  <a:grpSpLocks/>
                </p:cNvGrpSpPr>
                <p:nvPr/>
              </p:nvGrpSpPr>
              <p:grpSpPr bwMode="auto">
                <a:xfrm rot="-2975221">
                  <a:off x="1173" y="3601"/>
                  <a:ext cx="63" cy="107"/>
                  <a:chOff x="384" y="2640"/>
                  <a:chExt cx="200" cy="336"/>
                </a:xfrm>
              </p:grpSpPr>
              <p:sp>
                <p:nvSpPr>
                  <p:cNvPr id="327753" name="Freeform 73"/>
                  <p:cNvSpPr>
                    <a:spLocks/>
                  </p:cNvSpPr>
                  <p:nvPr/>
                </p:nvSpPr>
                <p:spPr bwMode="auto">
                  <a:xfrm flipH="1">
                    <a:off x="384" y="2640"/>
                    <a:ext cx="152" cy="336"/>
                  </a:xfrm>
                  <a:custGeom>
                    <a:avLst/>
                    <a:gdLst>
                      <a:gd name="T0" fmla="*/ 8 w 152"/>
                      <a:gd name="T1" fmla="*/ 0 h 336"/>
                      <a:gd name="T2" fmla="*/ 104 w 152"/>
                      <a:gd name="T3" fmla="*/ 96 h 336"/>
                      <a:gd name="T4" fmla="*/ 8 w 152"/>
                      <a:gd name="T5" fmla="*/ 240 h 336"/>
                      <a:gd name="T6" fmla="*/ 152 w 152"/>
                      <a:gd name="T7" fmla="*/ 336 h 336"/>
                      <a:gd name="T8" fmla="*/ 0 60000 65536"/>
                      <a:gd name="T9" fmla="*/ 0 60000 65536"/>
                      <a:gd name="T10" fmla="*/ 0 60000 65536"/>
                      <a:gd name="T11" fmla="*/ 0 60000 65536"/>
                      <a:gd name="T12" fmla="*/ 0 w 152"/>
                      <a:gd name="T13" fmla="*/ 0 h 336"/>
                      <a:gd name="T14" fmla="*/ 152 w 152"/>
                      <a:gd name="T15" fmla="*/ 336 h 336"/>
                    </a:gdLst>
                    <a:ahLst/>
                    <a:cxnLst>
                      <a:cxn ang="T8">
                        <a:pos x="T0" y="T1"/>
                      </a:cxn>
                      <a:cxn ang="T9">
                        <a:pos x="T2" y="T3"/>
                      </a:cxn>
                      <a:cxn ang="T10">
                        <a:pos x="T4" y="T5"/>
                      </a:cxn>
                      <a:cxn ang="T11">
                        <a:pos x="T6" y="T7"/>
                      </a:cxn>
                    </a:cxnLst>
                    <a:rect l="T12" t="T13" r="T14" b="T15"/>
                    <a:pathLst>
                      <a:path w="152" h="336">
                        <a:moveTo>
                          <a:pt x="8" y="0"/>
                        </a:moveTo>
                        <a:cubicBezTo>
                          <a:pt x="56" y="28"/>
                          <a:pt x="104" y="56"/>
                          <a:pt x="104" y="96"/>
                        </a:cubicBezTo>
                        <a:cubicBezTo>
                          <a:pt x="104" y="136"/>
                          <a:pt x="0" y="200"/>
                          <a:pt x="8" y="240"/>
                        </a:cubicBezTo>
                        <a:cubicBezTo>
                          <a:pt x="16" y="280"/>
                          <a:pt x="136" y="320"/>
                          <a:pt x="152" y="336"/>
                        </a:cubicBezTo>
                      </a:path>
                    </a:pathLst>
                  </a:custGeom>
                  <a:noFill/>
                  <a:ln w="19050">
                    <a:solidFill>
                      <a:srgbClr val="CC6600"/>
                    </a:solidFill>
                    <a:round/>
                    <a:headEnd/>
                    <a:tailEnd/>
                  </a:ln>
                  <a:effectLst>
                    <a:prstShdw prst="shdw17" dist="17961" dir="13500000">
                      <a:srgbClr val="7A3D00"/>
                    </a:prstShdw>
                  </a:effectLst>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54" name="Freeform 74"/>
                  <p:cNvSpPr>
                    <a:spLocks/>
                  </p:cNvSpPr>
                  <p:nvPr/>
                </p:nvSpPr>
                <p:spPr bwMode="auto">
                  <a:xfrm>
                    <a:off x="432" y="2640"/>
                    <a:ext cx="152" cy="336"/>
                  </a:xfrm>
                  <a:custGeom>
                    <a:avLst/>
                    <a:gdLst>
                      <a:gd name="T0" fmla="*/ 8 w 152"/>
                      <a:gd name="T1" fmla="*/ 0 h 336"/>
                      <a:gd name="T2" fmla="*/ 104 w 152"/>
                      <a:gd name="T3" fmla="*/ 96 h 336"/>
                      <a:gd name="T4" fmla="*/ 8 w 152"/>
                      <a:gd name="T5" fmla="*/ 240 h 336"/>
                      <a:gd name="T6" fmla="*/ 152 w 152"/>
                      <a:gd name="T7" fmla="*/ 336 h 336"/>
                      <a:gd name="T8" fmla="*/ 0 60000 65536"/>
                      <a:gd name="T9" fmla="*/ 0 60000 65536"/>
                      <a:gd name="T10" fmla="*/ 0 60000 65536"/>
                      <a:gd name="T11" fmla="*/ 0 60000 65536"/>
                      <a:gd name="T12" fmla="*/ 0 w 152"/>
                      <a:gd name="T13" fmla="*/ 0 h 336"/>
                      <a:gd name="T14" fmla="*/ 152 w 152"/>
                      <a:gd name="T15" fmla="*/ 336 h 336"/>
                    </a:gdLst>
                    <a:ahLst/>
                    <a:cxnLst>
                      <a:cxn ang="T8">
                        <a:pos x="T0" y="T1"/>
                      </a:cxn>
                      <a:cxn ang="T9">
                        <a:pos x="T2" y="T3"/>
                      </a:cxn>
                      <a:cxn ang="T10">
                        <a:pos x="T4" y="T5"/>
                      </a:cxn>
                      <a:cxn ang="T11">
                        <a:pos x="T6" y="T7"/>
                      </a:cxn>
                    </a:cxnLst>
                    <a:rect l="T12" t="T13" r="T14" b="T15"/>
                    <a:pathLst>
                      <a:path w="152" h="336">
                        <a:moveTo>
                          <a:pt x="8" y="0"/>
                        </a:moveTo>
                        <a:cubicBezTo>
                          <a:pt x="56" y="28"/>
                          <a:pt x="104" y="56"/>
                          <a:pt x="104" y="96"/>
                        </a:cubicBezTo>
                        <a:cubicBezTo>
                          <a:pt x="104" y="136"/>
                          <a:pt x="0" y="200"/>
                          <a:pt x="8" y="240"/>
                        </a:cubicBezTo>
                        <a:cubicBezTo>
                          <a:pt x="16" y="280"/>
                          <a:pt x="136" y="320"/>
                          <a:pt x="152" y="336"/>
                        </a:cubicBezTo>
                      </a:path>
                    </a:pathLst>
                  </a:custGeom>
                  <a:noFill/>
                  <a:ln w="19050">
                    <a:solidFill>
                      <a:srgbClr val="CC6600"/>
                    </a:solidFill>
                    <a:round/>
                    <a:headEnd/>
                    <a:tailEnd/>
                  </a:ln>
                  <a:effectLst>
                    <a:prstShdw prst="shdw17" dist="17961" dir="13500000">
                      <a:srgbClr val="7A3D00"/>
                    </a:prstShdw>
                  </a:effectLst>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nvGrpSpPr>
                <p:cNvPr id="327755" name="Group 75"/>
                <p:cNvGrpSpPr>
                  <a:grpSpLocks/>
                </p:cNvGrpSpPr>
                <p:nvPr/>
              </p:nvGrpSpPr>
              <p:grpSpPr bwMode="auto">
                <a:xfrm rot="-3619398">
                  <a:off x="1359" y="3762"/>
                  <a:ext cx="63" cy="106"/>
                  <a:chOff x="384" y="2640"/>
                  <a:chExt cx="200" cy="336"/>
                </a:xfrm>
              </p:grpSpPr>
              <p:sp>
                <p:nvSpPr>
                  <p:cNvPr id="327756" name="Freeform 76"/>
                  <p:cNvSpPr>
                    <a:spLocks/>
                  </p:cNvSpPr>
                  <p:nvPr/>
                </p:nvSpPr>
                <p:spPr bwMode="auto">
                  <a:xfrm flipH="1">
                    <a:off x="384" y="2640"/>
                    <a:ext cx="152" cy="336"/>
                  </a:xfrm>
                  <a:custGeom>
                    <a:avLst/>
                    <a:gdLst>
                      <a:gd name="T0" fmla="*/ 8 w 152"/>
                      <a:gd name="T1" fmla="*/ 0 h 336"/>
                      <a:gd name="T2" fmla="*/ 104 w 152"/>
                      <a:gd name="T3" fmla="*/ 96 h 336"/>
                      <a:gd name="T4" fmla="*/ 8 w 152"/>
                      <a:gd name="T5" fmla="*/ 240 h 336"/>
                      <a:gd name="T6" fmla="*/ 152 w 152"/>
                      <a:gd name="T7" fmla="*/ 336 h 336"/>
                      <a:gd name="T8" fmla="*/ 0 60000 65536"/>
                      <a:gd name="T9" fmla="*/ 0 60000 65536"/>
                      <a:gd name="T10" fmla="*/ 0 60000 65536"/>
                      <a:gd name="T11" fmla="*/ 0 60000 65536"/>
                      <a:gd name="T12" fmla="*/ 0 w 152"/>
                      <a:gd name="T13" fmla="*/ 0 h 336"/>
                      <a:gd name="T14" fmla="*/ 152 w 152"/>
                      <a:gd name="T15" fmla="*/ 336 h 336"/>
                    </a:gdLst>
                    <a:ahLst/>
                    <a:cxnLst>
                      <a:cxn ang="T8">
                        <a:pos x="T0" y="T1"/>
                      </a:cxn>
                      <a:cxn ang="T9">
                        <a:pos x="T2" y="T3"/>
                      </a:cxn>
                      <a:cxn ang="T10">
                        <a:pos x="T4" y="T5"/>
                      </a:cxn>
                      <a:cxn ang="T11">
                        <a:pos x="T6" y="T7"/>
                      </a:cxn>
                    </a:cxnLst>
                    <a:rect l="T12" t="T13" r="T14" b="T15"/>
                    <a:pathLst>
                      <a:path w="152" h="336">
                        <a:moveTo>
                          <a:pt x="8" y="0"/>
                        </a:moveTo>
                        <a:cubicBezTo>
                          <a:pt x="56" y="28"/>
                          <a:pt x="104" y="56"/>
                          <a:pt x="104" y="96"/>
                        </a:cubicBezTo>
                        <a:cubicBezTo>
                          <a:pt x="104" y="136"/>
                          <a:pt x="0" y="200"/>
                          <a:pt x="8" y="240"/>
                        </a:cubicBezTo>
                        <a:cubicBezTo>
                          <a:pt x="16" y="280"/>
                          <a:pt x="136" y="320"/>
                          <a:pt x="152" y="336"/>
                        </a:cubicBezTo>
                      </a:path>
                    </a:pathLst>
                  </a:custGeom>
                  <a:noFill/>
                  <a:ln w="19050">
                    <a:solidFill>
                      <a:srgbClr val="CC6600"/>
                    </a:solidFill>
                    <a:round/>
                    <a:headEnd/>
                    <a:tailEnd/>
                  </a:ln>
                  <a:effectLst>
                    <a:prstShdw prst="shdw17" dist="17961" dir="13500000">
                      <a:srgbClr val="7A3D00"/>
                    </a:prstShdw>
                  </a:effectLst>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57" name="Freeform 77"/>
                  <p:cNvSpPr>
                    <a:spLocks/>
                  </p:cNvSpPr>
                  <p:nvPr/>
                </p:nvSpPr>
                <p:spPr bwMode="auto">
                  <a:xfrm>
                    <a:off x="432" y="2640"/>
                    <a:ext cx="152" cy="336"/>
                  </a:xfrm>
                  <a:custGeom>
                    <a:avLst/>
                    <a:gdLst>
                      <a:gd name="T0" fmla="*/ 8 w 152"/>
                      <a:gd name="T1" fmla="*/ 0 h 336"/>
                      <a:gd name="T2" fmla="*/ 104 w 152"/>
                      <a:gd name="T3" fmla="*/ 96 h 336"/>
                      <a:gd name="T4" fmla="*/ 8 w 152"/>
                      <a:gd name="T5" fmla="*/ 240 h 336"/>
                      <a:gd name="T6" fmla="*/ 152 w 152"/>
                      <a:gd name="T7" fmla="*/ 336 h 336"/>
                      <a:gd name="T8" fmla="*/ 0 60000 65536"/>
                      <a:gd name="T9" fmla="*/ 0 60000 65536"/>
                      <a:gd name="T10" fmla="*/ 0 60000 65536"/>
                      <a:gd name="T11" fmla="*/ 0 60000 65536"/>
                      <a:gd name="T12" fmla="*/ 0 w 152"/>
                      <a:gd name="T13" fmla="*/ 0 h 336"/>
                      <a:gd name="T14" fmla="*/ 152 w 152"/>
                      <a:gd name="T15" fmla="*/ 336 h 336"/>
                    </a:gdLst>
                    <a:ahLst/>
                    <a:cxnLst>
                      <a:cxn ang="T8">
                        <a:pos x="T0" y="T1"/>
                      </a:cxn>
                      <a:cxn ang="T9">
                        <a:pos x="T2" y="T3"/>
                      </a:cxn>
                      <a:cxn ang="T10">
                        <a:pos x="T4" y="T5"/>
                      </a:cxn>
                      <a:cxn ang="T11">
                        <a:pos x="T6" y="T7"/>
                      </a:cxn>
                    </a:cxnLst>
                    <a:rect l="T12" t="T13" r="T14" b="T15"/>
                    <a:pathLst>
                      <a:path w="152" h="336">
                        <a:moveTo>
                          <a:pt x="8" y="0"/>
                        </a:moveTo>
                        <a:cubicBezTo>
                          <a:pt x="56" y="28"/>
                          <a:pt x="104" y="56"/>
                          <a:pt x="104" y="96"/>
                        </a:cubicBezTo>
                        <a:cubicBezTo>
                          <a:pt x="104" y="136"/>
                          <a:pt x="0" y="200"/>
                          <a:pt x="8" y="240"/>
                        </a:cubicBezTo>
                        <a:cubicBezTo>
                          <a:pt x="16" y="280"/>
                          <a:pt x="136" y="320"/>
                          <a:pt x="152" y="336"/>
                        </a:cubicBezTo>
                      </a:path>
                    </a:pathLst>
                  </a:custGeom>
                  <a:noFill/>
                  <a:ln w="19050">
                    <a:solidFill>
                      <a:srgbClr val="CC6600"/>
                    </a:solidFill>
                    <a:round/>
                    <a:headEnd/>
                    <a:tailEnd/>
                  </a:ln>
                  <a:effectLst>
                    <a:prstShdw prst="shdw17" dist="17961" dir="13500000">
                      <a:srgbClr val="7A3D00"/>
                    </a:prstShdw>
                  </a:effectLst>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sp>
              <p:nvSpPr>
                <p:cNvPr id="327758" name="Freeform 78"/>
                <p:cNvSpPr>
                  <a:spLocks/>
                </p:cNvSpPr>
                <p:nvPr/>
              </p:nvSpPr>
              <p:spPr bwMode="auto">
                <a:xfrm rot="17980602" flipH="1">
                  <a:off x="1176" y="3731"/>
                  <a:ext cx="48" cy="107"/>
                </a:xfrm>
                <a:custGeom>
                  <a:avLst/>
                  <a:gdLst>
                    <a:gd name="T0" fmla="*/ 8 w 152"/>
                    <a:gd name="T1" fmla="*/ 0 h 336"/>
                    <a:gd name="T2" fmla="*/ 104 w 152"/>
                    <a:gd name="T3" fmla="*/ 96 h 336"/>
                    <a:gd name="T4" fmla="*/ 8 w 152"/>
                    <a:gd name="T5" fmla="*/ 240 h 336"/>
                    <a:gd name="T6" fmla="*/ 152 w 152"/>
                    <a:gd name="T7" fmla="*/ 336 h 336"/>
                    <a:gd name="T8" fmla="*/ 0 60000 65536"/>
                    <a:gd name="T9" fmla="*/ 0 60000 65536"/>
                    <a:gd name="T10" fmla="*/ 0 60000 65536"/>
                    <a:gd name="T11" fmla="*/ 0 60000 65536"/>
                    <a:gd name="T12" fmla="*/ 0 w 152"/>
                    <a:gd name="T13" fmla="*/ 0 h 336"/>
                    <a:gd name="T14" fmla="*/ 152 w 152"/>
                    <a:gd name="T15" fmla="*/ 336 h 336"/>
                  </a:gdLst>
                  <a:ahLst/>
                  <a:cxnLst>
                    <a:cxn ang="T8">
                      <a:pos x="T0" y="T1"/>
                    </a:cxn>
                    <a:cxn ang="T9">
                      <a:pos x="T2" y="T3"/>
                    </a:cxn>
                    <a:cxn ang="T10">
                      <a:pos x="T4" y="T5"/>
                    </a:cxn>
                    <a:cxn ang="T11">
                      <a:pos x="T6" y="T7"/>
                    </a:cxn>
                  </a:cxnLst>
                  <a:rect l="T12" t="T13" r="T14" b="T15"/>
                  <a:pathLst>
                    <a:path w="152" h="336">
                      <a:moveTo>
                        <a:pt x="8" y="0"/>
                      </a:moveTo>
                      <a:cubicBezTo>
                        <a:pt x="56" y="28"/>
                        <a:pt x="104" y="56"/>
                        <a:pt x="104" y="96"/>
                      </a:cubicBezTo>
                      <a:cubicBezTo>
                        <a:pt x="104" y="136"/>
                        <a:pt x="0" y="200"/>
                        <a:pt x="8" y="240"/>
                      </a:cubicBezTo>
                      <a:cubicBezTo>
                        <a:pt x="16" y="280"/>
                        <a:pt x="136" y="320"/>
                        <a:pt x="152" y="336"/>
                      </a:cubicBezTo>
                    </a:path>
                  </a:pathLst>
                </a:custGeom>
                <a:noFill/>
                <a:ln w="19050">
                  <a:solidFill>
                    <a:srgbClr val="CC6600"/>
                  </a:solidFill>
                  <a:round/>
                  <a:headEnd/>
                  <a:tailEnd/>
                </a:ln>
                <a:effectLst>
                  <a:prstShdw prst="shdw17" dist="17961" dir="13500000">
                    <a:srgbClr val="7A3D00"/>
                  </a:prstShdw>
                </a:effectLst>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59" name="Freeform 79"/>
                <p:cNvSpPr>
                  <a:spLocks/>
                </p:cNvSpPr>
                <p:nvPr/>
              </p:nvSpPr>
              <p:spPr bwMode="auto">
                <a:xfrm rot="-3619398">
                  <a:off x="1353" y="3690"/>
                  <a:ext cx="36" cy="80"/>
                </a:xfrm>
                <a:custGeom>
                  <a:avLst/>
                  <a:gdLst>
                    <a:gd name="T0" fmla="*/ 8 w 152"/>
                    <a:gd name="T1" fmla="*/ 0 h 336"/>
                    <a:gd name="T2" fmla="*/ 104 w 152"/>
                    <a:gd name="T3" fmla="*/ 96 h 336"/>
                    <a:gd name="T4" fmla="*/ 8 w 152"/>
                    <a:gd name="T5" fmla="*/ 240 h 336"/>
                    <a:gd name="T6" fmla="*/ 152 w 152"/>
                    <a:gd name="T7" fmla="*/ 336 h 336"/>
                    <a:gd name="T8" fmla="*/ 0 60000 65536"/>
                    <a:gd name="T9" fmla="*/ 0 60000 65536"/>
                    <a:gd name="T10" fmla="*/ 0 60000 65536"/>
                    <a:gd name="T11" fmla="*/ 0 60000 65536"/>
                    <a:gd name="T12" fmla="*/ 0 w 152"/>
                    <a:gd name="T13" fmla="*/ 0 h 336"/>
                    <a:gd name="T14" fmla="*/ 152 w 152"/>
                    <a:gd name="T15" fmla="*/ 336 h 336"/>
                  </a:gdLst>
                  <a:ahLst/>
                  <a:cxnLst>
                    <a:cxn ang="T8">
                      <a:pos x="T0" y="T1"/>
                    </a:cxn>
                    <a:cxn ang="T9">
                      <a:pos x="T2" y="T3"/>
                    </a:cxn>
                    <a:cxn ang="T10">
                      <a:pos x="T4" y="T5"/>
                    </a:cxn>
                    <a:cxn ang="T11">
                      <a:pos x="T6" y="T7"/>
                    </a:cxn>
                  </a:cxnLst>
                  <a:rect l="T12" t="T13" r="T14" b="T15"/>
                  <a:pathLst>
                    <a:path w="152" h="336">
                      <a:moveTo>
                        <a:pt x="8" y="0"/>
                      </a:moveTo>
                      <a:cubicBezTo>
                        <a:pt x="56" y="28"/>
                        <a:pt x="104" y="56"/>
                        <a:pt x="104" y="96"/>
                      </a:cubicBezTo>
                      <a:cubicBezTo>
                        <a:pt x="104" y="136"/>
                        <a:pt x="0" y="200"/>
                        <a:pt x="8" y="240"/>
                      </a:cubicBezTo>
                      <a:cubicBezTo>
                        <a:pt x="16" y="280"/>
                        <a:pt x="136" y="320"/>
                        <a:pt x="152" y="336"/>
                      </a:cubicBezTo>
                    </a:path>
                  </a:pathLst>
                </a:custGeom>
                <a:noFill/>
                <a:ln w="19050">
                  <a:solidFill>
                    <a:srgbClr val="CC6600"/>
                  </a:solidFill>
                  <a:round/>
                  <a:headEnd/>
                  <a:tailEnd/>
                </a:ln>
                <a:effectLst>
                  <a:prstShdw prst="shdw17" dist="17961" dir="13500000">
                    <a:srgbClr val="7A3D00"/>
                  </a:prstShdw>
                </a:effectLst>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60" name="Freeform 80"/>
                <p:cNvSpPr>
                  <a:spLocks/>
                </p:cNvSpPr>
                <p:nvPr/>
              </p:nvSpPr>
              <p:spPr bwMode="auto">
                <a:xfrm rot="-3619398">
                  <a:off x="1328" y="3819"/>
                  <a:ext cx="36" cy="80"/>
                </a:xfrm>
                <a:custGeom>
                  <a:avLst/>
                  <a:gdLst>
                    <a:gd name="T0" fmla="*/ 8 w 152"/>
                    <a:gd name="T1" fmla="*/ 0 h 336"/>
                    <a:gd name="T2" fmla="*/ 104 w 152"/>
                    <a:gd name="T3" fmla="*/ 96 h 336"/>
                    <a:gd name="T4" fmla="*/ 8 w 152"/>
                    <a:gd name="T5" fmla="*/ 240 h 336"/>
                    <a:gd name="T6" fmla="*/ 152 w 152"/>
                    <a:gd name="T7" fmla="*/ 336 h 336"/>
                    <a:gd name="T8" fmla="*/ 0 60000 65536"/>
                    <a:gd name="T9" fmla="*/ 0 60000 65536"/>
                    <a:gd name="T10" fmla="*/ 0 60000 65536"/>
                    <a:gd name="T11" fmla="*/ 0 60000 65536"/>
                    <a:gd name="T12" fmla="*/ 0 w 152"/>
                    <a:gd name="T13" fmla="*/ 0 h 336"/>
                    <a:gd name="T14" fmla="*/ 152 w 152"/>
                    <a:gd name="T15" fmla="*/ 336 h 336"/>
                  </a:gdLst>
                  <a:ahLst/>
                  <a:cxnLst>
                    <a:cxn ang="T8">
                      <a:pos x="T0" y="T1"/>
                    </a:cxn>
                    <a:cxn ang="T9">
                      <a:pos x="T2" y="T3"/>
                    </a:cxn>
                    <a:cxn ang="T10">
                      <a:pos x="T4" y="T5"/>
                    </a:cxn>
                    <a:cxn ang="T11">
                      <a:pos x="T6" y="T7"/>
                    </a:cxn>
                  </a:cxnLst>
                  <a:rect l="T12" t="T13" r="T14" b="T15"/>
                  <a:pathLst>
                    <a:path w="152" h="336">
                      <a:moveTo>
                        <a:pt x="8" y="0"/>
                      </a:moveTo>
                      <a:cubicBezTo>
                        <a:pt x="56" y="28"/>
                        <a:pt x="104" y="56"/>
                        <a:pt x="104" y="96"/>
                      </a:cubicBezTo>
                      <a:cubicBezTo>
                        <a:pt x="104" y="136"/>
                        <a:pt x="0" y="200"/>
                        <a:pt x="8" y="240"/>
                      </a:cubicBezTo>
                      <a:cubicBezTo>
                        <a:pt x="16" y="280"/>
                        <a:pt x="136" y="320"/>
                        <a:pt x="152" y="336"/>
                      </a:cubicBezTo>
                    </a:path>
                  </a:pathLst>
                </a:custGeom>
                <a:noFill/>
                <a:ln w="19050">
                  <a:solidFill>
                    <a:srgbClr val="CC6600"/>
                  </a:solidFill>
                  <a:round/>
                  <a:headEnd/>
                  <a:tailEnd/>
                </a:ln>
                <a:effectLst>
                  <a:prstShdw prst="shdw17" dist="17961" dir="13500000">
                    <a:srgbClr val="7A3D00"/>
                  </a:prstShdw>
                </a:effectLst>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7761" name="Group 81"/>
            <p:cNvGrpSpPr>
              <a:grpSpLocks/>
            </p:cNvGrpSpPr>
            <p:nvPr/>
          </p:nvGrpSpPr>
          <p:grpSpPr bwMode="auto">
            <a:xfrm>
              <a:off x="2830" y="3513"/>
              <a:ext cx="1091" cy="700"/>
              <a:chOff x="2878" y="3513"/>
              <a:chExt cx="1091" cy="700"/>
            </a:xfrm>
          </p:grpSpPr>
          <p:grpSp>
            <p:nvGrpSpPr>
              <p:cNvPr id="327762" name="Group 82"/>
              <p:cNvGrpSpPr>
                <a:grpSpLocks/>
              </p:cNvGrpSpPr>
              <p:nvPr/>
            </p:nvGrpSpPr>
            <p:grpSpPr bwMode="auto">
              <a:xfrm>
                <a:off x="3153" y="3513"/>
                <a:ext cx="546" cy="473"/>
                <a:chOff x="3659" y="3372"/>
                <a:chExt cx="546" cy="473"/>
              </a:xfrm>
            </p:grpSpPr>
            <p:sp>
              <p:nvSpPr>
                <p:cNvPr id="327763" name="Freeform 83"/>
                <p:cNvSpPr>
                  <a:spLocks/>
                </p:cNvSpPr>
                <p:nvPr/>
              </p:nvSpPr>
              <p:spPr bwMode="auto">
                <a:xfrm rot="-138036">
                  <a:off x="3703" y="3372"/>
                  <a:ext cx="502" cy="443"/>
                </a:xfrm>
                <a:custGeom>
                  <a:avLst/>
                  <a:gdLst>
                    <a:gd name="T0" fmla="*/ 334 w 334"/>
                    <a:gd name="T1" fmla="*/ 40 h 293"/>
                    <a:gd name="T2" fmla="*/ 262 w 334"/>
                    <a:gd name="T3" fmla="*/ 12 h 293"/>
                    <a:gd name="T4" fmla="*/ 286 w 334"/>
                    <a:gd name="T5" fmla="*/ 112 h 293"/>
                    <a:gd name="T6" fmla="*/ 230 w 334"/>
                    <a:gd name="T7" fmla="*/ 104 h 293"/>
                    <a:gd name="T8" fmla="*/ 185 w 334"/>
                    <a:gd name="T9" fmla="*/ 80 h 293"/>
                    <a:gd name="T10" fmla="*/ 197 w 334"/>
                    <a:gd name="T11" fmla="*/ 160 h 293"/>
                    <a:gd name="T12" fmla="*/ 193 w 334"/>
                    <a:gd name="T13" fmla="*/ 192 h 293"/>
                    <a:gd name="T14" fmla="*/ 104 w 334"/>
                    <a:gd name="T15" fmla="*/ 146 h 293"/>
                    <a:gd name="T16" fmla="*/ 91 w 334"/>
                    <a:gd name="T17" fmla="*/ 204 h 293"/>
                    <a:gd name="T18" fmla="*/ 94 w 334"/>
                    <a:gd name="T19" fmla="*/ 263 h 293"/>
                    <a:gd name="T20" fmla="*/ 53 w 334"/>
                    <a:gd name="T21" fmla="*/ 242 h 293"/>
                    <a:gd name="T22" fmla="*/ 17 w 334"/>
                    <a:gd name="T23" fmla="*/ 208 h 293"/>
                    <a:gd name="T24" fmla="*/ 0 w 334"/>
                    <a:gd name="T25" fmla="*/ 293 h 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4"/>
                    <a:gd name="T40" fmla="*/ 0 h 293"/>
                    <a:gd name="T41" fmla="*/ 334 w 334"/>
                    <a:gd name="T42" fmla="*/ 293 h 2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4" h="293">
                      <a:moveTo>
                        <a:pt x="334" y="40"/>
                      </a:moveTo>
                      <a:cubicBezTo>
                        <a:pt x="302" y="20"/>
                        <a:pt x="270" y="0"/>
                        <a:pt x="262" y="12"/>
                      </a:cubicBezTo>
                      <a:cubicBezTo>
                        <a:pt x="254" y="24"/>
                        <a:pt x="291" y="97"/>
                        <a:pt x="286" y="112"/>
                      </a:cubicBezTo>
                      <a:cubicBezTo>
                        <a:pt x="281" y="127"/>
                        <a:pt x="247" y="109"/>
                        <a:pt x="230" y="104"/>
                      </a:cubicBezTo>
                      <a:cubicBezTo>
                        <a:pt x="213" y="99"/>
                        <a:pt x="190" y="71"/>
                        <a:pt x="185" y="80"/>
                      </a:cubicBezTo>
                      <a:cubicBezTo>
                        <a:pt x="180" y="89"/>
                        <a:pt x="196" y="141"/>
                        <a:pt x="197" y="160"/>
                      </a:cubicBezTo>
                      <a:cubicBezTo>
                        <a:pt x="198" y="179"/>
                        <a:pt x="208" y="194"/>
                        <a:pt x="193" y="192"/>
                      </a:cubicBezTo>
                      <a:cubicBezTo>
                        <a:pt x="178" y="190"/>
                        <a:pt x="121" y="144"/>
                        <a:pt x="104" y="146"/>
                      </a:cubicBezTo>
                      <a:cubicBezTo>
                        <a:pt x="87" y="148"/>
                        <a:pt x="93" y="185"/>
                        <a:pt x="91" y="204"/>
                      </a:cubicBezTo>
                      <a:cubicBezTo>
                        <a:pt x="89" y="223"/>
                        <a:pt x="100" y="257"/>
                        <a:pt x="94" y="263"/>
                      </a:cubicBezTo>
                      <a:cubicBezTo>
                        <a:pt x="88" y="269"/>
                        <a:pt x="66" y="251"/>
                        <a:pt x="53" y="242"/>
                      </a:cubicBezTo>
                      <a:cubicBezTo>
                        <a:pt x="40" y="233"/>
                        <a:pt x="26" y="200"/>
                        <a:pt x="17" y="208"/>
                      </a:cubicBezTo>
                      <a:cubicBezTo>
                        <a:pt x="8" y="216"/>
                        <a:pt x="4" y="254"/>
                        <a:pt x="0" y="293"/>
                      </a:cubicBezTo>
                    </a:path>
                  </a:pathLst>
                </a:custGeom>
                <a:noFill/>
                <a:ln w="12700">
                  <a:solidFill>
                    <a:schemeClr val="bg2"/>
                  </a:solidFill>
                  <a:round/>
                  <a:headEnd/>
                  <a:tailEnd/>
                </a:ln>
                <a:scene3d>
                  <a:camera prst="legacyPerspectiveFront">
                    <a:rot lat="21299997" lon="20699998" rev="0"/>
                  </a:camera>
                  <a:lightRig rig="legacyFlat2" dir="t"/>
                </a:scene3d>
                <a:sp3d prstMaterial="legacyMatte">
                  <a:bevelT w="13500" h="13500" prst="angle"/>
                  <a:bevelB w="13500" h="13500" prst="angle"/>
                  <a:extrusionClr>
                    <a:schemeClr val="bg2"/>
                  </a:extrusionClr>
                </a:sp3d>
                <a:extLst>
                  <a:ext uri="{909E8E84-426E-40DD-AFC4-6F175D3DCCD1}">
                    <a14:hiddenFill xmlns:a14="http://schemas.microsoft.com/office/drawing/2010/main">
                      <a:solidFill>
                        <a:srgbClr val="FFFFFF"/>
                      </a:solidFill>
                    </a14:hiddenFill>
                  </a:ext>
                </a:extLst>
              </p:spPr>
              <p:txBody>
                <a:bodyPr>
                  <a:flatTx/>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64" name="Freeform 84"/>
                <p:cNvSpPr>
                  <a:spLocks/>
                </p:cNvSpPr>
                <p:nvPr/>
              </p:nvSpPr>
              <p:spPr bwMode="auto">
                <a:xfrm rot="-138036">
                  <a:off x="3659" y="3402"/>
                  <a:ext cx="502" cy="443"/>
                </a:xfrm>
                <a:custGeom>
                  <a:avLst/>
                  <a:gdLst>
                    <a:gd name="T0" fmla="*/ 334 w 334"/>
                    <a:gd name="T1" fmla="*/ 40 h 293"/>
                    <a:gd name="T2" fmla="*/ 262 w 334"/>
                    <a:gd name="T3" fmla="*/ 12 h 293"/>
                    <a:gd name="T4" fmla="*/ 286 w 334"/>
                    <a:gd name="T5" fmla="*/ 112 h 293"/>
                    <a:gd name="T6" fmla="*/ 230 w 334"/>
                    <a:gd name="T7" fmla="*/ 104 h 293"/>
                    <a:gd name="T8" fmla="*/ 185 w 334"/>
                    <a:gd name="T9" fmla="*/ 80 h 293"/>
                    <a:gd name="T10" fmla="*/ 197 w 334"/>
                    <a:gd name="T11" fmla="*/ 160 h 293"/>
                    <a:gd name="T12" fmla="*/ 193 w 334"/>
                    <a:gd name="T13" fmla="*/ 192 h 293"/>
                    <a:gd name="T14" fmla="*/ 104 w 334"/>
                    <a:gd name="T15" fmla="*/ 146 h 293"/>
                    <a:gd name="T16" fmla="*/ 91 w 334"/>
                    <a:gd name="T17" fmla="*/ 204 h 293"/>
                    <a:gd name="T18" fmla="*/ 94 w 334"/>
                    <a:gd name="T19" fmla="*/ 263 h 293"/>
                    <a:gd name="T20" fmla="*/ 53 w 334"/>
                    <a:gd name="T21" fmla="*/ 242 h 293"/>
                    <a:gd name="T22" fmla="*/ 17 w 334"/>
                    <a:gd name="T23" fmla="*/ 208 h 293"/>
                    <a:gd name="T24" fmla="*/ 0 w 334"/>
                    <a:gd name="T25" fmla="*/ 293 h 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4"/>
                    <a:gd name="T40" fmla="*/ 0 h 293"/>
                    <a:gd name="T41" fmla="*/ 334 w 334"/>
                    <a:gd name="T42" fmla="*/ 293 h 2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4" h="293">
                      <a:moveTo>
                        <a:pt x="334" y="40"/>
                      </a:moveTo>
                      <a:cubicBezTo>
                        <a:pt x="302" y="20"/>
                        <a:pt x="270" y="0"/>
                        <a:pt x="262" y="12"/>
                      </a:cubicBezTo>
                      <a:cubicBezTo>
                        <a:pt x="254" y="24"/>
                        <a:pt x="291" y="97"/>
                        <a:pt x="286" y="112"/>
                      </a:cubicBezTo>
                      <a:cubicBezTo>
                        <a:pt x="281" y="127"/>
                        <a:pt x="247" y="109"/>
                        <a:pt x="230" y="104"/>
                      </a:cubicBezTo>
                      <a:cubicBezTo>
                        <a:pt x="213" y="99"/>
                        <a:pt x="190" y="71"/>
                        <a:pt x="185" y="80"/>
                      </a:cubicBezTo>
                      <a:cubicBezTo>
                        <a:pt x="180" y="89"/>
                        <a:pt x="196" y="141"/>
                        <a:pt x="197" y="160"/>
                      </a:cubicBezTo>
                      <a:cubicBezTo>
                        <a:pt x="198" y="179"/>
                        <a:pt x="208" y="194"/>
                        <a:pt x="193" y="192"/>
                      </a:cubicBezTo>
                      <a:cubicBezTo>
                        <a:pt x="178" y="190"/>
                        <a:pt x="121" y="144"/>
                        <a:pt x="104" y="146"/>
                      </a:cubicBezTo>
                      <a:cubicBezTo>
                        <a:pt x="87" y="148"/>
                        <a:pt x="93" y="185"/>
                        <a:pt x="91" y="204"/>
                      </a:cubicBezTo>
                      <a:cubicBezTo>
                        <a:pt x="89" y="223"/>
                        <a:pt x="100" y="257"/>
                        <a:pt x="94" y="263"/>
                      </a:cubicBezTo>
                      <a:cubicBezTo>
                        <a:pt x="88" y="269"/>
                        <a:pt x="66" y="251"/>
                        <a:pt x="53" y="242"/>
                      </a:cubicBezTo>
                      <a:cubicBezTo>
                        <a:pt x="40" y="233"/>
                        <a:pt x="26" y="200"/>
                        <a:pt x="17" y="208"/>
                      </a:cubicBezTo>
                      <a:cubicBezTo>
                        <a:pt x="8" y="216"/>
                        <a:pt x="4" y="254"/>
                        <a:pt x="0" y="293"/>
                      </a:cubicBezTo>
                    </a:path>
                  </a:pathLst>
                </a:custGeom>
                <a:noFill/>
                <a:ln w="12700">
                  <a:solidFill>
                    <a:schemeClr val="bg2"/>
                  </a:solidFill>
                  <a:round/>
                  <a:headEnd/>
                  <a:tailEnd/>
                </a:ln>
                <a:scene3d>
                  <a:camera prst="legacyPerspectiveFront">
                    <a:rot lat="21299997" lon="20699998" rev="0"/>
                  </a:camera>
                  <a:lightRig rig="legacyFlat2" dir="t"/>
                </a:scene3d>
                <a:sp3d prstMaterial="legacyMatte">
                  <a:bevelT w="13500" h="13500" prst="angle"/>
                  <a:bevelB w="13500" h="13500" prst="angle"/>
                  <a:extrusionClr>
                    <a:schemeClr val="bg2"/>
                  </a:extrusionClr>
                </a:sp3d>
                <a:extLst>
                  <a:ext uri="{909E8E84-426E-40DD-AFC4-6F175D3DCCD1}">
                    <a14:hiddenFill xmlns:a14="http://schemas.microsoft.com/office/drawing/2010/main">
                      <a:solidFill>
                        <a:srgbClr val="FFFFFF"/>
                      </a:solidFill>
                    </a14:hiddenFill>
                  </a:ext>
                </a:extLst>
              </p:spPr>
              <p:txBody>
                <a:bodyPr>
                  <a:flatTx/>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sp>
            <p:nvSpPr>
              <p:cNvPr id="327765" name="Text Box 85"/>
              <p:cNvSpPr txBox="1">
                <a:spLocks noChangeArrowheads="1"/>
              </p:cNvSpPr>
              <p:nvPr/>
            </p:nvSpPr>
            <p:spPr bwMode="auto">
              <a:xfrm>
                <a:off x="2878" y="4009"/>
                <a:ext cx="1091"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defTabSz="914400" fontAlgn="base">
                  <a:spcBef>
                    <a:spcPct val="50000"/>
                  </a:spcBef>
                  <a:spcAft>
                    <a:spcPct val="0"/>
                  </a:spcAft>
                </a:pPr>
                <a:r>
                  <a:rPr lang="en-US" altLang="en-US" sz="1400" b="1" dirty="0">
                    <a:solidFill>
                      <a:srgbClr val="FFFFFF"/>
                    </a:solidFill>
                  </a:rPr>
                  <a:t>Transcription</a:t>
                </a:r>
              </a:p>
            </p:txBody>
          </p:sp>
        </p:grpSp>
      </p:grpSp>
      <p:grpSp>
        <p:nvGrpSpPr>
          <p:cNvPr id="327766" name="Group 128"/>
          <p:cNvGrpSpPr>
            <a:grpSpLocks/>
          </p:cNvGrpSpPr>
          <p:nvPr/>
        </p:nvGrpSpPr>
        <p:grpSpPr bwMode="auto">
          <a:xfrm>
            <a:off x="973668" y="2006600"/>
            <a:ext cx="9654117" cy="4768850"/>
            <a:chOff x="-43" y="1058"/>
            <a:chExt cx="4804" cy="3164"/>
          </a:xfrm>
        </p:grpSpPr>
        <p:sp>
          <p:nvSpPr>
            <p:cNvPr id="327767" name="Arc 129"/>
            <p:cNvSpPr>
              <a:spLocks/>
            </p:cNvSpPr>
            <p:nvPr/>
          </p:nvSpPr>
          <p:spPr bwMode="auto">
            <a:xfrm rot="-1368198">
              <a:off x="435" y="1058"/>
              <a:ext cx="3814" cy="3164"/>
            </a:xfrm>
            <a:custGeom>
              <a:avLst/>
              <a:gdLst>
                <a:gd name="T0" fmla="*/ 0 w 24523"/>
                <a:gd name="T1" fmla="*/ 29 h 21600"/>
                <a:gd name="T2" fmla="*/ 3814 w 24523"/>
                <a:gd name="T3" fmla="*/ 3113 h 21600"/>
                <a:gd name="T4" fmla="*/ 455 w 24523"/>
                <a:gd name="T5" fmla="*/ 3164 h 21600"/>
                <a:gd name="T6" fmla="*/ 0 60000 65536"/>
                <a:gd name="T7" fmla="*/ 0 60000 65536"/>
                <a:gd name="T8" fmla="*/ 0 60000 65536"/>
                <a:gd name="T9" fmla="*/ 0 w 24523"/>
                <a:gd name="T10" fmla="*/ 0 h 21600"/>
                <a:gd name="T11" fmla="*/ 24523 w 24523"/>
                <a:gd name="T12" fmla="*/ 21600 h 21600"/>
              </a:gdLst>
              <a:ahLst/>
              <a:cxnLst>
                <a:cxn ang="T6">
                  <a:pos x="T0" y="T1"/>
                </a:cxn>
                <a:cxn ang="T7">
                  <a:pos x="T2" y="T3"/>
                </a:cxn>
                <a:cxn ang="T8">
                  <a:pos x="T4" y="T5"/>
                </a:cxn>
              </a:cxnLst>
              <a:rect l="T9" t="T10" r="T11" b="T12"/>
              <a:pathLst>
                <a:path w="24523" h="21600" fill="none" extrusionOk="0">
                  <a:moveTo>
                    <a:pt x="0" y="199"/>
                  </a:moveTo>
                  <a:cubicBezTo>
                    <a:pt x="969" y="66"/>
                    <a:pt x="1947" y="-1"/>
                    <a:pt x="2926" y="0"/>
                  </a:cubicBezTo>
                  <a:cubicBezTo>
                    <a:pt x="14719" y="0"/>
                    <a:pt x="24333" y="9459"/>
                    <a:pt x="24523" y="21251"/>
                  </a:cubicBezTo>
                </a:path>
                <a:path w="24523" h="21600" stroke="0" extrusionOk="0">
                  <a:moveTo>
                    <a:pt x="0" y="199"/>
                  </a:moveTo>
                  <a:cubicBezTo>
                    <a:pt x="969" y="66"/>
                    <a:pt x="1947" y="-1"/>
                    <a:pt x="2926" y="0"/>
                  </a:cubicBezTo>
                  <a:cubicBezTo>
                    <a:pt x="14719" y="0"/>
                    <a:pt x="24333" y="9459"/>
                    <a:pt x="24523" y="21251"/>
                  </a:cubicBezTo>
                  <a:lnTo>
                    <a:pt x="2926" y="21600"/>
                  </a:lnTo>
                  <a:close/>
                </a:path>
              </a:pathLst>
            </a:custGeom>
            <a:noFill/>
            <a:ln w="139700">
              <a:solidFill>
                <a:srgbClr val="FFCC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7768" name="Group 130"/>
            <p:cNvGrpSpPr>
              <a:grpSpLocks/>
            </p:cNvGrpSpPr>
            <p:nvPr/>
          </p:nvGrpSpPr>
          <p:grpSpPr bwMode="auto">
            <a:xfrm>
              <a:off x="-43" y="1350"/>
              <a:ext cx="4804" cy="1980"/>
              <a:chOff x="-43" y="1266"/>
              <a:chExt cx="4804" cy="1980"/>
            </a:xfrm>
          </p:grpSpPr>
          <p:grpSp>
            <p:nvGrpSpPr>
              <p:cNvPr id="327769" name="Group 131"/>
              <p:cNvGrpSpPr>
                <a:grpSpLocks/>
              </p:cNvGrpSpPr>
              <p:nvPr/>
            </p:nvGrpSpPr>
            <p:grpSpPr bwMode="auto">
              <a:xfrm rot="1554081">
                <a:off x="4525" y="3017"/>
                <a:ext cx="236" cy="229"/>
                <a:chOff x="4270" y="2241"/>
                <a:chExt cx="236" cy="229"/>
              </a:xfrm>
            </p:grpSpPr>
            <p:sp>
              <p:nvSpPr>
                <p:cNvPr id="327770" name="Freeform 132"/>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71" name="Oval 133"/>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7772" name="Group 134"/>
                <p:cNvGrpSpPr>
                  <a:grpSpLocks/>
                </p:cNvGrpSpPr>
                <p:nvPr/>
              </p:nvGrpSpPr>
              <p:grpSpPr bwMode="auto">
                <a:xfrm rot="-165149">
                  <a:off x="4270" y="2263"/>
                  <a:ext cx="236" cy="207"/>
                  <a:chOff x="4264" y="2253"/>
                  <a:chExt cx="236" cy="207"/>
                </a:xfrm>
              </p:grpSpPr>
              <p:sp>
                <p:nvSpPr>
                  <p:cNvPr id="327773" name="Freeform 135"/>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74" name="Freeform 136"/>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75" name="Freeform 137"/>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76" name="Freeform 138"/>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77" name="Freeform 139"/>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78" name="Oval 140"/>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79" name="Oval 141"/>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80" name="Oval 142"/>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81" name="Freeform 143"/>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82" name="Freeform 144"/>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83" name="Freeform 145"/>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84" name="Freeform 146"/>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85" name="Freeform 147"/>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86" name="Freeform 148"/>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87" name="Freeform 149"/>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88" name="Freeform 150"/>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89" name="Oval 151"/>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90" name="Oval 152"/>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91" name="Oval 153"/>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92" name="Oval 154"/>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93" name="Freeform 155"/>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94" name="Freeform 156"/>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95" name="Freeform 157"/>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96" name="Freeform 158"/>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97" name="Freeform 159"/>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98" name="Freeform 160"/>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799" name="Oval 161"/>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00" name="Oval 162"/>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01" name="Freeform 163"/>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02" name="Freeform 164"/>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03" name="Freeform 165"/>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04" name="Freeform 166"/>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05" name="Oval 167"/>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06" name="Oval 168"/>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7807" name="Group 169"/>
              <p:cNvGrpSpPr>
                <a:grpSpLocks/>
              </p:cNvGrpSpPr>
              <p:nvPr/>
            </p:nvGrpSpPr>
            <p:grpSpPr bwMode="auto">
              <a:xfrm rot="1554081">
                <a:off x="4425" y="2827"/>
                <a:ext cx="236" cy="229"/>
                <a:chOff x="4270" y="2241"/>
                <a:chExt cx="236" cy="229"/>
              </a:xfrm>
            </p:grpSpPr>
            <p:sp>
              <p:nvSpPr>
                <p:cNvPr id="327808" name="Freeform 170"/>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09" name="Oval 171"/>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7810" name="Group 172"/>
                <p:cNvGrpSpPr>
                  <a:grpSpLocks/>
                </p:cNvGrpSpPr>
                <p:nvPr/>
              </p:nvGrpSpPr>
              <p:grpSpPr bwMode="auto">
                <a:xfrm rot="-165149">
                  <a:off x="4270" y="2263"/>
                  <a:ext cx="236" cy="207"/>
                  <a:chOff x="4264" y="2253"/>
                  <a:chExt cx="236" cy="207"/>
                </a:xfrm>
              </p:grpSpPr>
              <p:sp>
                <p:nvSpPr>
                  <p:cNvPr id="327811" name="Freeform 173"/>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12" name="Freeform 174"/>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13" name="Freeform 175"/>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14" name="Freeform 176"/>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15" name="Freeform 177"/>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16" name="Oval 178"/>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17" name="Oval 179"/>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18" name="Oval 180"/>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19" name="Freeform 181"/>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20" name="Freeform 182"/>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21" name="Freeform 183"/>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22" name="Freeform 184"/>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23" name="Freeform 185"/>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24" name="Freeform 186"/>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25" name="Freeform 187"/>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26" name="Freeform 188"/>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27" name="Oval 189"/>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28" name="Oval 190"/>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29" name="Oval 191"/>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30" name="Oval 192"/>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31" name="Freeform 193"/>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32" name="Freeform 194"/>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33" name="Freeform 195"/>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34" name="Freeform 196"/>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35" name="Freeform 197"/>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36" name="Freeform 198"/>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37" name="Oval 199"/>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38" name="Oval 200"/>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39" name="Freeform 201"/>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40" name="Freeform 202"/>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41" name="Freeform 203"/>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42" name="Freeform 204"/>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43" name="Oval 205"/>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44" name="Oval 206"/>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7845" name="Group 207"/>
              <p:cNvGrpSpPr>
                <a:grpSpLocks/>
              </p:cNvGrpSpPr>
              <p:nvPr/>
            </p:nvGrpSpPr>
            <p:grpSpPr bwMode="auto">
              <a:xfrm rot="1224491">
                <a:off x="4317" y="2641"/>
                <a:ext cx="236" cy="229"/>
                <a:chOff x="4270" y="2241"/>
                <a:chExt cx="236" cy="229"/>
              </a:xfrm>
            </p:grpSpPr>
            <p:sp>
              <p:nvSpPr>
                <p:cNvPr id="327846" name="Freeform 208"/>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47" name="Oval 209"/>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7848" name="Group 210"/>
                <p:cNvGrpSpPr>
                  <a:grpSpLocks/>
                </p:cNvGrpSpPr>
                <p:nvPr/>
              </p:nvGrpSpPr>
              <p:grpSpPr bwMode="auto">
                <a:xfrm rot="-165149">
                  <a:off x="4270" y="2263"/>
                  <a:ext cx="236" cy="207"/>
                  <a:chOff x="4264" y="2253"/>
                  <a:chExt cx="236" cy="207"/>
                </a:xfrm>
              </p:grpSpPr>
              <p:sp>
                <p:nvSpPr>
                  <p:cNvPr id="327849" name="Freeform 211"/>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50" name="Freeform 212"/>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51" name="Freeform 213"/>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52" name="Freeform 214"/>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53" name="Freeform 215"/>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54" name="Oval 216"/>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55" name="Oval 217"/>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56" name="Oval 218"/>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57" name="Freeform 219"/>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58" name="Freeform 220"/>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59" name="Freeform 221"/>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60" name="Freeform 222"/>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61" name="Freeform 223"/>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62" name="Freeform 224"/>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63" name="Freeform 225"/>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64" name="Freeform 226"/>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65" name="Oval 227"/>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66" name="Oval 228"/>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67" name="Oval 229"/>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68" name="Oval 230"/>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69" name="Freeform 231"/>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70" name="Freeform 232"/>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71" name="Freeform 233"/>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72" name="Freeform 234"/>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73" name="Freeform 235"/>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74" name="Freeform 236"/>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75" name="Oval 237"/>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76" name="Oval 238"/>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77" name="Freeform 239"/>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78" name="Freeform 240"/>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79" name="Freeform 241"/>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80" name="Freeform 242"/>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81" name="Oval 243"/>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82" name="Oval 244"/>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7883" name="Group 245"/>
              <p:cNvGrpSpPr>
                <a:grpSpLocks/>
              </p:cNvGrpSpPr>
              <p:nvPr/>
            </p:nvGrpSpPr>
            <p:grpSpPr bwMode="auto">
              <a:xfrm rot="897300">
                <a:off x="4189" y="2469"/>
                <a:ext cx="236" cy="229"/>
                <a:chOff x="4270" y="2241"/>
                <a:chExt cx="236" cy="229"/>
              </a:xfrm>
            </p:grpSpPr>
            <p:sp>
              <p:nvSpPr>
                <p:cNvPr id="327884" name="Freeform 246"/>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85" name="Oval 247"/>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7886" name="Group 248"/>
                <p:cNvGrpSpPr>
                  <a:grpSpLocks/>
                </p:cNvGrpSpPr>
                <p:nvPr/>
              </p:nvGrpSpPr>
              <p:grpSpPr bwMode="auto">
                <a:xfrm rot="-165149">
                  <a:off x="4270" y="2263"/>
                  <a:ext cx="236" cy="207"/>
                  <a:chOff x="4264" y="2253"/>
                  <a:chExt cx="236" cy="207"/>
                </a:xfrm>
              </p:grpSpPr>
              <p:sp>
                <p:nvSpPr>
                  <p:cNvPr id="327887" name="Freeform 249"/>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88" name="Freeform 250"/>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89" name="Freeform 251"/>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90" name="Freeform 252"/>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91" name="Freeform 253"/>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92" name="Oval 254"/>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93" name="Oval 255"/>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94" name="Oval 256"/>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95" name="Freeform 257"/>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96" name="Freeform 258"/>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97" name="Freeform 259"/>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98" name="Freeform 260"/>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899" name="Freeform 261"/>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00" name="Freeform 262"/>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01" name="Freeform 263"/>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02" name="Freeform 264"/>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03" name="Oval 265"/>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04" name="Oval 266"/>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05" name="Oval 267"/>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06" name="Oval 268"/>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07" name="Freeform 269"/>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08" name="Freeform 270"/>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09" name="Freeform 271"/>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10" name="Freeform 272"/>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11" name="Freeform 273"/>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12" name="Freeform 274"/>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13" name="Oval 275"/>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14" name="Oval 276"/>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15" name="Freeform 277"/>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16" name="Freeform 278"/>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17" name="Freeform 279"/>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18" name="Freeform 280"/>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19" name="Oval 281"/>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20" name="Oval 282"/>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7921" name="Group 283"/>
              <p:cNvGrpSpPr>
                <a:grpSpLocks/>
              </p:cNvGrpSpPr>
              <p:nvPr/>
            </p:nvGrpSpPr>
            <p:grpSpPr bwMode="auto">
              <a:xfrm rot="538931">
                <a:off x="4053" y="2313"/>
                <a:ext cx="236" cy="229"/>
                <a:chOff x="4270" y="2241"/>
                <a:chExt cx="236" cy="229"/>
              </a:xfrm>
            </p:grpSpPr>
            <p:sp>
              <p:nvSpPr>
                <p:cNvPr id="327922" name="Freeform 284"/>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23" name="Oval 285"/>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7924" name="Group 286"/>
                <p:cNvGrpSpPr>
                  <a:grpSpLocks/>
                </p:cNvGrpSpPr>
                <p:nvPr/>
              </p:nvGrpSpPr>
              <p:grpSpPr bwMode="auto">
                <a:xfrm rot="-165149">
                  <a:off x="4270" y="2263"/>
                  <a:ext cx="236" cy="207"/>
                  <a:chOff x="4264" y="2253"/>
                  <a:chExt cx="236" cy="207"/>
                </a:xfrm>
              </p:grpSpPr>
              <p:sp>
                <p:nvSpPr>
                  <p:cNvPr id="327925" name="Freeform 287"/>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26" name="Freeform 288"/>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27" name="Freeform 289"/>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28" name="Freeform 290"/>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29" name="Freeform 291"/>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30" name="Oval 292"/>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31" name="Oval 293"/>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32" name="Oval 294"/>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33" name="Freeform 295"/>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34" name="Freeform 296"/>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35" name="Freeform 297"/>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36" name="Freeform 298"/>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37" name="Freeform 299"/>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38" name="Freeform 300"/>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39" name="Freeform 301"/>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40" name="Freeform 302"/>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41" name="Oval 303"/>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42" name="Oval 304"/>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43" name="Oval 305"/>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44" name="Oval 306"/>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45" name="Freeform 307"/>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46" name="Freeform 308"/>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47" name="Freeform 309"/>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48" name="Freeform 310"/>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49" name="Freeform 311"/>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50" name="Freeform 312"/>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51" name="Oval 313"/>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52" name="Oval 314"/>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53" name="Freeform 315"/>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54" name="Freeform 316"/>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55" name="Freeform 317"/>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56" name="Freeform 318"/>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57" name="Oval 319"/>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58" name="Oval 320"/>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7959" name="Group 321"/>
              <p:cNvGrpSpPr>
                <a:grpSpLocks/>
              </p:cNvGrpSpPr>
              <p:nvPr/>
            </p:nvGrpSpPr>
            <p:grpSpPr bwMode="auto">
              <a:xfrm rot="480146">
                <a:off x="3905" y="2160"/>
                <a:ext cx="236" cy="229"/>
                <a:chOff x="4270" y="2241"/>
                <a:chExt cx="236" cy="229"/>
              </a:xfrm>
            </p:grpSpPr>
            <p:sp>
              <p:nvSpPr>
                <p:cNvPr id="327960" name="Freeform 322"/>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61" name="Oval 323"/>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7962" name="Group 324"/>
                <p:cNvGrpSpPr>
                  <a:grpSpLocks/>
                </p:cNvGrpSpPr>
                <p:nvPr/>
              </p:nvGrpSpPr>
              <p:grpSpPr bwMode="auto">
                <a:xfrm rot="-165149">
                  <a:off x="4270" y="2263"/>
                  <a:ext cx="236" cy="207"/>
                  <a:chOff x="4264" y="2253"/>
                  <a:chExt cx="236" cy="207"/>
                </a:xfrm>
              </p:grpSpPr>
              <p:sp>
                <p:nvSpPr>
                  <p:cNvPr id="327963" name="Freeform 325"/>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64" name="Freeform 326"/>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65" name="Freeform 327"/>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66" name="Freeform 328"/>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67" name="Freeform 329"/>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68" name="Oval 330"/>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69" name="Oval 331"/>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70" name="Oval 332"/>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71" name="Freeform 333"/>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72" name="Freeform 334"/>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73" name="Freeform 335"/>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74" name="Freeform 336"/>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75" name="Freeform 337"/>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76" name="Freeform 338"/>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77" name="Freeform 339"/>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78" name="Freeform 340"/>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79" name="Oval 341"/>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80" name="Oval 342"/>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81" name="Oval 343"/>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82" name="Oval 344"/>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83" name="Freeform 345"/>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84" name="Freeform 346"/>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85" name="Freeform 347"/>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86" name="Freeform 348"/>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87" name="Freeform 349"/>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88" name="Freeform 350"/>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89" name="Oval 351"/>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90" name="Oval 352"/>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91" name="Freeform 353"/>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92" name="Freeform 354"/>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93" name="Freeform 355"/>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94" name="Freeform 356"/>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95" name="Oval 357"/>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96" name="Oval 358"/>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7997" name="Group 359"/>
              <p:cNvGrpSpPr>
                <a:grpSpLocks/>
              </p:cNvGrpSpPr>
              <p:nvPr/>
            </p:nvGrpSpPr>
            <p:grpSpPr bwMode="auto">
              <a:xfrm rot="300948">
                <a:off x="3749" y="2016"/>
                <a:ext cx="236" cy="229"/>
                <a:chOff x="4270" y="2241"/>
                <a:chExt cx="236" cy="229"/>
              </a:xfrm>
            </p:grpSpPr>
            <p:sp>
              <p:nvSpPr>
                <p:cNvPr id="327998" name="Freeform 360"/>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7999" name="Oval 361"/>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8000" name="Group 362"/>
                <p:cNvGrpSpPr>
                  <a:grpSpLocks/>
                </p:cNvGrpSpPr>
                <p:nvPr/>
              </p:nvGrpSpPr>
              <p:grpSpPr bwMode="auto">
                <a:xfrm rot="-165149">
                  <a:off x="4270" y="2263"/>
                  <a:ext cx="236" cy="207"/>
                  <a:chOff x="4264" y="2253"/>
                  <a:chExt cx="236" cy="207"/>
                </a:xfrm>
              </p:grpSpPr>
              <p:sp>
                <p:nvSpPr>
                  <p:cNvPr id="328001" name="Freeform 363"/>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02" name="Freeform 364"/>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03" name="Freeform 365"/>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04" name="Freeform 366"/>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05" name="Freeform 367"/>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06" name="Oval 368"/>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07" name="Oval 369"/>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08" name="Oval 370"/>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09" name="Freeform 371"/>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10" name="Freeform 372"/>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11" name="Freeform 373"/>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12" name="Freeform 374"/>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13" name="Freeform 375"/>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14" name="Freeform 376"/>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15" name="Freeform 377"/>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16" name="Freeform 378"/>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17" name="Oval 379"/>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18" name="Oval 380"/>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19" name="Oval 381"/>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20" name="Oval 382"/>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21" name="Freeform 383"/>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22" name="Freeform 384"/>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23" name="Freeform 385"/>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24" name="Freeform 386"/>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25" name="Freeform 387"/>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26" name="Freeform 388"/>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27" name="Oval 389"/>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28" name="Oval 390"/>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29" name="Freeform 391"/>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30" name="Freeform 392"/>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31" name="Freeform 393"/>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32" name="Freeform 394"/>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33" name="Oval 395"/>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34" name="Oval 396"/>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8035" name="Group 397"/>
              <p:cNvGrpSpPr>
                <a:grpSpLocks/>
              </p:cNvGrpSpPr>
              <p:nvPr/>
            </p:nvGrpSpPr>
            <p:grpSpPr bwMode="auto">
              <a:xfrm>
                <a:off x="3589" y="1884"/>
                <a:ext cx="236" cy="229"/>
                <a:chOff x="4270" y="2241"/>
                <a:chExt cx="236" cy="229"/>
              </a:xfrm>
            </p:grpSpPr>
            <p:sp>
              <p:nvSpPr>
                <p:cNvPr id="328036" name="Freeform 398"/>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37" name="Oval 399"/>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8038" name="Group 400"/>
                <p:cNvGrpSpPr>
                  <a:grpSpLocks/>
                </p:cNvGrpSpPr>
                <p:nvPr/>
              </p:nvGrpSpPr>
              <p:grpSpPr bwMode="auto">
                <a:xfrm rot="-165149">
                  <a:off x="4270" y="2263"/>
                  <a:ext cx="236" cy="207"/>
                  <a:chOff x="4264" y="2253"/>
                  <a:chExt cx="236" cy="207"/>
                </a:xfrm>
              </p:grpSpPr>
              <p:sp>
                <p:nvSpPr>
                  <p:cNvPr id="328039" name="Freeform 401"/>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40" name="Freeform 402"/>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41" name="Freeform 403"/>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42" name="Freeform 404"/>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43" name="Freeform 405"/>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44" name="Oval 406"/>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45" name="Oval 407"/>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46" name="Oval 408"/>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47" name="Freeform 409"/>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48" name="Freeform 410"/>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49" name="Freeform 411"/>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50" name="Freeform 412"/>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51" name="Freeform 413"/>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52" name="Freeform 414"/>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53" name="Freeform 415"/>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54" name="Freeform 416"/>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55" name="Oval 417"/>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56" name="Oval 418"/>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57" name="Oval 419"/>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58" name="Oval 420"/>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59" name="Freeform 421"/>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60" name="Freeform 422"/>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61" name="Freeform 423"/>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62" name="Freeform 424"/>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63" name="Freeform 425"/>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64" name="Freeform 426"/>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65" name="Oval 427"/>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66" name="Oval 428"/>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67" name="Freeform 429"/>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68" name="Freeform 430"/>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69" name="Freeform 431"/>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70" name="Freeform 432"/>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71" name="Oval 433"/>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72" name="Oval 434"/>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8073" name="Group 435"/>
              <p:cNvGrpSpPr>
                <a:grpSpLocks/>
              </p:cNvGrpSpPr>
              <p:nvPr/>
            </p:nvGrpSpPr>
            <p:grpSpPr bwMode="auto">
              <a:xfrm rot="-386442">
                <a:off x="3416" y="1766"/>
                <a:ext cx="236" cy="229"/>
                <a:chOff x="4270" y="2241"/>
                <a:chExt cx="236" cy="229"/>
              </a:xfrm>
            </p:grpSpPr>
            <p:sp>
              <p:nvSpPr>
                <p:cNvPr id="328074" name="Freeform 436"/>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75" name="Oval 437"/>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8076" name="Group 438"/>
                <p:cNvGrpSpPr>
                  <a:grpSpLocks/>
                </p:cNvGrpSpPr>
                <p:nvPr/>
              </p:nvGrpSpPr>
              <p:grpSpPr bwMode="auto">
                <a:xfrm rot="-165149">
                  <a:off x="4270" y="2263"/>
                  <a:ext cx="236" cy="207"/>
                  <a:chOff x="4264" y="2253"/>
                  <a:chExt cx="236" cy="207"/>
                </a:xfrm>
              </p:grpSpPr>
              <p:sp>
                <p:nvSpPr>
                  <p:cNvPr id="328077" name="Freeform 439"/>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78" name="Freeform 440"/>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79" name="Freeform 441"/>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80" name="Freeform 442"/>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81" name="Freeform 443"/>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82" name="Oval 444"/>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83" name="Oval 445"/>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84" name="Oval 446"/>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85" name="Freeform 447"/>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86" name="Freeform 448"/>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87" name="Freeform 449"/>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88" name="Freeform 450"/>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89" name="Freeform 451"/>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90" name="Freeform 452"/>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91" name="Freeform 453"/>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92" name="Freeform 454"/>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93" name="Oval 455"/>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94" name="Oval 456"/>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95" name="Oval 457"/>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96" name="Oval 458"/>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97" name="Freeform 459"/>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98" name="Freeform 460"/>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099" name="Freeform 461"/>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00" name="Freeform 462"/>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01" name="Freeform 463"/>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02" name="Freeform 464"/>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03" name="Oval 465"/>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04" name="Oval 466"/>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05" name="Freeform 467"/>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06" name="Freeform 468"/>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07" name="Freeform 469"/>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08" name="Freeform 470"/>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09" name="Oval 471"/>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10" name="Oval 472"/>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8111" name="Group 473"/>
              <p:cNvGrpSpPr>
                <a:grpSpLocks/>
              </p:cNvGrpSpPr>
              <p:nvPr/>
            </p:nvGrpSpPr>
            <p:grpSpPr bwMode="auto">
              <a:xfrm rot="-599134">
                <a:off x="3229" y="1659"/>
                <a:ext cx="236" cy="229"/>
                <a:chOff x="4270" y="2241"/>
                <a:chExt cx="236" cy="229"/>
              </a:xfrm>
            </p:grpSpPr>
            <p:sp>
              <p:nvSpPr>
                <p:cNvPr id="328112" name="Freeform 474"/>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13" name="Oval 475"/>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8114" name="Group 476"/>
                <p:cNvGrpSpPr>
                  <a:grpSpLocks/>
                </p:cNvGrpSpPr>
                <p:nvPr/>
              </p:nvGrpSpPr>
              <p:grpSpPr bwMode="auto">
                <a:xfrm rot="-165149">
                  <a:off x="4270" y="2263"/>
                  <a:ext cx="236" cy="207"/>
                  <a:chOff x="4264" y="2253"/>
                  <a:chExt cx="236" cy="207"/>
                </a:xfrm>
              </p:grpSpPr>
              <p:sp>
                <p:nvSpPr>
                  <p:cNvPr id="328115" name="Freeform 477"/>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16" name="Freeform 478"/>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17" name="Freeform 479"/>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18" name="Freeform 480"/>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19" name="Freeform 481"/>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20" name="Oval 482"/>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21" name="Oval 483"/>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22" name="Oval 484"/>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23" name="Freeform 485"/>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24" name="Freeform 486"/>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25" name="Freeform 487"/>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26" name="Freeform 488"/>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27" name="Freeform 489"/>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28" name="Freeform 490"/>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29" name="Freeform 491"/>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30" name="Freeform 492"/>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31" name="Oval 493"/>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32" name="Oval 494"/>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33" name="Oval 495"/>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34" name="Oval 496"/>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35" name="Freeform 497"/>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36" name="Freeform 498"/>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37" name="Freeform 499"/>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38" name="Freeform 500"/>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39" name="Freeform 501"/>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40" name="Freeform 502"/>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41" name="Oval 503"/>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42" name="Oval 504"/>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43" name="Freeform 505"/>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44" name="Freeform 506"/>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45" name="Freeform 507"/>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46" name="Freeform 508"/>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47" name="Oval 509"/>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48" name="Oval 510"/>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8149" name="Group 511"/>
              <p:cNvGrpSpPr>
                <a:grpSpLocks/>
              </p:cNvGrpSpPr>
              <p:nvPr/>
            </p:nvGrpSpPr>
            <p:grpSpPr bwMode="auto">
              <a:xfrm rot="-837897">
                <a:off x="3037" y="1566"/>
                <a:ext cx="236" cy="229"/>
                <a:chOff x="4270" y="2241"/>
                <a:chExt cx="236" cy="229"/>
              </a:xfrm>
            </p:grpSpPr>
            <p:sp>
              <p:nvSpPr>
                <p:cNvPr id="328150" name="Freeform 512"/>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51" name="Oval 513"/>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8152" name="Group 514"/>
                <p:cNvGrpSpPr>
                  <a:grpSpLocks/>
                </p:cNvGrpSpPr>
                <p:nvPr/>
              </p:nvGrpSpPr>
              <p:grpSpPr bwMode="auto">
                <a:xfrm rot="-165149">
                  <a:off x="4270" y="2263"/>
                  <a:ext cx="236" cy="207"/>
                  <a:chOff x="4264" y="2253"/>
                  <a:chExt cx="236" cy="207"/>
                </a:xfrm>
              </p:grpSpPr>
              <p:sp>
                <p:nvSpPr>
                  <p:cNvPr id="328153" name="Freeform 515"/>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54" name="Freeform 516"/>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55" name="Freeform 517"/>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56" name="Freeform 518"/>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57" name="Freeform 519"/>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58" name="Oval 520"/>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59" name="Oval 521"/>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60" name="Oval 522"/>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61" name="Freeform 523"/>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62" name="Freeform 524"/>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63" name="Freeform 525"/>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64" name="Freeform 526"/>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65" name="Freeform 527"/>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66" name="Freeform 528"/>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67" name="Freeform 529"/>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68" name="Freeform 530"/>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69" name="Oval 531"/>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70" name="Oval 532"/>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71" name="Oval 533"/>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72" name="Oval 534"/>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73" name="Freeform 535"/>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74" name="Freeform 536"/>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75" name="Freeform 537"/>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76" name="Freeform 538"/>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77" name="Freeform 539"/>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78" name="Freeform 540"/>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79" name="Oval 541"/>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80" name="Oval 542"/>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81" name="Freeform 543"/>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82" name="Freeform 544"/>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83" name="Freeform 545"/>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84" name="Freeform 546"/>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85" name="Oval 547"/>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86" name="Oval 548"/>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8187" name="Group 549"/>
              <p:cNvGrpSpPr>
                <a:grpSpLocks/>
              </p:cNvGrpSpPr>
              <p:nvPr/>
            </p:nvGrpSpPr>
            <p:grpSpPr bwMode="auto">
              <a:xfrm rot="-1019810">
                <a:off x="2839" y="1482"/>
                <a:ext cx="236" cy="229"/>
                <a:chOff x="4270" y="2241"/>
                <a:chExt cx="236" cy="229"/>
              </a:xfrm>
            </p:grpSpPr>
            <p:sp>
              <p:nvSpPr>
                <p:cNvPr id="328188" name="Freeform 550"/>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89" name="Oval 551"/>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8190" name="Group 552"/>
                <p:cNvGrpSpPr>
                  <a:grpSpLocks/>
                </p:cNvGrpSpPr>
                <p:nvPr/>
              </p:nvGrpSpPr>
              <p:grpSpPr bwMode="auto">
                <a:xfrm rot="-165149">
                  <a:off x="4270" y="2263"/>
                  <a:ext cx="236" cy="207"/>
                  <a:chOff x="4264" y="2253"/>
                  <a:chExt cx="236" cy="207"/>
                </a:xfrm>
              </p:grpSpPr>
              <p:sp>
                <p:nvSpPr>
                  <p:cNvPr id="328191" name="Freeform 553"/>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92" name="Freeform 554"/>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93" name="Freeform 555"/>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94" name="Freeform 556"/>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95" name="Freeform 557"/>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96" name="Oval 558"/>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97" name="Oval 559"/>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98" name="Oval 560"/>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199" name="Freeform 561"/>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00" name="Freeform 562"/>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01" name="Freeform 563"/>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02" name="Freeform 564"/>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03" name="Freeform 565"/>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04" name="Freeform 566"/>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05" name="Freeform 567"/>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06" name="Freeform 568"/>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07" name="Oval 569"/>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08" name="Oval 570"/>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09" name="Oval 571"/>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10" name="Oval 572"/>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11" name="Freeform 573"/>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12" name="Freeform 574"/>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13" name="Freeform 575"/>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14" name="Freeform 576"/>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15" name="Freeform 577"/>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16" name="Freeform 578"/>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17" name="Oval 579"/>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18" name="Oval 580"/>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19" name="Freeform 581"/>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20" name="Freeform 582"/>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21" name="Freeform 583"/>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22" name="Freeform 584"/>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23" name="Oval 585"/>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24" name="Oval 586"/>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8225" name="Group 587"/>
              <p:cNvGrpSpPr>
                <a:grpSpLocks/>
              </p:cNvGrpSpPr>
              <p:nvPr/>
            </p:nvGrpSpPr>
            <p:grpSpPr bwMode="auto">
              <a:xfrm rot="-1256699">
                <a:off x="2640" y="1413"/>
                <a:ext cx="236" cy="229"/>
                <a:chOff x="4270" y="2241"/>
                <a:chExt cx="236" cy="229"/>
              </a:xfrm>
            </p:grpSpPr>
            <p:sp>
              <p:nvSpPr>
                <p:cNvPr id="328226" name="Freeform 588"/>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27" name="Oval 589"/>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8228" name="Group 590"/>
                <p:cNvGrpSpPr>
                  <a:grpSpLocks/>
                </p:cNvGrpSpPr>
                <p:nvPr/>
              </p:nvGrpSpPr>
              <p:grpSpPr bwMode="auto">
                <a:xfrm rot="-165149">
                  <a:off x="4270" y="2263"/>
                  <a:ext cx="236" cy="207"/>
                  <a:chOff x="4264" y="2253"/>
                  <a:chExt cx="236" cy="207"/>
                </a:xfrm>
              </p:grpSpPr>
              <p:sp>
                <p:nvSpPr>
                  <p:cNvPr id="328229" name="Freeform 591"/>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30" name="Freeform 592"/>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31" name="Freeform 593"/>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32" name="Freeform 594"/>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33" name="Freeform 595"/>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34" name="Oval 596"/>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35" name="Oval 597"/>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36" name="Oval 598"/>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37" name="Freeform 599"/>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38" name="Freeform 600"/>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39" name="Freeform 601"/>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40" name="Freeform 602"/>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41" name="Freeform 603"/>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42" name="Freeform 604"/>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43" name="Freeform 605"/>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44" name="Freeform 606"/>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45" name="Oval 607"/>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46" name="Oval 608"/>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47" name="Oval 609"/>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48" name="Oval 610"/>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49" name="Freeform 611"/>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50" name="Freeform 612"/>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51" name="Freeform 613"/>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52" name="Freeform 614"/>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53" name="Freeform 615"/>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54" name="Freeform 616"/>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55" name="Oval 617"/>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56" name="Oval 618"/>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57" name="Freeform 619"/>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58" name="Freeform 620"/>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59" name="Freeform 621"/>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60" name="Freeform 622"/>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61" name="Oval 623"/>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62" name="Oval 624"/>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8263" name="Group 625"/>
              <p:cNvGrpSpPr>
                <a:grpSpLocks/>
              </p:cNvGrpSpPr>
              <p:nvPr/>
            </p:nvGrpSpPr>
            <p:grpSpPr bwMode="auto">
              <a:xfrm rot="-1412343">
                <a:off x="2437" y="1359"/>
                <a:ext cx="236" cy="229"/>
                <a:chOff x="4270" y="2241"/>
                <a:chExt cx="236" cy="229"/>
              </a:xfrm>
            </p:grpSpPr>
            <p:sp>
              <p:nvSpPr>
                <p:cNvPr id="328264" name="Freeform 626"/>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65" name="Oval 627"/>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8266" name="Group 628"/>
                <p:cNvGrpSpPr>
                  <a:grpSpLocks/>
                </p:cNvGrpSpPr>
                <p:nvPr/>
              </p:nvGrpSpPr>
              <p:grpSpPr bwMode="auto">
                <a:xfrm rot="-165149">
                  <a:off x="4270" y="2263"/>
                  <a:ext cx="236" cy="207"/>
                  <a:chOff x="4264" y="2253"/>
                  <a:chExt cx="236" cy="207"/>
                </a:xfrm>
              </p:grpSpPr>
              <p:sp>
                <p:nvSpPr>
                  <p:cNvPr id="328267" name="Freeform 629"/>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68" name="Freeform 630"/>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69" name="Freeform 631"/>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70" name="Freeform 632"/>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71" name="Freeform 633"/>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72" name="Oval 634"/>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73" name="Oval 635"/>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74" name="Oval 636"/>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75" name="Freeform 637"/>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76" name="Freeform 638"/>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77" name="Freeform 639"/>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78" name="Freeform 640"/>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79" name="Freeform 641"/>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80" name="Freeform 642"/>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81" name="Freeform 643"/>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82" name="Freeform 644"/>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83" name="Oval 645"/>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84" name="Oval 646"/>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85" name="Oval 647"/>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86" name="Oval 648"/>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87" name="Freeform 649"/>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88" name="Freeform 650"/>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89" name="Freeform 651"/>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90" name="Freeform 652"/>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91" name="Freeform 653"/>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92" name="Freeform 654"/>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93" name="Oval 655"/>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94" name="Oval 656"/>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95" name="Freeform 657"/>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96" name="Freeform 658"/>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97" name="Freeform 659"/>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98" name="Freeform 660"/>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299" name="Oval 661"/>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00" name="Oval 662"/>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8301" name="Group 663"/>
              <p:cNvGrpSpPr>
                <a:grpSpLocks/>
              </p:cNvGrpSpPr>
              <p:nvPr/>
            </p:nvGrpSpPr>
            <p:grpSpPr bwMode="auto">
              <a:xfrm rot="-1680240">
                <a:off x="2233" y="1314"/>
                <a:ext cx="236" cy="229"/>
                <a:chOff x="4270" y="2241"/>
                <a:chExt cx="236" cy="229"/>
              </a:xfrm>
            </p:grpSpPr>
            <p:sp>
              <p:nvSpPr>
                <p:cNvPr id="328302" name="Freeform 664"/>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03" name="Oval 665"/>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8304" name="Group 666"/>
                <p:cNvGrpSpPr>
                  <a:grpSpLocks/>
                </p:cNvGrpSpPr>
                <p:nvPr/>
              </p:nvGrpSpPr>
              <p:grpSpPr bwMode="auto">
                <a:xfrm rot="-165149">
                  <a:off x="4270" y="2263"/>
                  <a:ext cx="236" cy="207"/>
                  <a:chOff x="4264" y="2253"/>
                  <a:chExt cx="236" cy="207"/>
                </a:xfrm>
              </p:grpSpPr>
              <p:sp>
                <p:nvSpPr>
                  <p:cNvPr id="328305" name="Freeform 667"/>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06" name="Freeform 668"/>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07" name="Freeform 669"/>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08" name="Freeform 670"/>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09" name="Freeform 671"/>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10" name="Oval 672"/>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11" name="Oval 673"/>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12" name="Oval 674"/>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13" name="Freeform 675"/>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14" name="Freeform 676"/>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15" name="Freeform 677"/>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16" name="Freeform 678"/>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17" name="Freeform 679"/>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18" name="Freeform 680"/>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19" name="Freeform 681"/>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20" name="Freeform 682"/>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21" name="Oval 683"/>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22" name="Oval 684"/>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23" name="Oval 685"/>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24" name="Oval 686"/>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25" name="Freeform 687"/>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26" name="Freeform 688"/>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27" name="Freeform 689"/>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28" name="Freeform 690"/>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29" name="Freeform 691"/>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30" name="Freeform 692"/>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31" name="Oval 693"/>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32" name="Oval 694"/>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33" name="Freeform 695"/>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34" name="Freeform 696"/>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35" name="Freeform 697"/>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36" name="Freeform 698"/>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37" name="Oval 699"/>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38" name="Oval 700"/>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8339" name="Group 701"/>
              <p:cNvGrpSpPr>
                <a:grpSpLocks/>
              </p:cNvGrpSpPr>
              <p:nvPr/>
            </p:nvGrpSpPr>
            <p:grpSpPr bwMode="auto">
              <a:xfrm rot="-2127959">
                <a:off x="1807" y="1269"/>
                <a:ext cx="236" cy="229"/>
                <a:chOff x="4270" y="2241"/>
                <a:chExt cx="236" cy="229"/>
              </a:xfrm>
            </p:grpSpPr>
            <p:sp>
              <p:nvSpPr>
                <p:cNvPr id="328340" name="Freeform 702"/>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41" name="Oval 703"/>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8342" name="Group 704"/>
                <p:cNvGrpSpPr>
                  <a:grpSpLocks/>
                </p:cNvGrpSpPr>
                <p:nvPr/>
              </p:nvGrpSpPr>
              <p:grpSpPr bwMode="auto">
                <a:xfrm rot="-165149">
                  <a:off x="4270" y="2263"/>
                  <a:ext cx="236" cy="207"/>
                  <a:chOff x="4264" y="2253"/>
                  <a:chExt cx="236" cy="207"/>
                </a:xfrm>
              </p:grpSpPr>
              <p:sp>
                <p:nvSpPr>
                  <p:cNvPr id="328343" name="Freeform 705"/>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44" name="Freeform 706"/>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45" name="Freeform 707"/>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46" name="Freeform 708"/>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47" name="Freeform 709"/>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48" name="Oval 710"/>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49" name="Oval 711"/>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50" name="Oval 712"/>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51" name="Freeform 713"/>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52" name="Freeform 714"/>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53" name="Freeform 715"/>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54" name="Freeform 716"/>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55" name="Freeform 717"/>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56" name="Freeform 718"/>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57" name="Freeform 719"/>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58" name="Freeform 720"/>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59" name="Oval 721"/>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60" name="Oval 722"/>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61" name="Oval 723"/>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62" name="Oval 724"/>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63" name="Freeform 725"/>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64" name="Freeform 726"/>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65" name="Freeform 727"/>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66" name="Freeform 728"/>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67" name="Freeform 729"/>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68" name="Freeform 730"/>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69" name="Oval 731"/>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70" name="Oval 732"/>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71" name="Freeform 733"/>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72" name="Freeform 734"/>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73" name="Freeform 735"/>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74" name="Freeform 736"/>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75" name="Oval 737"/>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76" name="Oval 738"/>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8377" name="Group 739"/>
              <p:cNvGrpSpPr>
                <a:grpSpLocks/>
              </p:cNvGrpSpPr>
              <p:nvPr/>
            </p:nvGrpSpPr>
            <p:grpSpPr bwMode="auto">
              <a:xfrm rot="-1889074">
                <a:off x="2023" y="1284"/>
                <a:ext cx="236" cy="229"/>
                <a:chOff x="4270" y="2241"/>
                <a:chExt cx="236" cy="229"/>
              </a:xfrm>
            </p:grpSpPr>
            <p:sp>
              <p:nvSpPr>
                <p:cNvPr id="328378" name="Freeform 740"/>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79" name="Oval 741"/>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8380" name="Group 742"/>
                <p:cNvGrpSpPr>
                  <a:grpSpLocks/>
                </p:cNvGrpSpPr>
                <p:nvPr/>
              </p:nvGrpSpPr>
              <p:grpSpPr bwMode="auto">
                <a:xfrm rot="-165149">
                  <a:off x="4270" y="2263"/>
                  <a:ext cx="236" cy="207"/>
                  <a:chOff x="4264" y="2253"/>
                  <a:chExt cx="236" cy="207"/>
                </a:xfrm>
              </p:grpSpPr>
              <p:sp>
                <p:nvSpPr>
                  <p:cNvPr id="328381" name="Freeform 743"/>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82" name="Freeform 744"/>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83" name="Freeform 745"/>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84" name="Freeform 746"/>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85" name="Freeform 747"/>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86" name="Oval 748"/>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87" name="Oval 749"/>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88" name="Oval 750"/>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89" name="Freeform 751"/>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90" name="Freeform 752"/>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91" name="Freeform 753"/>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92" name="Freeform 754"/>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93" name="Freeform 755"/>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94" name="Freeform 756"/>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95" name="Freeform 757"/>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96" name="Freeform 758"/>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97" name="Oval 759"/>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98" name="Oval 760"/>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399" name="Oval 761"/>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00" name="Oval 762"/>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01" name="Freeform 763"/>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02" name="Freeform 764"/>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03" name="Freeform 765"/>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04" name="Freeform 766"/>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05" name="Freeform 767"/>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06" name="Freeform 768"/>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07" name="Oval 769"/>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08" name="Oval 770"/>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09" name="Freeform 771"/>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10" name="Freeform 772"/>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11" name="Freeform 773"/>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12" name="Freeform 774"/>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13" name="Oval 775"/>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14" name="Oval 776"/>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8415" name="Group 777"/>
              <p:cNvGrpSpPr>
                <a:grpSpLocks/>
              </p:cNvGrpSpPr>
              <p:nvPr/>
            </p:nvGrpSpPr>
            <p:grpSpPr bwMode="auto">
              <a:xfrm rot="-2277332">
                <a:off x="1597" y="1266"/>
                <a:ext cx="236" cy="229"/>
                <a:chOff x="4270" y="2241"/>
                <a:chExt cx="236" cy="229"/>
              </a:xfrm>
            </p:grpSpPr>
            <p:sp>
              <p:nvSpPr>
                <p:cNvPr id="328416" name="Freeform 778"/>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17" name="Oval 779"/>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8418" name="Group 780"/>
                <p:cNvGrpSpPr>
                  <a:grpSpLocks/>
                </p:cNvGrpSpPr>
                <p:nvPr/>
              </p:nvGrpSpPr>
              <p:grpSpPr bwMode="auto">
                <a:xfrm rot="-165149">
                  <a:off x="4270" y="2263"/>
                  <a:ext cx="236" cy="207"/>
                  <a:chOff x="4264" y="2253"/>
                  <a:chExt cx="236" cy="207"/>
                </a:xfrm>
              </p:grpSpPr>
              <p:sp>
                <p:nvSpPr>
                  <p:cNvPr id="328419" name="Freeform 781"/>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20" name="Freeform 782"/>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21" name="Freeform 783"/>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22" name="Freeform 784"/>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23" name="Freeform 785"/>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24" name="Oval 786"/>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25" name="Oval 787"/>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26" name="Oval 788"/>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27" name="Freeform 789"/>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28" name="Freeform 790"/>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29" name="Freeform 791"/>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30" name="Freeform 792"/>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31" name="Freeform 793"/>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32" name="Freeform 794"/>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33" name="Freeform 795"/>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34" name="Freeform 796"/>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35" name="Oval 797"/>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36" name="Oval 798"/>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37" name="Oval 799"/>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38" name="Oval 800"/>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39" name="Freeform 801"/>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40" name="Freeform 802"/>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41" name="Freeform 803"/>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42" name="Freeform 804"/>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43" name="Freeform 805"/>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44" name="Freeform 806"/>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45" name="Oval 807"/>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46" name="Oval 808"/>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47" name="Freeform 809"/>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48" name="Freeform 810"/>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49" name="Freeform 811"/>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50" name="Freeform 812"/>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51" name="Oval 813"/>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52" name="Oval 814"/>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8453" name="Group 815"/>
              <p:cNvGrpSpPr>
                <a:grpSpLocks/>
              </p:cNvGrpSpPr>
              <p:nvPr/>
            </p:nvGrpSpPr>
            <p:grpSpPr bwMode="auto">
              <a:xfrm rot="-2545582">
                <a:off x="1384" y="1275"/>
                <a:ext cx="236" cy="229"/>
                <a:chOff x="4270" y="2241"/>
                <a:chExt cx="236" cy="229"/>
              </a:xfrm>
            </p:grpSpPr>
            <p:sp>
              <p:nvSpPr>
                <p:cNvPr id="328454" name="Freeform 816"/>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55" name="Oval 817"/>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8456" name="Group 818"/>
                <p:cNvGrpSpPr>
                  <a:grpSpLocks/>
                </p:cNvGrpSpPr>
                <p:nvPr/>
              </p:nvGrpSpPr>
              <p:grpSpPr bwMode="auto">
                <a:xfrm rot="-165149">
                  <a:off x="4270" y="2263"/>
                  <a:ext cx="236" cy="207"/>
                  <a:chOff x="4264" y="2253"/>
                  <a:chExt cx="236" cy="207"/>
                </a:xfrm>
              </p:grpSpPr>
              <p:sp>
                <p:nvSpPr>
                  <p:cNvPr id="328457" name="Freeform 819"/>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58" name="Freeform 820"/>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59" name="Freeform 821"/>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60" name="Freeform 822"/>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61" name="Freeform 823"/>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62" name="Oval 824"/>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63" name="Oval 825"/>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64" name="Oval 826"/>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65" name="Freeform 827"/>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66" name="Freeform 828"/>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67" name="Freeform 829"/>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68" name="Freeform 830"/>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69" name="Freeform 831"/>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70" name="Freeform 832"/>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71" name="Freeform 833"/>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72" name="Freeform 834"/>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73" name="Oval 835"/>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74" name="Oval 836"/>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75" name="Oval 837"/>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76" name="Oval 838"/>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77" name="Freeform 839"/>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78" name="Freeform 840"/>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79" name="Freeform 841"/>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80" name="Freeform 842"/>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81" name="Freeform 843"/>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82" name="Freeform 844"/>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83" name="Oval 845"/>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84" name="Oval 846"/>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85" name="Freeform 847"/>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86" name="Freeform 848"/>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87" name="Freeform 849"/>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88" name="Freeform 850"/>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89" name="Oval 851"/>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90" name="Oval 852"/>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8491" name="Group 853"/>
              <p:cNvGrpSpPr>
                <a:grpSpLocks/>
              </p:cNvGrpSpPr>
              <p:nvPr/>
            </p:nvGrpSpPr>
            <p:grpSpPr bwMode="auto">
              <a:xfrm rot="-2724415">
                <a:off x="1171" y="1299"/>
                <a:ext cx="236" cy="229"/>
                <a:chOff x="4270" y="2241"/>
                <a:chExt cx="236" cy="229"/>
              </a:xfrm>
            </p:grpSpPr>
            <p:sp>
              <p:nvSpPr>
                <p:cNvPr id="328492" name="Freeform 854"/>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93" name="Oval 855"/>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8494" name="Group 856"/>
                <p:cNvGrpSpPr>
                  <a:grpSpLocks/>
                </p:cNvGrpSpPr>
                <p:nvPr/>
              </p:nvGrpSpPr>
              <p:grpSpPr bwMode="auto">
                <a:xfrm rot="-165149">
                  <a:off x="4270" y="2263"/>
                  <a:ext cx="236" cy="207"/>
                  <a:chOff x="4264" y="2253"/>
                  <a:chExt cx="236" cy="207"/>
                </a:xfrm>
              </p:grpSpPr>
              <p:sp>
                <p:nvSpPr>
                  <p:cNvPr id="328495" name="Freeform 857"/>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96" name="Freeform 858"/>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97" name="Freeform 859"/>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98" name="Freeform 860"/>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499" name="Freeform 861"/>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00" name="Oval 862"/>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01" name="Oval 863"/>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02" name="Oval 864"/>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03" name="Freeform 865"/>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04" name="Freeform 866"/>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05" name="Freeform 867"/>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06" name="Freeform 868"/>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07" name="Freeform 869"/>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08" name="Freeform 870"/>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09" name="Freeform 871"/>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10" name="Freeform 872"/>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11" name="Oval 873"/>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12" name="Oval 874"/>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13" name="Oval 875"/>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14" name="Oval 876"/>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15" name="Freeform 877"/>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16" name="Freeform 878"/>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17" name="Freeform 879"/>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18" name="Freeform 880"/>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19" name="Freeform 881"/>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20" name="Freeform 882"/>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21" name="Oval 883"/>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22" name="Oval 884"/>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23" name="Freeform 885"/>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24" name="Freeform 886"/>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25" name="Freeform 887"/>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26" name="Freeform 888"/>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27" name="Oval 889"/>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28" name="Oval 890"/>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8529" name="Group 891"/>
              <p:cNvGrpSpPr>
                <a:grpSpLocks/>
              </p:cNvGrpSpPr>
              <p:nvPr/>
            </p:nvGrpSpPr>
            <p:grpSpPr bwMode="auto">
              <a:xfrm rot="-3052245">
                <a:off x="961" y="1338"/>
                <a:ext cx="236" cy="229"/>
                <a:chOff x="4270" y="2241"/>
                <a:chExt cx="236" cy="229"/>
              </a:xfrm>
            </p:grpSpPr>
            <p:sp>
              <p:nvSpPr>
                <p:cNvPr id="328530" name="Freeform 892"/>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31" name="Oval 893"/>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8532" name="Group 894"/>
                <p:cNvGrpSpPr>
                  <a:grpSpLocks/>
                </p:cNvGrpSpPr>
                <p:nvPr/>
              </p:nvGrpSpPr>
              <p:grpSpPr bwMode="auto">
                <a:xfrm rot="-165149">
                  <a:off x="4270" y="2263"/>
                  <a:ext cx="236" cy="207"/>
                  <a:chOff x="4264" y="2253"/>
                  <a:chExt cx="236" cy="207"/>
                </a:xfrm>
              </p:grpSpPr>
              <p:sp>
                <p:nvSpPr>
                  <p:cNvPr id="328533" name="Freeform 895"/>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34" name="Freeform 896"/>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35" name="Freeform 897"/>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36" name="Freeform 898"/>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37" name="Freeform 899"/>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38" name="Oval 900"/>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39" name="Oval 901"/>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40" name="Oval 902"/>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41" name="Freeform 903"/>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42" name="Freeform 904"/>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43" name="Freeform 905"/>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44" name="Freeform 906"/>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45" name="Freeform 907"/>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46" name="Freeform 908"/>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47" name="Freeform 909"/>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48" name="Freeform 910"/>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49" name="Oval 911"/>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50" name="Oval 912"/>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51" name="Oval 913"/>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52" name="Oval 914"/>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53" name="Freeform 915"/>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54" name="Freeform 916"/>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55" name="Freeform 917"/>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56" name="Freeform 918"/>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57" name="Freeform 919"/>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58" name="Freeform 920"/>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59" name="Oval 921"/>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60" name="Oval 922"/>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61" name="Freeform 923"/>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62" name="Freeform 924"/>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63" name="Freeform 925"/>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64" name="Freeform 926"/>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65" name="Oval 927"/>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66" name="Oval 928"/>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8567" name="Group 929"/>
              <p:cNvGrpSpPr>
                <a:grpSpLocks/>
              </p:cNvGrpSpPr>
              <p:nvPr/>
            </p:nvGrpSpPr>
            <p:grpSpPr bwMode="auto">
              <a:xfrm rot="-3052245">
                <a:off x="751" y="1386"/>
                <a:ext cx="236" cy="229"/>
                <a:chOff x="4270" y="2241"/>
                <a:chExt cx="236" cy="229"/>
              </a:xfrm>
            </p:grpSpPr>
            <p:sp>
              <p:nvSpPr>
                <p:cNvPr id="328568" name="Freeform 930"/>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69" name="Oval 931"/>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8570" name="Group 932"/>
                <p:cNvGrpSpPr>
                  <a:grpSpLocks/>
                </p:cNvGrpSpPr>
                <p:nvPr/>
              </p:nvGrpSpPr>
              <p:grpSpPr bwMode="auto">
                <a:xfrm rot="-165149">
                  <a:off x="4270" y="2263"/>
                  <a:ext cx="236" cy="207"/>
                  <a:chOff x="4264" y="2253"/>
                  <a:chExt cx="236" cy="207"/>
                </a:xfrm>
              </p:grpSpPr>
              <p:sp>
                <p:nvSpPr>
                  <p:cNvPr id="328571" name="Freeform 933"/>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72" name="Freeform 934"/>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73" name="Freeform 935"/>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74" name="Freeform 936"/>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75" name="Freeform 937"/>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76" name="Oval 938"/>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77" name="Oval 939"/>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78" name="Oval 940"/>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79" name="Freeform 941"/>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80" name="Freeform 942"/>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81" name="Freeform 943"/>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82" name="Freeform 944"/>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83" name="Freeform 945"/>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84" name="Freeform 946"/>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85" name="Freeform 947"/>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86" name="Freeform 948"/>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87" name="Oval 949"/>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88" name="Oval 950"/>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89" name="Oval 951"/>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90" name="Oval 952"/>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91" name="Freeform 953"/>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92" name="Freeform 954"/>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93" name="Freeform 955"/>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94" name="Freeform 956"/>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95" name="Freeform 957"/>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96" name="Freeform 958"/>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97" name="Oval 959"/>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98" name="Oval 960"/>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599" name="Freeform 961"/>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00" name="Freeform 962"/>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01" name="Freeform 963"/>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02" name="Freeform 964"/>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03" name="Oval 965"/>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04" name="Oval 966"/>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8605" name="Group 967"/>
              <p:cNvGrpSpPr>
                <a:grpSpLocks/>
              </p:cNvGrpSpPr>
              <p:nvPr/>
            </p:nvGrpSpPr>
            <p:grpSpPr bwMode="auto">
              <a:xfrm rot="-3380795">
                <a:off x="547" y="1443"/>
                <a:ext cx="236" cy="229"/>
                <a:chOff x="4270" y="2241"/>
                <a:chExt cx="236" cy="229"/>
              </a:xfrm>
            </p:grpSpPr>
            <p:sp>
              <p:nvSpPr>
                <p:cNvPr id="328606" name="Freeform 968"/>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07" name="Oval 969"/>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8608" name="Group 970"/>
                <p:cNvGrpSpPr>
                  <a:grpSpLocks/>
                </p:cNvGrpSpPr>
                <p:nvPr/>
              </p:nvGrpSpPr>
              <p:grpSpPr bwMode="auto">
                <a:xfrm rot="-165149">
                  <a:off x="4270" y="2263"/>
                  <a:ext cx="236" cy="207"/>
                  <a:chOff x="4264" y="2253"/>
                  <a:chExt cx="236" cy="207"/>
                </a:xfrm>
              </p:grpSpPr>
              <p:sp>
                <p:nvSpPr>
                  <p:cNvPr id="328609" name="Freeform 971"/>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10" name="Freeform 972"/>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11" name="Freeform 973"/>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12" name="Freeform 974"/>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13" name="Freeform 975"/>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14" name="Oval 976"/>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15" name="Oval 977"/>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16" name="Oval 978"/>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17" name="Freeform 979"/>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18" name="Freeform 980"/>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19" name="Freeform 981"/>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20" name="Freeform 982"/>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21" name="Freeform 983"/>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22" name="Freeform 984"/>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23" name="Freeform 985"/>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24" name="Freeform 986"/>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25" name="Oval 987"/>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26" name="Oval 988"/>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27" name="Oval 989"/>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28" name="Oval 990"/>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29" name="Freeform 991"/>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30" name="Freeform 992"/>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31" name="Freeform 993"/>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32" name="Freeform 994"/>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33" name="Freeform 995"/>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34" name="Freeform 996"/>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35" name="Oval 997"/>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36" name="Oval 998"/>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37" name="Freeform 999"/>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38" name="Freeform 1000"/>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39" name="Freeform 1001"/>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40" name="Freeform 1002"/>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41" name="Oval 1003"/>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42" name="Oval 1004"/>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8643" name="Group 1005"/>
              <p:cNvGrpSpPr>
                <a:grpSpLocks/>
              </p:cNvGrpSpPr>
              <p:nvPr/>
            </p:nvGrpSpPr>
            <p:grpSpPr bwMode="auto">
              <a:xfrm rot="-3500211">
                <a:off x="346" y="1515"/>
                <a:ext cx="236" cy="229"/>
                <a:chOff x="4270" y="2241"/>
                <a:chExt cx="236" cy="229"/>
              </a:xfrm>
            </p:grpSpPr>
            <p:sp>
              <p:nvSpPr>
                <p:cNvPr id="328644" name="Freeform 1006"/>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45" name="Oval 1007"/>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8646" name="Group 1008"/>
                <p:cNvGrpSpPr>
                  <a:grpSpLocks/>
                </p:cNvGrpSpPr>
                <p:nvPr/>
              </p:nvGrpSpPr>
              <p:grpSpPr bwMode="auto">
                <a:xfrm rot="-165149">
                  <a:off x="4270" y="2263"/>
                  <a:ext cx="236" cy="207"/>
                  <a:chOff x="4264" y="2253"/>
                  <a:chExt cx="236" cy="207"/>
                </a:xfrm>
              </p:grpSpPr>
              <p:sp>
                <p:nvSpPr>
                  <p:cNvPr id="328647" name="Freeform 1009"/>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48" name="Freeform 1010"/>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49" name="Freeform 1011"/>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50" name="Freeform 1012"/>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51" name="Freeform 1013"/>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52" name="Oval 1014"/>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53" name="Oval 1015"/>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54" name="Oval 1016"/>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55" name="Freeform 1017"/>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56" name="Freeform 1018"/>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57" name="Freeform 1019"/>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58" name="Freeform 1020"/>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59" name="Freeform 1021"/>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60" name="Freeform 1022"/>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61" name="Freeform 1023"/>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62" name="Freeform 1024"/>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63" name="Oval 1025"/>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64" name="Oval 1026"/>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65" name="Oval 1027"/>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66" name="Oval 1028"/>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67" name="Freeform 1029"/>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68" name="Freeform 1030"/>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69" name="Freeform 1031"/>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70" name="Freeform 1032"/>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71" name="Freeform 1033"/>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72" name="Freeform 1034"/>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73" name="Oval 1035"/>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74" name="Oval 1036"/>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75" name="Freeform 1037"/>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76" name="Freeform 1038"/>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77" name="Freeform 1039"/>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78" name="Freeform 1040"/>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79" name="Oval 1041"/>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80" name="Oval 1042"/>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8681" name="Group 1043"/>
              <p:cNvGrpSpPr>
                <a:grpSpLocks/>
              </p:cNvGrpSpPr>
              <p:nvPr/>
            </p:nvGrpSpPr>
            <p:grpSpPr bwMode="auto">
              <a:xfrm rot="-3768505">
                <a:off x="146" y="1599"/>
                <a:ext cx="236" cy="229"/>
                <a:chOff x="4270" y="2241"/>
                <a:chExt cx="236" cy="229"/>
              </a:xfrm>
            </p:grpSpPr>
            <p:sp>
              <p:nvSpPr>
                <p:cNvPr id="328682" name="Freeform 1044"/>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83" name="Oval 1045"/>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8684" name="Group 1046"/>
                <p:cNvGrpSpPr>
                  <a:grpSpLocks/>
                </p:cNvGrpSpPr>
                <p:nvPr/>
              </p:nvGrpSpPr>
              <p:grpSpPr bwMode="auto">
                <a:xfrm rot="-165149">
                  <a:off x="4270" y="2263"/>
                  <a:ext cx="236" cy="207"/>
                  <a:chOff x="4264" y="2253"/>
                  <a:chExt cx="236" cy="207"/>
                </a:xfrm>
              </p:grpSpPr>
              <p:sp>
                <p:nvSpPr>
                  <p:cNvPr id="328685" name="Freeform 1047"/>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86" name="Freeform 1048"/>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87" name="Freeform 1049"/>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88" name="Freeform 1050"/>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89" name="Freeform 1051"/>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90" name="Oval 1052"/>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91" name="Oval 1053"/>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92" name="Oval 1054"/>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93" name="Freeform 1055"/>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94" name="Freeform 1056"/>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95" name="Freeform 1057"/>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96" name="Freeform 1058"/>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97" name="Freeform 1059"/>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98" name="Freeform 1060"/>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699" name="Freeform 1061"/>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00" name="Freeform 1062"/>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01" name="Oval 1063"/>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02" name="Oval 1064"/>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03" name="Oval 1065"/>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04" name="Oval 1066"/>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05" name="Freeform 1067"/>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06" name="Freeform 1068"/>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07" name="Freeform 1069"/>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08" name="Freeform 1070"/>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09" name="Freeform 1071"/>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10" name="Freeform 1072"/>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11" name="Oval 1073"/>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12" name="Oval 1074"/>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13" name="Freeform 1075"/>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14" name="Freeform 1076"/>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15" name="Freeform 1077"/>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16" name="Freeform 1078"/>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17" name="Oval 1079"/>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18" name="Oval 1080"/>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nvGrpSpPr>
              <p:cNvPr id="328719" name="Group 1081"/>
              <p:cNvGrpSpPr>
                <a:grpSpLocks/>
              </p:cNvGrpSpPr>
              <p:nvPr/>
            </p:nvGrpSpPr>
            <p:grpSpPr bwMode="auto">
              <a:xfrm rot="-3888029">
                <a:off x="-46" y="1698"/>
                <a:ext cx="236" cy="229"/>
                <a:chOff x="4270" y="2241"/>
                <a:chExt cx="236" cy="229"/>
              </a:xfrm>
            </p:grpSpPr>
            <p:sp>
              <p:nvSpPr>
                <p:cNvPr id="328720" name="Freeform 1082"/>
                <p:cNvSpPr>
                  <a:spLocks noChangeAspect="1"/>
                </p:cNvSpPr>
                <p:nvPr/>
              </p:nvSpPr>
              <p:spPr bwMode="auto">
                <a:xfrm rot="1301254">
                  <a:off x="4322" y="226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21" name="Oval 1083"/>
                <p:cNvSpPr>
                  <a:spLocks noChangeAspect="1" noChangeArrowheads="1"/>
                </p:cNvSpPr>
                <p:nvPr/>
              </p:nvSpPr>
              <p:spPr bwMode="auto">
                <a:xfrm rot="2501255">
                  <a:off x="4330" y="224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8722" name="Group 1084"/>
                <p:cNvGrpSpPr>
                  <a:grpSpLocks/>
                </p:cNvGrpSpPr>
                <p:nvPr/>
              </p:nvGrpSpPr>
              <p:grpSpPr bwMode="auto">
                <a:xfrm rot="-165149">
                  <a:off x="4270" y="2263"/>
                  <a:ext cx="236" cy="207"/>
                  <a:chOff x="4264" y="2253"/>
                  <a:chExt cx="236" cy="207"/>
                </a:xfrm>
              </p:grpSpPr>
              <p:sp>
                <p:nvSpPr>
                  <p:cNvPr id="328723" name="Freeform 1085"/>
                  <p:cNvSpPr>
                    <a:spLocks noChangeAspect="1"/>
                  </p:cNvSpPr>
                  <p:nvPr/>
                </p:nvSpPr>
                <p:spPr bwMode="auto">
                  <a:xfrm rot="1301254">
                    <a:off x="4331" y="225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24" name="Freeform 1086"/>
                  <p:cNvSpPr>
                    <a:spLocks noChangeAspect="1"/>
                  </p:cNvSpPr>
                  <p:nvPr/>
                </p:nvSpPr>
                <p:spPr bwMode="auto">
                  <a:xfrm rot="1301254">
                    <a:off x="4347" y="227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25" name="Freeform 1087"/>
                  <p:cNvSpPr>
                    <a:spLocks noChangeAspect="1"/>
                  </p:cNvSpPr>
                  <p:nvPr/>
                </p:nvSpPr>
                <p:spPr bwMode="auto">
                  <a:xfrm rot="1301254">
                    <a:off x="4358" y="228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26" name="Freeform 1088"/>
                  <p:cNvSpPr>
                    <a:spLocks noChangeAspect="1"/>
                  </p:cNvSpPr>
                  <p:nvPr/>
                </p:nvSpPr>
                <p:spPr bwMode="auto">
                  <a:xfrm rot="1301254">
                    <a:off x="4375" y="229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27" name="Freeform 1089"/>
                  <p:cNvSpPr>
                    <a:spLocks noChangeAspect="1"/>
                  </p:cNvSpPr>
                  <p:nvPr/>
                </p:nvSpPr>
                <p:spPr bwMode="auto">
                  <a:xfrm rot="1301254">
                    <a:off x="4385" y="230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28" name="Oval 1090"/>
                  <p:cNvSpPr>
                    <a:spLocks noChangeAspect="1" noChangeArrowheads="1"/>
                  </p:cNvSpPr>
                  <p:nvPr/>
                </p:nvSpPr>
                <p:spPr bwMode="auto">
                  <a:xfrm rot="2501255">
                    <a:off x="4355" y="225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29" name="Oval 1091"/>
                  <p:cNvSpPr>
                    <a:spLocks noChangeAspect="1" noChangeArrowheads="1"/>
                  </p:cNvSpPr>
                  <p:nvPr/>
                </p:nvSpPr>
                <p:spPr bwMode="auto">
                  <a:xfrm rot="2501255">
                    <a:off x="4382" y="227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30" name="Oval 1092"/>
                  <p:cNvSpPr>
                    <a:spLocks noChangeAspect="1" noChangeArrowheads="1"/>
                  </p:cNvSpPr>
                  <p:nvPr/>
                </p:nvSpPr>
                <p:spPr bwMode="auto">
                  <a:xfrm rot="2501255">
                    <a:off x="4409" y="2299"/>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31" name="Freeform 1093"/>
                  <p:cNvSpPr>
                    <a:spLocks noChangeAspect="1"/>
                  </p:cNvSpPr>
                  <p:nvPr/>
                </p:nvSpPr>
                <p:spPr bwMode="auto">
                  <a:xfrm rot="1301254">
                    <a:off x="4401" y="2319"/>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32" name="Freeform 1094"/>
                  <p:cNvSpPr>
                    <a:spLocks noChangeAspect="1"/>
                  </p:cNvSpPr>
                  <p:nvPr/>
                </p:nvSpPr>
                <p:spPr bwMode="auto">
                  <a:xfrm rot="1301254">
                    <a:off x="4412" y="232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33" name="Freeform 1095"/>
                  <p:cNvSpPr>
                    <a:spLocks noChangeAspect="1"/>
                  </p:cNvSpPr>
                  <p:nvPr/>
                </p:nvSpPr>
                <p:spPr bwMode="auto">
                  <a:xfrm rot="-9498746">
                    <a:off x="4304" y="2293"/>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34" name="Freeform 1096"/>
                  <p:cNvSpPr>
                    <a:spLocks noChangeAspect="1"/>
                  </p:cNvSpPr>
                  <p:nvPr/>
                </p:nvSpPr>
                <p:spPr bwMode="auto">
                  <a:xfrm rot="-9498746">
                    <a:off x="4294" y="228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35" name="Freeform 1097"/>
                  <p:cNvSpPr>
                    <a:spLocks noChangeAspect="1"/>
                  </p:cNvSpPr>
                  <p:nvPr/>
                </p:nvSpPr>
                <p:spPr bwMode="auto">
                  <a:xfrm rot="-9498746">
                    <a:off x="4331" y="2317"/>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36" name="Freeform 1098"/>
                  <p:cNvSpPr>
                    <a:spLocks noChangeAspect="1"/>
                  </p:cNvSpPr>
                  <p:nvPr/>
                </p:nvSpPr>
                <p:spPr bwMode="auto">
                  <a:xfrm rot="-9498746">
                    <a:off x="4320" y="230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37" name="Freeform 1099"/>
                  <p:cNvSpPr>
                    <a:spLocks noChangeAspect="1"/>
                  </p:cNvSpPr>
                  <p:nvPr/>
                </p:nvSpPr>
                <p:spPr bwMode="auto">
                  <a:xfrm rot="-9498746">
                    <a:off x="4359" y="234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38" name="Freeform 1100"/>
                  <p:cNvSpPr>
                    <a:spLocks noChangeAspect="1"/>
                  </p:cNvSpPr>
                  <p:nvPr/>
                </p:nvSpPr>
                <p:spPr bwMode="auto">
                  <a:xfrm rot="-9498746">
                    <a:off x="4348" y="2332"/>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39" name="Oval 1101"/>
                  <p:cNvSpPr>
                    <a:spLocks noChangeAspect="1" noChangeArrowheads="1"/>
                  </p:cNvSpPr>
                  <p:nvPr/>
                </p:nvSpPr>
                <p:spPr bwMode="auto">
                  <a:xfrm rot="-8298745">
                    <a:off x="4264" y="2313"/>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40" name="Oval 1102"/>
                  <p:cNvSpPr>
                    <a:spLocks noChangeAspect="1" noChangeArrowheads="1"/>
                  </p:cNvSpPr>
                  <p:nvPr/>
                </p:nvSpPr>
                <p:spPr bwMode="auto">
                  <a:xfrm rot="-8298745">
                    <a:off x="4291" y="233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41" name="Oval 1103"/>
                  <p:cNvSpPr>
                    <a:spLocks noChangeAspect="1" noChangeArrowheads="1"/>
                  </p:cNvSpPr>
                  <p:nvPr/>
                </p:nvSpPr>
                <p:spPr bwMode="auto">
                  <a:xfrm rot="-8298745">
                    <a:off x="4319" y="2360"/>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42" name="Oval 1104"/>
                  <p:cNvSpPr>
                    <a:spLocks noChangeAspect="1" noChangeArrowheads="1"/>
                  </p:cNvSpPr>
                  <p:nvPr/>
                </p:nvSpPr>
                <p:spPr bwMode="auto">
                  <a:xfrm rot="-8298745">
                    <a:off x="4346" y="2384"/>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43" name="Freeform 1105"/>
                  <p:cNvSpPr>
                    <a:spLocks noChangeAspect="1"/>
                  </p:cNvSpPr>
                  <p:nvPr/>
                </p:nvSpPr>
                <p:spPr bwMode="auto">
                  <a:xfrm rot="-9498746">
                    <a:off x="4386" y="236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44" name="Freeform 1106"/>
                  <p:cNvSpPr>
                    <a:spLocks noChangeAspect="1"/>
                  </p:cNvSpPr>
                  <p:nvPr/>
                </p:nvSpPr>
                <p:spPr bwMode="auto">
                  <a:xfrm rot="-9498746">
                    <a:off x="4376" y="235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45" name="Freeform 1107"/>
                  <p:cNvSpPr>
                    <a:spLocks noChangeAspect="1"/>
                  </p:cNvSpPr>
                  <p:nvPr/>
                </p:nvSpPr>
                <p:spPr bwMode="auto">
                  <a:xfrm rot="1301254">
                    <a:off x="4428" y="234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46" name="Freeform 1108"/>
                  <p:cNvSpPr>
                    <a:spLocks noChangeAspect="1"/>
                  </p:cNvSpPr>
                  <p:nvPr/>
                </p:nvSpPr>
                <p:spPr bwMode="auto">
                  <a:xfrm rot="1301254">
                    <a:off x="4439" y="235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47" name="Freeform 1109"/>
                  <p:cNvSpPr>
                    <a:spLocks noChangeAspect="1"/>
                  </p:cNvSpPr>
                  <p:nvPr/>
                </p:nvSpPr>
                <p:spPr bwMode="auto">
                  <a:xfrm rot="1301254">
                    <a:off x="4455" y="2365"/>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48" name="Freeform 1110"/>
                  <p:cNvSpPr>
                    <a:spLocks noChangeAspect="1"/>
                  </p:cNvSpPr>
                  <p:nvPr/>
                </p:nvSpPr>
                <p:spPr bwMode="auto">
                  <a:xfrm rot="1301254">
                    <a:off x="4466" y="2374"/>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49" name="Oval 1111"/>
                  <p:cNvSpPr>
                    <a:spLocks noChangeAspect="1" noChangeArrowheads="1"/>
                  </p:cNvSpPr>
                  <p:nvPr/>
                </p:nvSpPr>
                <p:spPr bwMode="auto">
                  <a:xfrm rot="2501255">
                    <a:off x="4436" y="2322"/>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50" name="Oval 1112"/>
                  <p:cNvSpPr>
                    <a:spLocks noChangeAspect="1" noChangeArrowheads="1"/>
                  </p:cNvSpPr>
                  <p:nvPr/>
                </p:nvSpPr>
                <p:spPr bwMode="auto">
                  <a:xfrm rot="2501255">
                    <a:off x="4463" y="2346"/>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51" name="Freeform 1113"/>
                  <p:cNvSpPr>
                    <a:spLocks noChangeAspect="1"/>
                  </p:cNvSpPr>
                  <p:nvPr/>
                </p:nvSpPr>
                <p:spPr bwMode="auto">
                  <a:xfrm rot="-9498746">
                    <a:off x="4413" y="2386"/>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52" name="Freeform 1114"/>
                  <p:cNvSpPr>
                    <a:spLocks noChangeAspect="1"/>
                  </p:cNvSpPr>
                  <p:nvPr/>
                </p:nvSpPr>
                <p:spPr bwMode="auto">
                  <a:xfrm rot="-9498746">
                    <a:off x="4402" y="2378"/>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53" name="Freeform 1115"/>
                  <p:cNvSpPr>
                    <a:spLocks noChangeAspect="1"/>
                  </p:cNvSpPr>
                  <p:nvPr/>
                </p:nvSpPr>
                <p:spPr bwMode="auto">
                  <a:xfrm rot="-9498746">
                    <a:off x="4439" y="2410"/>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54" name="Freeform 1116"/>
                  <p:cNvSpPr>
                    <a:spLocks noChangeAspect="1"/>
                  </p:cNvSpPr>
                  <p:nvPr/>
                </p:nvSpPr>
                <p:spPr bwMode="auto">
                  <a:xfrm rot="-9498746">
                    <a:off x="4428" y="2401"/>
                    <a:ext cx="6" cy="32"/>
                  </a:xfrm>
                  <a:custGeom>
                    <a:avLst/>
                    <a:gdLst>
                      <a:gd name="T0" fmla="*/ 12 w 12"/>
                      <a:gd name="T1" fmla="*/ 0 h 46"/>
                      <a:gd name="T2" fmla="*/ 2 w 12"/>
                      <a:gd name="T3" fmla="*/ 16 h 46"/>
                      <a:gd name="T4" fmla="*/ 8 w 12"/>
                      <a:gd name="T5" fmla="*/ 36 h 46"/>
                      <a:gd name="T6" fmla="*/ 0 w 12"/>
                      <a:gd name="T7" fmla="*/ 46 h 46"/>
                      <a:gd name="T8" fmla="*/ 0 60000 65536"/>
                      <a:gd name="T9" fmla="*/ 0 60000 65536"/>
                      <a:gd name="T10" fmla="*/ 0 60000 65536"/>
                      <a:gd name="T11" fmla="*/ 0 60000 65536"/>
                      <a:gd name="T12" fmla="*/ 0 w 12"/>
                      <a:gd name="T13" fmla="*/ 0 h 46"/>
                      <a:gd name="T14" fmla="*/ 12 w 12"/>
                      <a:gd name="T15" fmla="*/ 46 h 46"/>
                    </a:gdLst>
                    <a:ahLst/>
                    <a:cxnLst>
                      <a:cxn ang="T8">
                        <a:pos x="T0" y="T1"/>
                      </a:cxn>
                      <a:cxn ang="T9">
                        <a:pos x="T2" y="T3"/>
                      </a:cxn>
                      <a:cxn ang="T10">
                        <a:pos x="T4" y="T5"/>
                      </a:cxn>
                      <a:cxn ang="T11">
                        <a:pos x="T6" y="T7"/>
                      </a:cxn>
                    </a:cxnLst>
                    <a:rect l="T12" t="T13" r="T14" b="T15"/>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55" name="Oval 1117"/>
                  <p:cNvSpPr>
                    <a:spLocks noChangeAspect="1" noChangeArrowheads="1"/>
                  </p:cNvSpPr>
                  <p:nvPr/>
                </p:nvSpPr>
                <p:spPr bwMode="auto">
                  <a:xfrm rot="-8298745">
                    <a:off x="4372" y="2407"/>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sp>
                <p:nvSpPr>
                  <p:cNvPr id="328756" name="Oval 1118"/>
                  <p:cNvSpPr>
                    <a:spLocks noChangeAspect="1" noChangeArrowheads="1"/>
                  </p:cNvSpPr>
                  <p:nvPr/>
                </p:nvSpPr>
                <p:spPr bwMode="auto">
                  <a:xfrm rot="-8298745">
                    <a:off x="4399" y="2431"/>
                    <a:ext cx="37" cy="29"/>
                  </a:xfrm>
                  <a:prstGeom prst="ellipse">
                    <a:avLst/>
                  </a:prstGeom>
                  <a:gradFill rotWithShape="1">
                    <a:gsLst>
                      <a:gs pos="0">
                        <a:srgbClr val="A36B05"/>
                      </a:gs>
                      <a:gs pos="100000">
                        <a:srgbClr val="4B320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grpSp>
        </p:grpSp>
      </p:grpSp>
      <p:sp>
        <p:nvSpPr>
          <p:cNvPr id="328757" name="AutoShape 1119"/>
          <p:cNvSpPr>
            <a:spLocks noChangeArrowheads="1"/>
          </p:cNvSpPr>
          <p:nvPr/>
        </p:nvSpPr>
        <p:spPr bwMode="auto">
          <a:xfrm rot="10800000">
            <a:off x="3295652" y="3113093"/>
            <a:ext cx="4817533" cy="2346325"/>
          </a:xfrm>
          <a:custGeom>
            <a:avLst/>
            <a:gdLst>
              <a:gd name="T0" fmla="*/ 1852 w 21600"/>
              <a:gd name="T1" fmla="*/ 779 h 21600"/>
              <a:gd name="T2" fmla="*/ 1199 w 21600"/>
              <a:gd name="T3" fmla="*/ 1557 h 21600"/>
              <a:gd name="T4" fmla="*/ 546 w 21600"/>
              <a:gd name="T5" fmla="*/ 779 h 21600"/>
              <a:gd name="T6" fmla="*/ 1199 w 21600"/>
              <a:gd name="T7" fmla="*/ 0 h 21600"/>
              <a:gd name="T8" fmla="*/ 0 60000 65536"/>
              <a:gd name="T9" fmla="*/ 0 60000 65536"/>
              <a:gd name="T10" fmla="*/ 0 60000 65536"/>
              <a:gd name="T11" fmla="*/ 0 60000 65536"/>
              <a:gd name="T12" fmla="*/ 6711 w 21600"/>
              <a:gd name="T13" fmla="*/ 6714 h 21600"/>
              <a:gd name="T14" fmla="*/ 14889 w 21600"/>
              <a:gd name="T15" fmla="*/ 14886 h 21600"/>
            </a:gdLst>
            <a:ahLst/>
            <a:cxnLst>
              <a:cxn ang="T8">
                <a:pos x="T0" y="T1"/>
              </a:cxn>
              <a:cxn ang="T9">
                <a:pos x="T2" y="T3"/>
              </a:cxn>
              <a:cxn ang="T10">
                <a:pos x="T4" y="T5"/>
              </a:cxn>
              <a:cxn ang="T11">
                <a:pos x="T6" y="T7"/>
              </a:cxn>
            </a:cxnLst>
            <a:rect l="T12" t="T13" r="T14" b="T15"/>
            <a:pathLst>
              <a:path w="21600" h="21600">
                <a:moveTo>
                  <a:pt x="0" y="0"/>
                </a:moveTo>
                <a:lnTo>
                  <a:pt x="9828" y="21600"/>
                </a:lnTo>
                <a:lnTo>
                  <a:pt x="11772" y="21600"/>
                </a:lnTo>
                <a:lnTo>
                  <a:pt x="21600" y="0"/>
                </a:lnTo>
                <a:close/>
              </a:path>
            </a:pathLst>
          </a:custGeom>
          <a:gradFill rotWithShape="1">
            <a:gsLst>
              <a:gs pos="0">
                <a:srgbClr val="FFFF9E">
                  <a:alpha val="10001"/>
                </a:srgbClr>
              </a:gs>
              <a:gs pos="100000">
                <a:srgbClr val="FFFF00">
                  <a:alpha val="8700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Char char="§"/>
            </a:pPr>
            <a:endParaRPr lang="en-US" altLang="en-US" sz="2400" dirty="0">
              <a:solidFill>
                <a:srgbClr val="FFFFFF"/>
              </a:solidFill>
            </a:endParaRPr>
          </a:p>
        </p:txBody>
      </p:sp>
      <p:grpSp>
        <p:nvGrpSpPr>
          <p:cNvPr id="328758" name="Group 1124"/>
          <p:cNvGrpSpPr>
            <a:grpSpLocks/>
          </p:cNvGrpSpPr>
          <p:nvPr/>
        </p:nvGrpSpPr>
        <p:grpSpPr bwMode="auto">
          <a:xfrm>
            <a:off x="5221821" y="2173293"/>
            <a:ext cx="1466849" cy="1025525"/>
            <a:chOff x="1310" y="2070"/>
            <a:chExt cx="730" cy="680"/>
          </a:xfrm>
        </p:grpSpPr>
        <p:sp>
          <p:nvSpPr>
            <p:cNvPr id="3" name="Freeform 1125"/>
            <p:cNvSpPr>
              <a:spLocks/>
            </p:cNvSpPr>
            <p:nvPr/>
          </p:nvSpPr>
          <p:spPr bwMode="auto">
            <a:xfrm rot="18754226" flipH="1">
              <a:off x="1395" y="2106"/>
              <a:ext cx="559" cy="730"/>
            </a:xfrm>
            <a:custGeom>
              <a:avLst/>
              <a:gdLst>
                <a:gd name="T0" fmla="*/ 297 w 315"/>
                <a:gd name="T1" fmla="*/ 418 h 419"/>
                <a:gd name="T2" fmla="*/ 273 w 315"/>
                <a:gd name="T3" fmla="*/ 406 h 419"/>
                <a:gd name="T4" fmla="*/ 261 w 315"/>
                <a:gd name="T5" fmla="*/ 370 h 419"/>
                <a:gd name="T6" fmla="*/ 240 w 315"/>
                <a:gd name="T7" fmla="*/ 339 h 419"/>
                <a:gd name="T8" fmla="*/ 240 w 315"/>
                <a:gd name="T9" fmla="*/ 270 h 419"/>
                <a:gd name="T10" fmla="*/ 216 w 315"/>
                <a:gd name="T11" fmla="*/ 248 h 419"/>
                <a:gd name="T12" fmla="*/ 156 w 315"/>
                <a:gd name="T13" fmla="*/ 200 h 419"/>
                <a:gd name="T14" fmla="*/ 125 w 315"/>
                <a:gd name="T15" fmla="*/ 166 h 419"/>
                <a:gd name="T16" fmla="*/ 38 w 315"/>
                <a:gd name="T17" fmla="*/ 152 h 419"/>
                <a:gd name="T18" fmla="*/ 5 w 315"/>
                <a:gd name="T19" fmla="*/ 130 h 419"/>
                <a:gd name="T20" fmla="*/ 7 w 315"/>
                <a:gd name="T21" fmla="*/ 82 h 419"/>
                <a:gd name="T22" fmla="*/ 19 w 315"/>
                <a:gd name="T23" fmla="*/ 63 h 419"/>
                <a:gd name="T24" fmla="*/ 21 w 315"/>
                <a:gd name="T25" fmla="*/ 18 h 419"/>
                <a:gd name="T26" fmla="*/ 74 w 315"/>
                <a:gd name="T27" fmla="*/ 3 h 419"/>
                <a:gd name="T28" fmla="*/ 108 w 315"/>
                <a:gd name="T29" fmla="*/ 37 h 419"/>
                <a:gd name="T30" fmla="*/ 110 w 315"/>
                <a:gd name="T31" fmla="*/ 80 h 419"/>
                <a:gd name="T32" fmla="*/ 129 w 315"/>
                <a:gd name="T33" fmla="*/ 130 h 419"/>
                <a:gd name="T34" fmla="*/ 209 w 315"/>
                <a:gd name="T35" fmla="*/ 193 h 419"/>
                <a:gd name="T36" fmla="*/ 266 w 315"/>
                <a:gd name="T37" fmla="*/ 246 h 419"/>
                <a:gd name="T38" fmla="*/ 281 w 315"/>
                <a:gd name="T39" fmla="*/ 267 h 419"/>
                <a:gd name="T40" fmla="*/ 285 w 315"/>
                <a:gd name="T41" fmla="*/ 322 h 419"/>
                <a:gd name="T42" fmla="*/ 309 w 315"/>
                <a:gd name="T43" fmla="*/ 368 h 419"/>
                <a:gd name="T44" fmla="*/ 312 w 315"/>
                <a:gd name="T45" fmla="*/ 411 h 419"/>
                <a:gd name="T46" fmla="*/ 297 w 315"/>
                <a:gd name="T47" fmla="*/ 418 h 4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5"/>
                <a:gd name="T73" fmla="*/ 0 h 419"/>
                <a:gd name="T74" fmla="*/ 315 w 315"/>
                <a:gd name="T75" fmla="*/ 419 h 4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5" h="419">
                  <a:moveTo>
                    <a:pt x="297" y="418"/>
                  </a:moveTo>
                  <a:cubicBezTo>
                    <a:pt x="291" y="417"/>
                    <a:pt x="279" y="414"/>
                    <a:pt x="273" y="406"/>
                  </a:cubicBezTo>
                  <a:cubicBezTo>
                    <a:pt x="267" y="398"/>
                    <a:pt x="266" y="381"/>
                    <a:pt x="261" y="370"/>
                  </a:cubicBezTo>
                  <a:cubicBezTo>
                    <a:pt x="256" y="359"/>
                    <a:pt x="243" y="356"/>
                    <a:pt x="240" y="339"/>
                  </a:cubicBezTo>
                  <a:cubicBezTo>
                    <a:pt x="237" y="322"/>
                    <a:pt x="244" y="285"/>
                    <a:pt x="240" y="270"/>
                  </a:cubicBezTo>
                  <a:cubicBezTo>
                    <a:pt x="236" y="255"/>
                    <a:pt x="230" y="260"/>
                    <a:pt x="216" y="248"/>
                  </a:cubicBezTo>
                  <a:cubicBezTo>
                    <a:pt x="202" y="236"/>
                    <a:pt x="171" y="214"/>
                    <a:pt x="156" y="200"/>
                  </a:cubicBezTo>
                  <a:cubicBezTo>
                    <a:pt x="141" y="186"/>
                    <a:pt x="145" y="174"/>
                    <a:pt x="125" y="166"/>
                  </a:cubicBezTo>
                  <a:cubicBezTo>
                    <a:pt x="105" y="158"/>
                    <a:pt x="58" y="158"/>
                    <a:pt x="38" y="152"/>
                  </a:cubicBezTo>
                  <a:cubicBezTo>
                    <a:pt x="18" y="146"/>
                    <a:pt x="10" y="142"/>
                    <a:pt x="5" y="130"/>
                  </a:cubicBezTo>
                  <a:cubicBezTo>
                    <a:pt x="0" y="118"/>
                    <a:pt x="5" y="93"/>
                    <a:pt x="7" y="82"/>
                  </a:cubicBezTo>
                  <a:cubicBezTo>
                    <a:pt x="9" y="71"/>
                    <a:pt x="17" y="74"/>
                    <a:pt x="19" y="63"/>
                  </a:cubicBezTo>
                  <a:cubicBezTo>
                    <a:pt x="21" y="52"/>
                    <a:pt x="12" y="28"/>
                    <a:pt x="21" y="18"/>
                  </a:cubicBezTo>
                  <a:cubicBezTo>
                    <a:pt x="30" y="8"/>
                    <a:pt x="60" y="0"/>
                    <a:pt x="74" y="3"/>
                  </a:cubicBezTo>
                  <a:cubicBezTo>
                    <a:pt x="88" y="6"/>
                    <a:pt x="102" y="24"/>
                    <a:pt x="108" y="37"/>
                  </a:cubicBezTo>
                  <a:cubicBezTo>
                    <a:pt x="114" y="50"/>
                    <a:pt x="107" y="65"/>
                    <a:pt x="110" y="80"/>
                  </a:cubicBezTo>
                  <a:cubicBezTo>
                    <a:pt x="113" y="95"/>
                    <a:pt x="113" y="111"/>
                    <a:pt x="129" y="130"/>
                  </a:cubicBezTo>
                  <a:cubicBezTo>
                    <a:pt x="145" y="149"/>
                    <a:pt x="186" y="174"/>
                    <a:pt x="209" y="193"/>
                  </a:cubicBezTo>
                  <a:cubicBezTo>
                    <a:pt x="232" y="212"/>
                    <a:pt x="254" y="234"/>
                    <a:pt x="266" y="246"/>
                  </a:cubicBezTo>
                  <a:cubicBezTo>
                    <a:pt x="278" y="258"/>
                    <a:pt x="278" y="254"/>
                    <a:pt x="281" y="267"/>
                  </a:cubicBezTo>
                  <a:cubicBezTo>
                    <a:pt x="284" y="280"/>
                    <a:pt x="280" y="305"/>
                    <a:pt x="285" y="322"/>
                  </a:cubicBezTo>
                  <a:cubicBezTo>
                    <a:pt x="290" y="339"/>
                    <a:pt x="305" y="353"/>
                    <a:pt x="309" y="368"/>
                  </a:cubicBezTo>
                  <a:cubicBezTo>
                    <a:pt x="313" y="383"/>
                    <a:pt x="315" y="403"/>
                    <a:pt x="312" y="411"/>
                  </a:cubicBezTo>
                  <a:cubicBezTo>
                    <a:pt x="309" y="419"/>
                    <a:pt x="303" y="419"/>
                    <a:pt x="297" y="418"/>
                  </a:cubicBezTo>
                  <a:close/>
                </a:path>
              </a:pathLst>
            </a:custGeom>
            <a:gradFill rotWithShape="1">
              <a:gsLst>
                <a:gs pos="0">
                  <a:srgbClr val="085014"/>
                </a:gs>
                <a:gs pos="50000">
                  <a:schemeClr val="accent1"/>
                </a:gs>
                <a:gs pos="100000">
                  <a:srgbClr val="085014"/>
                </a:gs>
              </a:gsLst>
              <a:lin ang="5400000" scaled="1"/>
            </a:gradFill>
            <a:ln w="12700">
              <a:solidFill>
                <a:schemeClr val="accent1"/>
              </a:solidFill>
              <a:round/>
              <a:headEnd/>
              <a:tailEnd/>
            </a:ln>
          </p:spPr>
          <p:txBody>
            <a:bodyPr vert="eaVert"/>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sp>
          <p:nvSpPr>
            <p:cNvPr id="4" name="Freeform 1126"/>
            <p:cNvSpPr>
              <a:spLocks/>
            </p:cNvSpPr>
            <p:nvPr/>
          </p:nvSpPr>
          <p:spPr bwMode="auto">
            <a:xfrm rot="18754226" flipH="1">
              <a:off x="1565" y="2054"/>
              <a:ext cx="107" cy="139"/>
            </a:xfrm>
            <a:custGeom>
              <a:avLst/>
              <a:gdLst>
                <a:gd name="T0" fmla="*/ 1 w 63"/>
                <a:gd name="T1" fmla="*/ 92 h 96"/>
                <a:gd name="T2" fmla="*/ 16 w 63"/>
                <a:gd name="T3" fmla="*/ 60 h 96"/>
                <a:gd name="T4" fmla="*/ 17 w 63"/>
                <a:gd name="T5" fmla="*/ 17 h 96"/>
                <a:gd name="T6" fmla="*/ 38 w 63"/>
                <a:gd name="T7" fmla="*/ 1 h 96"/>
                <a:gd name="T8" fmla="*/ 59 w 63"/>
                <a:gd name="T9" fmla="*/ 22 h 96"/>
                <a:gd name="T10" fmla="*/ 60 w 63"/>
                <a:gd name="T11" fmla="*/ 63 h 96"/>
                <a:gd name="T12" fmla="*/ 51 w 63"/>
                <a:gd name="T13" fmla="*/ 75 h 96"/>
                <a:gd name="T14" fmla="*/ 20 w 63"/>
                <a:gd name="T15" fmla="*/ 83 h 96"/>
                <a:gd name="T16" fmla="*/ 1 w 63"/>
                <a:gd name="T17" fmla="*/ 92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96"/>
                <a:gd name="T29" fmla="*/ 63 w 63"/>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96">
                  <a:moveTo>
                    <a:pt x="1" y="92"/>
                  </a:moveTo>
                  <a:cubicBezTo>
                    <a:pt x="0" y="88"/>
                    <a:pt x="13" y="72"/>
                    <a:pt x="16" y="60"/>
                  </a:cubicBezTo>
                  <a:cubicBezTo>
                    <a:pt x="19" y="48"/>
                    <a:pt x="13" y="27"/>
                    <a:pt x="17" y="17"/>
                  </a:cubicBezTo>
                  <a:cubicBezTo>
                    <a:pt x="21" y="7"/>
                    <a:pt x="31" y="0"/>
                    <a:pt x="38" y="1"/>
                  </a:cubicBezTo>
                  <a:cubicBezTo>
                    <a:pt x="45" y="2"/>
                    <a:pt x="55" y="12"/>
                    <a:pt x="59" y="22"/>
                  </a:cubicBezTo>
                  <a:cubicBezTo>
                    <a:pt x="63" y="32"/>
                    <a:pt x="61" y="54"/>
                    <a:pt x="60" y="63"/>
                  </a:cubicBezTo>
                  <a:cubicBezTo>
                    <a:pt x="59" y="72"/>
                    <a:pt x="58" y="72"/>
                    <a:pt x="51" y="75"/>
                  </a:cubicBezTo>
                  <a:cubicBezTo>
                    <a:pt x="44" y="78"/>
                    <a:pt x="28" y="80"/>
                    <a:pt x="20" y="83"/>
                  </a:cubicBezTo>
                  <a:cubicBezTo>
                    <a:pt x="12" y="86"/>
                    <a:pt x="2" y="96"/>
                    <a:pt x="1" y="92"/>
                  </a:cubicBezTo>
                  <a:close/>
                </a:path>
              </a:pathLst>
            </a:custGeom>
            <a:gradFill rotWithShape="1">
              <a:gsLst>
                <a:gs pos="0">
                  <a:srgbClr val="085014"/>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grpSp>
      <p:grpSp>
        <p:nvGrpSpPr>
          <p:cNvPr id="328761" name="Group 1127"/>
          <p:cNvGrpSpPr>
            <a:grpSpLocks/>
          </p:cNvGrpSpPr>
          <p:nvPr/>
        </p:nvGrpSpPr>
        <p:grpSpPr bwMode="auto">
          <a:xfrm rot="3806097">
            <a:off x="5780092" y="1991789"/>
            <a:ext cx="250825" cy="334433"/>
            <a:chOff x="820" y="1892"/>
            <a:chExt cx="166" cy="166"/>
          </a:xfrm>
        </p:grpSpPr>
        <p:sp>
          <p:nvSpPr>
            <p:cNvPr id="5" name="Oval 1128"/>
            <p:cNvSpPr>
              <a:spLocks noChangeArrowheads="1"/>
            </p:cNvSpPr>
            <p:nvPr/>
          </p:nvSpPr>
          <p:spPr bwMode="auto">
            <a:xfrm>
              <a:off x="820" y="1892"/>
              <a:ext cx="166" cy="166"/>
            </a:xfrm>
            <a:prstGeom prst="ellipse">
              <a:avLst/>
            </a:prstGeom>
            <a:gradFill rotWithShape="1">
              <a:gsLst>
                <a:gs pos="0">
                  <a:schemeClr val="accent1"/>
                </a:gs>
                <a:gs pos="100000">
                  <a:srgbClr val="085014"/>
                </a:gs>
              </a:gsLst>
              <a:path path="shape">
                <a:fillToRect l="50000" t="50000" r="50000" b="50000"/>
              </a:path>
            </a:gradFill>
            <a:ln w="12700" algn="ctr">
              <a:solidFill>
                <a:schemeClr val="accent1"/>
              </a:solidFill>
              <a:round/>
              <a:headEnd/>
              <a:tailEnd/>
            </a:ln>
          </p:spPr>
          <p:txBody>
            <a:bodyPr rot="10800000" vert="eaVert" wrap="none" anchor="ctr"/>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sp>
          <p:nvSpPr>
            <p:cNvPr id="6" name="Oval 1129"/>
            <p:cNvSpPr>
              <a:spLocks noChangeArrowheads="1"/>
            </p:cNvSpPr>
            <p:nvPr/>
          </p:nvSpPr>
          <p:spPr bwMode="auto">
            <a:xfrm>
              <a:off x="844" y="1918"/>
              <a:ext cx="78" cy="71"/>
            </a:xfrm>
            <a:prstGeom prst="ellipse">
              <a:avLst/>
            </a:prstGeom>
            <a:gradFill rotWithShape="1">
              <a:gsLst>
                <a:gs pos="0">
                  <a:schemeClr val="accent1"/>
                </a:gs>
                <a:gs pos="100000">
                  <a:srgbClr val="085014"/>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None/>
              </a:pPr>
              <a:endParaRPr lang="en-US" altLang="en-US" sz="2400" dirty="0">
                <a:solidFill>
                  <a:srgbClr val="FFFFFF"/>
                </a:solidFill>
              </a:endParaRPr>
            </a:p>
          </p:txBody>
        </p:sp>
      </p:grpSp>
      <p:sp>
        <p:nvSpPr>
          <p:cNvPr id="328764" name="Line 1133"/>
          <p:cNvSpPr>
            <a:spLocks noChangeShapeType="1"/>
          </p:cNvSpPr>
          <p:nvPr/>
        </p:nvSpPr>
        <p:spPr bwMode="auto">
          <a:xfrm rot="-3939089" flipH="1" flipV="1">
            <a:off x="3958699" y="4678366"/>
            <a:ext cx="390525" cy="10794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dirty="0">
              <a:solidFill>
                <a:srgbClr val="FFFFFF"/>
              </a:solidFill>
            </a:endParaRPr>
          </a:p>
        </p:txBody>
      </p:sp>
      <p:sp>
        <p:nvSpPr>
          <p:cNvPr id="141422" name="AutoShape 1134"/>
          <p:cNvSpPr>
            <a:spLocks noChangeArrowheads="1"/>
          </p:cNvSpPr>
          <p:nvPr/>
        </p:nvSpPr>
        <p:spPr bwMode="auto">
          <a:xfrm>
            <a:off x="6265333" y="3295650"/>
            <a:ext cx="924984" cy="173038"/>
          </a:xfrm>
          <a:prstGeom prst="roundRect">
            <a:avLst>
              <a:gd name="adj" fmla="val 16667"/>
            </a:avLst>
          </a:prstGeom>
          <a:gradFill rotWithShape="1">
            <a:gsLst>
              <a:gs pos="0">
                <a:schemeClr val="accent1"/>
              </a:gs>
              <a:gs pos="100000">
                <a:schemeClr val="accent1">
                  <a:gamma/>
                  <a:shade val="51373"/>
                  <a:invGamma/>
                </a:schemeClr>
              </a:gs>
            </a:gsLst>
            <a:lin ang="5400000" scaled="1"/>
          </a:gradFill>
          <a:ln w="38100">
            <a:noFill/>
            <a:round/>
            <a:headEnd/>
            <a:tailEnd/>
          </a:ln>
          <a:effec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defTabSz="914400" fontAlgn="base">
              <a:spcBef>
                <a:spcPct val="0"/>
              </a:spcBef>
              <a:spcAft>
                <a:spcPct val="0"/>
              </a:spcAft>
            </a:pPr>
            <a:r>
              <a:rPr lang="en-US" altLang="en-US" sz="1400" dirty="0">
                <a:solidFill>
                  <a:srgbClr val="FFFFFF"/>
                </a:solidFill>
              </a:rPr>
              <a:t>Shc</a:t>
            </a:r>
          </a:p>
        </p:txBody>
      </p:sp>
      <p:sp>
        <p:nvSpPr>
          <p:cNvPr id="141423" name="AutoShape 1135"/>
          <p:cNvSpPr>
            <a:spLocks noChangeArrowheads="1"/>
          </p:cNvSpPr>
          <p:nvPr/>
        </p:nvSpPr>
        <p:spPr bwMode="auto">
          <a:xfrm>
            <a:off x="4313767" y="3851275"/>
            <a:ext cx="927100" cy="173038"/>
          </a:xfrm>
          <a:prstGeom prst="roundRect">
            <a:avLst>
              <a:gd name="adj" fmla="val 16667"/>
            </a:avLst>
          </a:prstGeom>
          <a:gradFill rotWithShape="1">
            <a:gsLst>
              <a:gs pos="0">
                <a:schemeClr val="accent2"/>
              </a:gs>
              <a:gs pos="100000">
                <a:schemeClr val="accent2">
                  <a:gamma/>
                  <a:shade val="51373"/>
                  <a:invGamma/>
                </a:schemeClr>
              </a:gs>
            </a:gsLst>
            <a:lin ang="5400000" scaled="1"/>
          </a:gradFill>
          <a:ln w="12700">
            <a:noFill/>
            <a:round/>
            <a:headEnd/>
            <a:tailEnd/>
          </a:ln>
          <a:effec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defTabSz="914400" fontAlgn="base">
              <a:spcBef>
                <a:spcPct val="0"/>
              </a:spcBef>
              <a:spcAft>
                <a:spcPct val="0"/>
              </a:spcAft>
            </a:pPr>
            <a:r>
              <a:rPr lang="en-US" altLang="en-US" sz="1400" dirty="0">
                <a:solidFill>
                  <a:srgbClr val="FFFFFF"/>
                </a:solidFill>
              </a:rPr>
              <a:t>PI3K</a:t>
            </a:r>
          </a:p>
        </p:txBody>
      </p:sp>
      <p:sp>
        <p:nvSpPr>
          <p:cNvPr id="328767" name="AutoShape 1136"/>
          <p:cNvSpPr>
            <a:spLocks noChangeArrowheads="1"/>
          </p:cNvSpPr>
          <p:nvPr/>
        </p:nvSpPr>
        <p:spPr bwMode="auto">
          <a:xfrm>
            <a:off x="7926919" y="4306893"/>
            <a:ext cx="927100" cy="173037"/>
          </a:xfrm>
          <a:prstGeom prst="roundRect">
            <a:avLst>
              <a:gd name="adj" fmla="val 16667"/>
            </a:avLst>
          </a:prstGeom>
          <a:gradFill rotWithShape="1">
            <a:gsLst>
              <a:gs pos="0">
                <a:srgbClr val="009999"/>
              </a:gs>
              <a:gs pos="100000">
                <a:srgbClr val="004F4F"/>
              </a:gs>
            </a:gsLst>
            <a:lin ang="5400000" scaled="1"/>
          </a:gra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defTabSz="914400" fontAlgn="base">
              <a:spcBef>
                <a:spcPct val="0"/>
              </a:spcBef>
              <a:spcAft>
                <a:spcPct val="0"/>
              </a:spcAft>
            </a:pPr>
            <a:r>
              <a:rPr lang="en-US" altLang="en-US" sz="1400" dirty="0">
                <a:solidFill>
                  <a:srgbClr val="FFFFFF"/>
                </a:solidFill>
              </a:rPr>
              <a:t>Raf</a:t>
            </a:r>
          </a:p>
        </p:txBody>
      </p:sp>
      <p:sp>
        <p:nvSpPr>
          <p:cNvPr id="328768" name="AutoShape 1137"/>
          <p:cNvSpPr>
            <a:spLocks noChangeArrowheads="1"/>
          </p:cNvSpPr>
          <p:nvPr/>
        </p:nvSpPr>
        <p:spPr bwMode="auto">
          <a:xfrm>
            <a:off x="5994400" y="4306893"/>
            <a:ext cx="924984" cy="173037"/>
          </a:xfrm>
          <a:prstGeom prst="roundRect">
            <a:avLst>
              <a:gd name="adj" fmla="val 16667"/>
            </a:avLst>
          </a:prstGeom>
          <a:gradFill rotWithShape="1">
            <a:gsLst>
              <a:gs pos="0">
                <a:srgbClr val="996633"/>
              </a:gs>
              <a:gs pos="100000">
                <a:srgbClr val="4F341A"/>
              </a:gs>
            </a:gsLst>
            <a:lin ang="5400000" scaled="1"/>
          </a:gra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defTabSz="914400" fontAlgn="base">
              <a:spcBef>
                <a:spcPct val="0"/>
              </a:spcBef>
              <a:spcAft>
                <a:spcPct val="0"/>
              </a:spcAft>
            </a:pPr>
            <a:r>
              <a:rPr lang="en-US" altLang="en-US" sz="1400" dirty="0">
                <a:solidFill>
                  <a:srgbClr val="FFFFFF"/>
                </a:solidFill>
              </a:rPr>
              <a:t>MEKK-1</a:t>
            </a:r>
          </a:p>
        </p:txBody>
      </p:sp>
      <p:sp>
        <p:nvSpPr>
          <p:cNvPr id="328769" name="AutoShape 1138"/>
          <p:cNvSpPr>
            <a:spLocks noChangeArrowheads="1"/>
          </p:cNvSpPr>
          <p:nvPr/>
        </p:nvSpPr>
        <p:spPr bwMode="auto">
          <a:xfrm>
            <a:off x="7926919" y="4724400"/>
            <a:ext cx="927100" cy="173038"/>
          </a:xfrm>
          <a:prstGeom prst="roundRect">
            <a:avLst>
              <a:gd name="adj" fmla="val 16667"/>
            </a:avLst>
          </a:prstGeom>
          <a:gradFill rotWithShape="1">
            <a:gsLst>
              <a:gs pos="0">
                <a:srgbClr val="669900"/>
              </a:gs>
              <a:gs pos="100000">
                <a:srgbClr val="344F00"/>
              </a:gs>
            </a:gsLst>
            <a:lin ang="5400000" scaled="1"/>
          </a:gra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defTabSz="914400" fontAlgn="base">
              <a:spcBef>
                <a:spcPct val="0"/>
              </a:spcBef>
              <a:spcAft>
                <a:spcPct val="0"/>
              </a:spcAft>
            </a:pPr>
            <a:r>
              <a:rPr lang="en-US" altLang="en-US" sz="1400" dirty="0">
                <a:solidFill>
                  <a:srgbClr val="FFFFFF"/>
                </a:solidFill>
              </a:rPr>
              <a:t>MEK</a:t>
            </a:r>
          </a:p>
        </p:txBody>
      </p:sp>
      <p:sp>
        <p:nvSpPr>
          <p:cNvPr id="328770" name="AutoShape 1139"/>
          <p:cNvSpPr>
            <a:spLocks noChangeArrowheads="1"/>
          </p:cNvSpPr>
          <p:nvPr/>
        </p:nvSpPr>
        <p:spPr bwMode="auto">
          <a:xfrm>
            <a:off x="5994400" y="4741868"/>
            <a:ext cx="924984" cy="173037"/>
          </a:xfrm>
          <a:prstGeom prst="roundRect">
            <a:avLst>
              <a:gd name="adj" fmla="val 16667"/>
            </a:avLst>
          </a:prstGeom>
          <a:gradFill rotWithShape="1">
            <a:gsLst>
              <a:gs pos="0">
                <a:srgbClr val="5F5F5F"/>
              </a:gs>
              <a:gs pos="100000">
                <a:srgbClr val="313131"/>
              </a:gs>
            </a:gsLst>
            <a:lin ang="5400000" scaled="1"/>
          </a:gra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defTabSz="914400" fontAlgn="base">
              <a:spcBef>
                <a:spcPct val="0"/>
              </a:spcBef>
              <a:spcAft>
                <a:spcPct val="0"/>
              </a:spcAft>
            </a:pPr>
            <a:r>
              <a:rPr lang="en-US" altLang="en-US" sz="1400" dirty="0">
                <a:solidFill>
                  <a:srgbClr val="FFFFFF"/>
                </a:solidFill>
              </a:rPr>
              <a:t>MKK-7</a:t>
            </a:r>
          </a:p>
        </p:txBody>
      </p:sp>
      <p:sp>
        <p:nvSpPr>
          <p:cNvPr id="141428" name="AutoShape 1140"/>
          <p:cNvSpPr>
            <a:spLocks noChangeArrowheads="1"/>
          </p:cNvSpPr>
          <p:nvPr/>
        </p:nvSpPr>
        <p:spPr bwMode="auto">
          <a:xfrm>
            <a:off x="5994400" y="5178425"/>
            <a:ext cx="924984" cy="173038"/>
          </a:xfrm>
          <a:prstGeom prst="roundRect">
            <a:avLst>
              <a:gd name="adj" fmla="val 16667"/>
            </a:avLst>
          </a:prstGeom>
          <a:gradFill rotWithShape="1">
            <a:gsLst>
              <a:gs pos="0">
                <a:schemeClr val="accent1"/>
              </a:gs>
              <a:gs pos="100000">
                <a:schemeClr val="accent1">
                  <a:gamma/>
                  <a:shade val="51373"/>
                  <a:invGamma/>
                </a:schemeClr>
              </a:gs>
            </a:gsLst>
            <a:lin ang="5400000" scaled="1"/>
          </a:gradFill>
          <a:ln w="38100">
            <a:noFill/>
            <a:round/>
            <a:headEnd/>
            <a:tailEnd/>
          </a:ln>
          <a:effec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defTabSz="914400" fontAlgn="base">
              <a:spcBef>
                <a:spcPct val="0"/>
              </a:spcBef>
              <a:spcAft>
                <a:spcPct val="0"/>
              </a:spcAft>
            </a:pPr>
            <a:r>
              <a:rPr lang="en-US" altLang="en-US" sz="1400" dirty="0">
                <a:solidFill>
                  <a:srgbClr val="FFFFFF"/>
                </a:solidFill>
              </a:rPr>
              <a:t>JNK</a:t>
            </a:r>
          </a:p>
        </p:txBody>
      </p:sp>
      <p:sp>
        <p:nvSpPr>
          <p:cNvPr id="328772" name="AutoShape 1141"/>
          <p:cNvSpPr>
            <a:spLocks noChangeArrowheads="1"/>
          </p:cNvSpPr>
          <p:nvPr/>
        </p:nvSpPr>
        <p:spPr bwMode="auto">
          <a:xfrm>
            <a:off x="7569203" y="5119693"/>
            <a:ext cx="927100" cy="173037"/>
          </a:xfrm>
          <a:prstGeom prst="roundRect">
            <a:avLst>
              <a:gd name="adj" fmla="val 16667"/>
            </a:avLst>
          </a:prstGeom>
          <a:gradFill rotWithShape="1">
            <a:gsLst>
              <a:gs pos="0">
                <a:srgbClr val="333399"/>
              </a:gs>
              <a:gs pos="100000">
                <a:srgbClr val="1A1A4F"/>
              </a:gs>
            </a:gsLst>
            <a:lin ang="5400000" scaled="1"/>
          </a:gra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defTabSz="914400" fontAlgn="base">
              <a:spcBef>
                <a:spcPct val="0"/>
              </a:spcBef>
              <a:spcAft>
                <a:spcPct val="0"/>
              </a:spcAft>
            </a:pPr>
            <a:r>
              <a:rPr lang="en-US" altLang="en-US" sz="1400" dirty="0">
                <a:solidFill>
                  <a:srgbClr val="FFFFFF"/>
                </a:solidFill>
              </a:rPr>
              <a:t>ERK</a:t>
            </a:r>
          </a:p>
        </p:txBody>
      </p:sp>
      <p:sp>
        <p:nvSpPr>
          <p:cNvPr id="328773" name="AutoShape 1142"/>
          <p:cNvSpPr>
            <a:spLocks noChangeArrowheads="1"/>
          </p:cNvSpPr>
          <p:nvPr/>
        </p:nvSpPr>
        <p:spPr bwMode="auto">
          <a:xfrm>
            <a:off x="6813551" y="4017964"/>
            <a:ext cx="927100" cy="174625"/>
          </a:xfrm>
          <a:prstGeom prst="roundRect">
            <a:avLst>
              <a:gd name="adj" fmla="val 16667"/>
            </a:avLst>
          </a:prstGeom>
          <a:gradFill rotWithShape="1">
            <a:gsLst>
              <a:gs pos="0">
                <a:srgbClr val="FB7F75"/>
              </a:gs>
              <a:gs pos="100000">
                <a:srgbClr val="81413C"/>
              </a:gs>
            </a:gsLst>
            <a:lin ang="5400000" scaled="1"/>
          </a:gra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defTabSz="914400" fontAlgn="base">
              <a:spcBef>
                <a:spcPct val="0"/>
              </a:spcBef>
              <a:spcAft>
                <a:spcPct val="0"/>
              </a:spcAft>
            </a:pPr>
            <a:r>
              <a:rPr lang="en-US" altLang="en-US" sz="1400" dirty="0">
                <a:solidFill>
                  <a:srgbClr val="FFFFFF"/>
                </a:solidFill>
              </a:rPr>
              <a:t>Ras</a:t>
            </a:r>
          </a:p>
        </p:txBody>
      </p:sp>
      <p:sp>
        <p:nvSpPr>
          <p:cNvPr id="141431" name="AutoShape 1143"/>
          <p:cNvSpPr>
            <a:spLocks noChangeArrowheads="1"/>
          </p:cNvSpPr>
          <p:nvPr/>
        </p:nvSpPr>
        <p:spPr bwMode="auto">
          <a:xfrm>
            <a:off x="3213100" y="4959350"/>
            <a:ext cx="924984" cy="173038"/>
          </a:xfrm>
          <a:prstGeom prst="roundRect">
            <a:avLst>
              <a:gd name="adj" fmla="val 16667"/>
            </a:avLst>
          </a:prstGeom>
          <a:gradFill rotWithShape="1">
            <a:gsLst>
              <a:gs pos="0">
                <a:schemeClr val="folHlink"/>
              </a:gs>
              <a:gs pos="100000">
                <a:schemeClr val="folHlink">
                  <a:gamma/>
                  <a:shade val="51373"/>
                  <a:invGamma/>
                </a:schemeClr>
              </a:gs>
            </a:gsLst>
            <a:lin ang="5400000" scaled="1"/>
          </a:gradFill>
          <a:ln w="38100">
            <a:noFill/>
            <a:round/>
            <a:headEnd/>
            <a:tailEnd/>
          </a:ln>
          <a:effec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defTabSz="914400" fontAlgn="base">
              <a:spcBef>
                <a:spcPct val="0"/>
              </a:spcBef>
              <a:spcAft>
                <a:spcPct val="0"/>
              </a:spcAft>
            </a:pPr>
            <a:r>
              <a:rPr lang="en-US" altLang="en-US" sz="1400" dirty="0">
                <a:solidFill>
                  <a:srgbClr val="FFFFFF"/>
                </a:solidFill>
              </a:rPr>
              <a:t>mTOR</a:t>
            </a:r>
          </a:p>
        </p:txBody>
      </p:sp>
      <p:sp>
        <p:nvSpPr>
          <p:cNvPr id="328775" name="Line 1144"/>
          <p:cNvSpPr>
            <a:spLocks noChangeShapeType="1"/>
          </p:cNvSpPr>
          <p:nvPr/>
        </p:nvSpPr>
        <p:spPr bwMode="auto">
          <a:xfrm rot="19180455" flipH="1">
            <a:off x="4449233" y="4135443"/>
            <a:ext cx="416984" cy="920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dirty="0">
              <a:solidFill>
                <a:srgbClr val="FFFFFF"/>
              </a:solidFill>
            </a:endParaRPr>
          </a:p>
        </p:txBody>
      </p:sp>
      <p:sp>
        <p:nvSpPr>
          <p:cNvPr id="328776" name="Line 1145"/>
          <p:cNvSpPr>
            <a:spLocks noChangeShapeType="1"/>
          </p:cNvSpPr>
          <p:nvPr/>
        </p:nvSpPr>
        <p:spPr bwMode="auto">
          <a:xfrm rot="21193579" flipH="1">
            <a:off x="7414687" y="3849688"/>
            <a:ext cx="213783" cy="1301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dirty="0">
              <a:solidFill>
                <a:srgbClr val="FFFFFF"/>
              </a:solidFill>
            </a:endParaRPr>
          </a:p>
        </p:txBody>
      </p:sp>
      <p:sp>
        <p:nvSpPr>
          <p:cNvPr id="328777" name="Line 1146"/>
          <p:cNvSpPr>
            <a:spLocks noChangeShapeType="1"/>
          </p:cNvSpPr>
          <p:nvPr/>
        </p:nvSpPr>
        <p:spPr bwMode="auto">
          <a:xfrm rot="21290228" flipH="1">
            <a:off x="6436788" y="4114800"/>
            <a:ext cx="323849" cy="1285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dirty="0">
              <a:solidFill>
                <a:srgbClr val="FFFFFF"/>
              </a:solidFill>
            </a:endParaRPr>
          </a:p>
        </p:txBody>
      </p:sp>
      <p:sp>
        <p:nvSpPr>
          <p:cNvPr id="328778" name="Line 1147"/>
          <p:cNvSpPr>
            <a:spLocks noChangeShapeType="1"/>
          </p:cNvSpPr>
          <p:nvPr/>
        </p:nvSpPr>
        <p:spPr bwMode="auto">
          <a:xfrm rot="17395114" flipH="1">
            <a:off x="7936178" y="3983304"/>
            <a:ext cx="55562" cy="37888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dirty="0">
              <a:solidFill>
                <a:srgbClr val="FFFFFF"/>
              </a:solidFill>
            </a:endParaRPr>
          </a:p>
        </p:txBody>
      </p:sp>
      <p:sp>
        <p:nvSpPr>
          <p:cNvPr id="328779" name="Line 1148"/>
          <p:cNvSpPr>
            <a:spLocks noChangeShapeType="1"/>
          </p:cNvSpPr>
          <p:nvPr/>
        </p:nvSpPr>
        <p:spPr bwMode="auto">
          <a:xfrm rot="21290228" flipH="1">
            <a:off x="8092019" y="4924425"/>
            <a:ext cx="281516" cy="1666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dirty="0">
              <a:solidFill>
                <a:srgbClr val="FFFFFF"/>
              </a:solidFill>
            </a:endParaRPr>
          </a:p>
        </p:txBody>
      </p:sp>
      <p:sp>
        <p:nvSpPr>
          <p:cNvPr id="328780" name="AutoShape 1149"/>
          <p:cNvSpPr>
            <a:spLocks noChangeArrowheads="1"/>
          </p:cNvSpPr>
          <p:nvPr/>
        </p:nvSpPr>
        <p:spPr bwMode="auto">
          <a:xfrm>
            <a:off x="6051551" y="3535367"/>
            <a:ext cx="927100" cy="173037"/>
          </a:xfrm>
          <a:prstGeom prst="roundRect">
            <a:avLst>
              <a:gd name="adj" fmla="val 16667"/>
            </a:avLst>
          </a:prstGeom>
          <a:gradFill rotWithShape="1">
            <a:gsLst>
              <a:gs pos="0">
                <a:srgbClr val="CC0000"/>
              </a:gs>
              <a:gs pos="100000">
                <a:srgbClr val="690000"/>
              </a:gs>
            </a:gsLst>
            <a:lin ang="5400000" scaled="1"/>
          </a:gra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defTabSz="914400" fontAlgn="base">
              <a:spcBef>
                <a:spcPct val="0"/>
              </a:spcBef>
              <a:spcAft>
                <a:spcPct val="0"/>
              </a:spcAft>
            </a:pPr>
            <a:r>
              <a:rPr lang="en-US" altLang="en-US" sz="1400" dirty="0">
                <a:solidFill>
                  <a:srgbClr val="FFFFFF"/>
                </a:solidFill>
              </a:rPr>
              <a:t>Grb2</a:t>
            </a:r>
          </a:p>
        </p:txBody>
      </p:sp>
      <p:sp>
        <p:nvSpPr>
          <p:cNvPr id="141438" name="AutoShape 1150"/>
          <p:cNvSpPr>
            <a:spLocks noChangeArrowheads="1"/>
          </p:cNvSpPr>
          <p:nvPr/>
        </p:nvSpPr>
        <p:spPr bwMode="auto">
          <a:xfrm>
            <a:off x="3865035" y="4354518"/>
            <a:ext cx="927100" cy="173037"/>
          </a:xfrm>
          <a:prstGeom prst="roundRect">
            <a:avLst>
              <a:gd name="adj" fmla="val 16667"/>
            </a:avLst>
          </a:prstGeom>
          <a:gradFill rotWithShape="1">
            <a:gsLst>
              <a:gs pos="0">
                <a:schemeClr val="hlink"/>
              </a:gs>
              <a:gs pos="100000">
                <a:schemeClr val="hlink">
                  <a:gamma/>
                  <a:shade val="51373"/>
                  <a:invGamma/>
                </a:schemeClr>
              </a:gs>
            </a:gsLst>
            <a:lin ang="5400000" scaled="1"/>
          </a:gradFill>
          <a:ln w="38100">
            <a:noFill/>
            <a:round/>
            <a:headEnd/>
            <a:tailEnd/>
          </a:ln>
          <a:effec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defTabSz="914400" fontAlgn="base">
              <a:spcBef>
                <a:spcPct val="0"/>
              </a:spcBef>
              <a:spcAft>
                <a:spcPct val="0"/>
              </a:spcAft>
            </a:pPr>
            <a:r>
              <a:rPr lang="en-US" altLang="en-US" sz="1400" dirty="0">
                <a:solidFill>
                  <a:srgbClr val="FFFFFF"/>
                </a:solidFill>
              </a:rPr>
              <a:t>AKT</a:t>
            </a:r>
          </a:p>
        </p:txBody>
      </p:sp>
      <p:sp>
        <p:nvSpPr>
          <p:cNvPr id="328782" name="AutoShape 1151"/>
          <p:cNvSpPr>
            <a:spLocks noChangeArrowheads="1"/>
          </p:cNvSpPr>
          <p:nvPr/>
        </p:nvSpPr>
        <p:spPr bwMode="auto">
          <a:xfrm>
            <a:off x="7376587" y="3643315"/>
            <a:ext cx="927100" cy="173037"/>
          </a:xfrm>
          <a:prstGeom prst="roundRect">
            <a:avLst>
              <a:gd name="adj" fmla="val 16667"/>
            </a:avLst>
          </a:prstGeom>
          <a:gradFill rotWithShape="1">
            <a:gsLst>
              <a:gs pos="0">
                <a:srgbClr val="A400A4"/>
              </a:gs>
              <a:gs pos="100000">
                <a:srgbClr val="4C004C"/>
              </a:gs>
            </a:gsLst>
            <a:lin ang="5400000" scaled="1"/>
          </a:gra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defTabSz="914400" fontAlgn="base">
              <a:spcBef>
                <a:spcPct val="0"/>
              </a:spcBef>
              <a:spcAft>
                <a:spcPct val="0"/>
              </a:spcAft>
            </a:pPr>
            <a:r>
              <a:rPr lang="en-US" altLang="en-US" sz="1400" dirty="0">
                <a:solidFill>
                  <a:srgbClr val="FFFFFF"/>
                </a:solidFill>
              </a:rPr>
              <a:t>Sos-1</a:t>
            </a:r>
          </a:p>
        </p:txBody>
      </p:sp>
      <p:sp>
        <p:nvSpPr>
          <p:cNvPr id="328783" name="Line 1152"/>
          <p:cNvSpPr>
            <a:spLocks noChangeShapeType="1"/>
          </p:cNvSpPr>
          <p:nvPr/>
        </p:nvSpPr>
        <p:spPr bwMode="auto">
          <a:xfrm rot="21290228" flipH="1">
            <a:off x="4944533" y="3529013"/>
            <a:ext cx="338667" cy="2841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dirty="0">
              <a:solidFill>
                <a:srgbClr val="FFFFFF"/>
              </a:solidFill>
            </a:endParaRPr>
          </a:p>
        </p:txBody>
      </p:sp>
      <p:sp>
        <p:nvSpPr>
          <p:cNvPr id="328784" name="Line 1153"/>
          <p:cNvSpPr>
            <a:spLocks noChangeShapeType="1"/>
          </p:cNvSpPr>
          <p:nvPr/>
        </p:nvSpPr>
        <p:spPr bwMode="auto">
          <a:xfrm rot="21290228" flipH="1">
            <a:off x="6443137" y="4506913"/>
            <a:ext cx="29633" cy="2095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dirty="0">
              <a:solidFill>
                <a:srgbClr val="FFFFFF"/>
              </a:solidFill>
            </a:endParaRPr>
          </a:p>
        </p:txBody>
      </p:sp>
      <p:sp>
        <p:nvSpPr>
          <p:cNvPr id="328785" name="Line 1154"/>
          <p:cNvSpPr>
            <a:spLocks noChangeShapeType="1"/>
          </p:cNvSpPr>
          <p:nvPr/>
        </p:nvSpPr>
        <p:spPr bwMode="auto">
          <a:xfrm rot="21290228" flipH="1">
            <a:off x="6443137" y="4941888"/>
            <a:ext cx="29633" cy="2095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dirty="0">
              <a:solidFill>
                <a:srgbClr val="FFFFFF"/>
              </a:solidFill>
            </a:endParaRPr>
          </a:p>
        </p:txBody>
      </p:sp>
      <p:sp>
        <p:nvSpPr>
          <p:cNvPr id="328786" name="Line 1155"/>
          <p:cNvSpPr>
            <a:spLocks noChangeShapeType="1"/>
          </p:cNvSpPr>
          <p:nvPr/>
        </p:nvSpPr>
        <p:spPr bwMode="auto">
          <a:xfrm rot="21290228" flipH="1">
            <a:off x="8377768" y="4497388"/>
            <a:ext cx="27517" cy="2095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dirty="0">
              <a:solidFill>
                <a:srgbClr val="FFFFFF"/>
              </a:solidFill>
            </a:endParaRPr>
          </a:p>
        </p:txBody>
      </p:sp>
      <p:sp>
        <p:nvSpPr>
          <p:cNvPr id="328787" name="Text Box 1107"/>
          <p:cNvSpPr txBox="1">
            <a:spLocks noChangeArrowheads="1"/>
          </p:cNvSpPr>
          <p:nvPr/>
        </p:nvSpPr>
        <p:spPr bwMode="auto">
          <a:xfrm>
            <a:off x="6096003" y="1987551"/>
            <a:ext cx="8258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b="1" dirty="0">
                <a:solidFill>
                  <a:srgbClr val="FFFFFF"/>
                </a:solidFill>
                <a:latin typeface="Arial" charset="0"/>
              </a:rPr>
              <a:t>EGFR</a:t>
            </a:r>
          </a:p>
        </p:txBody>
      </p:sp>
      <p:grpSp>
        <p:nvGrpSpPr>
          <p:cNvPr id="328788" name="Group 1124"/>
          <p:cNvGrpSpPr>
            <a:grpSpLocks/>
          </p:cNvGrpSpPr>
          <p:nvPr/>
        </p:nvGrpSpPr>
        <p:grpSpPr bwMode="auto">
          <a:xfrm flipH="1">
            <a:off x="4629154" y="2189168"/>
            <a:ext cx="1466849" cy="1025525"/>
            <a:chOff x="1310" y="2070"/>
            <a:chExt cx="730" cy="680"/>
          </a:xfrm>
        </p:grpSpPr>
        <p:sp>
          <p:nvSpPr>
            <p:cNvPr id="141413" name="Freeform 1125"/>
            <p:cNvSpPr>
              <a:spLocks/>
            </p:cNvSpPr>
            <p:nvPr/>
          </p:nvSpPr>
          <p:spPr bwMode="auto">
            <a:xfrm rot="18754226" flipH="1">
              <a:off x="1395" y="2106"/>
              <a:ext cx="559" cy="730"/>
            </a:xfrm>
            <a:custGeom>
              <a:avLst/>
              <a:gdLst>
                <a:gd name="T0" fmla="*/ 297 w 315"/>
                <a:gd name="T1" fmla="*/ 418 h 419"/>
                <a:gd name="T2" fmla="*/ 273 w 315"/>
                <a:gd name="T3" fmla="*/ 406 h 419"/>
                <a:gd name="T4" fmla="*/ 261 w 315"/>
                <a:gd name="T5" fmla="*/ 370 h 419"/>
                <a:gd name="T6" fmla="*/ 240 w 315"/>
                <a:gd name="T7" fmla="*/ 339 h 419"/>
                <a:gd name="T8" fmla="*/ 240 w 315"/>
                <a:gd name="T9" fmla="*/ 270 h 419"/>
                <a:gd name="T10" fmla="*/ 216 w 315"/>
                <a:gd name="T11" fmla="*/ 248 h 419"/>
                <a:gd name="T12" fmla="*/ 156 w 315"/>
                <a:gd name="T13" fmla="*/ 200 h 419"/>
                <a:gd name="T14" fmla="*/ 125 w 315"/>
                <a:gd name="T15" fmla="*/ 166 h 419"/>
                <a:gd name="T16" fmla="*/ 38 w 315"/>
                <a:gd name="T17" fmla="*/ 152 h 419"/>
                <a:gd name="T18" fmla="*/ 5 w 315"/>
                <a:gd name="T19" fmla="*/ 130 h 419"/>
                <a:gd name="T20" fmla="*/ 7 w 315"/>
                <a:gd name="T21" fmla="*/ 82 h 419"/>
                <a:gd name="T22" fmla="*/ 19 w 315"/>
                <a:gd name="T23" fmla="*/ 63 h 419"/>
                <a:gd name="T24" fmla="*/ 21 w 315"/>
                <a:gd name="T25" fmla="*/ 18 h 419"/>
                <a:gd name="T26" fmla="*/ 74 w 315"/>
                <a:gd name="T27" fmla="*/ 3 h 419"/>
                <a:gd name="T28" fmla="*/ 108 w 315"/>
                <a:gd name="T29" fmla="*/ 37 h 419"/>
                <a:gd name="T30" fmla="*/ 110 w 315"/>
                <a:gd name="T31" fmla="*/ 80 h 419"/>
                <a:gd name="T32" fmla="*/ 129 w 315"/>
                <a:gd name="T33" fmla="*/ 130 h 419"/>
                <a:gd name="T34" fmla="*/ 209 w 315"/>
                <a:gd name="T35" fmla="*/ 193 h 419"/>
                <a:gd name="T36" fmla="*/ 266 w 315"/>
                <a:gd name="T37" fmla="*/ 246 h 419"/>
                <a:gd name="T38" fmla="*/ 281 w 315"/>
                <a:gd name="T39" fmla="*/ 267 h 419"/>
                <a:gd name="T40" fmla="*/ 285 w 315"/>
                <a:gd name="T41" fmla="*/ 322 h 419"/>
                <a:gd name="T42" fmla="*/ 309 w 315"/>
                <a:gd name="T43" fmla="*/ 368 h 419"/>
                <a:gd name="T44" fmla="*/ 312 w 315"/>
                <a:gd name="T45" fmla="*/ 411 h 419"/>
                <a:gd name="T46" fmla="*/ 297 w 315"/>
                <a:gd name="T47" fmla="*/ 418 h 4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5"/>
                <a:gd name="T73" fmla="*/ 0 h 419"/>
                <a:gd name="T74" fmla="*/ 315 w 315"/>
                <a:gd name="T75" fmla="*/ 419 h 4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5" h="419">
                  <a:moveTo>
                    <a:pt x="297" y="418"/>
                  </a:moveTo>
                  <a:cubicBezTo>
                    <a:pt x="291" y="417"/>
                    <a:pt x="279" y="414"/>
                    <a:pt x="273" y="406"/>
                  </a:cubicBezTo>
                  <a:cubicBezTo>
                    <a:pt x="267" y="398"/>
                    <a:pt x="266" y="381"/>
                    <a:pt x="261" y="370"/>
                  </a:cubicBezTo>
                  <a:cubicBezTo>
                    <a:pt x="256" y="359"/>
                    <a:pt x="243" y="356"/>
                    <a:pt x="240" y="339"/>
                  </a:cubicBezTo>
                  <a:cubicBezTo>
                    <a:pt x="237" y="322"/>
                    <a:pt x="244" y="285"/>
                    <a:pt x="240" y="270"/>
                  </a:cubicBezTo>
                  <a:cubicBezTo>
                    <a:pt x="236" y="255"/>
                    <a:pt x="230" y="260"/>
                    <a:pt x="216" y="248"/>
                  </a:cubicBezTo>
                  <a:cubicBezTo>
                    <a:pt x="202" y="236"/>
                    <a:pt x="171" y="214"/>
                    <a:pt x="156" y="200"/>
                  </a:cubicBezTo>
                  <a:cubicBezTo>
                    <a:pt x="141" y="186"/>
                    <a:pt x="145" y="174"/>
                    <a:pt x="125" y="166"/>
                  </a:cubicBezTo>
                  <a:cubicBezTo>
                    <a:pt x="105" y="158"/>
                    <a:pt x="58" y="158"/>
                    <a:pt x="38" y="152"/>
                  </a:cubicBezTo>
                  <a:cubicBezTo>
                    <a:pt x="18" y="146"/>
                    <a:pt x="10" y="142"/>
                    <a:pt x="5" y="130"/>
                  </a:cubicBezTo>
                  <a:cubicBezTo>
                    <a:pt x="0" y="118"/>
                    <a:pt x="5" y="93"/>
                    <a:pt x="7" y="82"/>
                  </a:cubicBezTo>
                  <a:cubicBezTo>
                    <a:pt x="9" y="71"/>
                    <a:pt x="17" y="74"/>
                    <a:pt x="19" y="63"/>
                  </a:cubicBezTo>
                  <a:cubicBezTo>
                    <a:pt x="21" y="52"/>
                    <a:pt x="12" y="28"/>
                    <a:pt x="21" y="18"/>
                  </a:cubicBezTo>
                  <a:cubicBezTo>
                    <a:pt x="30" y="8"/>
                    <a:pt x="60" y="0"/>
                    <a:pt x="74" y="3"/>
                  </a:cubicBezTo>
                  <a:cubicBezTo>
                    <a:pt x="88" y="6"/>
                    <a:pt x="102" y="24"/>
                    <a:pt x="108" y="37"/>
                  </a:cubicBezTo>
                  <a:cubicBezTo>
                    <a:pt x="114" y="50"/>
                    <a:pt x="107" y="65"/>
                    <a:pt x="110" y="80"/>
                  </a:cubicBezTo>
                  <a:cubicBezTo>
                    <a:pt x="113" y="95"/>
                    <a:pt x="113" y="111"/>
                    <a:pt x="129" y="130"/>
                  </a:cubicBezTo>
                  <a:cubicBezTo>
                    <a:pt x="145" y="149"/>
                    <a:pt x="186" y="174"/>
                    <a:pt x="209" y="193"/>
                  </a:cubicBezTo>
                  <a:cubicBezTo>
                    <a:pt x="232" y="212"/>
                    <a:pt x="254" y="234"/>
                    <a:pt x="266" y="246"/>
                  </a:cubicBezTo>
                  <a:cubicBezTo>
                    <a:pt x="278" y="258"/>
                    <a:pt x="278" y="254"/>
                    <a:pt x="281" y="267"/>
                  </a:cubicBezTo>
                  <a:cubicBezTo>
                    <a:pt x="284" y="280"/>
                    <a:pt x="280" y="305"/>
                    <a:pt x="285" y="322"/>
                  </a:cubicBezTo>
                  <a:cubicBezTo>
                    <a:pt x="290" y="339"/>
                    <a:pt x="305" y="353"/>
                    <a:pt x="309" y="368"/>
                  </a:cubicBezTo>
                  <a:cubicBezTo>
                    <a:pt x="313" y="383"/>
                    <a:pt x="315" y="403"/>
                    <a:pt x="312" y="411"/>
                  </a:cubicBezTo>
                  <a:cubicBezTo>
                    <a:pt x="309" y="419"/>
                    <a:pt x="303" y="419"/>
                    <a:pt x="297" y="418"/>
                  </a:cubicBezTo>
                  <a:close/>
                </a:path>
              </a:pathLst>
            </a:custGeom>
            <a:gradFill rotWithShape="1">
              <a:gsLst>
                <a:gs pos="0">
                  <a:srgbClr val="085014"/>
                </a:gs>
                <a:gs pos="50000">
                  <a:schemeClr val="accent1"/>
                </a:gs>
                <a:gs pos="100000">
                  <a:srgbClr val="085014"/>
                </a:gs>
              </a:gsLst>
              <a:lin ang="5400000" scaled="1"/>
            </a:gradFill>
            <a:ln w="12700">
              <a:solidFill>
                <a:schemeClr val="accent1"/>
              </a:solidFill>
              <a:round/>
              <a:headEnd/>
              <a:tailEnd/>
            </a:ln>
          </p:spPr>
          <p:txBody>
            <a:bodyPr rot="10800000" vert="eaVert"/>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sp>
          <p:nvSpPr>
            <p:cNvPr id="141414" name="Freeform 1126"/>
            <p:cNvSpPr>
              <a:spLocks/>
            </p:cNvSpPr>
            <p:nvPr/>
          </p:nvSpPr>
          <p:spPr bwMode="auto">
            <a:xfrm rot="18754226" flipH="1">
              <a:off x="1565" y="2054"/>
              <a:ext cx="107" cy="139"/>
            </a:xfrm>
            <a:custGeom>
              <a:avLst/>
              <a:gdLst>
                <a:gd name="T0" fmla="*/ 1 w 63"/>
                <a:gd name="T1" fmla="*/ 92 h 96"/>
                <a:gd name="T2" fmla="*/ 16 w 63"/>
                <a:gd name="T3" fmla="*/ 60 h 96"/>
                <a:gd name="T4" fmla="*/ 17 w 63"/>
                <a:gd name="T5" fmla="*/ 17 h 96"/>
                <a:gd name="T6" fmla="*/ 38 w 63"/>
                <a:gd name="T7" fmla="*/ 1 h 96"/>
                <a:gd name="T8" fmla="*/ 59 w 63"/>
                <a:gd name="T9" fmla="*/ 22 h 96"/>
                <a:gd name="T10" fmla="*/ 60 w 63"/>
                <a:gd name="T11" fmla="*/ 63 h 96"/>
                <a:gd name="T12" fmla="*/ 51 w 63"/>
                <a:gd name="T13" fmla="*/ 75 h 96"/>
                <a:gd name="T14" fmla="*/ 20 w 63"/>
                <a:gd name="T15" fmla="*/ 83 h 96"/>
                <a:gd name="T16" fmla="*/ 1 w 63"/>
                <a:gd name="T17" fmla="*/ 92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96"/>
                <a:gd name="T29" fmla="*/ 63 w 63"/>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96">
                  <a:moveTo>
                    <a:pt x="1" y="92"/>
                  </a:moveTo>
                  <a:cubicBezTo>
                    <a:pt x="0" y="88"/>
                    <a:pt x="13" y="72"/>
                    <a:pt x="16" y="60"/>
                  </a:cubicBezTo>
                  <a:cubicBezTo>
                    <a:pt x="19" y="48"/>
                    <a:pt x="13" y="27"/>
                    <a:pt x="17" y="17"/>
                  </a:cubicBezTo>
                  <a:cubicBezTo>
                    <a:pt x="21" y="7"/>
                    <a:pt x="31" y="0"/>
                    <a:pt x="38" y="1"/>
                  </a:cubicBezTo>
                  <a:cubicBezTo>
                    <a:pt x="45" y="2"/>
                    <a:pt x="55" y="12"/>
                    <a:pt x="59" y="22"/>
                  </a:cubicBezTo>
                  <a:cubicBezTo>
                    <a:pt x="63" y="32"/>
                    <a:pt x="61" y="54"/>
                    <a:pt x="60" y="63"/>
                  </a:cubicBezTo>
                  <a:cubicBezTo>
                    <a:pt x="59" y="72"/>
                    <a:pt x="58" y="72"/>
                    <a:pt x="51" y="75"/>
                  </a:cubicBezTo>
                  <a:cubicBezTo>
                    <a:pt x="44" y="78"/>
                    <a:pt x="28" y="80"/>
                    <a:pt x="20" y="83"/>
                  </a:cubicBezTo>
                  <a:cubicBezTo>
                    <a:pt x="12" y="86"/>
                    <a:pt x="2" y="96"/>
                    <a:pt x="1" y="92"/>
                  </a:cubicBezTo>
                  <a:close/>
                </a:path>
              </a:pathLst>
            </a:custGeom>
            <a:gradFill rotWithShape="1">
              <a:gsLst>
                <a:gs pos="0">
                  <a:srgbClr val="085014"/>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grpSp>
      <p:grpSp>
        <p:nvGrpSpPr>
          <p:cNvPr id="328791" name="Group 1127"/>
          <p:cNvGrpSpPr>
            <a:grpSpLocks/>
          </p:cNvGrpSpPr>
          <p:nvPr/>
        </p:nvGrpSpPr>
        <p:grpSpPr bwMode="auto">
          <a:xfrm rot="17793903" flipH="1">
            <a:off x="5261508" y="1998139"/>
            <a:ext cx="250825" cy="334433"/>
            <a:chOff x="820" y="1892"/>
            <a:chExt cx="166" cy="166"/>
          </a:xfrm>
        </p:grpSpPr>
        <p:sp>
          <p:nvSpPr>
            <p:cNvPr id="141416" name="Oval 1128"/>
            <p:cNvSpPr>
              <a:spLocks noChangeArrowheads="1"/>
            </p:cNvSpPr>
            <p:nvPr/>
          </p:nvSpPr>
          <p:spPr bwMode="auto">
            <a:xfrm>
              <a:off x="820" y="1892"/>
              <a:ext cx="166" cy="166"/>
            </a:xfrm>
            <a:prstGeom prst="ellipse">
              <a:avLst/>
            </a:prstGeom>
            <a:gradFill rotWithShape="1">
              <a:gsLst>
                <a:gs pos="0">
                  <a:schemeClr val="accent1"/>
                </a:gs>
                <a:gs pos="100000">
                  <a:srgbClr val="085014"/>
                </a:gs>
              </a:gsLst>
              <a:path path="shape">
                <a:fillToRect l="50000" t="50000" r="50000" b="50000"/>
              </a:path>
            </a:gradFill>
            <a:ln w="12700" algn="ctr">
              <a:solidFill>
                <a:schemeClr val="accent1"/>
              </a:solidFill>
              <a:round/>
              <a:headEnd/>
              <a:tailEnd/>
            </a:ln>
          </p:spPr>
          <p:txBody>
            <a:bodyPr vert="eaVert" wrap="none" anchor="ctr"/>
            <a:lstStyle/>
            <a:p>
              <a:pPr defTabSz="914400" fontAlgn="base">
                <a:lnSpc>
                  <a:spcPct val="90000"/>
                </a:lnSpc>
                <a:spcBef>
                  <a:spcPct val="35000"/>
                </a:spcBef>
                <a:spcAft>
                  <a:spcPct val="25000"/>
                </a:spcAft>
                <a:buClr>
                  <a:srgbClr val="FFFFCC"/>
                </a:buClr>
                <a:buFont typeface="Wingdings" pitchFamily="2" charset="2"/>
                <a:buChar char="§"/>
                <a:defRPr/>
              </a:pPr>
              <a:endParaRPr lang="en-US" sz="2400" dirty="0">
                <a:solidFill>
                  <a:srgbClr val="FFFFFF"/>
                </a:solidFill>
                <a:latin typeface="Arial" charset="0"/>
              </a:endParaRPr>
            </a:p>
          </p:txBody>
        </p:sp>
        <p:sp>
          <p:nvSpPr>
            <p:cNvPr id="141417" name="Oval 1129"/>
            <p:cNvSpPr>
              <a:spLocks noChangeArrowheads="1"/>
            </p:cNvSpPr>
            <p:nvPr/>
          </p:nvSpPr>
          <p:spPr bwMode="auto">
            <a:xfrm flipH="1">
              <a:off x="844" y="1918"/>
              <a:ext cx="78" cy="71"/>
            </a:xfrm>
            <a:prstGeom prst="ellipse">
              <a:avLst/>
            </a:prstGeom>
            <a:gradFill rotWithShape="1">
              <a:gsLst>
                <a:gs pos="0">
                  <a:schemeClr val="accent1"/>
                </a:gs>
                <a:gs pos="100000">
                  <a:srgbClr val="085014"/>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defTabSz="914400" fontAlgn="base">
                <a:lnSpc>
                  <a:spcPct val="90000"/>
                </a:lnSpc>
                <a:spcBef>
                  <a:spcPct val="35000"/>
                </a:spcBef>
                <a:spcAft>
                  <a:spcPct val="25000"/>
                </a:spcAft>
                <a:buClr>
                  <a:srgbClr val="FFFFCC"/>
                </a:buClr>
                <a:buFont typeface="Wingdings" pitchFamily="2" charset="2"/>
                <a:buNone/>
              </a:pPr>
              <a:endParaRPr lang="en-US" altLang="en-US" sz="2400" dirty="0">
                <a:solidFill>
                  <a:srgbClr val="FFFFFF"/>
                </a:solidFill>
              </a:endParaRPr>
            </a:p>
          </p:txBody>
        </p:sp>
      </p:grpSp>
    </p:spTree>
    <p:extLst>
      <p:ext uri="{BB962C8B-B14F-4D97-AF65-F5344CB8AC3E}">
        <p14:creationId xmlns:p14="http://schemas.microsoft.com/office/powerpoint/2010/main" val="231302595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0291"/>
                                        </p:tgtEl>
                                        <p:attrNameLst>
                                          <p:attrName>style.visibility</p:attrName>
                                        </p:attrNameLst>
                                      </p:cBhvr>
                                      <p:to>
                                        <p:strVal val="visible"/>
                                      </p:to>
                                    </p:set>
                                    <p:animEffect transition="in" filter="fade">
                                      <p:cBhvr>
                                        <p:cTn id="7" dur="1000"/>
                                        <p:tgtEl>
                                          <p:spTgt spid="140291"/>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764"/>
          <a:stretch/>
        </p:blipFill>
        <p:spPr bwMode="auto">
          <a:xfrm>
            <a:off x="767390" y="423063"/>
            <a:ext cx="9013371" cy="568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549176"/>
      </p:ext>
    </p:extLst>
  </p:cSld>
  <p:clrMapOvr>
    <a:masterClrMapping/>
  </p:clrMapOvr>
  <p:transition spd="slow">
    <p:pull/>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1203170" y="388143"/>
            <a:ext cx="8343900" cy="608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4573050"/>
      </p:ext>
    </p:extLst>
  </p:cSld>
  <p:clrMapOvr>
    <a:masterClrMapping/>
  </p:clrMapOvr>
  <p:transition spd="slow">
    <p:pull/>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t="10415" b="4318"/>
          <a:stretch/>
        </p:blipFill>
        <p:spPr bwMode="auto">
          <a:xfrm>
            <a:off x="744818" y="498423"/>
            <a:ext cx="9087994" cy="5861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8127874"/>
      </p:ext>
    </p:extLst>
  </p:cSld>
  <p:clrMapOvr>
    <a:masterClrMapping/>
  </p:clrMapOvr>
  <p:transition spd="slow">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ChangeArrowheads="1"/>
          </p:cNvSpPr>
          <p:nvPr/>
        </p:nvSpPr>
        <p:spPr bwMode="auto">
          <a:xfrm>
            <a:off x="-6349" y="4330703"/>
            <a:ext cx="12192001" cy="1965325"/>
          </a:xfrm>
          <a:prstGeom prst="rect">
            <a:avLst/>
          </a:prstGeom>
          <a:gradFill rotWithShape="1">
            <a:gsLst>
              <a:gs pos="0">
                <a:srgbClr val="996600">
                  <a:alpha val="50000"/>
                </a:srgbClr>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nvGrpSpPr>
          <p:cNvPr id="381955" name="Group 3"/>
          <p:cNvGrpSpPr>
            <a:grpSpLocks/>
          </p:cNvGrpSpPr>
          <p:nvPr/>
        </p:nvGrpSpPr>
        <p:grpSpPr bwMode="auto">
          <a:xfrm>
            <a:off x="-148167" y="4013200"/>
            <a:ext cx="12431184" cy="782638"/>
            <a:chOff x="-28" y="1852"/>
            <a:chExt cx="5815" cy="595"/>
          </a:xfrm>
        </p:grpSpPr>
        <p:sp>
          <p:nvSpPr>
            <p:cNvPr id="381956" name="Freeform 4"/>
            <p:cNvSpPr>
              <a:spLocks/>
            </p:cNvSpPr>
            <p:nvPr/>
          </p:nvSpPr>
          <p:spPr bwMode="auto">
            <a:xfrm>
              <a:off x="0" y="2033"/>
              <a:ext cx="5772" cy="250"/>
            </a:xfrm>
            <a:custGeom>
              <a:avLst/>
              <a:gdLst>
                <a:gd name="T0" fmla="*/ 0 w 5772"/>
                <a:gd name="T1" fmla="*/ 1078 h 1078"/>
                <a:gd name="T2" fmla="*/ 2796 w 5772"/>
                <a:gd name="T3" fmla="*/ 34 h 1078"/>
                <a:gd name="T4" fmla="*/ 5772 w 5772"/>
                <a:gd name="T5" fmla="*/ 874 h 1078"/>
              </a:gdLst>
              <a:ahLst/>
              <a:cxnLst>
                <a:cxn ang="0">
                  <a:pos x="T0" y="T1"/>
                </a:cxn>
                <a:cxn ang="0">
                  <a:pos x="T2" y="T3"/>
                </a:cxn>
                <a:cxn ang="0">
                  <a:pos x="T4" y="T5"/>
                </a:cxn>
              </a:cxnLst>
              <a:rect l="0" t="0" r="r" b="b"/>
              <a:pathLst>
                <a:path w="5772" h="1078">
                  <a:moveTo>
                    <a:pt x="0" y="1078"/>
                  </a:moveTo>
                  <a:cubicBezTo>
                    <a:pt x="917" y="573"/>
                    <a:pt x="1834" y="68"/>
                    <a:pt x="2796" y="34"/>
                  </a:cubicBezTo>
                  <a:cubicBezTo>
                    <a:pt x="3758" y="0"/>
                    <a:pt x="5276" y="734"/>
                    <a:pt x="5772" y="874"/>
                  </a:cubicBezTo>
                </a:path>
              </a:pathLst>
            </a:custGeom>
            <a:noFill/>
            <a:ln w="355600">
              <a:solidFill>
                <a:srgbClr val="FFCC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1957" name="Group 5"/>
            <p:cNvGrpSpPr>
              <a:grpSpLocks/>
            </p:cNvGrpSpPr>
            <p:nvPr/>
          </p:nvGrpSpPr>
          <p:grpSpPr bwMode="auto">
            <a:xfrm rot="-206451">
              <a:off x="2927" y="1859"/>
              <a:ext cx="368" cy="365"/>
              <a:chOff x="4494" y="1296"/>
              <a:chExt cx="147" cy="146"/>
            </a:xfrm>
          </p:grpSpPr>
          <p:sp>
            <p:nvSpPr>
              <p:cNvPr id="381958" name="Freeform 6"/>
              <p:cNvSpPr>
                <a:spLocks noChangeAspect="1"/>
              </p:cNvSpPr>
              <p:nvPr/>
            </p:nvSpPr>
            <p:spPr bwMode="auto">
              <a:xfrm rot="20794102">
                <a:off x="4505" y="132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1959" name="Freeform 7"/>
              <p:cNvSpPr>
                <a:spLocks noChangeAspect="1"/>
              </p:cNvSpPr>
              <p:nvPr/>
            </p:nvSpPr>
            <p:spPr bwMode="auto">
              <a:xfrm rot="20794102">
                <a:off x="4519" y="132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1960" name="Freeform 8"/>
              <p:cNvSpPr>
                <a:spLocks noChangeAspect="1"/>
              </p:cNvSpPr>
              <p:nvPr/>
            </p:nvSpPr>
            <p:spPr bwMode="auto">
              <a:xfrm rot="20794102">
                <a:off x="4541" y="1329"/>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1961" name="Freeform 9"/>
              <p:cNvSpPr>
                <a:spLocks noChangeAspect="1"/>
              </p:cNvSpPr>
              <p:nvPr/>
            </p:nvSpPr>
            <p:spPr bwMode="auto">
              <a:xfrm rot="20794102">
                <a:off x="4555" y="133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1962" name="Freeform 10"/>
              <p:cNvSpPr>
                <a:spLocks noChangeAspect="1"/>
              </p:cNvSpPr>
              <p:nvPr/>
            </p:nvSpPr>
            <p:spPr bwMode="auto">
              <a:xfrm rot="20794102">
                <a:off x="4577" y="1333"/>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1963" name="Freeform 11"/>
              <p:cNvSpPr>
                <a:spLocks noChangeAspect="1"/>
              </p:cNvSpPr>
              <p:nvPr/>
            </p:nvSpPr>
            <p:spPr bwMode="auto">
              <a:xfrm rot="20794102">
                <a:off x="4591" y="133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1964" name="Group 12"/>
              <p:cNvGrpSpPr>
                <a:grpSpLocks/>
              </p:cNvGrpSpPr>
              <p:nvPr/>
            </p:nvGrpSpPr>
            <p:grpSpPr bwMode="auto">
              <a:xfrm>
                <a:off x="4497" y="1296"/>
                <a:ext cx="144" cy="40"/>
                <a:chOff x="4497" y="1296"/>
                <a:chExt cx="144" cy="40"/>
              </a:xfrm>
            </p:grpSpPr>
            <p:sp>
              <p:nvSpPr>
                <p:cNvPr id="381965" name="Oval 13"/>
                <p:cNvSpPr>
                  <a:spLocks noChangeAspect="1" noChangeArrowheads="1"/>
                </p:cNvSpPr>
                <p:nvPr/>
              </p:nvSpPr>
              <p:spPr bwMode="auto">
                <a:xfrm rot="394101">
                  <a:off x="4497" y="129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1966" name="Oval 14"/>
                <p:cNvSpPr>
                  <a:spLocks noChangeAspect="1" noChangeArrowheads="1"/>
                </p:cNvSpPr>
                <p:nvPr/>
              </p:nvSpPr>
              <p:spPr bwMode="auto">
                <a:xfrm rot="394101">
                  <a:off x="4533" y="1300"/>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1967" name="Oval 15"/>
                <p:cNvSpPr>
                  <a:spLocks noChangeAspect="1" noChangeArrowheads="1"/>
                </p:cNvSpPr>
                <p:nvPr/>
              </p:nvSpPr>
              <p:spPr bwMode="auto">
                <a:xfrm rot="394101">
                  <a:off x="4569" y="1304"/>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1968" name="Oval 16"/>
                <p:cNvSpPr>
                  <a:spLocks noChangeAspect="1" noChangeArrowheads="1"/>
                </p:cNvSpPr>
                <p:nvPr/>
              </p:nvSpPr>
              <p:spPr bwMode="auto">
                <a:xfrm rot="394101">
                  <a:off x="4604" y="1307"/>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1969" name="Freeform 17"/>
              <p:cNvSpPr>
                <a:spLocks noChangeAspect="1"/>
              </p:cNvSpPr>
              <p:nvPr/>
            </p:nvSpPr>
            <p:spPr bwMode="auto">
              <a:xfrm rot="20794102">
                <a:off x="4612" y="133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1970" name="Freeform 18"/>
              <p:cNvSpPr>
                <a:spLocks noChangeAspect="1"/>
              </p:cNvSpPr>
              <p:nvPr/>
            </p:nvSpPr>
            <p:spPr bwMode="auto">
              <a:xfrm rot="20794102">
                <a:off x="4626" y="133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1971" name="Freeform 19"/>
              <p:cNvSpPr>
                <a:spLocks noChangeAspect="1"/>
              </p:cNvSpPr>
              <p:nvPr/>
            </p:nvSpPr>
            <p:spPr bwMode="auto">
              <a:xfrm rot="31594102">
                <a:off x="4518" y="137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1972" name="Freeform 20"/>
              <p:cNvSpPr>
                <a:spLocks noChangeAspect="1"/>
              </p:cNvSpPr>
              <p:nvPr/>
            </p:nvSpPr>
            <p:spPr bwMode="auto">
              <a:xfrm rot="31594102">
                <a:off x="4504" y="137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1973" name="Freeform 21"/>
              <p:cNvSpPr>
                <a:spLocks noChangeAspect="1"/>
              </p:cNvSpPr>
              <p:nvPr/>
            </p:nvSpPr>
            <p:spPr bwMode="auto">
              <a:xfrm rot="31594102">
                <a:off x="4553" y="137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1974" name="Freeform 22"/>
              <p:cNvSpPr>
                <a:spLocks noChangeAspect="1"/>
              </p:cNvSpPr>
              <p:nvPr/>
            </p:nvSpPr>
            <p:spPr bwMode="auto">
              <a:xfrm rot="31594102">
                <a:off x="4539" y="137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1975" name="Freeform 23"/>
              <p:cNvSpPr>
                <a:spLocks noChangeAspect="1"/>
              </p:cNvSpPr>
              <p:nvPr/>
            </p:nvSpPr>
            <p:spPr bwMode="auto">
              <a:xfrm rot="31594102">
                <a:off x="4590" y="1378"/>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1976" name="Freeform 24"/>
              <p:cNvSpPr>
                <a:spLocks noChangeAspect="1"/>
              </p:cNvSpPr>
              <p:nvPr/>
            </p:nvSpPr>
            <p:spPr bwMode="auto">
              <a:xfrm rot="31594102">
                <a:off x="4576" y="137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1977" name="Group 25"/>
              <p:cNvGrpSpPr>
                <a:grpSpLocks/>
              </p:cNvGrpSpPr>
              <p:nvPr/>
            </p:nvGrpSpPr>
            <p:grpSpPr bwMode="auto">
              <a:xfrm>
                <a:off x="4494" y="1402"/>
                <a:ext cx="145" cy="40"/>
                <a:chOff x="4494" y="1402"/>
                <a:chExt cx="145" cy="40"/>
              </a:xfrm>
            </p:grpSpPr>
            <p:sp>
              <p:nvSpPr>
                <p:cNvPr id="381978" name="Oval 26"/>
                <p:cNvSpPr>
                  <a:spLocks noChangeAspect="1" noChangeArrowheads="1"/>
                </p:cNvSpPr>
                <p:nvPr/>
              </p:nvSpPr>
              <p:spPr bwMode="auto">
                <a:xfrm rot="11194101">
                  <a:off x="4494" y="1402"/>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1979" name="Oval 27"/>
                <p:cNvSpPr>
                  <a:spLocks noChangeAspect="1" noChangeArrowheads="1"/>
                </p:cNvSpPr>
                <p:nvPr/>
              </p:nvSpPr>
              <p:spPr bwMode="auto">
                <a:xfrm rot="11194101">
                  <a:off x="4529" y="140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1980" name="Oval 28"/>
                <p:cNvSpPr>
                  <a:spLocks noChangeAspect="1" noChangeArrowheads="1"/>
                </p:cNvSpPr>
                <p:nvPr/>
              </p:nvSpPr>
              <p:spPr bwMode="auto">
                <a:xfrm rot="11194101">
                  <a:off x="4566" y="1409"/>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1981" name="Oval 29"/>
                <p:cNvSpPr>
                  <a:spLocks noChangeAspect="1" noChangeArrowheads="1"/>
                </p:cNvSpPr>
                <p:nvPr/>
              </p:nvSpPr>
              <p:spPr bwMode="auto">
                <a:xfrm rot="11194101">
                  <a:off x="4602" y="1413"/>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1982" name="Freeform 30"/>
              <p:cNvSpPr>
                <a:spLocks noChangeAspect="1"/>
              </p:cNvSpPr>
              <p:nvPr/>
            </p:nvSpPr>
            <p:spPr bwMode="auto">
              <a:xfrm rot="31594102">
                <a:off x="4626" y="1382"/>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1983" name="Freeform 31"/>
              <p:cNvSpPr>
                <a:spLocks noChangeAspect="1"/>
              </p:cNvSpPr>
              <p:nvPr/>
            </p:nvSpPr>
            <p:spPr bwMode="auto">
              <a:xfrm rot="31594102">
                <a:off x="4612" y="138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grpSp>
          <p:nvGrpSpPr>
            <p:cNvPr id="381984" name="Group 32"/>
            <p:cNvGrpSpPr>
              <a:grpSpLocks/>
            </p:cNvGrpSpPr>
            <p:nvPr/>
          </p:nvGrpSpPr>
          <p:grpSpPr bwMode="auto">
            <a:xfrm rot="-150099">
              <a:off x="4358" y="1946"/>
              <a:ext cx="368" cy="365"/>
              <a:chOff x="4494" y="1296"/>
              <a:chExt cx="147" cy="146"/>
            </a:xfrm>
          </p:grpSpPr>
          <p:sp>
            <p:nvSpPr>
              <p:cNvPr id="381985" name="Freeform 33"/>
              <p:cNvSpPr>
                <a:spLocks noChangeAspect="1"/>
              </p:cNvSpPr>
              <p:nvPr/>
            </p:nvSpPr>
            <p:spPr bwMode="auto">
              <a:xfrm rot="20794102">
                <a:off x="4505" y="132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1986" name="Freeform 34"/>
              <p:cNvSpPr>
                <a:spLocks noChangeAspect="1"/>
              </p:cNvSpPr>
              <p:nvPr/>
            </p:nvSpPr>
            <p:spPr bwMode="auto">
              <a:xfrm rot="20794102">
                <a:off x="4519" y="132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1987" name="Freeform 35"/>
              <p:cNvSpPr>
                <a:spLocks noChangeAspect="1"/>
              </p:cNvSpPr>
              <p:nvPr/>
            </p:nvSpPr>
            <p:spPr bwMode="auto">
              <a:xfrm rot="20794102">
                <a:off x="4541" y="1329"/>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1988" name="Freeform 36"/>
              <p:cNvSpPr>
                <a:spLocks noChangeAspect="1"/>
              </p:cNvSpPr>
              <p:nvPr/>
            </p:nvSpPr>
            <p:spPr bwMode="auto">
              <a:xfrm rot="20794102">
                <a:off x="4555" y="133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1989" name="Freeform 37"/>
              <p:cNvSpPr>
                <a:spLocks noChangeAspect="1"/>
              </p:cNvSpPr>
              <p:nvPr/>
            </p:nvSpPr>
            <p:spPr bwMode="auto">
              <a:xfrm rot="20794102">
                <a:off x="4577" y="1333"/>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1990" name="Freeform 38"/>
              <p:cNvSpPr>
                <a:spLocks noChangeAspect="1"/>
              </p:cNvSpPr>
              <p:nvPr/>
            </p:nvSpPr>
            <p:spPr bwMode="auto">
              <a:xfrm rot="20794102">
                <a:off x="4591" y="133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1991" name="Group 39"/>
              <p:cNvGrpSpPr>
                <a:grpSpLocks/>
              </p:cNvGrpSpPr>
              <p:nvPr/>
            </p:nvGrpSpPr>
            <p:grpSpPr bwMode="auto">
              <a:xfrm>
                <a:off x="4497" y="1296"/>
                <a:ext cx="144" cy="40"/>
                <a:chOff x="4497" y="1296"/>
                <a:chExt cx="144" cy="40"/>
              </a:xfrm>
            </p:grpSpPr>
            <p:sp>
              <p:nvSpPr>
                <p:cNvPr id="381992" name="Oval 40"/>
                <p:cNvSpPr>
                  <a:spLocks noChangeAspect="1" noChangeArrowheads="1"/>
                </p:cNvSpPr>
                <p:nvPr/>
              </p:nvSpPr>
              <p:spPr bwMode="auto">
                <a:xfrm rot="394101">
                  <a:off x="4497" y="129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1993" name="Oval 41"/>
                <p:cNvSpPr>
                  <a:spLocks noChangeAspect="1" noChangeArrowheads="1"/>
                </p:cNvSpPr>
                <p:nvPr/>
              </p:nvSpPr>
              <p:spPr bwMode="auto">
                <a:xfrm rot="394101">
                  <a:off x="4533" y="1300"/>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1994" name="Oval 42"/>
                <p:cNvSpPr>
                  <a:spLocks noChangeAspect="1" noChangeArrowheads="1"/>
                </p:cNvSpPr>
                <p:nvPr/>
              </p:nvSpPr>
              <p:spPr bwMode="auto">
                <a:xfrm rot="394101">
                  <a:off x="4569" y="1304"/>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1995" name="Oval 43"/>
                <p:cNvSpPr>
                  <a:spLocks noChangeAspect="1" noChangeArrowheads="1"/>
                </p:cNvSpPr>
                <p:nvPr/>
              </p:nvSpPr>
              <p:spPr bwMode="auto">
                <a:xfrm rot="394101">
                  <a:off x="4604" y="1307"/>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1996" name="Freeform 44"/>
              <p:cNvSpPr>
                <a:spLocks noChangeAspect="1"/>
              </p:cNvSpPr>
              <p:nvPr/>
            </p:nvSpPr>
            <p:spPr bwMode="auto">
              <a:xfrm rot="20794102">
                <a:off x="4612" y="133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1997" name="Freeform 45"/>
              <p:cNvSpPr>
                <a:spLocks noChangeAspect="1"/>
              </p:cNvSpPr>
              <p:nvPr/>
            </p:nvSpPr>
            <p:spPr bwMode="auto">
              <a:xfrm rot="20794102">
                <a:off x="4626" y="133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1998" name="Freeform 46"/>
              <p:cNvSpPr>
                <a:spLocks noChangeAspect="1"/>
              </p:cNvSpPr>
              <p:nvPr/>
            </p:nvSpPr>
            <p:spPr bwMode="auto">
              <a:xfrm rot="31594102">
                <a:off x="4518" y="137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1999" name="Freeform 47"/>
              <p:cNvSpPr>
                <a:spLocks noChangeAspect="1"/>
              </p:cNvSpPr>
              <p:nvPr/>
            </p:nvSpPr>
            <p:spPr bwMode="auto">
              <a:xfrm rot="31594102">
                <a:off x="4504" y="137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00" name="Freeform 48"/>
              <p:cNvSpPr>
                <a:spLocks noChangeAspect="1"/>
              </p:cNvSpPr>
              <p:nvPr/>
            </p:nvSpPr>
            <p:spPr bwMode="auto">
              <a:xfrm rot="31594102">
                <a:off x="4553" y="137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01" name="Freeform 49"/>
              <p:cNvSpPr>
                <a:spLocks noChangeAspect="1"/>
              </p:cNvSpPr>
              <p:nvPr/>
            </p:nvSpPr>
            <p:spPr bwMode="auto">
              <a:xfrm rot="31594102">
                <a:off x="4539" y="137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02" name="Freeform 50"/>
              <p:cNvSpPr>
                <a:spLocks noChangeAspect="1"/>
              </p:cNvSpPr>
              <p:nvPr/>
            </p:nvSpPr>
            <p:spPr bwMode="auto">
              <a:xfrm rot="31594102">
                <a:off x="4590" y="1378"/>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03" name="Freeform 51"/>
              <p:cNvSpPr>
                <a:spLocks noChangeAspect="1"/>
              </p:cNvSpPr>
              <p:nvPr/>
            </p:nvSpPr>
            <p:spPr bwMode="auto">
              <a:xfrm rot="31594102">
                <a:off x="4576" y="137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004" name="Group 52"/>
              <p:cNvGrpSpPr>
                <a:grpSpLocks/>
              </p:cNvGrpSpPr>
              <p:nvPr/>
            </p:nvGrpSpPr>
            <p:grpSpPr bwMode="auto">
              <a:xfrm>
                <a:off x="4494" y="1402"/>
                <a:ext cx="145" cy="40"/>
                <a:chOff x="4494" y="1402"/>
                <a:chExt cx="145" cy="40"/>
              </a:xfrm>
            </p:grpSpPr>
            <p:sp>
              <p:nvSpPr>
                <p:cNvPr id="382005" name="Oval 53"/>
                <p:cNvSpPr>
                  <a:spLocks noChangeAspect="1" noChangeArrowheads="1"/>
                </p:cNvSpPr>
                <p:nvPr/>
              </p:nvSpPr>
              <p:spPr bwMode="auto">
                <a:xfrm rot="11194101">
                  <a:off x="4494" y="1402"/>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006" name="Oval 54"/>
                <p:cNvSpPr>
                  <a:spLocks noChangeAspect="1" noChangeArrowheads="1"/>
                </p:cNvSpPr>
                <p:nvPr/>
              </p:nvSpPr>
              <p:spPr bwMode="auto">
                <a:xfrm rot="11194101">
                  <a:off x="4529" y="140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007" name="Oval 55"/>
                <p:cNvSpPr>
                  <a:spLocks noChangeAspect="1" noChangeArrowheads="1"/>
                </p:cNvSpPr>
                <p:nvPr/>
              </p:nvSpPr>
              <p:spPr bwMode="auto">
                <a:xfrm rot="11194101">
                  <a:off x="4566" y="1409"/>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008" name="Oval 56"/>
                <p:cNvSpPr>
                  <a:spLocks noChangeAspect="1" noChangeArrowheads="1"/>
                </p:cNvSpPr>
                <p:nvPr/>
              </p:nvSpPr>
              <p:spPr bwMode="auto">
                <a:xfrm rot="11194101">
                  <a:off x="4602" y="1413"/>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009" name="Freeform 57"/>
              <p:cNvSpPr>
                <a:spLocks noChangeAspect="1"/>
              </p:cNvSpPr>
              <p:nvPr/>
            </p:nvSpPr>
            <p:spPr bwMode="auto">
              <a:xfrm rot="31594102">
                <a:off x="4626" y="1382"/>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10" name="Freeform 58"/>
              <p:cNvSpPr>
                <a:spLocks noChangeAspect="1"/>
              </p:cNvSpPr>
              <p:nvPr/>
            </p:nvSpPr>
            <p:spPr bwMode="auto">
              <a:xfrm rot="31594102">
                <a:off x="4612" y="138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grpSp>
          <p:nvGrpSpPr>
            <p:cNvPr id="382011" name="Group 59"/>
            <p:cNvGrpSpPr>
              <a:grpSpLocks/>
            </p:cNvGrpSpPr>
            <p:nvPr/>
          </p:nvGrpSpPr>
          <p:grpSpPr bwMode="auto">
            <a:xfrm rot="-150099">
              <a:off x="4717" y="1971"/>
              <a:ext cx="368" cy="365"/>
              <a:chOff x="4494" y="1296"/>
              <a:chExt cx="147" cy="146"/>
            </a:xfrm>
          </p:grpSpPr>
          <p:sp>
            <p:nvSpPr>
              <p:cNvPr id="382012" name="Freeform 60"/>
              <p:cNvSpPr>
                <a:spLocks noChangeAspect="1"/>
              </p:cNvSpPr>
              <p:nvPr/>
            </p:nvSpPr>
            <p:spPr bwMode="auto">
              <a:xfrm rot="20794102">
                <a:off x="4505" y="132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13" name="Freeform 61"/>
              <p:cNvSpPr>
                <a:spLocks noChangeAspect="1"/>
              </p:cNvSpPr>
              <p:nvPr/>
            </p:nvSpPr>
            <p:spPr bwMode="auto">
              <a:xfrm rot="20794102">
                <a:off x="4519" y="132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14" name="Freeform 62"/>
              <p:cNvSpPr>
                <a:spLocks noChangeAspect="1"/>
              </p:cNvSpPr>
              <p:nvPr/>
            </p:nvSpPr>
            <p:spPr bwMode="auto">
              <a:xfrm rot="20794102">
                <a:off x="4541" y="1329"/>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15" name="Freeform 63"/>
              <p:cNvSpPr>
                <a:spLocks noChangeAspect="1"/>
              </p:cNvSpPr>
              <p:nvPr/>
            </p:nvSpPr>
            <p:spPr bwMode="auto">
              <a:xfrm rot="20794102">
                <a:off x="4555" y="133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16" name="Freeform 64"/>
              <p:cNvSpPr>
                <a:spLocks noChangeAspect="1"/>
              </p:cNvSpPr>
              <p:nvPr/>
            </p:nvSpPr>
            <p:spPr bwMode="auto">
              <a:xfrm rot="20794102">
                <a:off x="4577" y="1333"/>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17" name="Freeform 65"/>
              <p:cNvSpPr>
                <a:spLocks noChangeAspect="1"/>
              </p:cNvSpPr>
              <p:nvPr/>
            </p:nvSpPr>
            <p:spPr bwMode="auto">
              <a:xfrm rot="20794102">
                <a:off x="4591" y="133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018" name="Group 66"/>
              <p:cNvGrpSpPr>
                <a:grpSpLocks/>
              </p:cNvGrpSpPr>
              <p:nvPr/>
            </p:nvGrpSpPr>
            <p:grpSpPr bwMode="auto">
              <a:xfrm>
                <a:off x="4497" y="1296"/>
                <a:ext cx="144" cy="40"/>
                <a:chOff x="4497" y="1296"/>
                <a:chExt cx="144" cy="40"/>
              </a:xfrm>
            </p:grpSpPr>
            <p:sp>
              <p:nvSpPr>
                <p:cNvPr id="382019" name="Oval 67"/>
                <p:cNvSpPr>
                  <a:spLocks noChangeAspect="1" noChangeArrowheads="1"/>
                </p:cNvSpPr>
                <p:nvPr/>
              </p:nvSpPr>
              <p:spPr bwMode="auto">
                <a:xfrm rot="394101">
                  <a:off x="4497" y="129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020" name="Oval 68"/>
                <p:cNvSpPr>
                  <a:spLocks noChangeAspect="1" noChangeArrowheads="1"/>
                </p:cNvSpPr>
                <p:nvPr/>
              </p:nvSpPr>
              <p:spPr bwMode="auto">
                <a:xfrm rot="394101">
                  <a:off x="4533" y="1300"/>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021" name="Oval 69"/>
                <p:cNvSpPr>
                  <a:spLocks noChangeAspect="1" noChangeArrowheads="1"/>
                </p:cNvSpPr>
                <p:nvPr/>
              </p:nvSpPr>
              <p:spPr bwMode="auto">
                <a:xfrm rot="394101">
                  <a:off x="4569" y="1304"/>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022" name="Oval 70"/>
                <p:cNvSpPr>
                  <a:spLocks noChangeAspect="1" noChangeArrowheads="1"/>
                </p:cNvSpPr>
                <p:nvPr/>
              </p:nvSpPr>
              <p:spPr bwMode="auto">
                <a:xfrm rot="394101">
                  <a:off x="4604" y="1307"/>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023" name="Freeform 71"/>
              <p:cNvSpPr>
                <a:spLocks noChangeAspect="1"/>
              </p:cNvSpPr>
              <p:nvPr/>
            </p:nvSpPr>
            <p:spPr bwMode="auto">
              <a:xfrm rot="20794102">
                <a:off x="4612" y="133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24" name="Freeform 72"/>
              <p:cNvSpPr>
                <a:spLocks noChangeAspect="1"/>
              </p:cNvSpPr>
              <p:nvPr/>
            </p:nvSpPr>
            <p:spPr bwMode="auto">
              <a:xfrm rot="20794102">
                <a:off x="4626" y="133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25" name="Freeform 73"/>
              <p:cNvSpPr>
                <a:spLocks noChangeAspect="1"/>
              </p:cNvSpPr>
              <p:nvPr/>
            </p:nvSpPr>
            <p:spPr bwMode="auto">
              <a:xfrm rot="31594102">
                <a:off x="4518" y="137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26" name="Freeform 74"/>
              <p:cNvSpPr>
                <a:spLocks noChangeAspect="1"/>
              </p:cNvSpPr>
              <p:nvPr/>
            </p:nvSpPr>
            <p:spPr bwMode="auto">
              <a:xfrm rot="31594102">
                <a:off x="4504" y="137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27" name="Freeform 75"/>
              <p:cNvSpPr>
                <a:spLocks noChangeAspect="1"/>
              </p:cNvSpPr>
              <p:nvPr/>
            </p:nvSpPr>
            <p:spPr bwMode="auto">
              <a:xfrm rot="31594102">
                <a:off x="4553" y="137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28" name="Freeform 76"/>
              <p:cNvSpPr>
                <a:spLocks noChangeAspect="1"/>
              </p:cNvSpPr>
              <p:nvPr/>
            </p:nvSpPr>
            <p:spPr bwMode="auto">
              <a:xfrm rot="31594102">
                <a:off x="4539" y="137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29" name="Freeform 77"/>
              <p:cNvSpPr>
                <a:spLocks noChangeAspect="1"/>
              </p:cNvSpPr>
              <p:nvPr/>
            </p:nvSpPr>
            <p:spPr bwMode="auto">
              <a:xfrm rot="31594102">
                <a:off x="4590" y="1378"/>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30" name="Freeform 78"/>
              <p:cNvSpPr>
                <a:spLocks noChangeAspect="1"/>
              </p:cNvSpPr>
              <p:nvPr/>
            </p:nvSpPr>
            <p:spPr bwMode="auto">
              <a:xfrm rot="31594102">
                <a:off x="4576" y="137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031" name="Group 79"/>
              <p:cNvGrpSpPr>
                <a:grpSpLocks/>
              </p:cNvGrpSpPr>
              <p:nvPr/>
            </p:nvGrpSpPr>
            <p:grpSpPr bwMode="auto">
              <a:xfrm>
                <a:off x="4494" y="1402"/>
                <a:ext cx="145" cy="40"/>
                <a:chOff x="4494" y="1402"/>
                <a:chExt cx="145" cy="40"/>
              </a:xfrm>
            </p:grpSpPr>
            <p:sp>
              <p:nvSpPr>
                <p:cNvPr id="382032" name="Oval 80"/>
                <p:cNvSpPr>
                  <a:spLocks noChangeAspect="1" noChangeArrowheads="1"/>
                </p:cNvSpPr>
                <p:nvPr/>
              </p:nvSpPr>
              <p:spPr bwMode="auto">
                <a:xfrm rot="11194101">
                  <a:off x="4494" y="1402"/>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033" name="Oval 81"/>
                <p:cNvSpPr>
                  <a:spLocks noChangeAspect="1" noChangeArrowheads="1"/>
                </p:cNvSpPr>
                <p:nvPr/>
              </p:nvSpPr>
              <p:spPr bwMode="auto">
                <a:xfrm rot="11194101">
                  <a:off x="4529" y="140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034" name="Oval 82"/>
                <p:cNvSpPr>
                  <a:spLocks noChangeAspect="1" noChangeArrowheads="1"/>
                </p:cNvSpPr>
                <p:nvPr/>
              </p:nvSpPr>
              <p:spPr bwMode="auto">
                <a:xfrm rot="11194101">
                  <a:off x="4566" y="1409"/>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035" name="Oval 83"/>
                <p:cNvSpPr>
                  <a:spLocks noChangeAspect="1" noChangeArrowheads="1"/>
                </p:cNvSpPr>
                <p:nvPr/>
              </p:nvSpPr>
              <p:spPr bwMode="auto">
                <a:xfrm rot="11194101">
                  <a:off x="4602" y="1413"/>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036" name="Freeform 84"/>
              <p:cNvSpPr>
                <a:spLocks noChangeAspect="1"/>
              </p:cNvSpPr>
              <p:nvPr/>
            </p:nvSpPr>
            <p:spPr bwMode="auto">
              <a:xfrm rot="31594102">
                <a:off x="4626" y="1382"/>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37" name="Freeform 85"/>
              <p:cNvSpPr>
                <a:spLocks noChangeAspect="1"/>
              </p:cNvSpPr>
              <p:nvPr/>
            </p:nvSpPr>
            <p:spPr bwMode="auto">
              <a:xfrm rot="31594102">
                <a:off x="4612" y="138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grpSp>
          <p:nvGrpSpPr>
            <p:cNvPr id="382038" name="Group 86"/>
            <p:cNvGrpSpPr>
              <a:grpSpLocks/>
            </p:cNvGrpSpPr>
            <p:nvPr/>
          </p:nvGrpSpPr>
          <p:grpSpPr bwMode="auto">
            <a:xfrm>
              <a:off x="5419" y="2034"/>
              <a:ext cx="368" cy="365"/>
              <a:chOff x="4494" y="1296"/>
              <a:chExt cx="147" cy="146"/>
            </a:xfrm>
          </p:grpSpPr>
          <p:sp>
            <p:nvSpPr>
              <p:cNvPr id="382039" name="Freeform 87"/>
              <p:cNvSpPr>
                <a:spLocks noChangeAspect="1"/>
              </p:cNvSpPr>
              <p:nvPr/>
            </p:nvSpPr>
            <p:spPr bwMode="auto">
              <a:xfrm rot="20794102">
                <a:off x="4505" y="132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40" name="Freeform 88"/>
              <p:cNvSpPr>
                <a:spLocks noChangeAspect="1"/>
              </p:cNvSpPr>
              <p:nvPr/>
            </p:nvSpPr>
            <p:spPr bwMode="auto">
              <a:xfrm rot="20794102">
                <a:off x="4519" y="132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41" name="Freeform 89"/>
              <p:cNvSpPr>
                <a:spLocks noChangeAspect="1"/>
              </p:cNvSpPr>
              <p:nvPr/>
            </p:nvSpPr>
            <p:spPr bwMode="auto">
              <a:xfrm rot="20794102">
                <a:off x="4541" y="1329"/>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42" name="Freeform 90"/>
              <p:cNvSpPr>
                <a:spLocks noChangeAspect="1"/>
              </p:cNvSpPr>
              <p:nvPr/>
            </p:nvSpPr>
            <p:spPr bwMode="auto">
              <a:xfrm rot="20794102">
                <a:off x="4555" y="133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43" name="Freeform 91"/>
              <p:cNvSpPr>
                <a:spLocks noChangeAspect="1"/>
              </p:cNvSpPr>
              <p:nvPr/>
            </p:nvSpPr>
            <p:spPr bwMode="auto">
              <a:xfrm rot="20794102">
                <a:off x="4577" y="1333"/>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44" name="Freeform 92"/>
              <p:cNvSpPr>
                <a:spLocks noChangeAspect="1"/>
              </p:cNvSpPr>
              <p:nvPr/>
            </p:nvSpPr>
            <p:spPr bwMode="auto">
              <a:xfrm rot="20794102">
                <a:off x="4591" y="133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045" name="Group 93"/>
              <p:cNvGrpSpPr>
                <a:grpSpLocks/>
              </p:cNvGrpSpPr>
              <p:nvPr/>
            </p:nvGrpSpPr>
            <p:grpSpPr bwMode="auto">
              <a:xfrm>
                <a:off x="4497" y="1296"/>
                <a:ext cx="144" cy="40"/>
                <a:chOff x="4497" y="1296"/>
                <a:chExt cx="144" cy="40"/>
              </a:xfrm>
            </p:grpSpPr>
            <p:sp>
              <p:nvSpPr>
                <p:cNvPr id="382046" name="Oval 94"/>
                <p:cNvSpPr>
                  <a:spLocks noChangeAspect="1" noChangeArrowheads="1"/>
                </p:cNvSpPr>
                <p:nvPr/>
              </p:nvSpPr>
              <p:spPr bwMode="auto">
                <a:xfrm rot="394101">
                  <a:off x="4497" y="129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047" name="Oval 95"/>
                <p:cNvSpPr>
                  <a:spLocks noChangeAspect="1" noChangeArrowheads="1"/>
                </p:cNvSpPr>
                <p:nvPr/>
              </p:nvSpPr>
              <p:spPr bwMode="auto">
                <a:xfrm rot="394101">
                  <a:off x="4533" y="1300"/>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048" name="Oval 96"/>
                <p:cNvSpPr>
                  <a:spLocks noChangeAspect="1" noChangeArrowheads="1"/>
                </p:cNvSpPr>
                <p:nvPr/>
              </p:nvSpPr>
              <p:spPr bwMode="auto">
                <a:xfrm rot="394101">
                  <a:off x="4569" y="1304"/>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049" name="Oval 97"/>
                <p:cNvSpPr>
                  <a:spLocks noChangeAspect="1" noChangeArrowheads="1"/>
                </p:cNvSpPr>
                <p:nvPr/>
              </p:nvSpPr>
              <p:spPr bwMode="auto">
                <a:xfrm rot="394101">
                  <a:off x="4604" y="1307"/>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050" name="Freeform 98"/>
              <p:cNvSpPr>
                <a:spLocks noChangeAspect="1"/>
              </p:cNvSpPr>
              <p:nvPr/>
            </p:nvSpPr>
            <p:spPr bwMode="auto">
              <a:xfrm rot="20794102">
                <a:off x="4612" y="133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51" name="Freeform 99"/>
              <p:cNvSpPr>
                <a:spLocks noChangeAspect="1"/>
              </p:cNvSpPr>
              <p:nvPr/>
            </p:nvSpPr>
            <p:spPr bwMode="auto">
              <a:xfrm rot="20794102">
                <a:off x="4626" y="133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52" name="Freeform 100"/>
              <p:cNvSpPr>
                <a:spLocks noChangeAspect="1"/>
              </p:cNvSpPr>
              <p:nvPr/>
            </p:nvSpPr>
            <p:spPr bwMode="auto">
              <a:xfrm rot="31594102">
                <a:off x="4518" y="137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53" name="Freeform 101"/>
              <p:cNvSpPr>
                <a:spLocks noChangeAspect="1"/>
              </p:cNvSpPr>
              <p:nvPr/>
            </p:nvSpPr>
            <p:spPr bwMode="auto">
              <a:xfrm rot="31594102">
                <a:off x="4504" y="137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54" name="Freeform 102"/>
              <p:cNvSpPr>
                <a:spLocks noChangeAspect="1"/>
              </p:cNvSpPr>
              <p:nvPr/>
            </p:nvSpPr>
            <p:spPr bwMode="auto">
              <a:xfrm rot="31594102">
                <a:off x="4553" y="137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55" name="Freeform 103"/>
              <p:cNvSpPr>
                <a:spLocks noChangeAspect="1"/>
              </p:cNvSpPr>
              <p:nvPr/>
            </p:nvSpPr>
            <p:spPr bwMode="auto">
              <a:xfrm rot="31594102">
                <a:off x="4539" y="137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56" name="Freeform 104"/>
              <p:cNvSpPr>
                <a:spLocks noChangeAspect="1"/>
              </p:cNvSpPr>
              <p:nvPr/>
            </p:nvSpPr>
            <p:spPr bwMode="auto">
              <a:xfrm rot="31594102">
                <a:off x="4590" y="1378"/>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57" name="Freeform 105"/>
              <p:cNvSpPr>
                <a:spLocks noChangeAspect="1"/>
              </p:cNvSpPr>
              <p:nvPr/>
            </p:nvSpPr>
            <p:spPr bwMode="auto">
              <a:xfrm rot="31594102">
                <a:off x="4576" y="137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058" name="Group 106"/>
              <p:cNvGrpSpPr>
                <a:grpSpLocks/>
              </p:cNvGrpSpPr>
              <p:nvPr/>
            </p:nvGrpSpPr>
            <p:grpSpPr bwMode="auto">
              <a:xfrm>
                <a:off x="4494" y="1402"/>
                <a:ext cx="145" cy="40"/>
                <a:chOff x="4494" y="1402"/>
                <a:chExt cx="145" cy="40"/>
              </a:xfrm>
            </p:grpSpPr>
            <p:sp>
              <p:nvSpPr>
                <p:cNvPr id="382059" name="Oval 107"/>
                <p:cNvSpPr>
                  <a:spLocks noChangeAspect="1" noChangeArrowheads="1"/>
                </p:cNvSpPr>
                <p:nvPr/>
              </p:nvSpPr>
              <p:spPr bwMode="auto">
                <a:xfrm rot="11194101">
                  <a:off x="4494" y="1402"/>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060" name="Oval 108"/>
                <p:cNvSpPr>
                  <a:spLocks noChangeAspect="1" noChangeArrowheads="1"/>
                </p:cNvSpPr>
                <p:nvPr/>
              </p:nvSpPr>
              <p:spPr bwMode="auto">
                <a:xfrm rot="11194101">
                  <a:off x="4529" y="140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061" name="Oval 109"/>
                <p:cNvSpPr>
                  <a:spLocks noChangeAspect="1" noChangeArrowheads="1"/>
                </p:cNvSpPr>
                <p:nvPr/>
              </p:nvSpPr>
              <p:spPr bwMode="auto">
                <a:xfrm rot="11194101">
                  <a:off x="4566" y="1409"/>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062" name="Oval 110"/>
                <p:cNvSpPr>
                  <a:spLocks noChangeAspect="1" noChangeArrowheads="1"/>
                </p:cNvSpPr>
                <p:nvPr/>
              </p:nvSpPr>
              <p:spPr bwMode="auto">
                <a:xfrm rot="11194101">
                  <a:off x="4602" y="1413"/>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063" name="Freeform 111"/>
              <p:cNvSpPr>
                <a:spLocks noChangeAspect="1"/>
              </p:cNvSpPr>
              <p:nvPr/>
            </p:nvSpPr>
            <p:spPr bwMode="auto">
              <a:xfrm rot="31594102">
                <a:off x="4626" y="1382"/>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64" name="Freeform 112"/>
              <p:cNvSpPr>
                <a:spLocks noChangeAspect="1"/>
              </p:cNvSpPr>
              <p:nvPr/>
            </p:nvSpPr>
            <p:spPr bwMode="auto">
              <a:xfrm rot="31594102">
                <a:off x="4612" y="138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grpSp>
          <p:nvGrpSpPr>
            <p:cNvPr id="382065" name="Group 113"/>
            <p:cNvGrpSpPr>
              <a:grpSpLocks/>
            </p:cNvGrpSpPr>
            <p:nvPr/>
          </p:nvGrpSpPr>
          <p:grpSpPr bwMode="auto">
            <a:xfrm>
              <a:off x="5070" y="1996"/>
              <a:ext cx="368" cy="365"/>
              <a:chOff x="4494" y="1296"/>
              <a:chExt cx="147" cy="146"/>
            </a:xfrm>
          </p:grpSpPr>
          <p:sp>
            <p:nvSpPr>
              <p:cNvPr id="382066" name="Freeform 114"/>
              <p:cNvSpPr>
                <a:spLocks noChangeAspect="1"/>
              </p:cNvSpPr>
              <p:nvPr/>
            </p:nvSpPr>
            <p:spPr bwMode="auto">
              <a:xfrm rot="20794102">
                <a:off x="4505" y="132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67" name="Freeform 115"/>
              <p:cNvSpPr>
                <a:spLocks noChangeAspect="1"/>
              </p:cNvSpPr>
              <p:nvPr/>
            </p:nvSpPr>
            <p:spPr bwMode="auto">
              <a:xfrm rot="20794102">
                <a:off x="4519" y="132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68" name="Freeform 116"/>
              <p:cNvSpPr>
                <a:spLocks noChangeAspect="1"/>
              </p:cNvSpPr>
              <p:nvPr/>
            </p:nvSpPr>
            <p:spPr bwMode="auto">
              <a:xfrm rot="20794102">
                <a:off x="4541" y="1329"/>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69" name="Freeform 117"/>
              <p:cNvSpPr>
                <a:spLocks noChangeAspect="1"/>
              </p:cNvSpPr>
              <p:nvPr/>
            </p:nvSpPr>
            <p:spPr bwMode="auto">
              <a:xfrm rot="20794102">
                <a:off x="4555" y="133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70" name="Freeform 118"/>
              <p:cNvSpPr>
                <a:spLocks noChangeAspect="1"/>
              </p:cNvSpPr>
              <p:nvPr/>
            </p:nvSpPr>
            <p:spPr bwMode="auto">
              <a:xfrm rot="20794102">
                <a:off x="4577" y="1333"/>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71" name="Freeform 119"/>
              <p:cNvSpPr>
                <a:spLocks noChangeAspect="1"/>
              </p:cNvSpPr>
              <p:nvPr/>
            </p:nvSpPr>
            <p:spPr bwMode="auto">
              <a:xfrm rot="20794102">
                <a:off x="4591" y="133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072" name="Group 120"/>
              <p:cNvGrpSpPr>
                <a:grpSpLocks/>
              </p:cNvGrpSpPr>
              <p:nvPr/>
            </p:nvGrpSpPr>
            <p:grpSpPr bwMode="auto">
              <a:xfrm>
                <a:off x="4497" y="1296"/>
                <a:ext cx="144" cy="40"/>
                <a:chOff x="4497" y="1296"/>
                <a:chExt cx="144" cy="40"/>
              </a:xfrm>
            </p:grpSpPr>
            <p:sp>
              <p:nvSpPr>
                <p:cNvPr id="382073" name="Oval 121"/>
                <p:cNvSpPr>
                  <a:spLocks noChangeAspect="1" noChangeArrowheads="1"/>
                </p:cNvSpPr>
                <p:nvPr/>
              </p:nvSpPr>
              <p:spPr bwMode="auto">
                <a:xfrm rot="394101">
                  <a:off x="4497" y="129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074" name="Oval 122"/>
                <p:cNvSpPr>
                  <a:spLocks noChangeAspect="1" noChangeArrowheads="1"/>
                </p:cNvSpPr>
                <p:nvPr/>
              </p:nvSpPr>
              <p:spPr bwMode="auto">
                <a:xfrm rot="394101">
                  <a:off x="4533" y="1300"/>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075" name="Oval 123"/>
                <p:cNvSpPr>
                  <a:spLocks noChangeAspect="1" noChangeArrowheads="1"/>
                </p:cNvSpPr>
                <p:nvPr/>
              </p:nvSpPr>
              <p:spPr bwMode="auto">
                <a:xfrm rot="394101">
                  <a:off x="4569" y="1304"/>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076" name="Oval 124"/>
                <p:cNvSpPr>
                  <a:spLocks noChangeAspect="1" noChangeArrowheads="1"/>
                </p:cNvSpPr>
                <p:nvPr/>
              </p:nvSpPr>
              <p:spPr bwMode="auto">
                <a:xfrm rot="394101">
                  <a:off x="4604" y="1307"/>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077" name="Freeform 125"/>
              <p:cNvSpPr>
                <a:spLocks noChangeAspect="1"/>
              </p:cNvSpPr>
              <p:nvPr/>
            </p:nvSpPr>
            <p:spPr bwMode="auto">
              <a:xfrm rot="20794102">
                <a:off x="4612" y="133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78" name="Freeform 126"/>
              <p:cNvSpPr>
                <a:spLocks noChangeAspect="1"/>
              </p:cNvSpPr>
              <p:nvPr/>
            </p:nvSpPr>
            <p:spPr bwMode="auto">
              <a:xfrm rot="20794102">
                <a:off x="4626" y="133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79" name="Freeform 127"/>
              <p:cNvSpPr>
                <a:spLocks noChangeAspect="1"/>
              </p:cNvSpPr>
              <p:nvPr/>
            </p:nvSpPr>
            <p:spPr bwMode="auto">
              <a:xfrm rot="31594102">
                <a:off x="4518" y="137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80" name="Freeform 128"/>
              <p:cNvSpPr>
                <a:spLocks noChangeAspect="1"/>
              </p:cNvSpPr>
              <p:nvPr/>
            </p:nvSpPr>
            <p:spPr bwMode="auto">
              <a:xfrm rot="31594102">
                <a:off x="4504" y="137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81" name="Freeform 129"/>
              <p:cNvSpPr>
                <a:spLocks noChangeAspect="1"/>
              </p:cNvSpPr>
              <p:nvPr/>
            </p:nvSpPr>
            <p:spPr bwMode="auto">
              <a:xfrm rot="31594102">
                <a:off x="4553" y="137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82" name="Freeform 130"/>
              <p:cNvSpPr>
                <a:spLocks noChangeAspect="1"/>
              </p:cNvSpPr>
              <p:nvPr/>
            </p:nvSpPr>
            <p:spPr bwMode="auto">
              <a:xfrm rot="31594102">
                <a:off x="4539" y="137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83" name="Freeform 131"/>
              <p:cNvSpPr>
                <a:spLocks noChangeAspect="1"/>
              </p:cNvSpPr>
              <p:nvPr/>
            </p:nvSpPr>
            <p:spPr bwMode="auto">
              <a:xfrm rot="31594102">
                <a:off x="4590" y="1378"/>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84" name="Freeform 132"/>
              <p:cNvSpPr>
                <a:spLocks noChangeAspect="1"/>
              </p:cNvSpPr>
              <p:nvPr/>
            </p:nvSpPr>
            <p:spPr bwMode="auto">
              <a:xfrm rot="31594102">
                <a:off x="4576" y="137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085" name="Group 133"/>
              <p:cNvGrpSpPr>
                <a:grpSpLocks/>
              </p:cNvGrpSpPr>
              <p:nvPr/>
            </p:nvGrpSpPr>
            <p:grpSpPr bwMode="auto">
              <a:xfrm>
                <a:off x="4494" y="1402"/>
                <a:ext cx="145" cy="40"/>
                <a:chOff x="4494" y="1402"/>
                <a:chExt cx="145" cy="40"/>
              </a:xfrm>
            </p:grpSpPr>
            <p:sp>
              <p:nvSpPr>
                <p:cNvPr id="382086" name="Oval 134"/>
                <p:cNvSpPr>
                  <a:spLocks noChangeAspect="1" noChangeArrowheads="1"/>
                </p:cNvSpPr>
                <p:nvPr/>
              </p:nvSpPr>
              <p:spPr bwMode="auto">
                <a:xfrm rot="11194101">
                  <a:off x="4494" y="1402"/>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087" name="Oval 135"/>
                <p:cNvSpPr>
                  <a:spLocks noChangeAspect="1" noChangeArrowheads="1"/>
                </p:cNvSpPr>
                <p:nvPr/>
              </p:nvSpPr>
              <p:spPr bwMode="auto">
                <a:xfrm rot="11194101">
                  <a:off x="4529" y="140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088" name="Oval 136"/>
                <p:cNvSpPr>
                  <a:spLocks noChangeAspect="1" noChangeArrowheads="1"/>
                </p:cNvSpPr>
                <p:nvPr/>
              </p:nvSpPr>
              <p:spPr bwMode="auto">
                <a:xfrm rot="11194101">
                  <a:off x="4566" y="1409"/>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089" name="Oval 137"/>
                <p:cNvSpPr>
                  <a:spLocks noChangeAspect="1" noChangeArrowheads="1"/>
                </p:cNvSpPr>
                <p:nvPr/>
              </p:nvSpPr>
              <p:spPr bwMode="auto">
                <a:xfrm rot="11194101">
                  <a:off x="4602" y="1413"/>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090" name="Freeform 138"/>
              <p:cNvSpPr>
                <a:spLocks noChangeAspect="1"/>
              </p:cNvSpPr>
              <p:nvPr/>
            </p:nvSpPr>
            <p:spPr bwMode="auto">
              <a:xfrm rot="31594102">
                <a:off x="4626" y="1382"/>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91" name="Freeform 139"/>
              <p:cNvSpPr>
                <a:spLocks noChangeAspect="1"/>
              </p:cNvSpPr>
              <p:nvPr/>
            </p:nvSpPr>
            <p:spPr bwMode="auto">
              <a:xfrm rot="31594102">
                <a:off x="4612" y="138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grpSp>
          <p:nvGrpSpPr>
            <p:cNvPr id="382092" name="Group 140"/>
            <p:cNvGrpSpPr>
              <a:grpSpLocks/>
            </p:cNvGrpSpPr>
            <p:nvPr/>
          </p:nvGrpSpPr>
          <p:grpSpPr bwMode="auto">
            <a:xfrm rot="-150099">
              <a:off x="3282" y="1872"/>
              <a:ext cx="368" cy="365"/>
              <a:chOff x="4494" y="1296"/>
              <a:chExt cx="147" cy="146"/>
            </a:xfrm>
          </p:grpSpPr>
          <p:sp>
            <p:nvSpPr>
              <p:cNvPr id="382093" name="Freeform 141"/>
              <p:cNvSpPr>
                <a:spLocks noChangeAspect="1"/>
              </p:cNvSpPr>
              <p:nvPr/>
            </p:nvSpPr>
            <p:spPr bwMode="auto">
              <a:xfrm rot="20794102">
                <a:off x="4505" y="132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94" name="Freeform 142"/>
              <p:cNvSpPr>
                <a:spLocks noChangeAspect="1"/>
              </p:cNvSpPr>
              <p:nvPr/>
            </p:nvSpPr>
            <p:spPr bwMode="auto">
              <a:xfrm rot="20794102">
                <a:off x="4519" y="132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95" name="Freeform 143"/>
              <p:cNvSpPr>
                <a:spLocks noChangeAspect="1"/>
              </p:cNvSpPr>
              <p:nvPr/>
            </p:nvSpPr>
            <p:spPr bwMode="auto">
              <a:xfrm rot="20794102">
                <a:off x="4541" y="1329"/>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96" name="Freeform 144"/>
              <p:cNvSpPr>
                <a:spLocks noChangeAspect="1"/>
              </p:cNvSpPr>
              <p:nvPr/>
            </p:nvSpPr>
            <p:spPr bwMode="auto">
              <a:xfrm rot="20794102">
                <a:off x="4555" y="133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97" name="Freeform 145"/>
              <p:cNvSpPr>
                <a:spLocks noChangeAspect="1"/>
              </p:cNvSpPr>
              <p:nvPr/>
            </p:nvSpPr>
            <p:spPr bwMode="auto">
              <a:xfrm rot="20794102">
                <a:off x="4577" y="1333"/>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098" name="Freeform 146"/>
              <p:cNvSpPr>
                <a:spLocks noChangeAspect="1"/>
              </p:cNvSpPr>
              <p:nvPr/>
            </p:nvSpPr>
            <p:spPr bwMode="auto">
              <a:xfrm rot="20794102">
                <a:off x="4591" y="133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099" name="Group 147"/>
              <p:cNvGrpSpPr>
                <a:grpSpLocks/>
              </p:cNvGrpSpPr>
              <p:nvPr/>
            </p:nvGrpSpPr>
            <p:grpSpPr bwMode="auto">
              <a:xfrm>
                <a:off x="4497" y="1296"/>
                <a:ext cx="144" cy="40"/>
                <a:chOff x="4497" y="1296"/>
                <a:chExt cx="144" cy="40"/>
              </a:xfrm>
            </p:grpSpPr>
            <p:sp>
              <p:nvSpPr>
                <p:cNvPr id="382100" name="Oval 148"/>
                <p:cNvSpPr>
                  <a:spLocks noChangeAspect="1" noChangeArrowheads="1"/>
                </p:cNvSpPr>
                <p:nvPr/>
              </p:nvSpPr>
              <p:spPr bwMode="auto">
                <a:xfrm rot="394101">
                  <a:off x="4497" y="129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01" name="Oval 149"/>
                <p:cNvSpPr>
                  <a:spLocks noChangeAspect="1" noChangeArrowheads="1"/>
                </p:cNvSpPr>
                <p:nvPr/>
              </p:nvSpPr>
              <p:spPr bwMode="auto">
                <a:xfrm rot="394101">
                  <a:off x="4533" y="1300"/>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02" name="Oval 150"/>
                <p:cNvSpPr>
                  <a:spLocks noChangeAspect="1" noChangeArrowheads="1"/>
                </p:cNvSpPr>
                <p:nvPr/>
              </p:nvSpPr>
              <p:spPr bwMode="auto">
                <a:xfrm rot="394101">
                  <a:off x="4569" y="1304"/>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03" name="Oval 151"/>
                <p:cNvSpPr>
                  <a:spLocks noChangeAspect="1" noChangeArrowheads="1"/>
                </p:cNvSpPr>
                <p:nvPr/>
              </p:nvSpPr>
              <p:spPr bwMode="auto">
                <a:xfrm rot="394101">
                  <a:off x="4604" y="1307"/>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104" name="Freeform 152"/>
              <p:cNvSpPr>
                <a:spLocks noChangeAspect="1"/>
              </p:cNvSpPr>
              <p:nvPr/>
            </p:nvSpPr>
            <p:spPr bwMode="auto">
              <a:xfrm rot="20794102">
                <a:off x="4612" y="133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05" name="Freeform 153"/>
              <p:cNvSpPr>
                <a:spLocks noChangeAspect="1"/>
              </p:cNvSpPr>
              <p:nvPr/>
            </p:nvSpPr>
            <p:spPr bwMode="auto">
              <a:xfrm rot="20794102">
                <a:off x="4626" y="133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06" name="Freeform 154"/>
              <p:cNvSpPr>
                <a:spLocks noChangeAspect="1"/>
              </p:cNvSpPr>
              <p:nvPr/>
            </p:nvSpPr>
            <p:spPr bwMode="auto">
              <a:xfrm rot="31594102">
                <a:off x="4518" y="137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07" name="Freeform 155"/>
              <p:cNvSpPr>
                <a:spLocks noChangeAspect="1"/>
              </p:cNvSpPr>
              <p:nvPr/>
            </p:nvSpPr>
            <p:spPr bwMode="auto">
              <a:xfrm rot="31594102">
                <a:off x="4504" y="137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08" name="Freeform 156"/>
              <p:cNvSpPr>
                <a:spLocks noChangeAspect="1"/>
              </p:cNvSpPr>
              <p:nvPr/>
            </p:nvSpPr>
            <p:spPr bwMode="auto">
              <a:xfrm rot="31594102">
                <a:off x="4553" y="137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09" name="Freeform 157"/>
              <p:cNvSpPr>
                <a:spLocks noChangeAspect="1"/>
              </p:cNvSpPr>
              <p:nvPr/>
            </p:nvSpPr>
            <p:spPr bwMode="auto">
              <a:xfrm rot="31594102">
                <a:off x="4539" y="137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10" name="Freeform 158"/>
              <p:cNvSpPr>
                <a:spLocks noChangeAspect="1"/>
              </p:cNvSpPr>
              <p:nvPr/>
            </p:nvSpPr>
            <p:spPr bwMode="auto">
              <a:xfrm rot="31594102">
                <a:off x="4590" y="1378"/>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11" name="Freeform 159"/>
              <p:cNvSpPr>
                <a:spLocks noChangeAspect="1"/>
              </p:cNvSpPr>
              <p:nvPr/>
            </p:nvSpPr>
            <p:spPr bwMode="auto">
              <a:xfrm rot="31594102">
                <a:off x="4576" y="137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112" name="Group 160"/>
              <p:cNvGrpSpPr>
                <a:grpSpLocks/>
              </p:cNvGrpSpPr>
              <p:nvPr/>
            </p:nvGrpSpPr>
            <p:grpSpPr bwMode="auto">
              <a:xfrm>
                <a:off x="4494" y="1402"/>
                <a:ext cx="145" cy="40"/>
                <a:chOff x="4494" y="1402"/>
                <a:chExt cx="145" cy="40"/>
              </a:xfrm>
            </p:grpSpPr>
            <p:sp>
              <p:nvSpPr>
                <p:cNvPr id="382113" name="Oval 161"/>
                <p:cNvSpPr>
                  <a:spLocks noChangeAspect="1" noChangeArrowheads="1"/>
                </p:cNvSpPr>
                <p:nvPr/>
              </p:nvSpPr>
              <p:spPr bwMode="auto">
                <a:xfrm rot="11194101">
                  <a:off x="4494" y="1402"/>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14" name="Oval 162"/>
                <p:cNvSpPr>
                  <a:spLocks noChangeAspect="1" noChangeArrowheads="1"/>
                </p:cNvSpPr>
                <p:nvPr/>
              </p:nvSpPr>
              <p:spPr bwMode="auto">
                <a:xfrm rot="11194101">
                  <a:off x="4529" y="140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15" name="Oval 163"/>
                <p:cNvSpPr>
                  <a:spLocks noChangeAspect="1" noChangeArrowheads="1"/>
                </p:cNvSpPr>
                <p:nvPr/>
              </p:nvSpPr>
              <p:spPr bwMode="auto">
                <a:xfrm rot="11194101">
                  <a:off x="4566" y="1409"/>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16" name="Oval 164"/>
                <p:cNvSpPr>
                  <a:spLocks noChangeAspect="1" noChangeArrowheads="1"/>
                </p:cNvSpPr>
                <p:nvPr/>
              </p:nvSpPr>
              <p:spPr bwMode="auto">
                <a:xfrm rot="11194101">
                  <a:off x="4602" y="1413"/>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117" name="Freeform 165"/>
              <p:cNvSpPr>
                <a:spLocks noChangeAspect="1"/>
              </p:cNvSpPr>
              <p:nvPr/>
            </p:nvSpPr>
            <p:spPr bwMode="auto">
              <a:xfrm rot="31594102">
                <a:off x="4626" y="1382"/>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18" name="Freeform 166"/>
              <p:cNvSpPr>
                <a:spLocks noChangeAspect="1"/>
              </p:cNvSpPr>
              <p:nvPr/>
            </p:nvSpPr>
            <p:spPr bwMode="auto">
              <a:xfrm rot="31594102">
                <a:off x="4612" y="138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grpSp>
          <p:nvGrpSpPr>
            <p:cNvPr id="382119" name="Group 167"/>
            <p:cNvGrpSpPr>
              <a:grpSpLocks/>
            </p:cNvGrpSpPr>
            <p:nvPr/>
          </p:nvGrpSpPr>
          <p:grpSpPr bwMode="auto">
            <a:xfrm rot="-150099">
              <a:off x="3638" y="1894"/>
              <a:ext cx="368" cy="365"/>
              <a:chOff x="4494" y="1296"/>
              <a:chExt cx="147" cy="146"/>
            </a:xfrm>
          </p:grpSpPr>
          <p:sp>
            <p:nvSpPr>
              <p:cNvPr id="382120" name="Freeform 168"/>
              <p:cNvSpPr>
                <a:spLocks noChangeAspect="1"/>
              </p:cNvSpPr>
              <p:nvPr/>
            </p:nvSpPr>
            <p:spPr bwMode="auto">
              <a:xfrm rot="20794102">
                <a:off x="4505" y="132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21" name="Freeform 169"/>
              <p:cNvSpPr>
                <a:spLocks noChangeAspect="1"/>
              </p:cNvSpPr>
              <p:nvPr/>
            </p:nvSpPr>
            <p:spPr bwMode="auto">
              <a:xfrm rot="20794102">
                <a:off x="4519" y="132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22" name="Freeform 170"/>
              <p:cNvSpPr>
                <a:spLocks noChangeAspect="1"/>
              </p:cNvSpPr>
              <p:nvPr/>
            </p:nvSpPr>
            <p:spPr bwMode="auto">
              <a:xfrm rot="20794102">
                <a:off x="4541" y="1329"/>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23" name="Freeform 171"/>
              <p:cNvSpPr>
                <a:spLocks noChangeAspect="1"/>
              </p:cNvSpPr>
              <p:nvPr/>
            </p:nvSpPr>
            <p:spPr bwMode="auto">
              <a:xfrm rot="20794102">
                <a:off x="4555" y="133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24" name="Freeform 172"/>
              <p:cNvSpPr>
                <a:spLocks noChangeAspect="1"/>
              </p:cNvSpPr>
              <p:nvPr/>
            </p:nvSpPr>
            <p:spPr bwMode="auto">
              <a:xfrm rot="20794102">
                <a:off x="4577" y="1333"/>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25" name="Freeform 173"/>
              <p:cNvSpPr>
                <a:spLocks noChangeAspect="1"/>
              </p:cNvSpPr>
              <p:nvPr/>
            </p:nvSpPr>
            <p:spPr bwMode="auto">
              <a:xfrm rot="20794102">
                <a:off x="4591" y="133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126" name="Group 174"/>
              <p:cNvGrpSpPr>
                <a:grpSpLocks/>
              </p:cNvGrpSpPr>
              <p:nvPr/>
            </p:nvGrpSpPr>
            <p:grpSpPr bwMode="auto">
              <a:xfrm>
                <a:off x="4497" y="1296"/>
                <a:ext cx="144" cy="40"/>
                <a:chOff x="4497" y="1296"/>
                <a:chExt cx="144" cy="40"/>
              </a:xfrm>
            </p:grpSpPr>
            <p:sp>
              <p:nvSpPr>
                <p:cNvPr id="382127" name="Oval 175"/>
                <p:cNvSpPr>
                  <a:spLocks noChangeAspect="1" noChangeArrowheads="1"/>
                </p:cNvSpPr>
                <p:nvPr/>
              </p:nvSpPr>
              <p:spPr bwMode="auto">
                <a:xfrm rot="394101">
                  <a:off x="4497" y="129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28" name="Oval 176"/>
                <p:cNvSpPr>
                  <a:spLocks noChangeAspect="1" noChangeArrowheads="1"/>
                </p:cNvSpPr>
                <p:nvPr/>
              </p:nvSpPr>
              <p:spPr bwMode="auto">
                <a:xfrm rot="394101">
                  <a:off x="4533" y="1300"/>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29" name="Oval 177"/>
                <p:cNvSpPr>
                  <a:spLocks noChangeAspect="1" noChangeArrowheads="1"/>
                </p:cNvSpPr>
                <p:nvPr/>
              </p:nvSpPr>
              <p:spPr bwMode="auto">
                <a:xfrm rot="394101">
                  <a:off x="4569" y="1304"/>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30" name="Oval 178"/>
                <p:cNvSpPr>
                  <a:spLocks noChangeAspect="1" noChangeArrowheads="1"/>
                </p:cNvSpPr>
                <p:nvPr/>
              </p:nvSpPr>
              <p:spPr bwMode="auto">
                <a:xfrm rot="394101">
                  <a:off x="4604" y="1307"/>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131" name="Freeform 179"/>
              <p:cNvSpPr>
                <a:spLocks noChangeAspect="1"/>
              </p:cNvSpPr>
              <p:nvPr/>
            </p:nvSpPr>
            <p:spPr bwMode="auto">
              <a:xfrm rot="20794102">
                <a:off x="4612" y="133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32" name="Freeform 180"/>
              <p:cNvSpPr>
                <a:spLocks noChangeAspect="1"/>
              </p:cNvSpPr>
              <p:nvPr/>
            </p:nvSpPr>
            <p:spPr bwMode="auto">
              <a:xfrm rot="20794102">
                <a:off x="4626" y="133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33" name="Freeform 181"/>
              <p:cNvSpPr>
                <a:spLocks noChangeAspect="1"/>
              </p:cNvSpPr>
              <p:nvPr/>
            </p:nvSpPr>
            <p:spPr bwMode="auto">
              <a:xfrm rot="31594102">
                <a:off x="4518" y="137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34" name="Freeform 182"/>
              <p:cNvSpPr>
                <a:spLocks noChangeAspect="1"/>
              </p:cNvSpPr>
              <p:nvPr/>
            </p:nvSpPr>
            <p:spPr bwMode="auto">
              <a:xfrm rot="31594102">
                <a:off x="4504" y="137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35" name="Freeform 183"/>
              <p:cNvSpPr>
                <a:spLocks noChangeAspect="1"/>
              </p:cNvSpPr>
              <p:nvPr/>
            </p:nvSpPr>
            <p:spPr bwMode="auto">
              <a:xfrm rot="31594102">
                <a:off x="4553" y="137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36" name="Freeform 184"/>
              <p:cNvSpPr>
                <a:spLocks noChangeAspect="1"/>
              </p:cNvSpPr>
              <p:nvPr/>
            </p:nvSpPr>
            <p:spPr bwMode="auto">
              <a:xfrm rot="31594102">
                <a:off x="4539" y="137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37" name="Freeform 185"/>
              <p:cNvSpPr>
                <a:spLocks noChangeAspect="1"/>
              </p:cNvSpPr>
              <p:nvPr/>
            </p:nvSpPr>
            <p:spPr bwMode="auto">
              <a:xfrm rot="31594102">
                <a:off x="4590" y="1378"/>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38" name="Freeform 186"/>
              <p:cNvSpPr>
                <a:spLocks noChangeAspect="1"/>
              </p:cNvSpPr>
              <p:nvPr/>
            </p:nvSpPr>
            <p:spPr bwMode="auto">
              <a:xfrm rot="31594102">
                <a:off x="4576" y="137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139" name="Group 187"/>
              <p:cNvGrpSpPr>
                <a:grpSpLocks/>
              </p:cNvGrpSpPr>
              <p:nvPr/>
            </p:nvGrpSpPr>
            <p:grpSpPr bwMode="auto">
              <a:xfrm>
                <a:off x="4494" y="1402"/>
                <a:ext cx="145" cy="40"/>
                <a:chOff x="4494" y="1402"/>
                <a:chExt cx="145" cy="40"/>
              </a:xfrm>
            </p:grpSpPr>
            <p:sp>
              <p:nvSpPr>
                <p:cNvPr id="382140" name="Oval 188"/>
                <p:cNvSpPr>
                  <a:spLocks noChangeAspect="1" noChangeArrowheads="1"/>
                </p:cNvSpPr>
                <p:nvPr/>
              </p:nvSpPr>
              <p:spPr bwMode="auto">
                <a:xfrm rot="11194101">
                  <a:off x="4494" y="1402"/>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41" name="Oval 189"/>
                <p:cNvSpPr>
                  <a:spLocks noChangeAspect="1" noChangeArrowheads="1"/>
                </p:cNvSpPr>
                <p:nvPr/>
              </p:nvSpPr>
              <p:spPr bwMode="auto">
                <a:xfrm rot="11194101">
                  <a:off x="4529" y="140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42" name="Oval 190"/>
                <p:cNvSpPr>
                  <a:spLocks noChangeAspect="1" noChangeArrowheads="1"/>
                </p:cNvSpPr>
                <p:nvPr/>
              </p:nvSpPr>
              <p:spPr bwMode="auto">
                <a:xfrm rot="11194101">
                  <a:off x="4566" y="1409"/>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43" name="Oval 191"/>
                <p:cNvSpPr>
                  <a:spLocks noChangeAspect="1" noChangeArrowheads="1"/>
                </p:cNvSpPr>
                <p:nvPr/>
              </p:nvSpPr>
              <p:spPr bwMode="auto">
                <a:xfrm rot="11194101">
                  <a:off x="4602" y="1413"/>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144" name="Freeform 192"/>
              <p:cNvSpPr>
                <a:spLocks noChangeAspect="1"/>
              </p:cNvSpPr>
              <p:nvPr/>
            </p:nvSpPr>
            <p:spPr bwMode="auto">
              <a:xfrm rot="31594102">
                <a:off x="4626" y="1382"/>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45" name="Freeform 193"/>
              <p:cNvSpPr>
                <a:spLocks noChangeAspect="1"/>
              </p:cNvSpPr>
              <p:nvPr/>
            </p:nvSpPr>
            <p:spPr bwMode="auto">
              <a:xfrm rot="31594102">
                <a:off x="4612" y="138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grpSp>
          <p:nvGrpSpPr>
            <p:cNvPr id="382146" name="Group 194"/>
            <p:cNvGrpSpPr>
              <a:grpSpLocks/>
            </p:cNvGrpSpPr>
            <p:nvPr/>
          </p:nvGrpSpPr>
          <p:grpSpPr bwMode="auto">
            <a:xfrm rot="-150099">
              <a:off x="3998" y="1919"/>
              <a:ext cx="368" cy="365"/>
              <a:chOff x="4494" y="1296"/>
              <a:chExt cx="147" cy="146"/>
            </a:xfrm>
          </p:grpSpPr>
          <p:sp>
            <p:nvSpPr>
              <p:cNvPr id="382147" name="Freeform 195"/>
              <p:cNvSpPr>
                <a:spLocks noChangeAspect="1"/>
              </p:cNvSpPr>
              <p:nvPr/>
            </p:nvSpPr>
            <p:spPr bwMode="auto">
              <a:xfrm rot="20794102">
                <a:off x="4505" y="132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48" name="Freeform 196"/>
              <p:cNvSpPr>
                <a:spLocks noChangeAspect="1"/>
              </p:cNvSpPr>
              <p:nvPr/>
            </p:nvSpPr>
            <p:spPr bwMode="auto">
              <a:xfrm rot="20794102">
                <a:off x="4519" y="132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49" name="Freeform 197"/>
              <p:cNvSpPr>
                <a:spLocks noChangeAspect="1"/>
              </p:cNvSpPr>
              <p:nvPr/>
            </p:nvSpPr>
            <p:spPr bwMode="auto">
              <a:xfrm rot="20794102">
                <a:off x="4541" y="1329"/>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50" name="Freeform 198"/>
              <p:cNvSpPr>
                <a:spLocks noChangeAspect="1"/>
              </p:cNvSpPr>
              <p:nvPr/>
            </p:nvSpPr>
            <p:spPr bwMode="auto">
              <a:xfrm rot="20794102">
                <a:off x="4555" y="133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51" name="Freeform 199"/>
              <p:cNvSpPr>
                <a:spLocks noChangeAspect="1"/>
              </p:cNvSpPr>
              <p:nvPr/>
            </p:nvSpPr>
            <p:spPr bwMode="auto">
              <a:xfrm rot="20794102">
                <a:off x="4577" y="1333"/>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52" name="Freeform 200"/>
              <p:cNvSpPr>
                <a:spLocks noChangeAspect="1"/>
              </p:cNvSpPr>
              <p:nvPr/>
            </p:nvSpPr>
            <p:spPr bwMode="auto">
              <a:xfrm rot="20794102">
                <a:off x="4591" y="133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153" name="Group 201"/>
              <p:cNvGrpSpPr>
                <a:grpSpLocks/>
              </p:cNvGrpSpPr>
              <p:nvPr/>
            </p:nvGrpSpPr>
            <p:grpSpPr bwMode="auto">
              <a:xfrm>
                <a:off x="4497" y="1296"/>
                <a:ext cx="144" cy="40"/>
                <a:chOff x="4497" y="1296"/>
                <a:chExt cx="144" cy="40"/>
              </a:xfrm>
            </p:grpSpPr>
            <p:sp>
              <p:nvSpPr>
                <p:cNvPr id="382154" name="Oval 202"/>
                <p:cNvSpPr>
                  <a:spLocks noChangeAspect="1" noChangeArrowheads="1"/>
                </p:cNvSpPr>
                <p:nvPr/>
              </p:nvSpPr>
              <p:spPr bwMode="auto">
                <a:xfrm rot="394101">
                  <a:off x="4497" y="129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55" name="Oval 203"/>
                <p:cNvSpPr>
                  <a:spLocks noChangeAspect="1" noChangeArrowheads="1"/>
                </p:cNvSpPr>
                <p:nvPr/>
              </p:nvSpPr>
              <p:spPr bwMode="auto">
                <a:xfrm rot="394101">
                  <a:off x="4533" y="1300"/>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56" name="Oval 204"/>
                <p:cNvSpPr>
                  <a:spLocks noChangeAspect="1" noChangeArrowheads="1"/>
                </p:cNvSpPr>
                <p:nvPr/>
              </p:nvSpPr>
              <p:spPr bwMode="auto">
                <a:xfrm rot="394101">
                  <a:off x="4569" y="1304"/>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57" name="Oval 205"/>
                <p:cNvSpPr>
                  <a:spLocks noChangeAspect="1" noChangeArrowheads="1"/>
                </p:cNvSpPr>
                <p:nvPr/>
              </p:nvSpPr>
              <p:spPr bwMode="auto">
                <a:xfrm rot="394101">
                  <a:off x="4604" y="1307"/>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158" name="Freeform 206"/>
              <p:cNvSpPr>
                <a:spLocks noChangeAspect="1"/>
              </p:cNvSpPr>
              <p:nvPr/>
            </p:nvSpPr>
            <p:spPr bwMode="auto">
              <a:xfrm rot="20794102">
                <a:off x="4612" y="133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59" name="Freeform 207"/>
              <p:cNvSpPr>
                <a:spLocks noChangeAspect="1"/>
              </p:cNvSpPr>
              <p:nvPr/>
            </p:nvSpPr>
            <p:spPr bwMode="auto">
              <a:xfrm rot="20794102">
                <a:off x="4626" y="133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60" name="Freeform 208"/>
              <p:cNvSpPr>
                <a:spLocks noChangeAspect="1"/>
              </p:cNvSpPr>
              <p:nvPr/>
            </p:nvSpPr>
            <p:spPr bwMode="auto">
              <a:xfrm rot="31594102">
                <a:off x="4518" y="137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61" name="Freeform 209"/>
              <p:cNvSpPr>
                <a:spLocks noChangeAspect="1"/>
              </p:cNvSpPr>
              <p:nvPr/>
            </p:nvSpPr>
            <p:spPr bwMode="auto">
              <a:xfrm rot="31594102">
                <a:off x="4504" y="137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62" name="Freeform 210"/>
              <p:cNvSpPr>
                <a:spLocks noChangeAspect="1"/>
              </p:cNvSpPr>
              <p:nvPr/>
            </p:nvSpPr>
            <p:spPr bwMode="auto">
              <a:xfrm rot="31594102">
                <a:off x="4553" y="137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63" name="Freeform 211"/>
              <p:cNvSpPr>
                <a:spLocks noChangeAspect="1"/>
              </p:cNvSpPr>
              <p:nvPr/>
            </p:nvSpPr>
            <p:spPr bwMode="auto">
              <a:xfrm rot="31594102">
                <a:off x="4539" y="137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64" name="Freeform 212"/>
              <p:cNvSpPr>
                <a:spLocks noChangeAspect="1"/>
              </p:cNvSpPr>
              <p:nvPr/>
            </p:nvSpPr>
            <p:spPr bwMode="auto">
              <a:xfrm rot="31594102">
                <a:off x="4590" y="1378"/>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65" name="Freeform 213"/>
              <p:cNvSpPr>
                <a:spLocks noChangeAspect="1"/>
              </p:cNvSpPr>
              <p:nvPr/>
            </p:nvSpPr>
            <p:spPr bwMode="auto">
              <a:xfrm rot="31594102">
                <a:off x="4576" y="137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166" name="Group 214"/>
              <p:cNvGrpSpPr>
                <a:grpSpLocks/>
              </p:cNvGrpSpPr>
              <p:nvPr/>
            </p:nvGrpSpPr>
            <p:grpSpPr bwMode="auto">
              <a:xfrm>
                <a:off x="4494" y="1402"/>
                <a:ext cx="145" cy="40"/>
                <a:chOff x="4494" y="1402"/>
                <a:chExt cx="145" cy="40"/>
              </a:xfrm>
            </p:grpSpPr>
            <p:sp>
              <p:nvSpPr>
                <p:cNvPr id="382167" name="Oval 215"/>
                <p:cNvSpPr>
                  <a:spLocks noChangeAspect="1" noChangeArrowheads="1"/>
                </p:cNvSpPr>
                <p:nvPr/>
              </p:nvSpPr>
              <p:spPr bwMode="auto">
                <a:xfrm rot="11194101">
                  <a:off x="4494" y="1402"/>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68" name="Oval 216"/>
                <p:cNvSpPr>
                  <a:spLocks noChangeAspect="1" noChangeArrowheads="1"/>
                </p:cNvSpPr>
                <p:nvPr/>
              </p:nvSpPr>
              <p:spPr bwMode="auto">
                <a:xfrm rot="11194101">
                  <a:off x="4529" y="140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69" name="Oval 217"/>
                <p:cNvSpPr>
                  <a:spLocks noChangeAspect="1" noChangeArrowheads="1"/>
                </p:cNvSpPr>
                <p:nvPr/>
              </p:nvSpPr>
              <p:spPr bwMode="auto">
                <a:xfrm rot="11194101">
                  <a:off x="4566" y="1409"/>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70" name="Oval 218"/>
                <p:cNvSpPr>
                  <a:spLocks noChangeAspect="1" noChangeArrowheads="1"/>
                </p:cNvSpPr>
                <p:nvPr/>
              </p:nvSpPr>
              <p:spPr bwMode="auto">
                <a:xfrm rot="11194101">
                  <a:off x="4602" y="1413"/>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171" name="Freeform 219"/>
              <p:cNvSpPr>
                <a:spLocks noChangeAspect="1"/>
              </p:cNvSpPr>
              <p:nvPr/>
            </p:nvSpPr>
            <p:spPr bwMode="auto">
              <a:xfrm rot="31594102">
                <a:off x="4626" y="1382"/>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72" name="Freeform 220"/>
              <p:cNvSpPr>
                <a:spLocks noChangeAspect="1"/>
              </p:cNvSpPr>
              <p:nvPr/>
            </p:nvSpPr>
            <p:spPr bwMode="auto">
              <a:xfrm rot="31594102">
                <a:off x="4612" y="138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grpSp>
          <p:nvGrpSpPr>
            <p:cNvPr id="382173" name="Group 221"/>
            <p:cNvGrpSpPr>
              <a:grpSpLocks/>
            </p:cNvGrpSpPr>
            <p:nvPr/>
          </p:nvGrpSpPr>
          <p:grpSpPr bwMode="auto">
            <a:xfrm rot="-375458">
              <a:off x="2573" y="1852"/>
              <a:ext cx="368" cy="365"/>
              <a:chOff x="4494" y="1296"/>
              <a:chExt cx="147" cy="146"/>
            </a:xfrm>
          </p:grpSpPr>
          <p:sp>
            <p:nvSpPr>
              <p:cNvPr id="382174" name="Freeform 222"/>
              <p:cNvSpPr>
                <a:spLocks noChangeAspect="1"/>
              </p:cNvSpPr>
              <p:nvPr/>
            </p:nvSpPr>
            <p:spPr bwMode="auto">
              <a:xfrm rot="20794102">
                <a:off x="4505" y="132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75" name="Freeform 223"/>
              <p:cNvSpPr>
                <a:spLocks noChangeAspect="1"/>
              </p:cNvSpPr>
              <p:nvPr/>
            </p:nvSpPr>
            <p:spPr bwMode="auto">
              <a:xfrm rot="20794102">
                <a:off x="4519" y="132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76" name="Freeform 224"/>
              <p:cNvSpPr>
                <a:spLocks noChangeAspect="1"/>
              </p:cNvSpPr>
              <p:nvPr/>
            </p:nvSpPr>
            <p:spPr bwMode="auto">
              <a:xfrm rot="20794102">
                <a:off x="4541" y="1329"/>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77" name="Freeform 225"/>
              <p:cNvSpPr>
                <a:spLocks noChangeAspect="1"/>
              </p:cNvSpPr>
              <p:nvPr/>
            </p:nvSpPr>
            <p:spPr bwMode="auto">
              <a:xfrm rot="20794102">
                <a:off x="4555" y="133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78" name="Freeform 226"/>
              <p:cNvSpPr>
                <a:spLocks noChangeAspect="1"/>
              </p:cNvSpPr>
              <p:nvPr/>
            </p:nvSpPr>
            <p:spPr bwMode="auto">
              <a:xfrm rot="20794102">
                <a:off x="4577" y="1333"/>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79" name="Freeform 227"/>
              <p:cNvSpPr>
                <a:spLocks noChangeAspect="1"/>
              </p:cNvSpPr>
              <p:nvPr/>
            </p:nvSpPr>
            <p:spPr bwMode="auto">
              <a:xfrm rot="20794102">
                <a:off x="4591" y="133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180" name="Group 228"/>
              <p:cNvGrpSpPr>
                <a:grpSpLocks/>
              </p:cNvGrpSpPr>
              <p:nvPr/>
            </p:nvGrpSpPr>
            <p:grpSpPr bwMode="auto">
              <a:xfrm>
                <a:off x="4497" y="1296"/>
                <a:ext cx="144" cy="40"/>
                <a:chOff x="4497" y="1296"/>
                <a:chExt cx="144" cy="40"/>
              </a:xfrm>
            </p:grpSpPr>
            <p:sp>
              <p:nvSpPr>
                <p:cNvPr id="382181" name="Oval 229"/>
                <p:cNvSpPr>
                  <a:spLocks noChangeAspect="1" noChangeArrowheads="1"/>
                </p:cNvSpPr>
                <p:nvPr/>
              </p:nvSpPr>
              <p:spPr bwMode="auto">
                <a:xfrm rot="394101">
                  <a:off x="4497" y="129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82" name="Oval 230"/>
                <p:cNvSpPr>
                  <a:spLocks noChangeAspect="1" noChangeArrowheads="1"/>
                </p:cNvSpPr>
                <p:nvPr/>
              </p:nvSpPr>
              <p:spPr bwMode="auto">
                <a:xfrm rot="394101">
                  <a:off x="4533" y="1300"/>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83" name="Oval 231"/>
                <p:cNvSpPr>
                  <a:spLocks noChangeAspect="1" noChangeArrowheads="1"/>
                </p:cNvSpPr>
                <p:nvPr/>
              </p:nvSpPr>
              <p:spPr bwMode="auto">
                <a:xfrm rot="394101">
                  <a:off x="4569" y="1304"/>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84" name="Oval 232"/>
                <p:cNvSpPr>
                  <a:spLocks noChangeAspect="1" noChangeArrowheads="1"/>
                </p:cNvSpPr>
                <p:nvPr/>
              </p:nvSpPr>
              <p:spPr bwMode="auto">
                <a:xfrm rot="394101">
                  <a:off x="4604" y="1307"/>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185" name="Freeform 233"/>
              <p:cNvSpPr>
                <a:spLocks noChangeAspect="1"/>
              </p:cNvSpPr>
              <p:nvPr/>
            </p:nvSpPr>
            <p:spPr bwMode="auto">
              <a:xfrm rot="20794102">
                <a:off x="4612" y="133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86" name="Freeform 234"/>
              <p:cNvSpPr>
                <a:spLocks noChangeAspect="1"/>
              </p:cNvSpPr>
              <p:nvPr/>
            </p:nvSpPr>
            <p:spPr bwMode="auto">
              <a:xfrm rot="20794102">
                <a:off x="4626" y="133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87" name="Freeform 235"/>
              <p:cNvSpPr>
                <a:spLocks noChangeAspect="1"/>
              </p:cNvSpPr>
              <p:nvPr/>
            </p:nvSpPr>
            <p:spPr bwMode="auto">
              <a:xfrm rot="31594102">
                <a:off x="4518" y="137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88" name="Freeform 236"/>
              <p:cNvSpPr>
                <a:spLocks noChangeAspect="1"/>
              </p:cNvSpPr>
              <p:nvPr/>
            </p:nvSpPr>
            <p:spPr bwMode="auto">
              <a:xfrm rot="31594102">
                <a:off x="4504" y="137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89" name="Freeform 237"/>
              <p:cNvSpPr>
                <a:spLocks noChangeAspect="1"/>
              </p:cNvSpPr>
              <p:nvPr/>
            </p:nvSpPr>
            <p:spPr bwMode="auto">
              <a:xfrm rot="31594102">
                <a:off x="4553" y="137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90" name="Freeform 238"/>
              <p:cNvSpPr>
                <a:spLocks noChangeAspect="1"/>
              </p:cNvSpPr>
              <p:nvPr/>
            </p:nvSpPr>
            <p:spPr bwMode="auto">
              <a:xfrm rot="31594102">
                <a:off x="4539" y="137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91" name="Freeform 239"/>
              <p:cNvSpPr>
                <a:spLocks noChangeAspect="1"/>
              </p:cNvSpPr>
              <p:nvPr/>
            </p:nvSpPr>
            <p:spPr bwMode="auto">
              <a:xfrm rot="31594102">
                <a:off x="4590" y="1378"/>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92" name="Freeform 240"/>
              <p:cNvSpPr>
                <a:spLocks noChangeAspect="1"/>
              </p:cNvSpPr>
              <p:nvPr/>
            </p:nvSpPr>
            <p:spPr bwMode="auto">
              <a:xfrm rot="31594102">
                <a:off x="4576" y="137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193" name="Group 241"/>
              <p:cNvGrpSpPr>
                <a:grpSpLocks/>
              </p:cNvGrpSpPr>
              <p:nvPr/>
            </p:nvGrpSpPr>
            <p:grpSpPr bwMode="auto">
              <a:xfrm>
                <a:off x="4494" y="1402"/>
                <a:ext cx="145" cy="40"/>
                <a:chOff x="4494" y="1402"/>
                <a:chExt cx="145" cy="40"/>
              </a:xfrm>
            </p:grpSpPr>
            <p:sp>
              <p:nvSpPr>
                <p:cNvPr id="382194" name="Oval 242"/>
                <p:cNvSpPr>
                  <a:spLocks noChangeAspect="1" noChangeArrowheads="1"/>
                </p:cNvSpPr>
                <p:nvPr/>
              </p:nvSpPr>
              <p:spPr bwMode="auto">
                <a:xfrm rot="11194101">
                  <a:off x="4494" y="1402"/>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95" name="Oval 243"/>
                <p:cNvSpPr>
                  <a:spLocks noChangeAspect="1" noChangeArrowheads="1"/>
                </p:cNvSpPr>
                <p:nvPr/>
              </p:nvSpPr>
              <p:spPr bwMode="auto">
                <a:xfrm rot="11194101">
                  <a:off x="4529" y="140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96" name="Oval 244"/>
                <p:cNvSpPr>
                  <a:spLocks noChangeAspect="1" noChangeArrowheads="1"/>
                </p:cNvSpPr>
                <p:nvPr/>
              </p:nvSpPr>
              <p:spPr bwMode="auto">
                <a:xfrm rot="11194101">
                  <a:off x="4566" y="1409"/>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197" name="Oval 245"/>
                <p:cNvSpPr>
                  <a:spLocks noChangeAspect="1" noChangeArrowheads="1"/>
                </p:cNvSpPr>
                <p:nvPr/>
              </p:nvSpPr>
              <p:spPr bwMode="auto">
                <a:xfrm rot="11194101">
                  <a:off x="4602" y="1413"/>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198" name="Freeform 246"/>
              <p:cNvSpPr>
                <a:spLocks noChangeAspect="1"/>
              </p:cNvSpPr>
              <p:nvPr/>
            </p:nvSpPr>
            <p:spPr bwMode="auto">
              <a:xfrm rot="31594102">
                <a:off x="4626" y="1382"/>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199" name="Freeform 247"/>
              <p:cNvSpPr>
                <a:spLocks noChangeAspect="1"/>
              </p:cNvSpPr>
              <p:nvPr/>
            </p:nvSpPr>
            <p:spPr bwMode="auto">
              <a:xfrm rot="31594102">
                <a:off x="4612" y="138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grpSp>
          <p:nvGrpSpPr>
            <p:cNvPr id="382200" name="Group 248"/>
            <p:cNvGrpSpPr>
              <a:grpSpLocks/>
            </p:cNvGrpSpPr>
            <p:nvPr/>
          </p:nvGrpSpPr>
          <p:grpSpPr bwMode="auto">
            <a:xfrm rot="-506470">
              <a:off x="2223" y="1864"/>
              <a:ext cx="368" cy="365"/>
              <a:chOff x="4494" y="1296"/>
              <a:chExt cx="147" cy="146"/>
            </a:xfrm>
          </p:grpSpPr>
          <p:sp>
            <p:nvSpPr>
              <p:cNvPr id="382201" name="Freeform 249"/>
              <p:cNvSpPr>
                <a:spLocks noChangeAspect="1"/>
              </p:cNvSpPr>
              <p:nvPr/>
            </p:nvSpPr>
            <p:spPr bwMode="auto">
              <a:xfrm rot="20794102">
                <a:off x="4505" y="132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02" name="Freeform 250"/>
              <p:cNvSpPr>
                <a:spLocks noChangeAspect="1"/>
              </p:cNvSpPr>
              <p:nvPr/>
            </p:nvSpPr>
            <p:spPr bwMode="auto">
              <a:xfrm rot="20794102">
                <a:off x="4519" y="132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03" name="Freeform 251"/>
              <p:cNvSpPr>
                <a:spLocks noChangeAspect="1"/>
              </p:cNvSpPr>
              <p:nvPr/>
            </p:nvSpPr>
            <p:spPr bwMode="auto">
              <a:xfrm rot="20794102">
                <a:off x="4541" y="1329"/>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04" name="Freeform 252"/>
              <p:cNvSpPr>
                <a:spLocks noChangeAspect="1"/>
              </p:cNvSpPr>
              <p:nvPr/>
            </p:nvSpPr>
            <p:spPr bwMode="auto">
              <a:xfrm rot="20794102">
                <a:off x="4555" y="133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05" name="Freeform 253"/>
              <p:cNvSpPr>
                <a:spLocks noChangeAspect="1"/>
              </p:cNvSpPr>
              <p:nvPr/>
            </p:nvSpPr>
            <p:spPr bwMode="auto">
              <a:xfrm rot="20794102">
                <a:off x="4577" y="1333"/>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06" name="Freeform 254"/>
              <p:cNvSpPr>
                <a:spLocks noChangeAspect="1"/>
              </p:cNvSpPr>
              <p:nvPr/>
            </p:nvSpPr>
            <p:spPr bwMode="auto">
              <a:xfrm rot="20794102">
                <a:off x="4591" y="133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207" name="Group 255"/>
              <p:cNvGrpSpPr>
                <a:grpSpLocks/>
              </p:cNvGrpSpPr>
              <p:nvPr/>
            </p:nvGrpSpPr>
            <p:grpSpPr bwMode="auto">
              <a:xfrm>
                <a:off x="4497" y="1296"/>
                <a:ext cx="144" cy="40"/>
                <a:chOff x="4497" y="1296"/>
                <a:chExt cx="144" cy="40"/>
              </a:xfrm>
            </p:grpSpPr>
            <p:sp>
              <p:nvSpPr>
                <p:cNvPr id="382208" name="Oval 256"/>
                <p:cNvSpPr>
                  <a:spLocks noChangeAspect="1" noChangeArrowheads="1"/>
                </p:cNvSpPr>
                <p:nvPr/>
              </p:nvSpPr>
              <p:spPr bwMode="auto">
                <a:xfrm rot="394101">
                  <a:off x="4497" y="129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09" name="Oval 257"/>
                <p:cNvSpPr>
                  <a:spLocks noChangeAspect="1" noChangeArrowheads="1"/>
                </p:cNvSpPr>
                <p:nvPr/>
              </p:nvSpPr>
              <p:spPr bwMode="auto">
                <a:xfrm rot="394101">
                  <a:off x="4533" y="1300"/>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10" name="Oval 258"/>
                <p:cNvSpPr>
                  <a:spLocks noChangeAspect="1" noChangeArrowheads="1"/>
                </p:cNvSpPr>
                <p:nvPr/>
              </p:nvSpPr>
              <p:spPr bwMode="auto">
                <a:xfrm rot="394101">
                  <a:off x="4569" y="1304"/>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11" name="Oval 259"/>
                <p:cNvSpPr>
                  <a:spLocks noChangeAspect="1" noChangeArrowheads="1"/>
                </p:cNvSpPr>
                <p:nvPr/>
              </p:nvSpPr>
              <p:spPr bwMode="auto">
                <a:xfrm rot="394101">
                  <a:off x="4604" y="1307"/>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212" name="Freeform 260"/>
              <p:cNvSpPr>
                <a:spLocks noChangeAspect="1"/>
              </p:cNvSpPr>
              <p:nvPr/>
            </p:nvSpPr>
            <p:spPr bwMode="auto">
              <a:xfrm rot="20794102">
                <a:off x="4612" y="133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13" name="Freeform 261"/>
              <p:cNvSpPr>
                <a:spLocks noChangeAspect="1"/>
              </p:cNvSpPr>
              <p:nvPr/>
            </p:nvSpPr>
            <p:spPr bwMode="auto">
              <a:xfrm rot="20794102">
                <a:off x="4626" y="133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14" name="Freeform 262"/>
              <p:cNvSpPr>
                <a:spLocks noChangeAspect="1"/>
              </p:cNvSpPr>
              <p:nvPr/>
            </p:nvSpPr>
            <p:spPr bwMode="auto">
              <a:xfrm rot="31594102">
                <a:off x="4518" y="137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15" name="Freeform 263"/>
              <p:cNvSpPr>
                <a:spLocks noChangeAspect="1"/>
              </p:cNvSpPr>
              <p:nvPr/>
            </p:nvSpPr>
            <p:spPr bwMode="auto">
              <a:xfrm rot="31594102">
                <a:off x="4504" y="137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16" name="Freeform 264"/>
              <p:cNvSpPr>
                <a:spLocks noChangeAspect="1"/>
              </p:cNvSpPr>
              <p:nvPr/>
            </p:nvSpPr>
            <p:spPr bwMode="auto">
              <a:xfrm rot="31594102">
                <a:off x="4553" y="137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17" name="Freeform 265"/>
              <p:cNvSpPr>
                <a:spLocks noChangeAspect="1"/>
              </p:cNvSpPr>
              <p:nvPr/>
            </p:nvSpPr>
            <p:spPr bwMode="auto">
              <a:xfrm rot="31594102">
                <a:off x="4539" y="137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18" name="Freeform 266"/>
              <p:cNvSpPr>
                <a:spLocks noChangeAspect="1"/>
              </p:cNvSpPr>
              <p:nvPr/>
            </p:nvSpPr>
            <p:spPr bwMode="auto">
              <a:xfrm rot="31594102">
                <a:off x="4590" y="1378"/>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19" name="Freeform 267"/>
              <p:cNvSpPr>
                <a:spLocks noChangeAspect="1"/>
              </p:cNvSpPr>
              <p:nvPr/>
            </p:nvSpPr>
            <p:spPr bwMode="auto">
              <a:xfrm rot="31594102">
                <a:off x="4576" y="137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220" name="Group 268"/>
              <p:cNvGrpSpPr>
                <a:grpSpLocks/>
              </p:cNvGrpSpPr>
              <p:nvPr/>
            </p:nvGrpSpPr>
            <p:grpSpPr bwMode="auto">
              <a:xfrm>
                <a:off x="4494" y="1402"/>
                <a:ext cx="145" cy="40"/>
                <a:chOff x="4494" y="1402"/>
                <a:chExt cx="145" cy="40"/>
              </a:xfrm>
            </p:grpSpPr>
            <p:sp>
              <p:nvSpPr>
                <p:cNvPr id="382221" name="Oval 269"/>
                <p:cNvSpPr>
                  <a:spLocks noChangeAspect="1" noChangeArrowheads="1"/>
                </p:cNvSpPr>
                <p:nvPr/>
              </p:nvSpPr>
              <p:spPr bwMode="auto">
                <a:xfrm rot="11194101">
                  <a:off x="4494" y="1402"/>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22" name="Oval 270"/>
                <p:cNvSpPr>
                  <a:spLocks noChangeAspect="1" noChangeArrowheads="1"/>
                </p:cNvSpPr>
                <p:nvPr/>
              </p:nvSpPr>
              <p:spPr bwMode="auto">
                <a:xfrm rot="11194101">
                  <a:off x="4529" y="140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23" name="Oval 271"/>
                <p:cNvSpPr>
                  <a:spLocks noChangeAspect="1" noChangeArrowheads="1"/>
                </p:cNvSpPr>
                <p:nvPr/>
              </p:nvSpPr>
              <p:spPr bwMode="auto">
                <a:xfrm rot="11194101">
                  <a:off x="4566" y="1409"/>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24" name="Oval 272"/>
                <p:cNvSpPr>
                  <a:spLocks noChangeAspect="1" noChangeArrowheads="1"/>
                </p:cNvSpPr>
                <p:nvPr/>
              </p:nvSpPr>
              <p:spPr bwMode="auto">
                <a:xfrm rot="11194101">
                  <a:off x="4602" y="1413"/>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225" name="Freeform 273"/>
              <p:cNvSpPr>
                <a:spLocks noChangeAspect="1"/>
              </p:cNvSpPr>
              <p:nvPr/>
            </p:nvSpPr>
            <p:spPr bwMode="auto">
              <a:xfrm rot="31594102">
                <a:off x="4626" y="1382"/>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26" name="Freeform 274"/>
              <p:cNvSpPr>
                <a:spLocks noChangeAspect="1"/>
              </p:cNvSpPr>
              <p:nvPr/>
            </p:nvSpPr>
            <p:spPr bwMode="auto">
              <a:xfrm rot="31594102">
                <a:off x="4612" y="138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grpSp>
          <p:nvGrpSpPr>
            <p:cNvPr id="382227" name="Group 275"/>
            <p:cNvGrpSpPr>
              <a:grpSpLocks/>
            </p:cNvGrpSpPr>
            <p:nvPr/>
          </p:nvGrpSpPr>
          <p:grpSpPr bwMode="auto">
            <a:xfrm rot="-506470">
              <a:off x="1864" y="1883"/>
              <a:ext cx="368" cy="365"/>
              <a:chOff x="4494" y="1296"/>
              <a:chExt cx="147" cy="146"/>
            </a:xfrm>
          </p:grpSpPr>
          <p:sp>
            <p:nvSpPr>
              <p:cNvPr id="382228" name="Freeform 276"/>
              <p:cNvSpPr>
                <a:spLocks noChangeAspect="1"/>
              </p:cNvSpPr>
              <p:nvPr/>
            </p:nvSpPr>
            <p:spPr bwMode="auto">
              <a:xfrm rot="20794102">
                <a:off x="4505" y="132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29" name="Freeform 277"/>
              <p:cNvSpPr>
                <a:spLocks noChangeAspect="1"/>
              </p:cNvSpPr>
              <p:nvPr/>
            </p:nvSpPr>
            <p:spPr bwMode="auto">
              <a:xfrm rot="20794102">
                <a:off x="4519" y="132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30" name="Freeform 278"/>
              <p:cNvSpPr>
                <a:spLocks noChangeAspect="1"/>
              </p:cNvSpPr>
              <p:nvPr/>
            </p:nvSpPr>
            <p:spPr bwMode="auto">
              <a:xfrm rot="20794102">
                <a:off x="4541" y="1329"/>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31" name="Freeform 279"/>
              <p:cNvSpPr>
                <a:spLocks noChangeAspect="1"/>
              </p:cNvSpPr>
              <p:nvPr/>
            </p:nvSpPr>
            <p:spPr bwMode="auto">
              <a:xfrm rot="20794102">
                <a:off x="4555" y="133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32" name="Freeform 280"/>
              <p:cNvSpPr>
                <a:spLocks noChangeAspect="1"/>
              </p:cNvSpPr>
              <p:nvPr/>
            </p:nvSpPr>
            <p:spPr bwMode="auto">
              <a:xfrm rot="20794102">
                <a:off x="4577" y="1333"/>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33" name="Freeform 281"/>
              <p:cNvSpPr>
                <a:spLocks noChangeAspect="1"/>
              </p:cNvSpPr>
              <p:nvPr/>
            </p:nvSpPr>
            <p:spPr bwMode="auto">
              <a:xfrm rot="20794102">
                <a:off x="4591" y="133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234" name="Group 282"/>
              <p:cNvGrpSpPr>
                <a:grpSpLocks/>
              </p:cNvGrpSpPr>
              <p:nvPr/>
            </p:nvGrpSpPr>
            <p:grpSpPr bwMode="auto">
              <a:xfrm>
                <a:off x="4497" y="1296"/>
                <a:ext cx="144" cy="40"/>
                <a:chOff x="4497" y="1296"/>
                <a:chExt cx="144" cy="40"/>
              </a:xfrm>
            </p:grpSpPr>
            <p:sp>
              <p:nvSpPr>
                <p:cNvPr id="382235" name="Oval 283"/>
                <p:cNvSpPr>
                  <a:spLocks noChangeAspect="1" noChangeArrowheads="1"/>
                </p:cNvSpPr>
                <p:nvPr/>
              </p:nvSpPr>
              <p:spPr bwMode="auto">
                <a:xfrm rot="394101">
                  <a:off x="4497" y="129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36" name="Oval 284"/>
                <p:cNvSpPr>
                  <a:spLocks noChangeAspect="1" noChangeArrowheads="1"/>
                </p:cNvSpPr>
                <p:nvPr/>
              </p:nvSpPr>
              <p:spPr bwMode="auto">
                <a:xfrm rot="394101">
                  <a:off x="4533" y="1300"/>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37" name="Oval 285"/>
                <p:cNvSpPr>
                  <a:spLocks noChangeAspect="1" noChangeArrowheads="1"/>
                </p:cNvSpPr>
                <p:nvPr/>
              </p:nvSpPr>
              <p:spPr bwMode="auto">
                <a:xfrm rot="394101">
                  <a:off x="4569" y="1304"/>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38" name="Oval 286"/>
                <p:cNvSpPr>
                  <a:spLocks noChangeAspect="1" noChangeArrowheads="1"/>
                </p:cNvSpPr>
                <p:nvPr/>
              </p:nvSpPr>
              <p:spPr bwMode="auto">
                <a:xfrm rot="394101">
                  <a:off x="4604" y="1307"/>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239" name="Freeform 287"/>
              <p:cNvSpPr>
                <a:spLocks noChangeAspect="1"/>
              </p:cNvSpPr>
              <p:nvPr/>
            </p:nvSpPr>
            <p:spPr bwMode="auto">
              <a:xfrm rot="20794102">
                <a:off x="4612" y="133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40" name="Freeform 288"/>
              <p:cNvSpPr>
                <a:spLocks noChangeAspect="1"/>
              </p:cNvSpPr>
              <p:nvPr/>
            </p:nvSpPr>
            <p:spPr bwMode="auto">
              <a:xfrm rot="20794102">
                <a:off x="4626" y="133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41" name="Freeform 289"/>
              <p:cNvSpPr>
                <a:spLocks noChangeAspect="1"/>
              </p:cNvSpPr>
              <p:nvPr/>
            </p:nvSpPr>
            <p:spPr bwMode="auto">
              <a:xfrm rot="31594102">
                <a:off x="4518" y="137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42" name="Freeform 290"/>
              <p:cNvSpPr>
                <a:spLocks noChangeAspect="1"/>
              </p:cNvSpPr>
              <p:nvPr/>
            </p:nvSpPr>
            <p:spPr bwMode="auto">
              <a:xfrm rot="31594102">
                <a:off x="4504" y="137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43" name="Freeform 291"/>
              <p:cNvSpPr>
                <a:spLocks noChangeAspect="1"/>
              </p:cNvSpPr>
              <p:nvPr/>
            </p:nvSpPr>
            <p:spPr bwMode="auto">
              <a:xfrm rot="31594102">
                <a:off x="4553" y="137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44" name="Freeform 292"/>
              <p:cNvSpPr>
                <a:spLocks noChangeAspect="1"/>
              </p:cNvSpPr>
              <p:nvPr/>
            </p:nvSpPr>
            <p:spPr bwMode="auto">
              <a:xfrm rot="31594102">
                <a:off x="4539" y="137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45" name="Freeform 293"/>
              <p:cNvSpPr>
                <a:spLocks noChangeAspect="1"/>
              </p:cNvSpPr>
              <p:nvPr/>
            </p:nvSpPr>
            <p:spPr bwMode="auto">
              <a:xfrm rot="31594102">
                <a:off x="4590" y="1378"/>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46" name="Freeform 294"/>
              <p:cNvSpPr>
                <a:spLocks noChangeAspect="1"/>
              </p:cNvSpPr>
              <p:nvPr/>
            </p:nvSpPr>
            <p:spPr bwMode="auto">
              <a:xfrm rot="31594102">
                <a:off x="4576" y="137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247" name="Group 295"/>
              <p:cNvGrpSpPr>
                <a:grpSpLocks/>
              </p:cNvGrpSpPr>
              <p:nvPr/>
            </p:nvGrpSpPr>
            <p:grpSpPr bwMode="auto">
              <a:xfrm>
                <a:off x="4494" y="1402"/>
                <a:ext cx="145" cy="40"/>
                <a:chOff x="4494" y="1402"/>
                <a:chExt cx="145" cy="40"/>
              </a:xfrm>
            </p:grpSpPr>
            <p:sp>
              <p:nvSpPr>
                <p:cNvPr id="382248" name="Oval 296"/>
                <p:cNvSpPr>
                  <a:spLocks noChangeAspect="1" noChangeArrowheads="1"/>
                </p:cNvSpPr>
                <p:nvPr/>
              </p:nvSpPr>
              <p:spPr bwMode="auto">
                <a:xfrm rot="11194101">
                  <a:off x="4494" y="1402"/>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49" name="Oval 297"/>
                <p:cNvSpPr>
                  <a:spLocks noChangeAspect="1" noChangeArrowheads="1"/>
                </p:cNvSpPr>
                <p:nvPr/>
              </p:nvSpPr>
              <p:spPr bwMode="auto">
                <a:xfrm rot="11194101">
                  <a:off x="4529" y="140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50" name="Oval 298"/>
                <p:cNvSpPr>
                  <a:spLocks noChangeAspect="1" noChangeArrowheads="1"/>
                </p:cNvSpPr>
                <p:nvPr/>
              </p:nvSpPr>
              <p:spPr bwMode="auto">
                <a:xfrm rot="11194101">
                  <a:off x="4566" y="1409"/>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51" name="Oval 299"/>
                <p:cNvSpPr>
                  <a:spLocks noChangeAspect="1" noChangeArrowheads="1"/>
                </p:cNvSpPr>
                <p:nvPr/>
              </p:nvSpPr>
              <p:spPr bwMode="auto">
                <a:xfrm rot="11194101">
                  <a:off x="4602" y="1413"/>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252" name="Freeform 300"/>
              <p:cNvSpPr>
                <a:spLocks noChangeAspect="1"/>
              </p:cNvSpPr>
              <p:nvPr/>
            </p:nvSpPr>
            <p:spPr bwMode="auto">
              <a:xfrm rot="31594102">
                <a:off x="4626" y="1382"/>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53" name="Freeform 301"/>
              <p:cNvSpPr>
                <a:spLocks noChangeAspect="1"/>
              </p:cNvSpPr>
              <p:nvPr/>
            </p:nvSpPr>
            <p:spPr bwMode="auto">
              <a:xfrm rot="31594102">
                <a:off x="4612" y="138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sp>
          <p:nvSpPr>
            <p:cNvPr id="382254" name="Freeform 302"/>
            <p:cNvSpPr>
              <a:spLocks noChangeAspect="1"/>
            </p:cNvSpPr>
            <p:nvPr/>
          </p:nvSpPr>
          <p:spPr bwMode="auto">
            <a:xfrm rot="19950015">
              <a:off x="12" y="2190"/>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55" name="Freeform 303"/>
            <p:cNvSpPr>
              <a:spLocks noChangeAspect="1"/>
            </p:cNvSpPr>
            <p:nvPr/>
          </p:nvSpPr>
          <p:spPr bwMode="auto">
            <a:xfrm rot="19950015">
              <a:off x="46" y="2184"/>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56" name="Freeform 304"/>
            <p:cNvSpPr>
              <a:spLocks noChangeAspect="1"/>
            </p:cNvSpPr>
            <p:nvPr/>
          </p:nvSpPr>
          <p:spPr bwMode="auto">
            <a:xfrm rot="19950015">
              <a:off x="101" y="2178"/>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57" name="Freeform 305"/>
            <p:cNvSpPr>
              <a:spLocks noChangeAspect="1"/>
            </p:cNvSpPr>
            <p:nvPr/>
          </p:nvSpPr>
          <p:spPr bwMode="auto">
            <a:xfrm rot="19950015">
              <a:off x="136" y="2172"/>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58" name="Oval 306"/>
            <p:cNvSpPr>
              <a:spLocks noChangeAspect="1" noChangeArrowheads="1"/>
            </p:cNvSpPr>
            <p:nvPr/>
          </p:nvSpPr>
          <p:spPr bwMode="auto">
            <a:xfrm rot="-449986">
              <a:off x="-28" y="2115"/>
              <a:ext cx="93" cy="73"/>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59" name="Oval 307"/>
            <p:cNvSpPr>
              <a:spLocks noChangeAspect="1" noChangeArrowheads="1"/>
            </p:cNvSpPr>
            <p:nvPr/>
          </p:nvSpPr>
          <p:spPr bwMode="auto">
            <a:xfrm rot="-449986">
              <a:off x="62" y="2103"/>
              <a:ext cx="93" cy="73"/>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60" name="Oval 308"/>
            <p:cNvSpPr>
              <a:spLocks noChangeAspect="1" noChangeArrowheads="1"/>
            </p:cNvSpPr>
            <p:nvPr/>
          </p:nvSpPr>
          <p:spPr bwMode="auto">
            <a:xfrm rot="-449986">
              <a:off x="149" y="2090"/>
              <a:ext cx="92" cy="72"/>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61" name="Freeform 309"/>
            <p:cNvSpPr>
              <a:spLocks noChangeAspect="1"/>
            </p:cNvSpPr>
            <p:nvPr/>
          </p:nvSpPr>
          <p:spPr bwMode="auto">
            <a:xfrm rot="19950015">
              <a:off x="187" y="2164"/>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62" name="Freeform 310"/>
            <p:cNvSpPr>
              <a:spLocks noChangeAspect="1"/>
            </p:cNvSpPr>
            <p:nvPr/>
          </p:nvSpPr>
          <p:spPr bwMode="auto">
            <a:xfrm rot="19950015">
              <a:off x="222" y="2158"/>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63" name="Freeform 311"/>
            <p:cNvSpPr>
              <a:spLocks noChangeAspect="1"/>
            </p:cNvSpPr>
            <p:nvPr/>
          </p:nvSpPr>
          <p:spPr bwMode="auto">
            <a:xfrm rot="30750015">
              <a:off x="69" y="2295"/>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64" name="Freeform 312"/>
            <p:cNvSpPr>
              <a:spLocks noChangeAspect="1"/>
            </p:cNvSpPr>
            <p:nvPr/>
          </p:nvSpPr>
          <p:spPr bwMode="auto">
            <a:xfrm rot="30750015">
              <a:off x="34" y="2300"/>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65" name="Freeform 313"/>
            <p:cNvSpPr>
              <a:spLocks noChangeAspect="1"/>
            </p:cNvSpPr>
            <p:nvPr/>
          </p:nvSpPr>
          <p:spPr bwMode="auto">
            <a:xfrm rot="30750015">
              <a:off x="160" y="2279"/>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66" name="Freeform 314"/>
            <p:cNvSpPr>
              <a:spLocks noChangeAspect="1"/>
            </p:cNvSpPr>
            <p:nvPr/>
          </p:nvSpPr>
          <p:spPr bwMode="auto">
            <a:xfrm rot="30750015">
              <a:off x="125" y="2286"/>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67" name="Oval 315"/>
            <p:cNvSpPr>
              <a:spLocks noChangeAspect="1" noChangeArrowheads="1"/>
            </p:cNvSpPr>
            <p:nvPr/>
          </p:nvSpPr>
          <p:spPr bwMode="auto">
            <a:xfrm rot="10350014">
              <a:off x="27" y="2374"/>
              <a:ext cx="92" cy="73"/>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68" name="Oval 316"/>
            <p:cNvSpPr>
              <a:spLocks noChangeAspect="1" noChangeArrowheads="1"/>
            </p:cNvSpPr>
            <p:nvPr/>
          </p:nvSpPr>
          <p:spPr bwMode="auto">
            <a:xfrm rot="10350014">
              <a:off x="118" y="2359"/>
              <a:ext cx="93" cy="72"/>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69" name="Oval 317"/>
            <p:cNvSpPr>
              <a:spLocks noChangeAspect="1" noChangeArrowheads="1"/>
            </p:cNvSpPr>
            <p:nvPr/>
          </p:nvSpPr>
          <p:spPr bwMode="auto">
            <a:xfrm rot="10350014">
              <a:off x="208" y="2347"/>
              <a:ext cx="93" cy="72"/>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70" name="Freeform 318"/>
            <p:cNvSpPr>
              <a:spLocks noChangeAspect="1"/>
            </p:cNvSpPr>
            <p:nvPr/>
          </p:nvSpPr>
          <p:spPr bwMode="auto">
            <a:xfrm rot="30750015">
              <a:off x="249" y="2267"/>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71" name="Freeform 319"/>
            <p:cNvSpPr>
              <a:spLocks noChangeAspect="1"/>
            </p:cNvSpPr>
            <p:nvPr/>
          </p:nvSpPr>
          <p:spPr bwMode="auto">
            <a:xfrm rot="30750015">
              <a:off x="215" y="2273"/>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272" name="Group 320"/>
            <p:cNvGrpSpPr>
              <a:grpSpLocks/>
            </p:cNvGrpSpPr>
            <p:nvPr/>
          </p:nvGrpSpPr>
          <p:grpSpPr bwMode="auto">
            <a:xfrm rot="-806517">
              <a:off x="262" y="2042"/>
              <a:ext cx="368" cy="365"/>
              <a:chOff x="4494" y="1296"/>
              <a:chExt cx="147" cy="146"/>
            </a:xfrm>
          </p:grpSpPr>
          <p:sp>
            <p:nvSpPr>
              <p:cNvPr id="382273" name="Freeform 321"/>
              <p:cNvSpPr>
                <a:spLocks noChangeAspect="1"/>
              </p:cNvSpPr>
              <p:nvPr/>
            </p:nvSpPr>
            <p:spPr bwMode="auto">
              <a:xfrm rot="20794102">
                <a:off x="4505" y="132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74" name="Freeform 322"/>
              <p:cNvSpPr>
                <a:spLocks noChangeAspect="1"/>
              </p:cNvSpPr>
              <p:nvPr/>
            </p:nvSpPr>
            <p:spPr bwMode="auto">
              <a:xfrm rot="20794102">
                <a:off x="4519" y="132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75" name="Freeform 323"/>
              <p:cNvSpPr>
                <a:spLocks noChangeAspect="1"/>
              </p:cNvSpPr>
              <p:nvPr/>
            </p:nvSpPr>
            <p:spPr bwMode="auto">
              <a:xfrm rot="20794102">
                <a:off x="4541" y="1329"/>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76" name="Freeform 324"/>
              <p:cNvSpPr>
                <a:spLocks noChangeAspect="1"/>
              </p:cNvSpPr>
              <p:nvPr/>
            </p:nvSpPr>
            <p:spPr bwMode="auto">
              <a:xfrm rot="20794102">
                <a:off x="4555" y="133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77" name="Freeform 325"/>
              <p:cNvSpPr>
                <a:spLocks noChangeAspect="1"/>
              </p:cNvSpPr>
              <p:nvPr/>
            </p:nvSpPr>
            <p:spPr bwMode="auto">
              <a:xfrm rot="20794102">
                <a:off x="4577" y="1333"/>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78" name="Freeform 326"/>
              <p:cNvSpPr>
                <a:spLocks noChangeAspect="1"/>
              </p:cNvSpPr>
              <p:nvPr/>
            </p:nvSpPr>
            <p:spPr bwMode="auto">
              <a:xfrm rot="20794102">
                <a:off x="4591" y="133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279" name="Group 327"/>
              <p:cNvGrpSpPr>
                <a:grpSpLocks/>
              </p:cNvGrpSpPr>
              <p:nvPr/>
            </p:nvGrpSpPr>
            <p:grpSpPr bwMode="auto">
              <a:xfrm>
                <a:off x="4497" y="1296"/>
                <a:ext cx="144" cy="40"/>
                <a:chOff x="4497" y="1296"/>
                <a:chExt cx="144" cy="40"/>
              </a:xfrm>
            </p:grpSpPr>
            <p:sp>
              <p:nvSpPr>
                <p:cNvPr id="382280" name="Oval 328"/>
                <p:cNvSpPr>
                  <a:spLocks noChangeAspect="1" noChangeArrowheads="1"/>
                </p:cNvSpPr>
                <p:nvPr/>
              </p:nvSpPr>
              <p:spPr bwMode="auto">
                <a:xfrm rot="394101">
                  <a:off x="4497" y="129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81" name="Oval 329"/>
                <p:cNvSpPr>
                  <a:spLocks noChangeAspect="1" noChangeArrowheads="1"/>
                </p:cNvSpPr>
                <p:nvPr/>
              </p:nvSpPr>
              <p:spPr bwMode="auto">
                <a:xfrm rot="394101">
                  <a:off x="4533" y="1300"/>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82" name="Oval 330"/>
                <p:cNvSpPr>
                  <a:spLocks noChangeAspect="1" noChangeArrowheads="1"/>
                </p:cNvSpPr>
                <p:nvPr/>
              </p:nvSpPr>
              <p:spPr bwMode="auto">
                <a:xfrm rot="394101">
                  <a:off x="4569" y="1304"/>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83" name="Oval 331"/>
                <p:cNvSpPr>
                  <a:spLocks noChangeAspect="1" noChangeArrowheads="1"/>
                </p:cNvSpPr>
                <p:nvPr/>
              </p:nvSpPr>
              <p:spPr bwMode="auto">
                <a:xfrm rot="394101">
                  <a:off x="4604" y="1307"/>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284" name="Freeform 332"/>
              <p:cNvSpPr>
                <a:spLocks noChangeAspect="1"/>
              </p:cNvSpPr>
              <p:nvPr/>
            </p:nvSpPr>
            <p:spPr bwMode="auto">
              <a:xfrm rot="20794102">
                <a:off x="4612" y="133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85" name="Freeform 333"/>
              <p:cNvSpPr>
                <a:spLocks noChangeAspect="1"/>
              </p:cNvSpPr>
              <p:nvPr/>
            </p:nvSpPr>
            <p:spPr bwMode="auto">
              <a:xfrm rot="20794102">
                <a:off x="4626" y="133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86" name="Freeform 334"/>
              <p:cNvSpPr>
                <a:spLocks noChangeAspect="1"/>
              </p:cNvSpPr>
              <p:nvPr/>
            </p:nvSpPr>
            <p:spPr bwMode="auto">
              <a:xfrm rot="31594102">
                <a:off x="4518" y="137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87" name="Freeform 335"/>
              <p:cNvSpPr>
                <a:spLocks noChangeAspect="1"/>
              </p:cNvSpPr>
              <p:nvPr/>
            </p:nvSpPr>
            <p:spPr bwMode="auto">
              <a:xfrm rot="31594102">
                <a:off x="4504" y="137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88" name="Freeform 336"/>
              <p:cNvSpPr>
                <a:spLocks noChangeAspect="1"/>
              </p:cNvSpPr>
              <p:nvPr/>
            </p:nvSpPr>
            <p:spPr bwMode="auto">
              <a:xfrm rot="31594102">
                <a:off x="4553" y="137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89" name="Freeform 337"/>
              <p:cNvSpPr>
                <a:spLocks noChangeAspect="1"/>
              </p:cNvSpPr>
              <p:nvPr/>
            </p:nvSpPr>
            <p:spPr bwMode="auto">
              <a:xfrm rot="31594102">
                <a:off x="4539" y="137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90" name="Freeform 338"/>
              <p:cNvSpPr>
                <a:spLocks noChangeAspect="1"/>
              </p:cNvSpPr>
              <p:nvPr/>
            </p:nvSpPr>
            <p:spPr bwMode="auto">
              <a:xfrm rot="31594102">
                <a:off x="4590" y="1378"/>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91" name="Freeform 339"/>
              <p:cNvSpPr>
                <a:spLocks noChangeAspect="1"/>
              </p:cNvSpPr>
              <p:nvPr/>
            </p:nvSpPr>
            <p:spPr bwMode="auto">
              <a:xfrm rot="31594102">
                <a:off x="4576" y="137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292" name="Group 340"/>
              <p:cNvGrpSpPr>
                <a:grpSpLocks/>
              </p:cNvGrpSpPr>
              <p:nvPr/>
            </p:nvGrpSpPr>
            <p:grpSpPr bwMode="auto">
              <a:xfrm>
                <a:off x="4494" y="1402"/>
                <a:ext cx="145" cy="40"/>
                <a:chOff x="4494" y="1402"/>
                <a:chExt cx="145" cy="40"/>
              </a:xfrm>
            </p:grpSpPr>
            <p:sp>
              <p:nvSpPr>
                <p:cNvPr id="382293" name="Oval 341"/>
                <p:cNvSpPr>
                  <a:spLocks noChangeAspect="1" noChangeArrowheads="1"/>
                </p:cNvSpPr>
                <p:nvPr/>
              </p:nvSpPr>
              <p:spPr bwMode="auto">
                <a:xfrm rot="11194101">
                  <a:off x="4494" y="1402"/>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94" name="Oval 342"/>
                <p:cNvSpPr>
                  <a:spLocks noChangeAspect="1" noChangeArrowheads="1"/>
                </p:cNvSpPr>
                <p:nvPr/>
              </p:nvSpPr>
              <p:spPr bwMode="auto">
                <a:xfrm rot="11194101">
                  <a:off x="4529" y="140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95" name="Oval 343"/>
                <p:cNvSpPr>
                  <a:spLocks noChangeAspect="1" noChangeArrowheads="1"/>
                </p:cNvSpPr>
                <p:nvPr/>
              </p:nvSpPr>
              <p:spPr bwMode="auto">
                <a:xfrm rot="11194101">
                  <a:off x="4566" y="1409"/>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296" name="Oval 344"/>
                <p:cNvSpPr>
                  <a:spLocks noChangeAspect="1" noChangeArrowheads="1"/>
                </p:cNvSpPr>
                <p:nvPr/>
              </p:nvSpPr>
              <p:spPr bwMode="auto">
                <a:xfrm rot="11194101">
                  <a:off x="4602" y="1413"/>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297" name="Freeform 345"/>
              <p:cNvSpPr>
                <a:spLocks noChangeAspect="1"/>
              </p:cNvSpPr>
              <p:nvPr/>
            </p:nvSpPr>
            <p:spPr bwMode="auto">
              <a:xfrm rot="31594102">
                <a:off x="4626" y="1382"/>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298" name="Freeform 346"/>
              <p:cNvSpPr>
                <a:spLocks noChangeAspect="1"/>
              </p:cNvSpPr>
              <p:nvPr/>
            </p:nvSpPr>
            <p:spPr bwMode="auto">
              <a:xfrm rot="31594102">
                <a:off x="4612" y="138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grpSp>
          <p:nvGrpSpPr>
            <p:cNvPr id="382299" name="Group 347"/>
            <p:cNvGrpSpPr>
              <a:grpSpLocks/>
            </p:cNvGrpSpPr>
            <p:nvPr/>
          </p:nvGrpSpPr>
          <p:grpSpPr bwMode="auto">
            <a:xfrm rot="-806517">
              <a:off x="618" y="1994"/>
              <a:ext cx="368" cy="365"/>
              <a:chOff x="4494" y="1296"/>
              <a:chExt cx="147" cy="146"/>
            </a:xfrm>
          </p:grpSpPr>
          <p:sp>
            <p:nvSpPr>
              <p:cNvPr id="382300" name="Freeform 348"/>
              <p:cNvSpPr>
                <a:spLocks noChangeAspect="1"/>
              </p:cNvSpPr>
              <p:nvPr/>
            </p:nvSpPr>
            <p:spPr bwMode="auto">
              <a:xfrm rot="20794102">
                <a:off x="4505" y="132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01" name="Freeform 349"/>
              <p:cNvSpPr>
                <a:spLocks noChangeAspect="1"/>
              </p:cNvSpPr>
              <p:nvPr/>
            </p:nvSpPr>
            <p:spPr bwMode="auto">
              <a:xfrm rot="20794102">
                <a:off x="4519" y="132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02" name="Freeform 350"/>
              <p:cNvSpPr>
                <a:spLocks noChangeAspect="1"/>
              </p:cNvSpPr>
              <p:nvPr/>
            </p:nvSpPr>
            <p:spPr bwMode="auto">
              <a:xfrm rot="20794102">
                <a:off x="4541" y="1329"/>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03" name="Freeform 351"/>
              <p:cNvSpPr>
                <a:spLocks noChangeAspect="1"/>
              </p:cNvSpPr>
              <p:nvPr/>
            </p:nvSpPr>
            <p:spPr bwMode="auto">
              <a:xfrm rot="20794102">
                <a:off x="4555" y="133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04" name="Freeform 352"/>
              <p:cNvSpPr>
                <a:spLocks noChangeAspect="1"/>
              </p:cNvSpPr>
              <p:nvPr/>
            </p:nvSpPr>
            <p:spPr bwMode="auto">
              <a:xfrm rot="20794102">
                <a:off x="4577" y="1333"/>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05" name="Freeform 353"/>
              <p:cNvSpPr>
                <a:spLocks noChangeAspect="1"/>
              </p:cNvSpPr>
              <p:nvPr/>
            </p:nvSpPr>
            <p:spPr bwMode="auto">
              <a:xfrm rot="20794102">
                <a:off x="4591" y="133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306" name="Group 354"/>
              <p:cNvGrpSpPr>
                <a:grpSpLocks/>
              </p:cNvGrpSpPr>
              <p:nvPr/>
            </p:nvGrpSpPr>
            <p:grpSpPr bwMode="auto">
              <a:xfrm>
                <a:off x="4497" y="1296"/>
                <a:ext cx="144" cy="40"/>
                <a:chOff x="4497" y="1296"/>
                <a:chExt cx="144" cy="40"/>
              </a:xfrm>
            </p:grpSpPr>
            <p:sp>
              <p:nvSpPr>
                <p:cNvPr id="382307" name="Oval 355"/>
                <p:cNvSpPr>
                  <a:spLocks noChangeAspect="1" noChangeArrowheads="1"/>
                </p:cNvSpPr>
                <p:nvPr/>
              </p:nvSpPr>
              <p:spPr bwMode="auto">
                <a:xfrm rot="394101">
                  <a:off x="4497" y="129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308" name="Oval 356"/>
                <p:cNvSpPr>
                  <a:spLocks noChangeAspect="1" noChangeArrowheads="1"/>
                </p:cNvSpPr>
                <p:nvPr/>
              </p:nvSpPr>
              <p:spPr bwMode="auto">
                <a:xfrm rot="394101">
                  <a:off x="4533" y="1300"/>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309" name="Oval 357"/>
                <p:cNvSpPr>
                  <a:spLocks noChangeAspect="1" noChangeArrowheads="1"/>
                </p:cNvSpPr>
                <p:nvPr/>
              </p:nvSpPr>
              <p:spPr bwMode="auto">
                <a:xfrm rot="394101">
                  <a:off x="4569" y="1304"/>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310" name="Oval 358"/>
                <p:cNvSpPr>
                  <a:spLocks noChangeAspect="1" noChangeArrowheads="1"/>
                </p:cNvSpPr>
                <p:nvPr/>
              </p:nvSpPr>
              <p:spPr bwMode="auto">
                <a:xfrm rot="394101">
                  <a:off x="4604" y="1307"/>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311" name="Freeform 359"/>
              <p:cNvSpPr>
                <a:spLocks noChangeAspect="1"/>
              </p:cNvSpPr>
              <p:nvPr/>
            </p:nvSpPr>
            <p:spPr bwMode="auto">
              <a:xfrm rot="20794102">
                <a:off x="4612" y="133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12" name="Freeform 360"/>
              <p:cNvSpPr>
                <a:spLocks noChangeAspect="1"/>
              </p:cNvSpPr>
              <p:nvPr/>
            </p:nvSpPr>
            <p:spPr bwMode="auto">
              <a:xfrm rot="20794102">
                <a:off x="4626" y="133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13" name="Freeform 361"/>
              <p:cNvSpPr>
                <a:spLocks noChangeAspect="1"/>
              </p:cNvSpPr>
              <p:nvPr/>
            </p:nvSpPr>
            <p:spPr bwMode="auto">
              <a:xfrm rot="31594102">
                <a:off x="4518" y="137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14" name="Freeform 362"/>
              <p:cNvSpPr>
                <a:spLocks noChangeAspect="1"/>
              </p:cNvSpPr>
              <p:nvPr/>
            </p:nvSpPr>
            <p:spPr bwMode="auto">
              <a:xfrm rot="31594102">
                <a:off x="4504" y="137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15" name="Freeform 363"/>
              <p:cNvSpPr>
                <a:spLocks noChangeAspect="1"/>
              </p:cNvSpPr>
              <p:nvPr/>
            </p:nvSpPr>
            <p:spPr bwMode="auto">
              <a:xfrm rot="31594102">
                <a:off x="4553" y="137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16" name="Freeform 364"/>
              <p:cNvSpPr>
                <a:spLocks noChangeAspect="1"/>
              </p:cNvSpPr>
              <p:nvPr/>
            </p:nvSpPr>
            <p:spPr bwMode="auto">
              <a:xfrm rot="31594102">
                <a:off x="4539" y="137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17" name="Freeform 365"/>
              <p:cNvSpPr>
                <a:spLocks noChangeAspect="1"/>
              </p:cNvSpPr>
              <p:nvPr/>
            </p:nvSpPr>
            <p:spPr bwMode="auto">
              <a:xfrm rot="31594102">
                <a:off x="4590" y="1378"/>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18" name="Freeform 366"/>
              <p:cNvSpPr>
                <a:spLocks noChangeAspect="1"/>
              </p:cNvSpPr>
              <p:nvPr/>
            </p:nvSpPr>
            <p:spPr bwMode="auto">
              <a:xfrm rot="31594102">
                <a:off x="4576" y="137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319" name="Group 367"/>
              <p:cNvGrpSpPr>
                <a:grpSpLocks/>
              </p:cNvGrpSpPr>
              <p:nvPr/>
            </p:nvGrpSpPr>
            <p:grpSpPr bwMode="auto">
              <a:xfrm>
                <a:off x="4494" y="1402"/>
                <a:ext cx="145" cy="40"/>
                <a:chOff x="4494" y="1402"/>
                <a:chExt cx="145" cy="40"/>
              </a:xfrm>
            </p:grpSpPr>
            <p:sp>
              <p:nvSpPr>
                <p:cNvPr id="382320" name="Oval 368"/>
                <p:cNvSpPr>
                  <a:spLocks noChangeAspect="1" noChangeArrowheads="1"/>
                </p:cNvSpPr>
                <p:nvPr/>
              </p:nvSpPr>
              <p:spPr bwMode="auto">
                <a:xfrm rot="11194101">
                  <a:off x="4494" y="1402"/>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321" name="Oval 369"/>
                <p:cNvSpPr>
                  <a:spLocks noChangeAspect="1" noChangeArrowheads="1"/>
                </p:cNvSpPr>
                <p:nvPr/>
              </p:nvSpPr>
              <p:spPr bwMode="auto">
                <a:xfrm rot="11194101">
                  <a:off x="4529" y="140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322" name="Oval 370"/>
                <p:cNvSpPr>
                  <a:spLocks noChangeAspect="1" noChangeArrowheads="1"/>
                </p:cNvSpPr>
                <p:nvPr/>
              </p:nvSpPr>
              <p:spPr bwMode="auto">
                <a:xfrm rot="11194101">
                  <a:off x="4566" y="1409"/>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323" name="Oval 371"/>
                <p:cNvSpPr>
                  <a:spLocks noChangeAspect="1" noChangeArrowheads="1"/>
                </p:cNvSpPr>
                <p:nvPr/>
              </p:nvSpPr>
              <p:spPr bwMode="auto">
                <a:xfrm rot="11194101">
                  <a:off x="4602" y="1413"/>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324" name="Freeform 372"/>
              <p:cNvSpPr>
                <a:spLocks noChangeAspect="1"/>
              </p:cNvSpPr>
              <p:nvPr/>
            </p:nvSpPr>
            <p:spPr bwMode="auto">
              <a:xfrm rot="31594102">
                <a:off x="4626" y="1382"/>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25" name="Freeform 373"/>
              <p:cNvSpPr>
                <a:spLocks noChangeAspect="1"/>
              </p:cNvSpPr>
              <p:nvPr/>
            </p:nvSpPr>
            <p:spPr bwMode="auto">
              <a:xfrm rot="31594102">
                <a:off x="4612" y="138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grpSp>
          <p:nvGrpSpPr>
            <p:cNvPr id="382326" name="Group 374"/>
            <p:cNvGrpSpPr>
              <a:grpSpLocks/>
            </p:cNvGrpSpPr>
            <p:nvPr/>
          </p:nvGrpSpPr>
          <p:grpSpPr bwMode="auto">
            <a:xfrm rot="-581199">
              <a:off x="1505" y="1905"/>
              <a:ext cx="368" cy="365"/>
              <a:chOff x="4494" y="1296"/>
              <a:chExt cx="147" cy="146"/>
            </a:xfrm>
          </p:grpSpPr>
          <p:sp>
            <p:nvSpPr>
              <p:cNvPr id="382327" name="Freeform 375"/>
              <p:cNvSpPr>
                <a:spLocks noChangeAspect="1"/>
              </p:cNvSpPr>
              <p:nvPr/>
            </p:nvSpPr>
            <p:spPr bwMode="auto">
              <a:xfrm rot="20794102">
                <a:off x="4505" y="132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28" name="Freeform 376"/>
              <p:cNvSpPr>
                <a:spLocks noChangeAspect="1"/>
              </p:cNvSpPr>
              <p:nvPr/>
            </p:nvSpPr>
            <p:spPr bwMode="auto">
              <a:xfrm rot="20794102">
                <a:off x="4519" y="132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29" name="Freeform 377"/>
              <p:cNvSpPr>
                <a:spLocks noChangeAspect="1"/>
              </p:cNvSpPr>
              <p:nvPr/>
            </p:nvSpPr>
            <p:spPr bwMode="auto">
              <a:xfrm rot="20794102">
                <a:off x="4541" y="1329"/>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30" name="Freeform 378"/>
              <p:cNvSpPr>
                <a:spLocks noChangeAspect="1"/>
              </p:cNvSpPr>
              <p:nvPr/>
            </p:nvSpPr>
            <p:spPr bwMode="auto">
              <a:xfrm rot="20794102">
                <a:off x="4555" y="133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31" name="Freeform 379"/>
              <p:cNvSpPr>
                <a:spLocks noChangeAspect="1"/>
              </p:cNvSpPr>
              <p:nvPr/>
            </p:nvSpPr>
            <p:spPr bwMode="auto">
              <a:xfrm rot="20794102">
                <a:off x="4577" y="1333"/>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32" name="Freeform 380"/>
              <p:cNvSpPr>
                <a:spLocks noChangeAspect="1"/>
              </p:cNvSpPr>
              <p:nvPr/>
            </p:nvSpPr>
            <p:spPr bwMode="auto">
              <a:xfrm rot="20794102">
                <a:off x="4591" y="133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333" name="Group 381"/>
              <p:cNvGrpSpPr>
                <a:grpSpLocks/>
              </p:cNvGrpSpPr>
              <p:nvPr/>
            </p:nvGrpSpPr>
            <p:grpSpPr bwMode="auto">
              <a:xfrm>
                <a:off x="4497" y="1296"/>
                <a:ext cx="144" cy="40"/>
                <a:chOff x="4497" y="1296"/>
                <a:chExt cx="144" cy="40"/>
              </a:xfrm>
            </p:grpSpPr>
            <p:sp>
              <p:nvSpPr>
                <p:cNvPr id="382334" name="Oval 382"/>
                <p:cNvSpPr>
                  <a:spLocks noChangeAspect="1" noChangeArrowheads="1"/>
                </p:cNvSpPr>
                <p:nvPr/>
              </p:nvSpPr>
              <p:spPr bwMode="auto">
                <a:xfrm rot="394101">
                  <a:off x="4497" y="129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335" name="Oval 383"/>
                <p:cNvSpPr>
                  <a:spLocks noChangeAspect="1" noChangeArrowheads="1"/>
                </p:cNvSpPr>
                <p:nvPr/>
              </p:nvSpPr>
              <p:spPr bwMode="auto">
                <a:xfrm rot="394101">
                  <a:off x="4533" y="1300"/>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336" name="Oval 384"/>
                <p:cNvSpPr>
                  <a:spLocks noChangeAspect="1" noChangeArrowheads="1"/>
                </p:cNvSpPr>
                <p:nvPr/>
              </p:nvSpPr>
              <p:spPr bwMode="auto">
                <a:xfrm rot="394101">
                  <a:off x="4569" y="1304"/>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337" name="Oval 385"/>
                <p:cNvSpPr>
                  <a:spLocks noChangeAspect="1" noChangeArrowheads="1"/>
                </p:cNvSpPr>
                <p:nvPr/>
              </p:nvSpPr>
              <p:spPr bwMode="auto">
                <a:xfrm rot="394101">
                  <a:off x="4604" y="1307"/>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338" name="Freeform 386"/>
              <p:cNvSpPr>
                <a:spLocks noChangeAspect="1"/>
              </p:cNvSpPr>
              <p:nvPr/>
            </p:nvSpPr>
            <p:spPr bwMode="auto">
              <a:xfrm rot="20794102">
                <a:off x="4612" y="1336"/>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39" name="Freeform 387"/>
              <p:cNvSpPr>
                <a:spLocks noChangeAspect="1"/>
              </p:cNvSpPr>
              <p:nvPr/>
            </p:nvSpPr>
            <p:spPr bwMode="auto">
              <a:xfrm rot="20794102">
                <a:off x="4626" y="133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40" name="Freeform 388"/>
              <p:cNvSpPr>
                <a:spLocks noChangeAspect="1"/>
              </p:cNvSpPr>
              <p:nvPr/>
            </p:nvSpPr>
            <p:spPr bwMode="auto">
              <a:xfrm rot="31594102">
                <a:off x="4518" y="137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41" name="Freeform 389"/>
              <p:cNvSpPr>
                <a:spLocks noChangeAspect="1"/>
              </p:cNvSpPr>
              <p:nvPr/>
            </p:nvSpPr>
            <p:spPr bwMode="auto">
              <a:xfrm rot="31594102">
                <a:off x="4504" y="1370"/>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42" name="Freeform 390"/>
              <p:cNvSpPr>
                <a:spLocks noChangeAspect="1"/>
              </p:cNvSpPr>
              <p:nvPr/>
            </p:nvSpPr>
            <p:spPr bwMode="auto">
              <a:xfrm rot="31594102">
                <a:off x="4553" y="1375"/>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43" name="Freeform 391"/>
              <p:cNvSpPr>
                <a:spLocks noChangeAspect="1"/>
              </p:cNvSpPr>
              <p:nvPr/>
            </p:nvSpPr>
            <p:spPr bwMode="auto">
              <a:xfrm rot="31594102">
                <a:off x="4539" y="1374"/>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44" name="Freeform 392"/>
              <p:cNvSpPr>
                <a:spLocks noChangeAspect="1"/>
              </p:cNvSpPr>
              <p:nvPr/>
            </p:nvSpPr>
            <p:spPr bwMode="auto">
              <a:xfrm rot="31594102">
                <a:off x="4590" y="1378"/>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45" name="Freeform 393"/>
              <p:cNvSpPr>
                <a:spLocks noChangeAspect="1"/>
              </p:cNvSpPr>
              <p:nvPr/>
            </p:nvSpPr>
            <p:spPr bwMode="auto">
              <a:xfrm rot="31594102">
                <a:off x="4576" y="1377"/>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346" name="Group 394"/>
              <p:cNvGrpSpPr>
                <a:grpSpLocks/>
              </p:cNvGrpSpPr>
              <p:nvPr/>
            </p:nvGrpSpPr>
            <p:grpSpPr bwMode="auto">
              <a:xfrm>
                <a:off x="4494" y="1402"/>
                <a:ext cx="145" cy="40"/>
                <a:chOff x="4494" y="1402"/>
                <a:chExt cx="145" cy="40"/>
              </a:xfrm>
            </p:grpSpPr>
            <p:sp>
              <p:nvSpPr>
                <p:cNvPr id="382347" name="Oval 395"/>
                <p:cNvSpPr>
                  <a:spLocks noChangeAspect="1" noChangeArrowheads="1"/>
                </p:cNvSpPr>
                <p:nvPr/>
              </p:nvSpPr>
              <p:spPr bwMode="auto">
                <a:xfrm rot="11194101">
                  <a:off x="4494" y="1402"/>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348" name="Oval 396"/>
                <p:cNvSpPr>
                  <a:spLocks noChangeAspect="1" noChangeArrowheads="1"/>
                </p:cNvSpPr>
                <p:nvPr/>
              </p:nvSpPr>
              <p:spPr bwMode="auto">
                <a:xfrm rot="11194101">
                  <a:off x="4529" y="1406"/>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349" name="Oval 397"/>
                <p:cNvSpPr>
                  <a:spLocks noChangeAspect="1" noChangeArrowheads="1"/>
                </p:cNvSpPr>
                <p:nvPr/>
              </p:nvSpPr>
              <p:spPr bwMode="auto">
                <a:xfrm rot="11194101">
                  <a:off x="4566" y="1409"/>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350" name="Oval 398"/>
                <p:cNvSpPr>
                  <a:spLocks noChangeAspect="1" noChangeArrowheads="1"/>
                </p:cNvSpPr>
                <p:nvPr/>
              </p:nvSpPr>
              <p:spPr bwMode="auto">
                <a:xfrm rot="11194101">
                  <a:off x="4602" y="1413"/>
                  <a:ext cx="37" cy="29"/>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351" name="Freeform 399"/>
              <p:cNvSpPr>
                <a:spLocks noChangeAspect="1"/>
              </p:cNvSpPr>
              <p:nvPr/>
            </p:nvSpPr>
            <p:spPr bwMode="auto">
              <a:xfrm rot="31594102">
                <a:off x="4626" y="1382"/>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52" name="Freeform 400"/>
              <p:cNvSpPr>
                <a:spLocks noChangeAspect="1"/>
              </p:cNvSpPr>
              <p:nvPr/>
            </p:nvSpPr>
            <p:spPr bwMode="auto">
              <a:xfrm rot="31594102">
                <a:off x="4612" y="1381"/>
                <a:ext cx="6" cy="32"/>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sp>
          <p:nvSpPr>
            <p:cNvPr id="382353" name="Freeform 401"/>
            <p:cNvSpPr>
              <a:spLocks noChangeAspect="1"/>
            </p:cNvSpPr>
            <p:nvPr/>
          </p:nvSpPr>
          <p:spPr bwMode="auto">
            <a:xfrm rot="20212903">
              <a:off x="1346" y="2016"/>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54" name="Freeform 402"/>
            <p:cNvSpPr>
              <a:spLocks noChangeAspect="1"/>
            </p:cNvSpPr>
            <p:nvPr/>
          </p:nvSpPr>
          <p:spPr bwMode="auto">
            <a:xfrm rot="20212903">
              <a:off x="1380" y="2012"/>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55" name="Oval 403"/>
            <p:cNvSpPr>
              <a:spLocks noChangeAspect="1" noChangeArrowheads="1"/>
            </p:cNvSpPr>
            <p:nvPr/>
          </p:nvSpPr>
          <p:spPr bwMode="auto">
            <a:xfrm rot="-187098">
              <a:off x="1312" y="1940"/>
              <a:ext cx="93" cy="73"/>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356" name="Oval 404"/>
            <p:cNvSpPr>
              <a:spLocks noChangeAspect="1" noChangeArrowheads="1"/>
            </p:cNvSpPr>
            <p:nvPr/>
          </p:nvSpPr>
          <p:spPr bwMode="auto">
            <a:xfrm rot="-187098">
              <a:off x="1400" y="1934"/>
              <a:ext cx="92" cy="72"/>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357" name="Freeform 405"/>
            <p:cNvSpPr>
              <a:spLocks noChangeAspect="1"/>
            </p:cNvSpPr>
            <p:nvPr/>
          </p:nvSpPr>
          <p:spPr bwMode="auto">
            <a:xfrm rot="20212903">
              <a:off x="1433" y="2008"/>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58" name="Freeform 406"/>
            <p:cNvSpPr>
              <a:spLocks noChangeAspect="1"/>
            </p:cNvSpPr>
            <p:nvPr/>
          </p:nvSpPr>
          <p:spPr bwMode="auto">
            <a:xfrm rot="20212903">
              <a:off x="1468" y="2005"/>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59" name="Freeform 407"/>
            <p:cNvSpPr>
              <a:spLocks noChangeAspect="1"/>
            </p:cNvSpPr>
            <p:nvPr/>
          </p:nvSpPr>
          <p:spPr bwMode="auto">
            <a:xfrm rot="31012903">
              <a:off x="1396" y="2121"/>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60" name="Freeform 408"/>
            <p:cNvSpPr>
              <a:spLocks noChangeAspect="1"/>
            </p:cNvSpPr>
            <p:nvPr/>
          </p:nvSpPr>
          <p:spPr bwMode="auto">
            <a:xfrm rot="31012903">
              <a:off x="1361" y="2125"/>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361" name="Group 409"/>
            <p:cNvGrpSpPr>
              <a:grpSpLocks/>
            </p:cNvGrpSpPr>
            <p:nvPr/>
          </p:nvGrpSpPr>
          <p:grpSpPr bwMode="auto">
            <a:xfrm>
              <a:off x="1131" y="1946"/>
              <a:ext cx="218" cy="340"/>
              <a:chOff x="1131" y="1623"/>
              <a:chExt cx="218" cy="340"/>
            </a:xfrm>
          </p:grpSpPr>
          <p:sp>
            <p:nvSpPr>
              <p:cNvPr id="382362" name="Freeform 410"/>
              <p:cNvSpPr>
                <a:spLocks noChangeAspect="1"/>
              </p:cNvSpPr>
              <p:nvPr/>
            </p:nvSpPr>
            <p:spPr bwMode="auto">
              <a:xfrm rot="20212903">
                <a:off x="1165" y="1703"/>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63" name="Freeform 411"/>
              <p:cNvSpPr>
                <a:spLocks noChangeAspect="1"/>
              </p:cNvSpPr>
              <p:nvPr/>
            </p:nvSpPr>
            <p:spPr bwMode="auto">
              <a:xfrm rot="20212903">
                <a:off x="1200" y="1699"/>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64" name="Freeform 412"/>
              <p:cNvSpPr>
                <a:spLocks noChangeAspect="1"/>
              </p:cNvSpPr>
              <p:nvPr/>
            </p:nvSpPr>
            <p:spPr bwMode="auto">
              <a:xfrm rot="20212903">
                <a:off x="1255" y="1698"/>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65" name="Freeform 413"/>
              <p:cNvSpPr>
                <a:spLocks noChangeAspect="1"/>
              </p:cNvSpPr>
              <p:nvPr/>
            </p:nvSpPr>
            <p:spPr bwMode="auto">
              <a:xfrm rot="20212903">
                <a:off x="1290" y="1694"/>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66" name="Oval 414"/>
              <p:cNvSpPr>
                <a:spLocks noChangeAspect="1" noChangeArrowheads="1"/>
              </p:cNvSpPr>
              <p:nvPr/>
            </p:nvSpPr>
            <p:spPr bwMode="auto">
              <a:xfrm rot="-187098">
                <a:off x="1131" y="1628"/>
                <a:ext cx="93" cy="73"/>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367" name="Oval 415"/>
              <p:cNvSpPr>
                <a:spLocks noChangeAspect="1" noChangeArrowheads="1"/>
              </p:cNvSpPr>
              <p:nvPr/>
            </p:nvSpPr>
            <p:spPr bwMode="auto">
              <a:xfrm rot="-187098">
                <a:off x="1222" y="1623"/>
                <a:ext cx="93" cy="73"/>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368" name="Freeform 416"/>
              <p:cNvSpPr>
                <a:spLocks noChangeAspect="1"/>
              </p:cNvSpPr>
              <p:nvPr/>
            </p:nvSpPr>
            <p:spPr bwMode="auto">
              <a:xfrm rot="31012903">
                <a:off x="1216" y="1811"/>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69" name="Freeform 417"/>
              <p:cNvSpPr>
                <a:spLocks noChangeAspect="1"/>
              </p:cNvSpPr>
              <p:nvPr/>
            </p:nvSpPr>
            <p:spPr bwMode="auto">
              <a:xfrm rot="31012903">
                <a:off x="1181" y="1814"/>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70" name="Freeform 418"/>
              <p:cNvSpPr>
                <a:spLocks noChangeAspect="1"/>
              </p:cNvSpPr>
              <p:nvPr/>
            </p:nvSpPr>
            <p:spPr bwMode="auto">
              <a:xfrm rot="31012903">
                <a:off x="1304" y="1806"/>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71" name="Freeform 419"/>
              <p:cNvSpPr>
                <a:spLocks noChangeAspect="1"/>
              </p:cNvSpPr>
              <p:nvPr/>
            </p:nvSpPr>
            <p:spPr bwMode="auto">
              <a:xfrm rot="31012903">
                <a:off x="1269" y="1809"/>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72" name="Oval 420"/>
              <p:cNvSpPr>
                <a:spLocks noChangeAspect="1" noChangeArrowheads="1"/>
              </p:cNvSpPr>
              <p:nvPr/>
            </p:nvSpPr>
            <p:spPr bwMode="auto">
              <a:xfrm rot="10612902">
                <a:off x="1168" y="1890"/>
                <a:ext cx="93" cy="73"/>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373" name="Oval 421"/>
              <p:cNvSpPr>
                <a:spLocks noChangeAspect="1" noChangeArrowheads="1"/>
              </p:cNvSpPr>
              <p:nvPr/>
            </p:nvSpPr>
            <p:spPr bwMode="auto">
              <a:xfrm rot="10612902">
                <a:off x="1257" y="1886"/>
                <a:ext cx="92" cy="73"/>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374" name="Oval 422"/>
            <p:cNvSpPr>
              <a:spLocks noChangeAspect="1" noChangeArrowheads="1"/>
            </p:cNvSpPr>
            <p:nvPr/>
          </p:nvSpPr>
          <p:spPr bwMode="auto">
            <a:xfrm rot="10612902">
              <a:off x="1349" y="2201"/>
              <a:ext cx="93" cy="72"/>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375" name="Oval 423"/>
            <p:cNvSpPr>
              <a:spLocks noChangeAspect="1" noChangeArrowheads="1"/>
            </p:cNvSpPr>
            <p:nvPr/>
          </p:nvSpPr>
          <p:spPr bwMode="auto">
            <a:xfrm rot="10612902">
              <a:off x="1439" y="2196"/>
              <a:ext cx="93" cy="72"/>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376" name="Freeform 424"/>
            <p:cNvSpPr>
              <a:spLocks noChangeAspect="1"/>
            </p:cNvSpPr>
            <p:nvPr/>
          </p:nvSpPr>
          <p:spPr bwMode="auto">
            <a:xfrm rot="31012903">
              <a:off x="1486" y="2116"/>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77" name="Freeform 425"/>
            <p:cNvSpPr>
              <a:spLocks noChangeAspect="1"/>
            </p:cNvSpPr>
            <p:nvPr/>
          </p:nvSpPr>
          <p:spPr bwMode="auto">
            <a:xfrm rot="31012903">
              <a:off x="1452" y="2119"/>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grpSp>
          <p:nvGrpSpPr>
            <p:cNvPr id="382378" name="Group 426"/>
            <p:cNvGrpSpPr>
              <a:grpSpLocks/>
            </p:cNvGrpSpPr>
            <p:nvPr/>
          </p:nvGrpSpPr>
          <p:grpSpPr bwMode="auto">
            <a:xfrm rot="-201987">
              <a:off x="958" y="1965"/>
              <a:ext cx="218" cy="340"/>
              <a:chOff x="1131" y="1623"/>
              <a:chExt cx="218" cy="340"/>
            </a:xfrm>
          </p:grpSpPr>
          <p:sp>
            <p:nvSpPr>
              <p:cNvPr id="382379" name="Freeform 427"/>
              <p:cNvSpPr>
                <a:spLocks noChangeAspect="1"/>
              </p:cNvSpPr>
              <p:nvPr/>
            </p:nvSpPr>
            <p:spPr bwMode="auto">
              <a:xfrm rot="20212903">
                <a:off x="1165" y="1703"/>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80" name="Freeform 428"/>
              <p:cNvSpPr>
                <a:spLocks noChangeAspect="1"/>
              </p:cNvSpPr>
              <p:nvPr/>
            </p:nvSpPr>
            <p:spPr bwMode="auto">
              <a:xfrm rot="20212903">
                <a:off x="1200" y="1699"/>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81" name="Freeform 429"/>
              <p:cNvSpPr>
                <a:spLocks noChangeAspect="1"/>
              </p:cNvSpPr>
              <p:nvPr/>
            </p:nvSpPr>
            <p:spPr bwMode="auto">
              <a:xfrm rot="20212903">
                <a:off x="1255" y="1698"/>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82" name="Freeform 430"/>
              <p:cNvSpPr>
                <a:spLocks noChangeAspect="1"/>
              </p:cNvSpPr>
              <p:nvPr/>
            </p:nvSpPr>
            <p:spPr bwMode="auto">
              <a:xfrm rot="20212903">
                <a:off x="1290" y="1694"/>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83" name="Oval 431"/>
              <p:cNvSpPr>
                <a:spLocks noChangeAspect="1" noChangeArrowheads="1"/>
              </p:cNvSpPr>
              <p:nvPr/>
            </p:nvSpPr>
            <p:spPr bwMode="auto">
              <a:xfrm rot="-187098">
                <a:off x="1131" y="1628"/>
                <a:ext cx="93" cy="73"/>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384" name="Oval 432"/>
              <p:cNvSpPr>
                <a:spLocks noChangeAspect="1" noChangeArrowheads="1"/>
              </p:cNvSpPr>
              <p:nvPr/>
            </p:nvSpPr>
            <p:spPr bwMode="auto">
              <a:xfrm rot="-187098">
                <a:off x="1222" y="1623"/>
                <a:ext cx="93" cy="73"/>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385" name="Freeform 433"/>
              <p:cNvSpPr>
                <a:spLocks noChangeAspect="1"/>
              </p:cNvSpPr>
              <p:nvPr/>
            </p:nvSpPr>
            <p:spPr bwMode="auto">
              <a:xfrm rot="31012903">
                <a:off x="1216" y="1811"/>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86" name="Freeform 434"/>
              <p:cNvSpPr>
                <a:spLocks noChangeAspect="1"/>
              </p:cNvSpPr>
              <p:nvPr/>
            </p:nvSpPr>
            <p:spPr bwMode="auto">
              <a:xfrm rot="31012903">
                <a:off x="1181" y="1814"/>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87" name="Freeform 435"/>
              <p:cNvSpPr>
                <a:spLocks noChangeAspect="1"/>
              </p:cNvSpPr>
              <p:nvPr/>
            </p:nvSpPr>
            <p:spPr bwMode="auto">
              <a:xfrm rot="31012903">
                <a:off x="1304" y="1806"/>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88" name="Freeform 436"/>
              <p:cNvSpPr>
                <a:spLocks noChangeAspect="1"/>
              </p:cNvSpPr>
              <p:nvPr/>
            </p:nvSpPr>
            <p:spPr bwMode="auto">
              <a:xfrm rot="31012903">
                <a:off x="1269" y="1809"/>
                <a:ext cx="15" cy="80"/>
              </a:xfrm>
              <a:custGeom>
                <a:avLst/>
                <a:gdLst>
                  <a:gd name="T0" fmla="*/ 12 w 12"/>
                  <a:gd name="T1" fmla="*/ 0 h 46"/>
                  <a:gd name="T2" fmla="*/ 2 w 12"/>
                  <a:gd name="T3" fmla="*/ 16 h 46"/>
                  <a:gd name="T4" fmla="*/ 8 w 12"/>
                  <a:gd name="T5" fmla="*/ 36 h 46"/>
                  <a:gd name="T6" fmla="*/ 0 w 12"/>
                  <a:gd name="T7" fmla="*/ 46 h 46"/>
                </a:gdLst>
                <a:ahLst/>
                <a:cxnLst>
                  <a:cxn ang="0">
                    <a:pos x="T0" y="T1"/>
                  </a:cxn>
                  <a:cxn ang="0">
                    <a:pos x="T2" y="T3"/>
                  </a:cxn>
                  <a:cxn ang="0">
                    <a:pos x="T4" y="T5"/>
                  </a:cxn>
                  <a:cxn ang="0">
                    <a:pos x="T6" y="T7"/>
                  </a:cxn>
                </a:cxnLst>
                <a:rect l="0" t="0" r="r" b="b"/>
                <a:pathLst>
                  <a:path w="12" h="46">
                    <a:moveTo>
                      <a:pt x="12" y="0"/>
                    </a:moveTo>
                    <a:cubicBezTo>
                      <a:pt x="7" y="5"/>
                      <a:pt x="3" y="10"/>
                      <a:pt x="2" y="16"/>
                    </a:cubicBezTo>
                    <a:cubicBezTo>
                      <a:pt x="1" y="22"/>
                      <a:pt x="8" y="31"/>
                      <a:pt x="8" y="36"/>
                    </a:cubicBezTo>
                    <a:cubicBezTo>
                      <a:pt x="8" y="41"/>
                      <a:pt x="1" y="45"/>
                      <a:pt x="0" y="46"/>
                    </a:cubicBezTo>
                  </a:path>
                </a:pathLst>
              </a:custGeom>
              <a:noFill/>
              <a:ln w="6350">
                <a:solidFill>
                  <a:srgbClr val="CC0000"/>
                </a:solidFill>
                <a:round/>
                <a:headEnd/>
                <a:tailEnd/>
              </a:ln>
              <a:effectLst/>
              <a:extLst>
                <a:ext uri="{909E8E84-426E-40DD-AFC4-6F175D3DCCD1}">
                  <a14:hiddenFill xmlns:a14="http://schemas.microsoft.com/office/drawing/2010/main">
                    <a:solidFill>
                      <a:srgbClr val="A36B0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dirty="0">
                  <a:solidFill>
                    <a:srgbClr val="FFFFFF"/>
                  </a:solidFill>
                </a:endParaRPr>
              </a:p>
            </p:txBody>
          </p:sp>
          <p:sp>
            <p:nvSpPr>
              <p:cNvPr id="382389" name="Oval 437"/>
              <p:cNvSpPr>
                <a:spLocks noChangeAspect="1" noChangeArrowheads="1"/>
              </p:cNvSpPr>
              <p:nvPr/>
            </p:nvSpPr>
            <p:spPr bwMode="auto">
              <a:xfrm rot="10612902">
                <a:off x="1168" y="1890"/>
                <a:ext cx="93" cy="73"/>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390" name="Oval 438"/>
              <p:cNvSpPr>
                <a:spLocks noChangeAspect="1" noChangeArrowheads="1"/>
              </p:cNvSpPr>
              <p:nvPr/>
            </p:nvSpPr>
            <p:spPr bwMode="auto">
              <a:xfrm rot="10612902">
                <a:off x="1257" y="1886"/>
                <a:ext cx="92" cy="73"/>
              </a:xfrm>
              <a:prstGeom prst="ellipse">
                <a:avLst/>
              </a:prstGeom>
              <a:gradFill rotWithShape="1">
                <a:gsLst>
                  <a:gs pos="0">
                    <a:srgbClr val="A36B05"/>
                  </a:gs>
                  <a:gs pos="100000">
                    <a:srgbClr val="A36B05">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grpSp>
      <p:sp>
        <p:nvSpPr>
          <p:cNvPr id="382391" name="Rectangle 439"/>
          <p:cNvSpPr>
            <a:spLocks noGrp="1" noRot="1" noChangeArrowheads="1"/>
          </p:cNvSpPr>
          <p:nvPr>
            <p:ph type="title"/>
          </p:nvPr>
        </p:nvSpPr>
        <p:spPr/>
        <p:txBody>
          <a:bodyPr/>
          <a:lstStyle/>
          <a:p>
            <a:r>
              <a:rPr lang="en-US" altLang="en-US" sz="3600" dirty="0">
                <a:solidFill>
                  <a:schemeClr val="hlink"/>
                </a:solidFill>
              </a:rPr>
              <a:t>Targeting VEGF:</a:t>
            </a:r>
            <a:br>
              <a:rPr lang="en-US" altLang="en-US" sz="3600" dirty="0">
                <a:solidFill>
                  <a:schemeClr val="hlink"/>
                </a:solidFill>
              </a:rPr>
            </a:br>
            <a:r>
              <a:rPr lang="en-US" altLang="en-US" sz="3600" dirty="0">
                <a:solidFill>
                  <a:schemeClr val="hlink"/>
                </a:solidFill>
              </a:rPr>
              <a:t>The Bevacizumab Story</a:t>
            </a:r>
          </a:p>
        </p:txBody>
      </p:sp>
      <p:grpSp>
        <p:nvGrpSpPr>
          <p:cNvPr id="382392" name="Group 440"/>
          <p:cNvGrpSpPr>
            <a:grpSpLocks/>
          </p:cNvGrpSpPr>
          <p:nvPr/>
        </p:nvGrpSpPr>
        <p:grpSpPr bwMode="auto">
          <a:xfrm>
            <a:off x="6015568" y="4594232"/>
            <a:ext cx="408517" cy="519113"/>
            <a:chOff x="2986" y="3089"/>
            <a:chExt cx="193" cy="327"/>
          </a:xfrm>
        </p:grpSpPr>
        <p:sp>
          <p:nvSpPr>
            <p:cNvPr id="382393" name="Line 441"/>
            <p:cNvSpPr>
              <a:spLocks noChangeAspect="1" noChangeShapeType="1"/>
            </p:cNvSpPr>
            <p:nvPr/>
          </p:nvSpPr>
          <p:spPr bwMode="auto">
            <a:xfrm flipV="1">
              <a:off x="2986" y="3253"/>
              <a:ext cx="82"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0"/>
                </a:spcBef>
                <a:spcAft>
                  <a:spcPct val="0"/>
                </a:spcAft>
              </a:pPr>
              <a:endParaRPr lang="en-US" dirty="0">
                <a:solidFill>
                  <a:srgbClr val="FFFFFF"/>
                </a:solidFill>
              </a:endParaRPr>
            </a:p>
          </p:txBody>
        </p:sp>
        <p:sp>
          <p:nvSpPr>
            <p:cNvPr id="382394" name="Oval 442"/>
            <p:cNvSpPr>
              <a:spLocks noChangeAspect="1" noChangeArrowheads="1"/>
            </p:cNvSpPr>
            <p:nvPr/>
          </p:nvSpPr>
          <p:spPr bwMode="auto">
            <a:xfrm>
              <a:off x="3045" y="3089"/>
              <a:ext cx="124" cy="327"/>
            </a:xfrm>
            <a:prstGeom prst="ellipse">
              <a:avLst/>
            </a:prstGeom>
            <a:gradFill rotWithShape="1">
              <a:gsLst>
                <a:gs pos="0">
                  <a:schemeClr val="tx2"/>
                </a:gs>
                <a:gs pos="100000">
                  <a:srgbClr val="FF9900"/>
                </a:gs>
              </a:gsLst>
              <a:path path="shape">
                <a:fillToRect l="50000" t="50000" r="50000" b="50000"/>
              </a:path>
            </a:gradFill>
            <a:ln>
              <a:noFill/>
            </a:ln>
            <a:effectLst/>
            <a:extLst>
              <a:ext uri="{91240B29-F687-4F45-9708-019B960494DF}">
                <a14:hiddenLine xmlns:a14="http://schemas.microsoft.com/office/drawing/2010/main" w="952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fontAlgn="base">
                <a:spcBef>
                  <a:spcPct val="0"/>
                </a:spcBef>
                <a:spcAft>
                  <a:spcPct val="0"/>
                </a:spcAft>
              </a:pPr>
              <a:endParaRPr lang="en-US" dirty="0">
                <a:solidFill>
                  <a:srgbClr val="FFFFFF"/>
                </a:solidFill>
              </a:endParaRPr>
            </a:p>
          </p:txBody>
        </p:sp>
        <p:sp>
          <p:nvSpPr>
            <p:cNvPr id="382395" name="Text Box 443"/>
            <p:cNvSpPr txBox="1">
              <a:spLocks noChangeAspect="1" noChangeArrowheads="1"/>
            </p:cNvSpPr>
            <p:nvPr/>
          </p:nvSpPr>
          <p:spPr bwMode="auto">
            <a:xfrm>
              <a:off x="3035" y="3157"/>
              <a:ext cx="144" cy="194"/>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fontAlgn="base" hangingPunct="0">
                <a:spcBef>
                  <a:spcPct val="0"/>
                </a:spcBef>
                <a:spcAft>
                  <a:spcPct val="0"/>
                </a:spcAft>
              </a:pPr>
              <a:r>
                <a:rPr lang="en-US" altLang="en-US" sz="1400" b="1" dirty="0">
                  <a:solidFill>
                    <a:srgbClr val="000000"/>
                  </a:solidFill>
                  <a:latin typeface="Arial" charset="0"/>
                </a:rPr>
                <a:t>P</a:t>
              </a:r>
            </a:p>
          </p:txBody>
        </p:sp>
      </p:grpSp>
      <p:grpSp>
        <p:nvGrpSpPr>
          <p:cNvPr id="382396" name="Group 444"/>
          <p:cNvGrpSpPr>
            <a:grpSpLocks/>
          </p:cNvGrpSpPr>
          <p:nvPr/>
        </p:nvGrpSpPr>
        <p:grpSpPr bwMode="auto">
          <a:xfrm>
            <a:off x="6013450" y="4389445"/>
            <a:ext cx="410633" cy="519113"/>
            <a:chOff x="2985" y="2960"/>
            <a:chExt cx="194" cy="327"/>
          </a:xfrm>
        </p:grpSpPr>
        <p:sp>
          <p:nvSpPr>
            <p:cNvPr id="382397" name="Line 445"/>
            <p:cNvSpPr>
              <a:spLocks noChangeAspect="1" noChangeShapeType="1"/>
            </p:cNvSpPr>
            <p:nvPr/>
          </p:nvSpPr>
          <p:spPr bwMode="auto">
            <a:xfrm flipV="1">
              <a:off x="2985" y="3123"/>
              <a:ext cx="82" cy="1"/>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0"/>
                </a:spcBef>
                <a:spcAft>
                  <a:spcPct val="0"/>
                </a:spcAft>
              </a:pPr>
              <a:endParaRPr lang="en-US" dirty="0">
                <a:solidFill>
                  <a:srgbClr val="FFFFFF"/>
                </a:solidFill>
              </a:endParaRPr>
            </a:p>
          </p:txBody>
        </p:sp>
        <p:sp>
          <p:nvSpPr>
            <p:cNvPr id="382398" name="Oval 446"/>
            <p:cNvSpPr>
              <a:spLocks noChangeAspect="1" noChangeArrowheads="1"/>
            </p:cNvSpPr>
            <p:nvPr/>
          </p:nvSpPr>
          <p:spPr bwMode="auto">
            <a:xfrm>
              <a:off x="3045" y="2960"/>
              <a:ext cx="124" cy="327"/>
            </a:xfrm>
            <a:prstGeom prst="ellipse">
              <a:avLst/>
            </a:prstGeom>
            <a:gradFill rotWithShape="1">
              <a:gsLst>
                <a:gs pos="0">
                  <a:schemeClr val="tx2"/>
                </a:gs>
                <a:gs pos="100000">
                  <a:srgbClr val="FF9900"/>
                </a:gs>
              </a:gsLst>
              <a:path path="shape">
                <a:fillToRect l="50000" t="50000" r="50000" b="50000"/>
              </a:path>
            </a:gradFill>
            <a:ln>
              <a:noFill/>
            </a:ln>
            <a:effectLst/>
            <a:extLst>
              <a:ext uri="{91240B29-F687-4F45-9708-019B960494DF}">
                <a14:hiddenLine xmlns:a14="http://schemas.microsoft.com/office/drawing/2010/main" w="952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fontAlgn="base">
                <a:spcBef>
                  <a:spcPct val="0"/>
                </a:spcBef>
                <a:spcAft>
                  <a:spcPct val="0"/>
                </a:spcAft>
              </a:pPr>
              <a:endParaRPr lang="en-US" dirty="0">
                <a:solidFill>
                  <a:srgbClr val="FFFFFF"/>
                </a:solidFill>
              </a:endParaRPr>
            </a:p>
          </p:txBody>
        </p:sp>
        <p:sp>
          <p:nvSpPr>
            <p:cNvPr id="382399" name="Text Box 447"/>
            <p:cNvSpPr txBox="1">
              <a:spLocks noChangeAspect="1" noChangeArrowheads="1"/>
            </p:cNvSpPr>
            <p:nvPr/>
          </p:nvSpPr>
          <p:spPr bwMode="auto">
            <a:xfrm>
              <a:off x="3035" y="3028"/>
              <a:ext cx="144" cy="194"/>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fontAlgn="base" hangingPunct="0">
                <a:spcBef>
                  <a:spcPct val="0"/>
                </a:spcBef>
                <a:spcAft>
                  <a:spcPct val="0"/>
                </a:spcAft>
              </a:pPr>
              <a:r>
                <a:rPr lang="en-US" altLang="en-US" sz="1400" b="1" dirty="0">
                  <a:solidFill>
                    <a:srgbClr val="000000"/>
                  </a:solidFill>
                  <a:latin typeface="Arial" charset="0"/>
                </a:rPr>
                <a:t>P</a:t>
              </a:r>
            </a:p>
          </p:txBody>
        </p:sp>
      </p:grpSp>
      <p:grpSp>
        <p:nvGrpSpPr>
          <p:cNvPr id="382400" name="Group 448"/>
          <p:cNvGrpSpPr>
            <a:grpSpLocks/>
          </p:cNvGrpSpPr>
          <p:nvPr/>
        </p:nvGrpSpPr>
        <p:grpSpPr bwMode="auto">
          <a:xfrm>
            <a:off x="5325541" y="4525970"/>
            <a:ext cx="421217" cy="519113"/>
            <a:chOff x="2642" y="3046"/>
            <a:chExt cx="199" cy="327"/>
          </a:xfrm>
        </p:grpSpPr>
        <p:sp>
          <p:nvSpPr>
            <p:cNvPr id="382401" name="Line 449"/>
            <p:cNvSpPr>
              <a:spLocks noChangeAspect="1" noChangeShapeType="1"/>
            </p:cNvSpPr>
            <p:nvPr/>
          </p:nvSpPr>
          <p:spPr bwMode="auto">
            <a:xfrm flipV="1">
              <a:off x="2759" y="3210"/>
              <a:ext cx="82"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0"/>
                </a:spcBef>
                <a:spcAft>
                  <a:spcPct val="0"/>
                </a:spcAft>
              </a:pPr>
              <a:endParaRPr lang="en-US" dirty="0">
                <a:solidFill>
                  <a:srgbClr val="FFFFFF"/>
                </a:solidFill>
              </a:endParaRPr>
            </a:p>
          </p:txBody>
        </p:sp>
        <p:sp>
          <p:nvSpPr>
            <p:cNvPr id="382402" name="Oval 450"/>
            <p:cNvSpPr>
              <a:spLocks noChangeAspect="1" noChangeArrowheads="1"/>
            </p:cNvSpPr>
            <p:nvPr/>
          </p:nvSpPr>
          <p:spPr bwMode="auto">
            <a:xfrm>
              <a:off x="2646" y="3046"/>
              <a:ext cx="125" cy="327"/>
            </a:xfrm>
            <a:prstGeom prst="ellipse">
              <a:avLst/>
            </a:prstGeom>
            <a:gradFill rotWithShape="1">
              <a:gsLst>
                <a:gs pos="0">
                  <a:schemeClr val="tx2"/>
                </a:gs>
                <a:gs pos="100000">
                  <a:srgbClr val="FF9900"/>
                </a:gs>
              </a:gsLst>
              <a:path path="shape">
                <a:fillToRect l="50000" t="50000" r="50000" b="50000"/>
              </a:path>
            </a:gradFill>
            <a:ln>
              <a:noFill/>
            </a:ln>
            <a:effectLst/>
            <a:extLst>
              <a:ext uri="{91240B29-F687-4F45-9708-019B960494DF}">
                <a14:hiddenLine xmlns:a14="http://schemas.microsoft.com/office/drawing/2010/main" w="952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fontAlgn="base">
                <a:spcBef>
                  <a:spcPct val="0"/>
                </a:spcBef>
                <a:spcAft>
                  <a:spcPct val="0"/>
                </a:spcAft>
              </a:pPr>
              <a:endParaRPr lang="en-US" dirty="0">
                <a:solidFill>
                  <a:srgbClr val="FFFFFF"/>
                </a:solidFill>
              </a:endParaRPr>
            </a:p>
          </p:txBody>
        </p:sp>
        <p:sp>
          <p:nvSpPr>
            <p:cNvPr id="382403" name="Text Box 451"/>
            <p:cNvSpPr txBox="1">
              <a:spLocks noChangeAspect="1" noChangeArrowheads="1"/>
            </p:cNvSpPr>
            <p:nvPr/>
          </p:nvSpPr>
          <p:spPr bwMode="auto">
            <a:xfrm>
              <a:off x="2642" y="3114"/>
              <a:ext cx="144" cy="194"/>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fontAlgn="base" hangingPunct="0">
                <a:spcBef>
                  <a:spcPct val="0"/>
                </a:spcBef>
                <a:spcAft>
                  <a:spcPct val="0"/>
                </a:spcAft>
              </a:pPr>
              <a:r>
                <a:rPr lang="en-US" altLang="en-US" sz="1400" b="1" dirty="0">
                  <a:solidFill>
                    <a:srgbClr val="000000"/>
                  </a:solidFill>
                  <a:latin typeface="Arial" charset="0"/>
                </a:rPr>
                <a:t>P</a:t>
              </a:r>
            </a:p>
          </p:txBody>
        </p:sp>
      </p:grpSp>
      <p:grpSp>
        <p:nvGrpSpPr>
          <p:cNvPr id="382404" name="Group 452"/>
          <p:cNvGrpSpPr>
            <a:grpSpLocks/>
          </p:cNvGrpSpPr>
          <p:nvPr/>
        </p:nvGrpSpPr>
        <p:grpSpPr bwMode="auto">
          <a:xfrm>
            <a:off x="5327654" y="4337057"/>
            <a:ext cx="416984" cy="519113"/>
            <a:chOff x="2642" y="2909"/>
            <a:chExt cx="197" cy="327"/>
          </a:xfrm>
        </p:grpSpPr>
        <p:grpSp>
          <p:nvGrpSpPr>
            <p:cNvPr id="382405" name="Group 453"/>
            <p:cNvGrpSpPr>
              <a:grpSpLocks/>
            </p:cNvGrpSpPr>
            <p:nvPr/>
          </p:nvGrpSpPr>
          <p:grpSpPr bwMode="auto">
            <a:xfrm>
              <a:off x="2646" y="2909"/>
              <a:ext cx="193" cy="327"/>
              <a:chOff x="2646" y="2901"/>
              <a:chExt cx="193" cy="327"/>
            </a:xfrm>
          </p:grpSpPr>
          <p:sp>
            <p:nvSpPr>
              <p:cNvPr id="382406" name="Line 454"/>
              <p:cNvSpPr>
                <a:spLocks noChangeAspect="1" noChangeShapeType="1"/>
              </p:cNvSpPr>
              <p:nvPr/>
            </p:nvSpPr>
            <p:spPr bwMode="auto">
              <a:xfrm flipV="1">
                <a:off x="2757" y="3065"/>
                <a:ext cx="82"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0"/>
                  </a:spcBef>
                  <a:spcAft>
                    <a:spcPct val="0"/>
                  </a:spcAft>
                </a:pPr>
                <a:endParaRPr lang="en-US" dirty="0">
                  <a:solidFill>
                    <a:srgbClr val="FFFFFF"/>
                  </a:solidFill>
                </a:endParaRPr>
              </a:p>
            </p:txBody>
          </p:sp>
          <p:sp>
            <p:nvSpPr>
              <p:cNvPr id="382407" name="Oval 455"/>
              <p:cNvSpPr>
                <a:spLocks noChangeAspect="1" noChangeArrowheads="1"/>
              </p:cNvSpPr>
              <p:nvPr/>
            </p:nvSpPr>
            <p:spPr bwMode="auto">
              <a:xfrm>
                <a:off x="2646" y="2901"/>
                <a:ext cx="125" cy="327"/>
              </a:xfrm>
              <a:prstGeom prst="ellipse">
                <a:avLst/>
              </a:prstGeom>
              <a:gradFill rotWithShape="1">
                <a:gsLst>
                  <a:gs pos="0">
                    <a:schemeClr val="tx2"/>
                  </a:gs>
                  <a:gs pos="100000">
                    <a:srgbClr val="FF9900"/>
                  </a:gs>
                </a:gsLst>
                <a:path path="shape">
                  <a:fillToRect l="50000" t="50000" r="50000" b="50000"/>
                </a:path>
              </a:gradFill>
              <a:ln>
                <a:noFill/>
              </a:ln>
              <a:effectLst/>
              <a:extLst>
                <a:ext uri="{91240B29-F687-4F45-9708-019B960494DF}">
                  <a14:hiddenLine xmlns:a14="http://schemas.microsoft.com/office/drawing/2010/main" w="952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fontAlgn="base">
                  <a:spcBef>
                    <a:spcPct val="0"/>
                  </a:spcBef>
                  <a:spcAft>
                    <a:spcPct val="0"/>
                  </a:spcAft>
                </a:pPr>
                <a:endParaRPr lang="en-US" dirty="0">
                  <a:solidFill>
                    <a:srgbClr val="FFFFFF"/>
                  </a:solidFill>
                </a:endParaRPr>
              </a:p>
            </p:txBody>
          </p:sp>
        </p:grpSp>
        <p:sp>
          <p:nvSpPr>
            <p:cNvPr id="382408" name="Text Box 456"/>
            <p:cNvSpPr txBox="1">
              <a:spLocks noChangeAspect="1" noChangeArrowheads="1"/>
            </p:cNvSpPr>
            <p:nvPr/>
          </p:nvSpPr>
          <p:spPr bwMode="auto">
            <a:xfrm>
              <a:off x="2642" y="2978"/>
              <a:ext cx="144" cy="194"/>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fontAlgn="base" hangingPunct="0">
                <a:spcBef>
                  <a:spcPct val="0"/>
                </a:spcBef>
                <a:spcAft>
                  <a:spcPct val="0"/>
                </a:spcAft>
              </a:pPr>
              <a:r>
                <a:rPr lang="en-US" altLang="en-US" sz="1400" b="1" dirty="0">
                  <a:solidFill>
                    <a:srgbClr val="000000"/>
                  </a:solidFill>
                  <a:latin typeface="Arial" charset="0"/>
                </a:rPr>
                <a:t>P</a:t>
              </a:r>
            </a:p>
          </p:txBody>
        </p:sp>
      </p:grpSp>
      <p:sp>
        <p:nvSpPr>
          <p:cNvPr id="382409" name="Line 457"/>
          <p:cNvSpPr>
            <a:spLocks noChangeAspect="1" noChangeShapeType="1"/>
          </p:cNvSpPr>
          <p:nvPr/>
        </p:nvSpPr>
        <p:spPr bwMode="auto">
          <a:xfrm flipV="1">
            <a:off x="5767919" y="3238500"/>
            <a:ext cx="12700" cy="1689100"/>
          </a:xfrm>
          <a:prstGeom prst="line">
            <a:avLst/>
          </a:prstGeom>
          <a:no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0"/>
              </a:spcBef>
              <a:spcAft>
                <a:spcPct val="0"/>
              </a:spcAft>
            </a:pPr>
            <a:endParaRPr lang="en-US" dirty="0">
              <a:solidFill>
                <a:srgbClr val="FFFFFF"/>
              </a:solidFill>
            </a:endParaRPr>
          </a:p>
        </p:txBody>
      </p:sp>
      <p:sp>
        <p:nvSpPr>
          <p:cNvPr id="382410" name="Oval 458"/>
          <p:cNvSpPr>
            <a:spLocks noChangeAspect="1" noChangeArrowheads="1"/>
          </p:cNvSpPr>
          <p:nvPr/>
        </p:nvSpPr>
        <p:spPr bwMode="auto">
          <a:xfrm>
            <a:off x="5602819" y="3890844"/>
            <a:ext cx="347133" cy="519351"/>
          </a:xfrm>
          <a:prstGeom prst="ellipse">
            <a:avLst/>
          </a:prstGeom>
          <a:gradFill rotWithShape="1">
            <a:gsLst>
              <a:gs pos="0">
                <a:schemeClr val="folHlink"/>
              </a:gs>
              <a:gs pos="100000">
                <a:schemeClr val="folHlink">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fontAlgn="base">
              <a:spcBef>
                <a:spcPct val="0"/>
              </a:spcBef>
              <a:spcAft>
                <a:spcPct val="0"/>
              </a:spcAft>
            </a:pPr>
            <a:endParaRPr lang="en-US" dirty="0">
              <a:solidFill>
                <a:srgbClr val="FFFFFF"/>
              </a:solidFill>
            </a:endParaRPr>
          </a:p>
        </p:txBody>
      </p:sp>
      <p:sp>
        <p:nvSpPr>
          <p:cNvPr id="382411" name="Rectangle 459"/>
          <p:cNvSpPr>
            <a:spLocks noChangeAspect="1" noChangeArrowheads="1"/>
          </p:cNvSpPr>
          <p:nvPr/>
        </p:nvSpPr>
        <p:spPr bwMode="auto">
          <a:xfrm>
            <a:off x="5653619" y="4405592"/>
            <a:ext cx="245533" cy="369332"/>
          </a:xfrm>
          <a:prstGeom prst="rect">
            <a:avLst/>
          </a:prstGeom>
          <a:gradFill rotWithShape="1">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fontAlgn="base">
              <a:spcBef>
                <a:spcPct val="0"/>
              </a:spcBef>
              <a:spcAft>
                <a:spcPct val="0"/>
              </a:spcAft>
            </a:pPr>
            <a:endParaRPr lang="en-US" dirty="0">
              <a:solidFill>
                <a:srgbClr val="FFFFFF"/>
              </a:solidFill>
            </a:endParaRPr>
          </a:p>
        </p:txBody>
      </p:sp>
      <p:sp>
        <p:nvSpPr>
          <p:cNvPr id="382412" name="Rectangle 460"/>
          <p:cNvSpPr>
            <a:spLocks noChangeAspect="1" noChangeArrowheads="1"/>
          </p:cNvSpPr>
          <p:nvPr/>
        </p:nvSpPr>
        <p:spPr bwMode="auto">
          <a:xfrm>
            <a:off x="5653619" y="4601648"/>
            <a:ext cx="245533" cy="369332"/>
          </a:xfrm>
          <a:prstGeom prst="rect">
            <a:avLst/>
          </a:prstGeom>
          <a:gradFill rotWithShape="1">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fontAlgn="base">
              <a:spcBef>
                <a:spcPct val="0"/>
              </a:spcBef>
              <a:spcAft>
                <a:spcPct val="0"/>
              </a:spcAft>
            </a:pPr>
            <a:endParaRPr lang="en-US" dirty="0">
              <a:solidFill>
                <a:srgbClr val="FFFFFF"/>
              </a:solidFill>
            </a:endParaRPr>
          </a:p>
        </p:txBody>
      </p:sp>
      <p:sp>
        <p:nvSpPr>
          <p:cNvPr id="382413" name="Oval 461"/>
          <p:cNvSpPr>
            <a:spLocks noChangeAspect="1" noChangeArrowheads="1"/>
          </p:cNvSpPr>
          <p:nvPr/>
        </p:nvSpPr>
        <p:spPr bwMode="auto">
          <a:xfrm>
            <a:off x="5602819" y="3707490"/>
            <a:ext cx="347133" cy="519351"/>
          </a:xfrm>
          <a:prstGeom prst="ellipse">
            <a:avLst/>
          </a:prstGeom>
          <a:gradFill rotWithShape="1">
            <a:gsLst>
              <a:gs pos="0">
                <a:schemeClr val="folHlink"/>
              </a:gs>
              <a:gs pos="100000">
                <a:schemeClr val="folHlink">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fontAlgn="base">
              <a:spcBef>
                <a:spcPct val="0"/>
              </a:spcBef>
              <a:spcAft>
                <a:spcPct val="0"/>
              </a:spcAft>
            </a:pPr>
            <a:endParaRPr lang="en-US" dirty="0">
              <a:solidFill>
                <a:srgbClr val="FFFFFF"/>
              </a:solidFill>
            </a:endParaRPr>
          </a:p>
        </p:txBody>
      </p:sp>
      <p:sp>
        <p:nvSpPr>
          <p:cNvPr id="382414" name="Oval 462"/>
          <p:cNvSpPr>
            <a:spLocks noChangeAspect="1" noChangeArrowheads="1"/>
          </p:cNvSpPr>
          <p:nvPr/>
        </p:nvSpPr>
        <p:spPr bwMode="auto">
          <a:xfrm>
            <a:off x="5602819" y="3523340"/>
            <a:ext cx="347133" cy="519351"/>
          </a:xfrm>
          <a:prstGeom prst="ellipse">
            <a:avLst/>
          </a:prstGeom>
          <a:gradFill rotWithShape="1">
            <a:gsLst>
              <a:gs pos="0">
                <a:schemeClr val="folHlink"/>
              </a:gs>
              <a:gs pos="100000">
                <a:schemeClr val="folHlink">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fontAlgn="base">
              <a:spcBef>
                <a:spcPct val="0"/>
              </a:spcBef>
              <a:spcAft>
                <a:spcPct val="0"/>
              </a:spcAft>
            </a:pPr>
            <a:endParaRPr lang="en-US" dirty="0">
              <a:solidFill>
                <a:srgbClr val="FFFFFF"/>
              </a:solidFill>
            </a:endParaRPr>
          </a:p>
        </p:txBody>
      </p:sp>
      <p:sp>
        <p:nvSpPr>
          <p:cNvPr id="382415" name="Oval 463"/>
          <p:cNvSpPr>
            <a:spLocks noChangeAspect="1" noChangeArrowheads="1"/>
          </p:cNvSpPr>
          <p:nvPr/>
        </p:nvSpPr>
        <p:spPr bwMode="auto">
          <a:xfrm>
            <a:off x="5602819" y="3339982"/>
            <a:ext cx="347133" cy="519351"/>
          </a:xfrm>
          <a:prstGeom prst="ellipse">
            <a:avLst/>
          </a:prstGeom>
          <a:gradFill rotWithShape="1">
            <a:gsLst>
              <a:gs pos="0">
                <a:schemeClr val="folHlink"/>
              </a:gs>
              <a:gs pos="100000">
                <a:schemeClr val="folHlink">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fontAlgn="base">
              <a:spcBef>
                <a:spcPct val="0"/>
              </a:spcBef>
              <a:spcAft>
                <a:spcPct val="0"/>
              </a:spcAft>
            </a:pPr>
            <a:endParaRPr lang="en-US" dirty="0">
              <a:solidFill>
                <a:srgbClr val="FFFFFF"/>
              </a:solidFill>
            </a:endParaRPr>
          </a:p>
        </p:txBody>
      </p:sp>
      <p:sp>
        <p:nvSpPr>
          <p:cNvPr id="382416" name="Oval 464"/>
          <p:cNvSpPr>
            <a:spLocks noChangeAspect="1" noChangeArrowheads="1"/>
          </p:cNvSpPr>
          <p:nvPr/>
        </p:nvSpPr>
        <p:spPr bwMode="auto">
          <a:xfrm>
            <a:off x="5602819" y="3155834"/>
            <a:ext cx="347133" cy="519351"/>
          </a:xfrm>
          <a:prstGeom prst="ellipse">
            <a:avLst/>
          </a:prstGeom>
          <a:gradFill rotWithShape="1">
            <a:gsLst>
              <a:gs pos="0">
                <a:schemeClr val="folHlink"/>
              </a:gs>
              <a:gs pos="100000">
                <a:schemeClr val="folHlink">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fontAlgn="base">
              <a:spcBef>
                <a:spcPct val="0"/>
              </a:spcBef>
              <a:spcAft>
                <a:spcPct val="0"/>
              </a:spcAft>
            </a:pPr>
            <a:endParaRPr lang="en-US" dirty="0">
              <a:solidFill>
                <a:srgbClr val="FFFFFF"/>
              </a:solidFill>
            </a:endParaRPr>
          </a:p>
        </p:txBody>
      </p:sp>
      <p:sp>
        <p:nvSpPr>
          <p:cNvPr id="382417" name="Oval 465"/>
          <p:cNvSpPr>
            <a:spLocks noChangeAspect="1" noChangeArrowheads="1"/>
          </p:cNvSpPr>
          <p:nvPr/>
        </p:nvSpPr>
        <p:spPr bwMode="auto">
          <a:xfrm>
            <a:off x="5602819" y="2973271"/>
            <a:ext cx="347133" cy="519351"/>
          </a:xfrm>
          <a:prstGeom prst="ellipse">
            <a:avLst/>
          </a:prstGeom>
          <a:gradFill rotWithShape="1">
            <a:gsLst>
              <a:gs pos="0">
                <a:schemeClr val="folHlink"/>
              </a:gs>
              <a:gs pos="100000">
                <a:schemeClr val="folHlink">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fontAlgn="base">
              <a:spcBef>
                <a:spcPct val="0"/>
              </a:spcBef>
              <a:spcAft>
                <a:spcPct val="0"/>
              </a:spcAft>
            </a:pPr>
            <a:endParaRPr lang="en-US" dirty="0">
              <a:solidFill>
                <a:srgbClr val="FFFFFF"/>
              </a:solidFill>
            </a:endParaRPr>
          </a:p>
        </p:txBody>
      </p:sp>
      <p:sp>
        <p:nvSpPr>
          <p:cNvPr id="382418" name="Line 466"/>
          <p:cNvSpPr>
            <a:spLocks noChangeAspect="1" noChangeShapeType="1"/>
          </p:cNvSpPr>
          <p:nvPr/>
        </p:nvSpPr>
        <p:spPr bwMode="auto">
          <a:xfrm flipV="1">
            <a:off x="5960535" y="3311528"/>
            <a:ext cx="12700" cy="1679575"/>
          </a:xfrm>
          <a:prstGeom prst="line">
            <a:avLst/>
          </a:prstGeom>
          <a:no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0"/>
              </a:spcBef>
              <a:spcAft>
                <a:spcPct val="0"/>
              </a:spcAft>
            </a:pPr>
            <a:endParaRPr lang="en-US" dirty="0">
              <a:solidFill>
                <a:srgbClr val="FFFFFF"/>
              </a:solidFill>
            </a:endParaRPr>
          </a:p>
        </p:txBody>
      </p:sp>
      <p:sp>
        <p:nvSpPr>
          <p:cNvPr id="382419" name="Oval 467"/>
          <p:cNvSpPr>
            <a:spLocks noChangeAspect="1" noChangeArrowheads="1"/>
          </p:cNvSpPr>
          <p:nvPr/>
        </p:nvSpPr>
        <p:spPr bwMode="auto">
          <a:xfrm>
            <a:off x="5793319" y="3954346"/>
            <a:ext cx="347133" cy="519351"/>
          </a:xfrm>
          <a:prstGeom prst="ellipse">
            <a:avLst/>
          </a:prstGeom>
          <a:gradFill rotWithShape="1">
            <a:gsLst>
              <a:gs pos="0">
                <a:schemeClr val="folHlink"/>
              </a:gs>
              <a:gs pos="100000">
                <a:schemeClr val="folHlink">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fontAlgn="base">
              <a:spcBef>
                <a:spcPct val="0"/>
              </a:spcBef>
              <a:spcAft>
                <a:spcPct val="0"/>
              </a:spcAft>
            </a:pPr>
            <a:endParaRPr lang="en-US" dirty="0">
              <a:solidFill>
                <a:srgbClr val="FFFFFF"/>
              </a:solidFill>
            </a:endParaRPr>
          </a:p>
        </p:txBody>
      </p:sp>
      <p:sp>
        <p:nvSpPr>
          <p:cNvPr id="382420" name="Rectangle 468"/>
          <p:cNvSpPr>
            <a:spLocks noChangeAspect="1" noChangeArrowheads="1"/>
          </p:cNvSpPr>
          <p:nvPr/>
        </p:nvSpPr>
        <p:spPr bwMode="auto">
          <a:xfrm>
            <a:off x="5844119" y="4465917"/>
            <a:ext cx="245533" cy="369332"/>
          </a:xfrm>
          <a:prstGeom prst="rect">
            <a:avLst/>
          </a:prstGeom>
          <a:gradFill rotWithShape="1">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fontAlgn="base">
              <a:spcBef>
                <a:spcPct val="0"/>
              </a:spcBef>
              <a:spcAft>
                <a:spcPct val="0"/>
              </a:spcAft>
            </a:pPr>
            <a:endParaRPr lang="en-US" dirty="0">
              <a:solidFill>
                <a:srgbClr val="FFFFFF"/>
              </a:solidFill>
            </a:endParaRPr>
          </a:p>
        </p:txBody>
      </p:sp>
      <p:sp>
        <p:nvSpPr>
          <p:cNvPr id="382421" name="Rectangle 469"/>
          <p:cNvSpPr>
            <a:spLocks noChangeAspect="1" noChangeArrowheads="1"/>
          </p:cNvSpPr>
          <p:nvPr/>
        </p:nvSpPr>
        <p:spPr bwMode="auto">
          <a:xfrm>
            <a:off x="5844119" y="4669911"/>
            <a:ext cx="245533" cy="369332"/>
          </a:xfrm>
          <a:prstGeom prst="rect">
            <a:avLst/>
          </a:prstGeom>
          <a:gradFill rotWithShape="1">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fontAlgn="base">
              <a:spcBef>
                <a:spcPct val="0"/>
              </a:spcBef>
              <a:spcAft>
                <a:spcPct val="0"/>
              </a:spcAft>
            </a:pPr>
            <a:endParaRPr lang="en-US" dirty="0">
              <a:solidFill>
                <a:srgbClr val="FFFFFF"/>
              </a:solidFill>
            </a:endParaRPr>
          </a:p>
        </p:txBody>
      </p:sp>
      <p:sp>
        <p:nvSpPr>
          <p:cNvPr id="382422" name="Oval 470"/>
          <p:cNvSpPr>
            <a:spLocks noChangeAspect="1" noChangeArrowheads="1"/>
          </p:cNvSpPr>
          <p:nvPr/>
        </p:nvSpPr>
        <p:spPr bwMode="auto">
          <a:xfrm>
            <a:off x="5793319" y="3770989"/>
            <a:ext cx="347133" cy="519351"/>
          </a:xfrm>
          <a:prstGeom prst="ellipse">
            <a:avLst/>
          </a:prstGeom>
          <a:gradFill rotWithShape="1">
            <a:gsLst>
              <a:gs pos="0">
                <a:schemeClr val="folHlink"/>
              </a:gs>
              <a:gs pos="100000">
                <a:schemeClr val="folHlink">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fontAlgn="base">
              <a:spcBef>
                <a:spcPct val="0"/>
              </a:spcBef>
              <a:spcAft>
                <a:spcPct val="0"/>
              </a:spcAft>
            </a:pPr>
            <a:endParaRPr lang="en-US" dirty="0">
              <a:solidFill>
                <a:srgbClr val="FFFFFF"/>
              </a:solidFill>
            </a:endParaRPr>
          </a:p>
        </p:txBody>
      </p:sp>
      <p:sp>
        <p:nvSpPr>
          <p:cNvPr id="382423" name="Oval 471"/>
          <p:cNvSpPr>
            <a:spLocks noChangeAspect="1" noChangeArrowheads="1"/>
          </p:cNvSpPr>
          <p:nvPr/>
        </p:nvSpPr>
        <p:spPr bwMode="auto">
          <a:xfrm>
            <a:off x="5793319" y="3586840"/>
            <a:ext cx="347133" cy="519351"/>
          </a:xfrm>
          <a:prstGeom prst="ellipse">
            <a:avLst/>
          </a:prstGeom>
          <a:gradFill rotWithShape="1">
            <a:gsLst>
              <a:gs pos="0">
                <a:schemeClr val="folHlink"/>
              </a:gs>
              <a:gs pos="100000">
                <a:schemeClr val="folHlink">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fontAlgn="base">
              <a:spcBef>
                <a:spcPct val="0"/>
              </a:spcBef>
              <a:spcAft>
                <a:spcPct val="0"/>
              </a:spcAft>
            </a:pPr>
            <a:endParaRPr lang="en-US" dirty="0">
              <a:solidFill>
                <a:srgbClr val="FFFFFF"/>
              </a:solidFill>
            </a:endParaRPr>
          </a:p>
        </p:txBody>
      </p:sp>
      <p:sp>
        <p:nvSpPr>
          <p:cNvPr id="382424" name="Oval 472"/>
          <p:cNvSpPr>
            <a:spLocks noChangeAspect="1" noChangeArrowheads="1"/>
          </p:cNvSpPr>
          <p:nvPr/>
        </p:nvSpPr>
        <p:spPr bwMode="auto">
          <a:xfrm>
            <a:off x="5793319" y="3403484"/>
            <a:ext cx="347133" cy="519351"/>
          </a:xfrm>
          <a:prstGeom prst="ellipse">
            <a:avLst/>
          </a:prstGeom>
          <a:gradFill rotWithShape="1">
            <a:gsLst>
              <a:gs pos="0">
                <a:schemeClr val="folHlink"/>
              </a:gs>
              <a:gs pos="100000">
                <a:schemeClr val="folHlink">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fontAlgn="base">
              <a:spcBef>
                <a:spcPct val="0"/>
              </a:spcBef>
              <a:spcAft>
                <a:spcPct val="0"/>
              </a:spcAft>
            </a:pPr>
            <a:endParaRPr lang="en-US" dirty="0">
              <a:solidFill>
                <a:srgbClr val="FFFFFF"/>
              </a:solidFill>
            </a:endParaRPr>
          </a:p>
        </p:txBody>
      </p:sp>
      <p:sp>
        <p:nvSpPr>
          <p:cNvPr id="382425" name="Oval 473"/>
          <p:cNvSpPr>
            <a:spLocks noChangeAspect="1" noChangeArrowheads="1"/>
          </p:cNvSpPr>
          <p:nvPr/>
        </p:nvSpPr>
        <p:spPr bwMode="auto">
          <a:xfrm>
            <a:off x="5793319" y="3219331"/>
            <a:ext cx="347133" cy="519351"/>
          </a:xfrm>
          <a:prstGeom prst="ellipse">
            <a:avLst/>
          </a:prstGeom>
          <a:gradFill rotWithShape="1">
            <a:gsLst>
              <a:gs pos="0">
                <a:schemeClr val="folHlink"/>
              </a:gs>
              <a:gs pos="100000">
                <a:schemeClr val="folHlink">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fontAlgn="base">
              <a:spcBef>
                <a:spcPct val="0"/>
              </a:spcBef>
              <a:spcAft>
                <a:spcPct val="0"/>
              </a:spcAft>
            </a:pPr>
            <a:endParaRPr lang="en-US" dirty="0">
              <a:solidFill>
                <a:srgbClr val="FFFFFF"/>
              </a:solidFill>
            </a:endParaRPr>
          </a:p>
        </p:txBody>
      </p:sp>
      <p:sp>
        <p:nvSpPr>
          <p:cNvPr id="382426" name="Oval 474"/>
          <p:cNvSpPr>
            <a:spLocks noChangeAspect="1" noChangeArrowheads="1"/>
          </p:cNvSpPr>
          <p:nvPr/>
        </p:nvSpPr>
        <p:spPr bwMode="auto">
          <a:xfrm>
            <a:off x="5793319" y="3036771"/>
            <a:ext cx="347133" cy="519351"/>
          </a:xfrm>
          <a:prstGeom prst="ellipse">
            <a:avLst/>
          </a:prstGeom>
          <a:gradFill rotWithShape="1">
            <a:gsLst>
              <a:gs pos="0">
                <a:schemeClr val="folHlink"/>
              </a:gs>
              <a:gs pos="100000">
                <a:schemeClr val="folHlink">
                  <a:gamma/>
                  <a:shade val="46275"/>
                  <a:invGamma/>
                </a:schemeClr>
              </a:gs>
            </a:gsLst>
            <a:path path="shape">
              <a:fillToRect l="50000" t="50000" r="50000" b="50000"/>
            </a:path>
          </a:gradFill>
          <a:ln>
            <a:noFill/>
          </a:ln>
          <a:effectLst/>
          <a:extLst>
            <a:ext uri="{91240B29-F687-4F45-9708-019B960494DF}">
              <a14:hiddenLine xmlns:a14="http://schemas.microsoft.com/office/drawing/2010/main" w="9525" algn="ctr">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fontAlgn="base">
              <a:spcBef>
                <a:spcPct val="0"/>
              </a:spcBef>
              <a:spcAft>
                <a:spcPct val="0"/>
              </a:spcAft>
            </a:pPr>
            <a:endParaRPr lang="en-US" dirty="0">
              <a:solidFill>
                <a:srgbClr val="FFFFFF"/>
              </a:solidFill>
            </a:endParaRPr>
          </a:p>
        </p:txBody>
      </p:sp>
      <p:grpSp>
        <p:nvGrpSpPr>
          <p:cNvPr id="382427" name="Group 475"/>
          <p:cNvGrpSpPr>
            <a:grpSpLocks/>
          </p:cNvGrpSpPr>
          <p:nvPr/>
        </p:nvGrpSpPr>
        <p:grpSpPr bwMode="auto">
          <a:xfrm>
            <a:off x="1162051" y="2219328"/>
            <a:ext cx="1782234" cy="542925"/>
            <a:chOff x="537" y="1367"/>
            <a:chExt cx="842" cy="342"/>
          </a:xfrm>
        </p:grpSpPr>
        <p:sp>
          <p:nvSpPr>
            <p:cNvPr id="382428" name="AutoShape 476"/>
            <p:cNvSpPr>
              <a:spLocks noChangeAspect="1" noChangeArrowheads="1"/>
            </p:cNvSpPr>
            <p:nvPr/>
          </p:nvSpPr>
          <p:spPr bwMode="auto">
            <a:xfrm>
              <a:off x="1024" y="1367"/>
              <a:ext cx="355" cy="342"/>
            </a:xfrm>
            <a:prstGeom prst="hexagon">
              <a:avLst>
                <a:gd name="adj" fmla="val 25950"/>
                <a:gd name="vf" fmla="val 115470"/>
              </a:avLst>
            </a:prstGeom>
            <a:gradFill rotWithShape="1">
              <a:gsLst>
                <a:gs pos="0">
                  <a:srgbClr val="FFFF00"/>
                </a:gs>
                <a:gs pos="100000">
                  <a:srgbClr val="FFFF00">
                    <a:gamma/>
                    <a:shade val="46275"/>
                    <a:invGamma/>
                  </a:srgbClr>
                </a:gs>
              </a:gsLst>
              <a:path path="shape">
                <a:fillToRect l="50000" t="50000" r="50000" b="50000"/>
              </a:path>
            </a:gradFill>
            <a:ln>
              <a:noFill/>
            </a:ln>
            <a:effectLst/>
            <a:scene3d>
              <a:camera prst="legacyObliqueRight">
                <a:rot lat="300000" lon="20399999" rev="0"/>
              </a:camera>
              <a:lightRig rig="legacyFlat2" dir="b"/>
            </a:scene3d>
            <a:sp3d extrusionH="163500" prstMaterial="legacyPlastic">
              <a:bevelT w="13500" h="13500" prst="angle"/>
              <a:bevelB w="13500" h="13500" prst="angle"/>
              <a:extrusionClr>
                <a:srgbClr val="FFFF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17961" dir="2700000" algn="ctr" rotWithShape="0">
                      <a:srgbClr val="FFFF00">
                        <a:gamma/>
                        <a:shade val="60000"/>
                        <a:invGamma/>
                      </a:srgbClr>
                    </a:outerShdw>
                  </a:effectLst>
                </a14:hiddenEffects>
              </a:ext>
            </a:extLst>
          </p:spPr>
          <p:txBody>
            <a:bodyPr wrap="none" anchor="ctr">
              <a:flatTx/>
            </a:bodyPr>
            <a:lstStyle/>
            <a:p>
              <a:pPr algn="ctr" defTabSz="914400" fontAlgn="base">
                <a:spcBef>
                  <a:spcPct val="0"/>
                </a:spcBef>
                <a:spcAft>
                  <a:spcPct val="0"/>
                </a:spcAft>
              </a:pPr>
              <a:endParaRPr lang="en-US" dirty="0">
                <a:solidFill>
                  <a:srgbClr val="FFFFFF"/>
                </a:solidFill>
              </a:endParaRPr>
            </a:p>
          </p:txBody>
        </p:sp>
        <p:sp>
          <p:nvSpPr>
            <p:cNvPr id="382429" name="Text Box 477"/>
            <p:cNvSpPr txBox="1">
              <a:spLocks noChangeArrowheads="1"/>
            </p:cNvSpPr>
            <p:nvPr/>
          </p:nvSpPr>
          <p:spPr bwMode="auto">
            <a:xfrm>
              <a:off x="537" y="1439"/>
              <a:ext cx="384" cy="233"/>
            </a:xfrm>
            <a:prstGeom prst="rect">
              <a:avLst/>
            </a:prstGeom>
            <a:noFill/>
            <a:ln>
              <a:noFill/>
            </a:ln>
            <a:effectLst/>
            <a:extLst>
              <a:ext uri="{909E8E84-426E-40DD-AFC4-6F175D3DCCD1}">
                <a14:hiddenFill xmlns:a14="http://schemas.microsoft.com/office/drawing/2010/main">
                  <a:solidFill>
                    <a:srgbClr val="660066">
                      <a:alpha val="67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fontAlgn="base" hangingPunct="0">
                <a:spcBef>
                  <a:spcPct val="0"/>
                </a:spcBef>
                <a:spcAft>
                  <a:spcPct val="0"/>
                </a:spcAft>
              </a:pPr>
              <a:r>
                <a:rPr lang="en-US" altLang="en-US" b="1" dirty="0">
                  <a:solidFill>
                    <a:srgbClr val="FFFFFF"/>
                  </a:solidFill>
                  <a:latin typeface="Arial" charset="0"/>
                </a:rPr>
                <a:t>VEGF</a:t>
              </a:r>
            </a:p>
          </p:txBody>
        </p:sp>
      </p:grpSp>
      <p:grpSp>
        <p:nvGrpSpPr>
          <p:cNvPr id="382430" name="Group 478"/>
          <p:cNvGrpSpPr>
            <a:grpSpLocks/>
          </p:cNvGrpSpPr>
          <p:nvPr/>
        </p:nvGrpSpPr>
        <p:grpSpPr bwMode="auto">
          <a:xfrm>
            <a:off x="8665634" y="1984375"/>
            <a:ext cx="2423584" cy="858838"/>
            <a:chOff x="4094" y="1244"/>
            <a:chExt cx="1145" cy="541"/>
          </a:xfrm>
        </p:grpSpPr>
        <p:sp>
          <p:nvSpPr>
            <p:cNvPr id="382431" name="Text Box 479"/>
            <p:cNvSpPr txBox="1">
              <a:spLocks noChangeArrowheads="1"/>
            </p:cNvSpPr>
            <p:nvPr/>
          </p:nvSpPr>
          <p:spPr bwMode="auto">
            <a:xfrm>
              <a:off x="4455" y="1244"/>
              <a:ext cx="784" cy="233"/>
            </a:xfrm>
            <a:prstGeom prst="rect">
              <a:avLst/>
            </a:prstGeom>
            <a:noFill/>
            <a:ln>
              <a:noFill/>
            </a:ln>
            <a:effectLst/>
            <a:extLst>
              <a:ext uri="{909E8E84-426E-40DD-AFC4-6F175D3DCCD1}">
                <a14:hiddenFill xmlns:a14="http://schemas.microsoft.com/office/drawing/2010/main">
                  <a:solidFill>
                    <a:srgbClr val="660066">
                      <a:alpha val="67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fontAlgn="base" hangingPunct="0">
                <a:spcBef>
                  <a:spcPct val="0"/>
                </a:spcBef>
                <a:spcAft>
                  <a:spcPct val="0"/>
                </a:spcAft>
              </a:pPr>
              <a:r>
                <a:rPr lang="en-US" altLang="en-US" b="1" dirty="0">
                  <a:solidFill>
                    <a:srgbClr val="FFFFFF"/>
                  </a:solidFill>
                  <a:latin typeface="Arial" charset="0"/>
                </a:rPr>
                <a:t>Bevacizumab</a:t>
              </a:r>
            </a:p>
          </p:txBody>
        </p:sp>
        <p:grpSp>
          <p:nvGrpSpPr>
            <p:cNvPr id="382432" name="Group 480"/>
            <p:cNvGrpSpPr>
              <a:grpSpLocks/>
            </p:cNvGrpSpPr>
            <p:nvPr/>
          </p:nvGrpSpPr>
          <p:grpSpPr bwMode="auto">
            <a:xfrm>
              <a:off x="4094" y="1456"/>
              <a:ext cx="643" cy="329"/>
              <a:chOff x="3260" y="1354"/>
              <a:chExt cx="643" cy="329"/>
            </a:xfrm>
          </p:grpSpPr>
          <p:sp>
            <p:nvSpPr>
              <p:cNvPr id="382433" name="AutoShape 481"/>
              <p:cNvSpPr>
                <a:spLocks noChangeArrowheads="1"/>
              </p:cNvSpPr>
              <p:nvPr/>
            </p:nvSpPr>
            <p:spPr bwMode="auto">
              <a:xfrm rot="2138264" flipV="1">
                <a:off x="3260" y="1390"/>
                <a:ext cx="222" cy="27"/>
              </a:xfrm>
              <a:prstGeom prst="flowChartAlternateProcess">
                <a:avLst/>
              </a:prstGeom>
              <a:gradFill rotWithShape="1">
                <a:gsLst>
                  <a:gs pos="0">
                    <a:srgbClr val="990033">
                      <a:gamma/>
                      <a:shade val="46275"/>
                      <a:invGamma/>
                    </a:srgbClr>
                  </a:gs>
                  <a:gs pos="50000">
                    <a:srgbClr val="990033"/>
                  </a:gs>
                  <a:gs pos="100000">
                    <a:srgbClr val="990033">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434" name="AutoShape 482"/>
              <p:cNvSpPr>
                <a:spLocks noChangeArrowheads="1"/>
              </p:cNvSpPr>
              <p:nvPr/>
            </p:nvSpPr>
            <p:spPr bwMode="auto">
              <a:xfrm rot="2138264" flipV="1">
                <a:off x="3292" y="1354"/>
                <a:ext cx="222" cy="27"/>
              </a:xfrm>
              <a:prstGeom prst="flowChartAlternateProcess">
                <a:avLst/>
              </a:prstGeom>
              <a:gradFill rotWithShape="1">
                <a:gsLst>
                  <a:gs pos="0">
                    <a:srgbClr val="990033">
                      <a:gamma/>
                      <a:shade val="46275"/>
                      <a:invGamma/>
                    </a:srgbClr>
                  </a:gs>
                  <a:gs pos="50000">
                    <a:srgbClr val="990033"/>
                  </a:gs>
                  <a:gs pos="100000">
                    <a:srgbClr val="990033">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nvGrpSpPr>
              <p:cNvPr id="382435" name="Group 483"/>
              <p:cNvGrpSpPr>
                <a:grpSpLocks/>
              </p:cNvGrpSpPr>
              <p:nvPr/>
            </p:nvGrpSpPr>
            <p:grpSpPr bwMode="auto">
              <a:xfrm rot="-26248627">
                <a:off x="3272" y="1524"/>
                <a:ext cx="254" cy="63"/>
                <a:chOff x="3414" y="1809"/>
                <a:chExt cx="254" cy="63"/>
              </a:xfrm>
            </p:grpSpPr>
            <p:sp>
              <p:nvSpPr>
                <p:cNvPr id="382436" name="AutoShape 484"/>
                <p:cNvSpPr>
                  <a:spLocks noChangeArrowheads="1"/>
                </p:cNvSpPr>
                <p:nvPr/>
              </p:nvSpPr>
              <p:spPr bwMode="auto">
                <a:xfrm rot="2138264" flipV="1">
                  <a:off x="3414" y="1845"/>
                  <a:ext cx="222" cy="27"/>
                </a:xfrm>
                <a:prstGeom prst="flowChartAlternateProcess">
                  <a:avLst/>
                </a:prstGeom>
                <a:gradFill rotWithShape="1">
                  <a:gsLst>
                    <a:gs pos="0">
                      <a:srgbClr val="990033">
                        <a:gamma/>
                        <a:shade val="46275"/>
                        <a:invGamma/>
                      </a:srgbClr>
                    </a:gs>
                    <a:gs pos="50000">
                      <a:srgbClr val="990033"/>
                    </a:gs>
                    <a:gs pos="100000">
                      <a:srgbClr val="990033">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sp>
              <p:nvSpPr>
                <p:cNvPr id="382437" name="AutoShape 485"/>
                <p:cNvSpPr>
                  <a:spLocks noChangeArrowheads="1"/>
                </p:cNvSpPr>
                <p:nvPr/>
              </p:nvSpPr>
              <p:spPr bwMode="auto">
                <a:xfrm rot="2138264" flipV="1">
                  <a:off x="3446" y="1809"/>
                  <a:ext cx="222" cy="27"/>
                </a:xfrm>
                <a:prstGeom prst="flowChartAlternateProcess">
                  <a:avLst/>
                </a:prstGeom>
                <a:gradFill rotWithShape="1">
                  <a:gsLst>
                    <a:gs pos="0">
                      <a:srgbClr val="990033">
                        <a:gamma/>
                        <a:shade val="46275"/>
                        <a:invGamma/>
                      </a:srgbClr>
                    </a:gs>
                    <a:gs pos="50000">
                      <a:srgbClr val="990033"/>
                    </a:gs>
                    <a:gs pos="100000">
                      <a:srgbClr val="990033">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sp>
            <p:nvSpPr>
              <p:cNvPr id="382438" name="AutoShape 486"/>
              <p:cNvSpPr>
                <a:spLocks noChangeArrowheads="1"/>
              </p:cNvSpPr>
              <p:nvPr/>
            </p:nvSpPr>
            <p:spPr bwMode="auto">
              <a:xfrm>
                <a:off x="3443" y="1419"/>
                <a:ext cx="460" cy="97"/>
              </a:xfrm>
              <a:prstGeom prst="flowChartAlternateProcess">
                <a:avLst/>
              </a:prstGeom>
              <a:gradFill rotWithShape="1">
                <a:gsLst>
                  <a:gs pos="0">
                    <a:srgbClr val="990033">
                      <a:gamma/>
                      <a:shade val="46275"/>
                      <a:invGamma/>
                    </a:srgbClr>
                  </a:gs>
                  <a:gs pos="50000">
                    <a:srgbClr val="990033"/>
                  </a:gs>
                  <a:gs pos="100000">
                    <a:srgbClr val="990033">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dirty="0">
                  <a:solidFill>
                    <a:srgbClr val="FFFFFF"/>
                  </a:solidFill>
                </a:endParaRPr>
              </a:p>
            </p:txBody>
          </p:sp>
        </p:grpSp>
      </p:grpSp>
    </p:spTree>
    <p:extLst>
      <p:ext uri="{BB962C8B-B14F-4D97-AF65-F5344CB8AC3E}">
        <p14:creationId xmlns:p14="http://schemas.microsoft.com/office/powerpoint/2010/main" val="25521238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afterEffect">
                                  <p:stCondLst>
                                    <p:cond delay="0"/>
                                  </p:stCondLst>
                                  <p:childTnLst>
                                    <p:animMotion origin="layout" path="M -8.33333E-7 4.44444E-6 L 0.1967 0.03958 " pathEditMode="relative" rAng="0" ptsTypes="AA">
                                      <p:cBhvr>
                                        <p:cTn id="6" dur="2000" fill="hold"/>
                                        <p:tgtEl>
                                          <p:spTgt spid="382427"/>
                                        </p:tgtEl>
                                        <p:attrNameLst>
                                          <p:attrName>ppt_x</p:attrName>
                                          <p:attrName>ppt_y</p:attrName>
                                        </p:attrNameLst>
                                      </p:cBhvr>
                                      <p:rCtr x="9826" y="1968"/>
                                    </p:animMotion>
                                  </p:childTnLst>
                                </p:cTn>
                              </p:par>
                              <p:par>
                                <p:cTn id="7" presetID="35" presetClass="path" presetSubtype="0" accel="50000" decel="50000" fill="hold" nodeType="withEffect">
                                  <p:stCondLst>
                                    <p:cond delay="0"/>
                                  </p:stCondLst>
                                  <p:childTnLst>
                                    <p:animMotion origin="layout" path="M 3.05556E-6 -2.96296E-6 L -0.28993 0.04213 " pathEditMode="relative" rAng="0" ptsTypes="AA">
                                      <p:cBhvr>
                                        <p:cTn id="8" dur="2000" fill="hold"/>
                                        <p:tgtEl>
                                          <p:spTgt spid="382430"/>
                                        </p:tgtEl>
                                        <p:attrNameLst>
                                          <p:attrName>ppt_x</p:attrName>
                                          <p:attrName>ppt_y</p:attrName>
                                        </p:attrNameLst>
                                      </p:cBhvr>
                                      <p:rCtr x="-14497" y="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t="11135" b="6022"/>
          <a:stretch/>
        </p:blipFill>
        <p:spPr bwMode="auto">
          <a:xfrm>
            <a:off x="559339" y="649133"/>
            <a:ext cx="9372123" cy="5559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3181759"/>
      </p:ext>
    </p:extLst>
  </p:cSld>
  <p:clrMapOvr>
    <a:masterClrMapping/>
  </p:clrMapOvr>
  <p:transition spd="slow">
    <p:pull/>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rgbClr val="C00000"/>
                </a:solidFill>
              </a:rPr>
              <a:t>Targeted therapies for colon cancer</a:t>
            </a:r>
          </a:p>
        </p:txBody>
      </p:sp>
      <p:sp>
        <p:nvSpPr>
          <p:cNvPr id="3" name="Content Placeholder 2"/>
          <p:cNvSpPr>
            <a:spLocks noGrp="1"/>
          </p:cNvSpPr>
          <p:nvPr>
            <p:ph idx="1"/>
          </p:nvPr>
        </p:nvSpPr>
        <p:spPr/>
        <p:txBody>
          <a:bodyPr>
            <a:normAutofit fontScale="85000" lnSpcReduction="20000"/>
          </a:bodyPr>
          <a:lstStyle/>
          <a:p>
            <a:pPr>
              <a:buFont typeface="Arial" panose="020B0604020202020204" pitchFamily="34" charset="0"/>
              <a:buChar char="•"/>
            </a:pPr>
            <a:r>
              <a:rPr lang="en-US" b="1" dirty="0"/>
              <a:t>KRAS wildtype</a:t>
            </a:r>
          </a:p>
          <a:p>
            <a:pPr marL="609585" lvl="1" indent="0">
              <a:buNone/>
            </a:pPr>
            <a:r>
              <a:rPr lang="en-US" sz="2400" dirty="0"/>
              <a:t>--  Cetuximab</a:t>
            </a:r>
          </a:p>
          <a:p>
            <a:pPr lvl="1"/>
            <a:r>
              <a:rPr lang="en-US" sz="2400" dirty="0"/>
              <a:t>Panitumumab</a:t>
            </a:r>
          </a:p>
          <a:p>
            <a:pPr lvl="1"/>
            <a:endParaRPr lang="en-US" sz="2000" dirty="0"/>
          </a:p>
          <a:p>
            <a:r>
              <a:rPr lang="en-US" sz="2600" b="1" dirty="0"/>
              <a:t>BRAF mutation</a:t>
            </a:r>
          </a:p>
          <a:p>
            <a:pPr lvl="1"/>
            <a:r>
              <a:rPr lang="en-US" sz="2400" dirty="0"/>
              <a:t>Vemurefenib</a:t>
            </a:r>
          </a:p>
          <a:p>
            <a:pPr lvl="1"/>
            <a:endParaRPr lang="en-US" sz="2400" dirty="0"/>
          </a:p>
          <a:p>
            <a:r>
              <a:rPr lang="en-US" sz="2400" b="1" dirty="0"/>
              <a:t>VEGF inhibitor</a:t>
            </a:r>
          </a:p>
          <a:p>
            <a:pPr lvl="1"/>
            <a:r>
              <a:rPr lang="en-US" sz="2600" dirty="0"/>
              <a:t>Bevacuzumab (Avastin)</a:t>
            </a:r>
          </a:p>
          <a:p>
            <a:pPr lvl="1"/>
            <a:endParaRPr lang="en-US" sz="2200" dirty="0"/>
          </a:p>
          <a:p>
            <a:r>
              <a:rPr lang="en-US" sz="2500" b="1" dirty="0"/>
              <a:t>Multitargeted inhibitor</a:t>
            </a:r>
          </a:p>
          <a:p>
            <a:pPr lvl="1"/>
            <a:r>
              <a:rPr lang="en-US" sz="2600" dirty="0"/>
              <a:t>regorefenib</a:t>
            </a:r>
          </a:p>
          <a:p>
            <a:endParaRPr lang="en-US" sz="25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66</a:t>
            </a:fld>
            <a:endParaRPr lang="en-US" dirty="0"/>
          </a:p>
        </p:txBody>
      </p:sp>
    </p:spTree>
    <p:extLst>
      <p:ext uri="{BB962C8B-B14F-4D97-AF65-F5344CB8AC3E}">
        <p14:creationId xmlns:p14="http://schemas.microsoft.com/office/powerpoint/2010/main" val="151088921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fade">
                                      <p:cBhvr>
                                        <p:cTn id="48" dur="1000"/>
                                        <p:tgtEl>
                                          <p:spTgt spid="3">
                                            <p:txEl>
                                              <p:pRg st="10" end="10"/>
                                            </p:txEl>
                                          </p:spTgt>
                                        </p:tgtEl>
                                      </p:cBhvr>
                                    </p:animEffect>
                                    <p:anim calcmode="lin" valueType="num">
                                      <p:cBhvr>
                                        <p:cTn id="4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Effect transition="in" filter="fade">
                                      <p:cBhvr>
                                        <p:cTn id="53" dur="1000"/>
                                        <p:tgtEl>
                                          <p:spTgt spid="3">
                                            <p:txEl>
                                              <p:pRg st="11" end="11"/>
                                            </p:txEl>
                                          </p:spTgt>
                                        </p:tgtEl>
                                      </p:cBhvr>
                                    </p:animEffect>
                                    <p:anim calcmode="lin" valueType="num">
                                      <p:cBhvr>
                                        <p:cTn id="54"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400" b="1" dirty="0">
                <a:solidFill>
                  <a:srgbClr val="C00000"/>
                </a:solidFill>
              </a:rPr>
              <a:t>Side effects of EGFR directed therapies</a:t>
            </a:r>
          </a:p>
        </p:txBody>
      </p:sp>
      <p:sp>
        <p:nvSpPr>
          <p:cNvPr id="4" name="Content Placeholder 3"/>
          <p:cNvSpPr>
            <a:spLocks noGrp="1"/>
          </p:cNvSpPr>
          <p:nvPr>
            <p:ph idx="1"/>
          </p:nvPr>
        </p:nvSpPr>
        <p:spPr/>
        <p:txBody>
          <a:bodyPr/>
          <a:lstStyle/>
          <a:p>
            <a:r>
              <a:rPr lang="en-US" b="1" dirty="0"/>
              <a:t>Cetuximab</a:t>
            </a:r>
          </a:p>
          <a:p>
            <a:pPr lvl="1"/>
            <a:r>
              <a:rPr lang="en-US" b="1" dirty="0"/>
              <a:t>Anaphylactic reaction</a:t>
            </a:r>
          </a:p>
          <a:p>
            <a:pPr lvl="1"/>
            <a:r>
              <a:rPr lang="en-US" b="1" dirty="0"/>
              <a:t>Rash- acneform eruption</a:t>
            </a:r>
          </a:p>
          <a:p>
            <a:pPr lvl="1"/>
            <a:r>
              <a:rPr lang="en-US" b="1" dirty="0"/>
              <a:t>Chest pain, wheezing , shortness of breath</a:t>
            </a:r>
          </a:p>
          <a:p>
            <a:pPr lvl="1"/>
            <a:r>
              <a:rPr lang="en-US" b="1" dirty="0"/>
              <a:t>Redness or crusting around hair follicles</a:t>
            </a:r>
          </a:p>
          <a:p>
            <a:r>
              <a:rPr lang="en-US" b="1" dirty="0"/>
              <a:t>Panitumumab </a:t>
            </a:r>
          </a:p>
          <a:p>
            <a:pPr lvl="1"/>
            <a:r>
              <a:rPr lang="en-US" b="1" dirty="0"/>
              <a:t>Less anaphylaxis</a:t>
            </a:r>
          </a:p>
        </p:txBody>
      </p:sp>
      <p:sp>
        <p:nvSpPr>
          <p:cNvPr id="2" name="Slide Number Placeholder 1"/>
          <p:cNvSpPr>
            <a:spLocks noGrp="1"/>
          </p:cNvSpPr>
          <p:nvPr>
            <p:ph type="sldNum" sz="quarter" idx="12"/>
          </p:nvPr>
        </p:nvSpPr>
        <p:spPr/>
        <p:txBody>
          <a:bodyPr/>
          <a:lstStyle/>
          <a:p>
            <a:fld id="{D57F1E4F-1CFF-5643-939E-217C01CDF565}" type="slidenum">
              <a:rPr lang="en-US" smtClean="0"/>
              <a:pPr/>
              <a:t>67</a:t>
            </a:fld>
            <a:endParaRPr lang="en-US" dirty="0"/>
          </a:p>
        </p:txBody>
      </p:sp>
    </p:spTree>
    <p:extLst>
      <p:ext uri="{BB962C8B-B14F-4D97-AF65-F5344CB8AC3E}">
        <p14:creationId xmlns:p14="http://schemas.microsoft.com/office/powerpoint/2010/main" val="35777804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1000"/>
                                        <p:tgtEl>
                                          <p:spTgt spid="4">
                                            <p:txEl>
                                              <p:pRg st="6" end="6"/>
                                            </p:txEl>
                                          </p:spTgt>
                                        </p:tgtEl>
                                      </p:cBhvr>
                                    </p:animEffect>
                                    <p:anim calcmode="lin" valueType="num">
                                      <p:cBhvr>
                                        <p:cTn id="4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6947647" cy="1470025"/>
          </a:xfrm>
        </p:spPr>
        <p:txBody>
          <a:bodyPr>
            <a:normAutofit/>
          </a:bodyPr>
          <a:lstStyle/>
          <a:p>
            <a:pPr algn="l"/>
            <a:r>
              <a:rPr lang="en-US" sz="5400" b="1" dirty="0">
                <a:solidFill>
                  <a:srgbClr val="C00000"/>
                </a:solidFill>
              </a:rPr>
              <a:t>Targeted therapies</a:t>
            </a:r>
          </a:p>
        </p:txBody>
      </p:sp>
      <p:pic>
        <p:nvPicPr>
          <p:cNvPr id="6146" name="Picture 2" descr="http://media1.picsearch.com/is?d7HvmI3bM2Uf4eGoVIey5pd9A-jE1yoA1zHBoQTvarg&amp;height=2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6659" y="1647558"/>
            <a:ext cx="3151579" cy="2788354"/>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8A224BE1-257F-D245-A76E-EA28942FA2D3}"/>
              </a:ext>
            </a:extLst>
          </p:cNvPr>
          <p:cNvSpPr>
            <a:spLocks noGrp="1"/>
          </p:cNvSpPr>
          <p:nvPr>
            <p:ph type="subTitle" idx="1"/>
          </p:nvPr>
        </p:nvSpPr>
        <p:spPr>
          <a:xfrm>
            <a:off x="914400" y="3886202"/>
            <a:ext cx="6947647" cy="1649509"/>
          </a:xfrm>
        </p:spPr>
        <p:txBody>
          <a:bodyPr/>
          <a:lstStyle/>
          <a:p>
            <a:pPr algn="l"/>
            <a:r>
              <a:rPr lang="en-US" b="1" dirty="0">
                <a:solidFill>
                  <a:schemeClr val="tx1"/>
                </a:solidFill>
              </a:rPr>
              <a:t>Kidney Cancer</a:t>
            </a:r>
          </a:p>
          <a:p>
            <a:pPr algn="l"/>
            <a:endParaRPr lang="en-US" dirty="0"/>
          </a:p>
        </p:txBody>
      </p:sp>
    </p:spTree>
    <p:extLst>
      <p:ext uri="{BB962C8B-B14F-4D97-AF65-F5344CB8AC3E}">
        <p14:creationId xmlns:p14="http://schemas.microsoft.com/office/powerpoint/2010/main" val="944926192"/>
      </p:ext>
    </p:extLst>
  </p:cSld>
  <p:clrMapOvr>
    <a:masterClrMapping/>
  </p:clrMapOvr>
  <p:transition spd="slow">
    <p:pull/>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rrowheads="1"/>
          </p:cNvSpPr>
          <p:nvPr>
            <p:ph type="title"/>
          </p:nvPr>
        </p:nvSpPr>
        <p:spPr/>
        <p:txBody>
          <a:bodyPr>
            <a:normAutofit/>
          </a:bodyPr>
          <a:lstStyle/>
          <a:p>
            <a:pPr eaLnBrk="1" hangingPunct="1">
              <a:defRPr/>
            </a:pPr>
            <a:r>
              <a:rPr lang="en-US" sz="4800" b="1" dirty="0">
                <a:solidFill>
                  <a:srgbClr val="C00000"/>
                </a:solidFill>
              </a:rPr>
              <a:t>Renal Cell Carcinoma</a:t>
            </a:r>
            <a:endParaRPr lang="en-US" sz="4800" dirty="0"/>
          </a:p>
        </p:txBody>
      </p:sp>
      <p:sp>
        <p:nvSpPr>
          <p:cNvPr id="20484" name="Oval 5"/>
          <p:cNvSpPr>
            <a:spLocks noChangeArrowheads="1"/>
          </p:cNvSpPr>
          <p:nvPr/>
        </p:nvSpPr>
        <p:spPr bwMode="auto">
          <a:xfrm>
            <a:off x="971177" y="1842247"/>
            <a:ext cx="213360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r>
              <a:rPr lang="en-US" altLang="en-US" sz="2000" b="1" dirty="0"/>
              <a:t>VHL GENE</a:t>
            </a:r>
          </a:p>
        </p:txBody>
      </p:sp>
      <p:sp>
        <p:nvSpPr>
          <p:cNvPr id="20485" name="Line 6"/>
          <p:cNvSpPr>
            <a:spLocks noChangeShapeType="1"/>
          </p:cNvSpPr>
          <p:nvPr/>
        </p:nvSpPr>
        <p:spPr bwMode="auto">
          <a:xfrm flipV="1">
            <a:off x="1377577" y="2070847"/>
            <a:ext cx="13208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486" name="Line 7"/>
          <p:cNvSpPr>
            <a:spLocks noChangeShapeType="1"/>
          </p:cNvSpPr>
          <p:nvPr/>
        </p:nvSpPr>
        <p:spPr bwMode="auto">
          <a:xfrm>
            <a:off x="1580777" y="2070847"/>
            <a:ext cx="8128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487" name="Text Box 8"/>
          <p:cNvSpPr txBox="1">
            <a:spLocks noChangeArrowheads="1"/>
          </p:cNvSpPr>
          <p:nvPr/>
        </p:nvSpPr>
        <p:spPr bwMode="auto">
          <a:xfrm>
            <a:off x="3714377" y="2070849"/>
            <a:ext cx="389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r>
              <a:rPr lang="en-US" altLang="en-US" sz="2400" b="1" dirty="0"/>
              <a:t>=</a:t>
            </a:r>
          </a:p>
        </p:txBody>
      </p:sp>
      <p:sp>
        <p:nvSpPr>
          <p:cNvPr id="20488" name="Text Box 9"/>
          <p:cNvSpPr txBox="1">
            <a:spLocks noChangeArrowheads="1"/>
          </p:cNvSpPr>
          <p:nvPr/>
        </p:nvSpPr>
        <p:spPr bwMode="auto">
          <a:xfrm>
            <a:off x="6639612" y="1881937"/>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endParaRPr lang="en-US" altLang="en-US" sz="2400" b="1" dirty="0"/>
          </a:p>
        </p:txBody>
      </p:sp>
      <p:sp>
        <p:nvSpPr>
          <p:cNvPr id="20489" name="Oval 10"/>
          <p:cNvSpPr>
            <a:spLocks noChangeArrowheads="1"/>
          </p:cNvSpPr>
          <p:nvPr/>
        </p:nvSpPr>
        <p:spPr bwMode="auto">
          <a:xfrm>
            <a:off x="5949577" y="1689847"/>
            <a:ext cx="233680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r>
              <a:rPr lang="en-US" altLang="en-US" sz="3200" b="1" dirty="0"/>
              <a:t>HIF</a:t>
            </a:r>
          </a:p>
        </p:txBody>
      </p:sp>
      <p:sp>
        <p:nvSpPr>
          <p:cNvPr id="20490" name="AutoShape 11"/>
          <p:cNvSpPr>
            <a:spLocks noChangeArrowheads="1"/>
          </p:cNvSpPr>
          <p:nvPr/>
        </p:nvSpPr>
        <p:spPr bwMode="auto">
          <a:xfrm>
            <a:off x="4933577" y="1842247"/>
            <a:ext cx="304800" cy="762000"/>
          </a:xfrm>
          <a:prstGeom prst="upArrow">
            <a:avLst>
              <a:gd name="adj1" fmla="val 50000"/>
              <a:gd name="adj2" fmla="val 8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endParaRPr lang="en-US" altLang="en-US" dirty="0"/>
          </a:p>
        </p:txBody>
      </p:sp>
      <p:sp>
        <p:nvSpPr>
          <p:cNvPr id="20491" name="Line 12"/>
          <p:cNvSpPr>
            <a:spLocks noChangeShapeType="1"/>
          </p:cNvSpPr>
          <p:nvPr/>
        </p:nvSpPr>
        <p:spPr bwMode="auto">
          <a:xfrm flipH="1">
            <a:off x="3409577" y="2680447"/>
            <a:ext cx="2844800" cy="1219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492" name="Line 13"/>
          <p:cNvSpPr>
            <a:spLocks noChangeShapeType="1"/>
          </p:cNvSpPr>
          <p:nvPr/>
        </p:nvSpPr>
        <p:spPr bwMode="auto">
          <a:xfrm>
            <a:off x="7168777" y="2832847"/>
            <a:ext cx="0" cy="1371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493" name="Line 14"/>
          <p:cNvSpPr>
            <a:spLocks noChangeShapeType="1"/>
          </p:cNvSpPr>
          <p:nvPr/>
        </p:nvSpPr>
        <p:spPr bwMode="auto">
          <a:xfrm>
            <a:off x="7981577" y="2756647"/>
            <a:ext cx="2133600" cy="1371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494" name="Text Box 15"/>
          <p:cNvSpPr txBox="1">
            <a:spLocks noChangeArrowheads="1"/>
          </p:cNvSpPr>
          <p:nvPr/>
        </p:nvSpPr>
        <p:spPr bwMode="auto">
          <a:xfrm>
            <a:off x="2575612" y="4009188"/>
            <a:ext cx="13003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r>
              <a:rPr lang="en-US" altLang="en-US" sz="3200" b="1" dirty="0">
                <a:solidFill>
                  <a:srgbClr val="C00000"/>
                </a:solidFill>
              </a:rPr>
              <a:t>VEGF</a:t>
            </a:r>
          </a:p>
        </p:txBody>
      </p:sp>
      <p:sp>
        <p:nvSpPr>
          <p:cNvPr id="20495" name="Text Box 16"/>
          <p:cNvSpPr txBox="1">
            <a:spLocks noChangeArrowheads="1"/>
          </p:cNvSpPr>
          <p:nvPr/>
        </p:nvSpPr>
        <p:spPr bwMode="auto">
          <a:xfrm>
            <a:off x="6436411" y="4085388"/>
            <a:ext cx="130837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r>
              <a:rPr lang="en-US" altLang="en-US" sz="3200" b="1" dirty="0">
                <a:solidFill>
                  <a:schemeClr val="tx2">
                    <a:lumMod val="50000"/>
                  </a:schemeClr>
                </a:solidFill>
              </a:rPr>
              <a:t>PDGF</a:t>
            </a:r>
          </a:p>
        </p:txBody>
      </p:sp>
      <p:sp>
        <p:nvSpPr>
          <p:cNvPr id="20496" name="AutoShape 17"/>
          <p:cNvSpPr>
            <a:spLocks noChangeArrowheads="1"/>
          </p:cNvSpPr>
          <p:nvPr/>
        </p:nvSpPr>
        <p:spPr bwMode="auto">
          <a:xfrm>
            <a:off x="6152777" y="4052047"/>
            <a:ext cx="203200" cy="533400"/>
          </a:xfrm>
          <a:prstGeom prst="upArrow">
            <a:avLst>
              <a:gd name="adj1" fmla="val 50000"/>
              <a:gd name="adj2" fmla="val 8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endParaRPr lang="en-US" altLang="en-US" dirty="0"/>
          </a:p>
        </p:txBody>
      </p:sp>
      <p:sp>
        <p:nvSpPr>
          <p:cNvPr id="20497" name="AutoShape 18"/>
          <p:cNvSpPr>
            <a:spLocks noChangeArrowheads="1"/>
          </p:cNvSpPr>
          <p:nvPr/>
        </p:nvSpPr>
        <p:spPr bwMode="auto">
          <a:xfrm>
            <a:off x="2393577" y="4204447"/>
            <a:ext cx="203200" cy="457200"/>
          </a:xfrm>
          <a:prstGeom prst="upArrow">
            <a:avLst>
              <a:gd name="adj1" fmla="val 50000"/>
              <a:gd name="adj2" fmla="val 7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endParaRPr lang="en-US" altLang="en-US" dirty="0"/>
          </a:p>
        </p:txBody>
      </p:sp>
      <p:sp>
        <p:nvSpPr>
          <p:cNvPr id="20498" name="Text Box 19"/>
          <p:cNvSpPr txBox="1">
            <a:spLocks noChangeArrowheads="1"/>
          </p:cNvSpPr>
          <p:nvPr/>
        </p:nvSpPr>
        <p:spPr bwMode="auto">
          <a:xfrm>
            <a:off x="9992411" y="4161588"/>
            <a:ext cx="101040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r>
              <a:rPr lang="en-US" altLang="en-US" sz="3200" b="1" dirty="0"/>
              <a:t>TGF</a:t>
            </a:r>
          </a:p>
        </p:txBody>
      </p:sp>
      <p:sp>
        <p:nvSpPr>
          <p:cNvPr id="20499" name="AutoShape 20"/>
          <p:cNvSpPr>
            <a:spLocks noChangeArrowheads="1"/>
          </p:cNvSpPr>
          <p:nvPr/>
        </p:nvSpPr>
        <p:spPr bwMode="auto">
          <a:xfrm>
            <a:off x="9607177" y="4204447"/>
            <a:ext cx="203200" cy="381000"/>
          </a:xfrm>
          <a:prstGeom prst="upArrow">
            <a:avLst>
              <a:gd name="adj1" fmla="val 50000"/>
              <a:gd name="adj2" fmla="val 6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endParaRPr lang="en-US" altLang="en-US" dirty="0"/>
          </a:p>
        </p:txBody>
      </p:sp>
      <p:sp>
        <p:nvSpPr>
          <p:cNvPr id="20500" name="Text Box 21"/>
          <p:cNvSpPr txBox="1">
            <a:spLocks noChangeArrowheads="1"/>
          </p:cNvSpPr>
          <p:nvPr/>
        </p:nvSpPr>
        <p:spPr bwMode="auto">
          <a:xfrm>
            <a:off x="2334513" y="5217500"/>
            <a:ext cx="687617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r>
              <a:rPr lang="en-US" altLang="en-US" sz="3200" b="1" dirty="0">
                <a:latin typeface="Arial Narrow" panose="020B0606020202030204" pitchFamily="34" charset="0"/>
              </a:rPr>
              <a:t>Sunitinib &amp; Sorafenib, Pazopanib, Axitinib</a:t>
            </a:r>
          </a:p>
          <a:p>
            <a:pPr eaLnBrk="1" hangingPunct="1"/>
            <a:r>
              <a:rPr lang="en-US" altLang="en-US" sz="3200" b="1" dirty="0">
                <a:latin typeface="Arial Narrow" panose="020B0606020202030204" pitchFamily="34" charset="0"/>
              </a:rPr>
              <a:t>Cabozentanib, Lenvatinib, </a:t>
            </a:r>
          </a:p>
        </p:txBody>
      </p:sp>
      <p:sp>
        <p:nvSpPr>
          <p:cNvPr id="20501" name="Line 22"/>
          <p:cNvSpPr>
            <a:spLocks noChangeShapeType="1"/>
          </p:cNvSpPr>
          <p:nvPr/>
        </p:nvSpPr>
        <p:spPr bwMode="auto">
          <a:xfrm flipV="1">
            <a:off x="3815977" y="4661647"/>
            <a:ext cx="0" cy="533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502" name="Line 23"/>
          <p:cNvSpPr>
            <a:spLocks noChangeShapeType="1"/>
          </p:cNvSpPr>
          <p:nvPr/>
        </p:nvSpPr>
        <p:spPr bwMode="auto">
          <a:xfrm>
            <a:off x="3307977" y="4661647"/>
            <a:ext cx="1117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503" name="Line 24"/>
          <p:cNvSpPr>
            <a:spLocks noChangeShapeType="1"/>
          </p:cNvSpPr>
          <p:nvPr/>
        </p:nvSpPr>
        <p:spPr bwMode="auto">
          <a:xfrm>
            <a:off x="6863977" y="5118847"/>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504" name="Line 25"/>
          <p:cNvSpPr>
            <a:spLocks noChangeShapeType="1"/>
          </p:cNvSpPr>
          <p:nvPr/>
        </p:nvSpPr>
        <p:spPr bwMode="auto">
          <a:xfrm flipV="1">
            <a:off x="6762377" y="4661647"/>
            <a:ext cx="0" cy="533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505" name="Line 26"/>
          <p:cNvSpPr>
            <a:spLocks noChangeShapeType="1"/>
          </p:cNvSpPr>
          <p:nvPr/>
        </p:nvSpPr>
        <p:spPr bwMode="auto">
          <a:xfrm>
            <a:off x="6355977" y="4737847"/>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506" name="Line 27"/>
          <p:cNvSpPr>
            <a:spLocks noChangeShapeType="1"/>
          </p:cNvSpPr>
          <p:nvPr/>
        </p:nvSpPr>
        <p:spPr bwMode="auto">
          <a:xfrm>
            <a:off x="6254377" y="4661647"/>
            <a:ext cx="1117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507" name="Text Box 28"/>
          <p:cNvSpPr txBox="1">
            <a:spLocks noChangeArrowheads="1"/>
          </p:cNvSpPr>
          <p:nvPr/>
        </p:nvSpPr>
        <p:spPr bwMode="auto">
          <a:xfrm>
            <a:off x="746810" y="3018588"/>
            <a:ext cx="23374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r>
              <a:rPr lang="en-US" altLang="en-US" sz="3200" b="1" dirty="0">
                <a:latin typeface="Arial Narrow" panose="020B0606020202030204" pitchFamily="34" charset="0"/>
              </a:rPr>
              <a:t>Bevacizumab</a:t>
            </a:r>
          </a:p>
        </p:txBody>
      </p:sp>
      <p:sp>
        <p:nvSpPr>
          <p:cNvPr id="20508" name="Line 29"/>
          <p:cNvSpPr>
            <a:spLocks noChangeShapeType="1"/>
          </p:cNvSpPr>
          <p:nvPr/>
        </p:nvSpPr>
        <p:spPr bwMode="auto">
          <a:xfrm>
            <a:off x="2088777" y="3518647"/>
            <a:ext cx="508000" cy="381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509" name="Line 30"/>
          <p:cNvSpPr>
            <a:spLocks noChangeShapeType="1"/>
          </p:cNvSpPr>
          <p:nvPr/>
        </p:nvSpPr>
        <p:spPr bwMode="auto">
          <a:xfrm flipV="1">
            <a:off x="2393577" y="3747247"/>
            <a:ext cx="40640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510" name="Text Box 31"/>
          <p:cNvSpPr txBox="1">
            <a:spLocks noChangeArrowheads="1"/>
          </p:cNvSpPr>
          <p:nvPr/>
        </p:nvSpPr>
        <p:spPr bwMode="auto">
          <a:xfrm>
            <a:off x="9607178" y="1975599"/>
            <a:ext cx="234405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r>
              <a:rPr lang="en-US" altLang="en-US" sz="2400" b="1" dirty="0">
                <a:latin typeface="Arial Narrow" panose="020B0606020202030204" pitchFamily="34" charset="0"/>
              </a:rPr>
              <a:t>Temsirolimus</a:t>
            </a:r>
          </a:p>
          <a:p>
            <a:pPr eaLnBrk="1" hangingPunct="1"/>
            <a:r>
              <a:rPr lang="en-US" altLang="en-US" sz="2400" b="1" dirty="0">
                <a:latin typeface="Arial Narrow" panose="020B0606020202030204" pitchFamily="34" charset="0"/>
              </a:rPr>
              <a:t>Everolimus</a:t>
            </a:r>
          </a:p>
        </p:txBody>
      </p:sp>
      <p:sp>
        <p:nvSpPr>
          <p:cNvPr id="20511" name="Line 32"/>
          <p:cNvSpPr>
            <a:spLocks noChangeShapeType="1"/>
          </p:cNvSpPr>
          <p:nvPr/>
        </p:nvSpPr>
        <p:spPr bwMode="auto">
          <a:xfrm flipH="1">
            <a:off x="8692777" y="2375647"/>
            <a:ext cx="812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512" name="Line 33"/>
          <p:cNvSpPr>
            <a:spLocks noChangeShapeType="1"/>
          </p:cNvSpPr>
          <p:nvPr/>
        </p:nvSpPr>
        <p:spPr bwMode="auto">
          <a:xfrm>
            <a:off x="8692777" y="2147047"/>
            <a:ext cx="0" cy="533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extLst>
      <p:ext uri="{BB962C8B-B14F-4D97-AF65-F5344CB8AC3E}">
        <p14:creationId xmlns:p14="http://schemas.microsoft.com/office/powerpoint/2010/main" val="2139041159"/>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D57445-BC60-F94C-8A95-FDC3B3493AA1}"/>
              </a:ext>
            </a:extLst>
          </p:cNvPr>
          <p:cNvSpPr>
            <a:spLocks noGrp="1"/>
          </p:cNvSpPr>
          <p:nvPr>
            <p:ph type="title"/>
          </p:nvPr>
        </p:nvSpPr>
        <p:spPr/>
        <p:txBody>
          <a:bodyPr>
            <a:normAutofit/>
          </a:bodyPr>
          <a:lstStyle/>
          <a:p>
            <a:r>
              <a:rPr lang="en-US" sz="4800" b="1" dirty="0">
                <a:solidFill>
                  <a:srgbClr val="C00000"/>
                </a:solidFill>
              </a:rPr>
              <a:t>Cancer treatments</a:t>
            </a:r>
            <a:endParaRPr lang="en-US" sz="4800" dirty="0"/>
          </a:p>
        </p:txBody>
      </p:sp>
      <p:pic>
        <p:nvPicPr>
          <p:cNvPr id="4" name="Content Placeholder 3"/>
          <p:cNvPicPr>
            <a:picLocks noGrp="1" noChangeAspect="1"/>
          </p:cNvPicPr>
          <p:nvPr>
            <p:ph idx="1"/>
          </p:nvPr>
        </p:nvPicPr>
        <p:blipFill>
          <a:blip r:embed="rId3"/>
          <a:stretch>
            <a:fillRect/>
          </a:stretch>
        </p:blipFill>
        <p:spPr>
          <a:xfrm>
            <a:off x="3286125" y="1528921"/>
            <a:ext cx="5619750" cy="4795520"/>
          </a:xfrm>
          <a:prstGeom prst="rect">
            <a:avLst/>
          </a:prstGeom>
        </p:spPr>
      </p:pic>
      <p:sp>
        <p:nvSpPr>
          <p:cNvPr id="3" name="Slide Number Placeholder 2"/>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4169131301"/>
      </p:ext>
    </p:extLst>
  </p:cSld>
  <p:clrMapOvr>
    <a:masterClrMapping/>
  </p:clrMapOvr>
  <p:transition spd="slow">
    <p:pull/>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p:txBody>
          <a:bodyPr>
            <a:normAutofit fontScale="90000"/>
          </a:bodyPr>
          <a:lstStyle/>
          <a:p>
            <a:pPr eaLnBrk="1" hangingPunct="1">
              <a:lnSpc>
                <a:spcPct val="90000"/>
              </a:lnSpc>
              <a:spcBef>
                <a:spcPct val="35000"/>
              </a:spcBef>
              <a:spcAft>
                <a:spcPct val="25000"/>
              </a:spcAft>
              <a:defRPr/>
            </a:pPr>
            <a:r>
              <a:rPr lang="en-US" sz="4800" b="1" dirty="0">
                <a:solidFill>
                  <a:srgbClr val="C00000"/>
                </a:solidFill>
              </a:rPr>
              <a:t>Therapeutic Inhibition of VEGF in RCC</a:t>
            </a:r>
          </a:p>
        </p:txBody>
      </p:sp>
      <p:sp>
        <p:nvSpPr>
          <p:cNvPr id="86019" name="Rectangle 3"/>
          <p:cNvSpPr>
            <a:spLocks noGrp="1" noChangeArrowheads="1"/>
          </p:cNvSpPr>
          <p:nvPr>
            <p:ph idx="1"/>
          </p:nvPr>
        </p:nvSpPr>
        <p:spPr/>
        <p:txBody>
          <a:bodyPr>
            <a:normAutofit fontScale="92500" lnSpcReduction="10000"/>
          </a:bodyPr>
          <a:lstStyle/>
          <a:p>
            <a:pPr eaLnBrk="1" hangingPunct="1">
              <a:lnSpc>
                <a:spcPct val="90000"/>
              </a:lnSpc>
              <a:defRPr/>
            </a:pPr>
            <a:r>
              <a:rPr lang="en-US" sz="2800" b="1" dirty="0">
                <a:solidFill>
                  <a:srgbClr val="0070C0"/>
                </a:solidFill>
              </a:rPr>
              <a:t>Binding antibodies to the VEGF protein</a:t>
            </a:r>
          </a:p>
          <a:p>
            <a:pPr lvl="1" eaLnBrk="1" hangingPunct="1">
              <a:lnSpc>
                <a:spcPct val="90000"/>
              </a:lnSpc>
              <a:defRPr/>
            </a:pPr>
            <a:r>
              <a:rPr lang="en-US" dirty="0"/>
              <a:t>Bevacizumab</a:t>
            </a:r>
          </a:p>
          <a:p>
            <a:pPr marL="609585" lvl="1" indent="0" eaLnBrk="1" hangingPunct="1">
              <a:lnSpc>
                <a:spcPct val="90000"/>
              </a:lnSpc>
              <a:buNone/>
              <a:defRPr/>
            </a:pPr>
            <a:endParaRPr lang="en-US" b="1" dirty="0"/>
          </a:p>
          <a:p>
            <a:pPr eaLnBrk="1" hangingPunct="1">
              <a:lnSpc>
                <a:spcPct val="90000"/>
              </a:lnSpc>
              <a:defRPr/>
            </a:pPr>
            <a:r>
              <a:rPr lang="en-US" sz="2400" b="1" dirty="0">
                <a:solidFill>
                  <a:srgbClr val="0070C0"/>
                </a:solidFill>
              </a:rPr>
              <a:t>VEGFR inhibitors</a:t>
            </a:r>
          </a:p>
          <a:p>
            <a:pPr lvl="1" eaLnBrk="1" hangingPunct="1">
              <a:lnSpc>
                <a:spcPct val="90000"/>
              </a:lnSpc>
              <a:defRPr/>
            </a:pPr>
            <a:r>
              <a:rPr lang="en-US" dirty="0"/>
              <a:t>Sunitinib, Sorafenib, Pazopinib, Axitinib</a:t>
            </a:r>
          </a:p>
          <a:p>
            <a:pPr lvl="1" eaLnBrk="1" hangingPunct="1">
              <a:lnSpc>
                <a:spcPct val="90000"/>
              </a:lnSpc>
              <a:defRPr/>
            </a:pPr>
            <a:r>
              <a:rPr lang="en-US" dirty="0"/>
              <a:t>Cabozentenib, Lenvatinib</a:t>
            </a:r>
          </a:p>
          <a:p>
            <a:pPr lvl="1" eaLnBrk="1" hangingPunct="1">
              <a:lnSpc>
                <a:spcPct val="90000"/>
              </a:lnSpc>
              <a:defRPr/>
            </a:pPr>
            <a:endParaRPr lang="en-US" b="1" dirty="0">
              <a:solidFill>
                <a:srgbClr val="FFFF00"/>
              </a:solidFill>
            </a:endParaRPr>
          </a:p>
          <a:p>
            <a:pPr eaLnBrk="1" hangingPunct="1">
              <a:lnSpc>
                <a:spcPct val="90000"/>
              </a:lnSpc>
              <a:defRPr/>
            </a:pPr>
            <a:r>
              <a:rPr lang="en-US" sz="2400" b="1" dirty="0">
                <a:solidFill>
                  <a:srgbClr val="0070C0"/>
                </a:solidFill>
              </a:rPr>
              <a:t>MTOR Inhibitors</a:t>
            </a:r>
          </a:p>
          <a:p>
            <a:pPr lvl="1" eaLnBrk="1" hangingPunct="1">
              <a:lnSpc>
                <a:spcPct val="90000"/>
              </a:lnSpc>
              <a:defRPr/>
            </a:pPr>
            <a:r>
              <a:rPr lang="en-US" dirty="0"/>
              <a:t>Temsirolimus  Inhibits HIF directly</a:t>
            </a:r>
          </a:p>
          <a:p>
            <a:pPr lvl="1" eaLnBrk="1" hangingPunct="1">
              <a:lnSpc>
                <a:spcPct val="90000"/>
              </a:lnSpc>
              <a:defRPr/>
            </a:pPr>
            <a:r>
              <a:rPr lang="en-US" dirty="0"/>
              <a:t>Everolimus</a:t>
            </a:r>
          </a:p>
        </p:txBody>
      </p:sp>
    </p:spTree>
    <p:extLst>
      <p:ext uri="{BB962C8B-B14F-4D97-AF65-F5344CB8AC3E}">
        <p14:creationId xmlns:p14="http://schemas.microsoft.com/office/powerpoint/2010/main" val="301744523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Effect transition="in" filter="fade">
                                      <p:cBhvr>
                                        <p:cTn id="7" dur="1000"/>
                                        <p:tgtEl>
                                          <p:spTgt spid="86019">
                                            <p:txEl>
                                              <p:pRg st="0" end="0"/>
                                            </p:txEl>
                                          </p:spTgt>
                                        </p:tgtEl>
                                      </p:cBhvr>
                                    </p:animEffect>
                                    <p:anim calcmode="lin" valueType="num">
                                      <p:cBhvr>
                                        <p:cTn id="8" dur="1000" fill="hold"/>
                                        <p:tgtEl>
                                          <p:spTgt spid="860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601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6019">
                                            <p:txEl>
                                              <p:pRg st="1" end="1"/>
                                            </p:txEl>
                                          </p:spTgt>
                                        </p:tgtEl>
                                        <p:attrNameLst>
                                          <p:attrName>style.visibility</p:attrName>
                                        </p:attrNameLst>
                                      </p:cBhvr>
                                      <p:to>
                                        <p:strVal val="visible"/>
                                      </p:to>
                                    </p:set>
                                    <p:animEffect transition="in" filter="fade">
                                      <p:cBhvr>
                                        <p:cTn id="12" dur="1000"/>
                                        <p:tgtEl>
                                          <p:spTgt spid="86019">
                                            <p:txEl>
                                              <p:pRg st="1" end="1"/>
                                            </p:txEl>
                                          </p:spTgt>
                                        </p:tgtEl>
                                      </p:cBhvr>
                                    </p:animEffect>
                                    <p:anim calcmode="lin" valueType="num">
                                      <p:cBhvr>
                                        <p:cTn id="13" dur="1000" fill="hold"/>
                                        <p:tgtEl>
                                          <p:spTgt spid="8601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60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6019">
                                            <p:txEl>
                                              <p:pRg st="3" end="3"/>
                                            </p:txEl>
                                          </p:spTgt>
                                        </p:tgtEl>
                                        <p:attrNameLst>
                                          <p:attrName>style.visibility</p:attrName>
                                        </p:attrNameLst>
                                      </p:cBhvr>
                                      <p:to>
                                        <p:strVal val="visible"/>
                                      </p:to>
                                    </p:set>
                                    <p:animEffect transition="in" filter="fade">
                                      <p:cBhvr>
                                        <p:cTn id="19" dur="1000"/>
                                        <p:tgtEl>
                                          <p:spTgt spid="86019">
                                            <p:txEl>
                                              <p:pRg st="3" end="3"/>
                                            </p:txEl>
                                          </p:spTgt>
                                        </p:tgtEl>
                                      </p:cBhvr>
                                    </p:animEffect>
                                    <p:anim calcmode="lin" valueType="num">
                                      <p:cBhvr>
                                        <p:cTn id="20" dur="1000" fill="hold"/>
                                        <p:tgtEl>
                                          <p:spTgt spid="86019">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86019">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6019">
                                            <p:txEl>
                                              <p:pRg st="4" end="4"/>
                                            </p:txEl>
                                          </p:spTgt>
                                        </p:tgtEl>
                                        <p:attrNameLst>
                                          <p:attrName>style.visibility</p:attrName>
                                        </p:attrNameLst>
                                      </p:cBhvr>
                                      <p:to>
                                        <p:strVal val="visible"/>
                                      </p:to>
                                    </p:set>
                                    <p:animEffect transition="in" filter="fade">
                                      <p:cBhvr>
                                        <p:cTn id="24" dur="1000"/>
                                        <p:tgtEl>
                                          <p:spTgt spid="86019">
                                            <p:txEl>
                                              <p:pRg st="4" end="4"/>
                                            </p:txEl>
                                          </p:spTgt>
                                        </p:tgtEl>
                                      </p:cBhvr>
                                    </p:animEffect>
                                    <p:anim calcmode="lin" valueType="num">
                                      <p:cBhvr>
                                        <p:cTn id="25" dur="1000" fill="hold"/>
                                        <p:tgtEl>
                                          <p:spTgt spid="86019">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86019">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6019">
                                            <p:txEl>
                                              <p:pRg st="5" end="5"/>
                                            </p:txEl>
                                          </p:spTgt>
                                        </p:tgtEl>
                                        <p:attrNameLst>
                                          <p:attrName>style.visibility</p:attrName>
                                        </p:attrNameLst>
                                      </p:cBhvr>
                                      <p:to>
                                        <p:strVal val="visible"/>
                                      </p:to>
                                    </p:set>
                                    <p:animEffect transition="in" filter="fade">
                                      <p:cBhvr>
                                        <p:cTn id="29" dur="1000"/>
                                        <p:tgtEl>
                                          <p:spTgt spid="86019">
                                            <p:txEl>
                                              <p:pRg st="5" end="5"/>
                                            </p:txEl>
                                          </p:spTgt>
                                        </p:tgtEl>
                                      </p:cBhvr>
                                    </p:animEffect>
                                    <p:anim calcmode="lin" valueType="num">
                                      <p:cBhvr>
                                        <p:cTn id="30" dur="1000" fill="hold"/>
                                        <p:tgtEl>
                                          <p:spTgt spid="86019">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8601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6019">
                                            <p:txEl>
                                              <p:pRg st="7" end="7"/>
                                            </p:txEl>
                                          </p:spTgt>
                                        </p:tgtEl>
                                        <p:attrNameLst>
                                          <p:attrName>style.visibility</p:attrName>
                                        </p:attrNameLst>
                                      </p:cBhvr>
                                      <p:to>
                                        <p:strVal val="visible"/>
                                      </p:to>
                                    </p:set>
                                    <p:animEffect transition="in" filter="fade">
                                      <p:cBhvr>
                                        <p:cTn id="36" dur="1000"/>
                                        <p:tgtEl>
                                          <p:spTgt spid="86019">
                                            <p:txEl>
                                              <p:pRg st="7" end="7"/>
                                            </p:txEl>
                                          </p:spTgt>
                                        </p:tgtEl>
                                      </p:cBhvr>
                                    </p:animEffect>
                                    <p:anim calcmode="lin" valueType="num">
                                      <p:cBhvr>
                                        <p:cTn id="37" dur="1000" fill="hold"/>
                                        <p:tgtEl>
                                          <p:spTgt spid="86019">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86019">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86019">
                                            <p:txEl>
                                              <p:pRg st="8" end="8"/>
                                            </p:txEl>
                                          </p:spTgt>
                                        </p:tgtEl>
                                        <p:attrNameLst>
                                          <p:attrName>style.visibility</p:attrName>
                                        </p:attrNameLst>
                                      </p:cBhvr>
                                      <p:to>
                                        <p:strVal val="visible"/>
                                      </p:to>
                                    </p:set>
                                    <p:animEffect transition="in" filter="fade">
                                      <p:cBhvr>
                                        <p:cTn id="41" dur="1000"/>
                                        <p:tgtEl>
                                          <p:spTgt spid="86019">
                                            <p:txEl>
                                              <p:pRg st="8" end="8"/>
                                            </p:txEl>
                                          </p:spTgt>
                                        </p:tgtEl>
                                      </p:cBhvr>
                                    </p:animEffect>
                                    <p:anim calcmode="lin" valueType="num">
                                      <p:cBhvr>
                                        <p:cTn id="42" dur="1000" fill="hold"/>
                                        <p:tgtEl>
                                          <p:spTgt spid="86019">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86019">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6019">
                                            <p:txEl>
                                              <p:pRg st="9" end="9"/>
                                            </p:txEl>
                                          </p:spTgt>
                                        </p:tgtEl>
                                        <p:attrNameLst>
                                          <p:attrName>style.visibility</p:attrName>
                                        </p:attrNameLst>
                                      </p:cBhvr>
                                      <p:to>
                                        <p:strVal val="visible"/>
                                      </p:to>
                                    </p:set>
                                    <p:animEffect transition="in" filter="fade">
                                      <p:cBhvr>
                                        <p:cTn id="46" dur="1000"/>
                                        <p:tgtEl>
                                          <p:spTgt spid="86019">
                                            <p:txEl>
                                              <p:pRg st="9" end="9"/>
                                            </p:txEl>
                                          </p:spTgt>
                                        </p:tgtEl>
                                      </p:cBhvr>
                                    </p:animEffect>
                                    <p:anim calcmode="lin" valueType="num">
                                      <p:cBhvr>
                                        <p:cTn id="47" dur="1000" fill="hold"/>
                                        <p:tgtEl>
                                          <p:spTgt spid="86019">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8601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C00000"/>
                </a:solidFill>
              </a:rPr>
              <a:t>Side effects of </a:t>
            </a:r>
            <a:r>
              <a:rPr lang="en-US" sz="4800" b="1" i="1" dirty="0"/>
              <a:t>non-selective</a:t>
            </a:r>
            <a:r>
              <a:rPr lang="en-US" sz="4800" b="1" dirty="0">
                <a:solidFill>
                  <a:srgbClr val="C00000"/>
                </a:solidFill>
              </a:rPr>
              <a:t> TKI’s</a:t>
            </a:r>
          </a:p>
        </p:txBody>
      </p:sp>
      <p:sp>
        <p:nvSpPr>
          <p:cNvPr id="3" name="Content Placeholder 2"/>
          <p:cNvSpPr>
            <a:spLocks noGrp="1"/>
          </p:cNvSpPr>
          <p:nvPr>
            <p:ph idx="1"/>
          </p:nvPr>
        </p:nvSpPr>
        <p:spPr/>
        <p:txBody>
          <a:bodyPr>
            <a:normAutofit fontScale="92500" lnSpcReduction="10000"/>
          </a:bodyPr>
          <a:lstStyle/>
          <a:p>
            <a:r>
              <a:rPr lang="en-US" dirty="0"/>
              <a:t>Hypertension</a:t>
            </a:r>
          </a:p>
          <a:p>
            <a:r>
              <a:rPr lang="en-US" dirty="0"/>
              <a:t>Fatigue, asthenia</a:t>
            </a:r>
          </a:p>
          <a:p>
            <a:r>
              <a:rPr lang="en-US" dirty="0"/>
              <a:t>Hand/foot syndrome/ Rash</a:t>
            </a:r>
          </a:p>
          <a:p>
            <a:r>
              <a:rPr lang="en-US" dirty="0"/>
              <a:t>Diarrhea</a:t>
            </a:r>
          </a:p>
          <a:p>
            <a:r>
              <a:rPr lang="en-US" dirty="0"/>
              <a:t>Nausea vomiting</a:t>
            </a:r>
          </a:p>
          <a:p>
            <a:r>
              <a:rPr lang="en-US" dirty="0"/>
              <a:t>Taste changes</a:t>
            </a:r>
          </a:p>
          <a:p>
            <a:r>
              <a:rPr lang="en-US" dirty="0"/>
              <a:t>Bowel perforation</a:t>
            </a:r>
          </a:p>
          <a:p>
            <a:r>
              <a:rPr lang="en-US" dirty="0"/>
              <a:t>Thrombo-embolic phenomenon</a:t>
            </a:r>
          </a:p>
        </p:txBody>
      </p:sp>
      <p:sp>
        <p:nvSpPr>
          <p:cNvPr id="4" name="Slide Number Placeholder 3"/>
          <p:cNvSpPr>
            <a:spLocks noGrp="1"/>
          </p:cNvSpPr>
          <p:nvPr>
            <p:ph type="sldNum" sz="quarter" idx="12"/>
          </p:nvPr>
        </p:nvSpPr>
        <p:spPr/>
        <p:txBody>
          <a:bodyPr/>
          <a:lstStyle/>
          <a:p>
            <a:fld id="{D57F1E4F-1CFF-5643-939E-217C01CDF565}" type="slidenum">
              <a:rPr lang="en-US" smtClean="0"/>
              <a:pPr/>
              <a:t>71</a:t>
            </a:fld>
            <a:endParaRPr lang="en-US" dirty="0"/>
          </a:p>
        </p:txBody>
      </p:sp>
    </p:spTree>
    <p:extLst>
      <p:ext uri="{BB962C8B-B14F-4D97-AF65-F5344CB8AC3E}">
        <p14:creationId xmlns:p14="http://schemas.microsoft.com/office/powerpoint/2010/main" val="199770331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6840071" cy="1470025"/>
          </a:xfrm>
        </p:spPr>
        <p:txBody>
          <a:bodyPr>
            <a:normAutofit/>
          </a:bodyPr>
          <a:lstStyle/>
          <a:p>
            <a:pPr algn="l"/>
            <a:r>
              <a:rPr lang="en-US" sz="5400" b="1" dirty="0">
                <a:solidFill>
                  <a:srgbClr val="C00000"/>
                </a:solidFill>
              </a:rPr>
              <a:t>Targeted Therapies</a:t>
            </a:r>
          </a:p>
        </p:txBody>
      </p:sp>
      <p:pic>
        <p:nvPicPr>
          <p:cNvPr id="5122" name="Picture 2" descr="http://media2.picsearch.com/is?l3HN4YPSB1wzoDydO8lQe1NMmD8NpX_LNCpfLVak2Fk&amp;height=2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5484" y="1981108"/>
            <a:ext cx="3146113" cy="2895783"/>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D5AD55BB-8A8D-EF4B-A607-64F602EF8DA5}"/>
              </a:ext>
            </a:extLst>
          </p:cNvPr>
          <p:cNvSpPr>
            <a:spLocks noGrp="1"/>
          </p:cNvSpPr>
          <p:nvPr>
            <p:ph type="subTitle" idx="1"/>
          </p:nvPr>
        </p:nvSpPr>
        <p:spPr>
          <a:xfrm>
            <a:off x="914400" y="3886202"/>
            <a:ext cx="6840071" cy="1649509"/>
          </a:xfrm>
        </p:spPr>
        <p:txBody>
          <a:bodyPr/>
          <a:lstStyle/>
          <a:p>
            <a:pPr algn="l"/>
            <a:r>
              <a:rPr lang="en-US" b="1" dirty="0">
                <a:solidFill>
                  <a:schemeClr val="tx1"/>
                </a:solidFill>
                <a:latin typeface="+mj-lt"/>
              </a:rPr>
              <a:t>Non-Small Cell Lung Cancer</a:t>
            </a:r>
          </a:p>
        </p:txBody>
      </p:sp>
    </p:spTree>
    <p:extLst>
      <p:ext uri="{BB962C8B-B14F-4D97-AF65-F5344CB8AC3E}">
        <p14:creationId xmlns:p14="http://schemas.microsoft.com/office/powerpoint/2010/main" val="3418985472"/>
      </p:ext>
    </p:extLst>
  </p:cSld>
  <p:clrMapOvr>
    <a:masterClrMapping/>
  </p:clrMapOvr>
  <p:transition spd="slow">
    <p:pull/>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9762" r="53877" b="-287"/>
          <a:stretch/>
        </p:blipFill>
        <p:spPr bwMode="auto">
          <a:xfrm>
            <a:off x="2368446" y="239845"/>
            <a:ext cx="7454823" cy="6325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1055106"/>
      </p:ext>
    </p:extLst>
  </p:cSld>
  <p:clrMapOvr>
    <a:masterClrMapping/>
  </p:clrMapOvr>
  <p:transition spd="slow">
    <p:pull/>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C00000"/>
                </a:solidFill>
              </a:rPr>
              <a:t>Targets for NSCLC</a:t>
            </a:r>
          </a:p>
        </p:txBody>
      </p:sp>
      <p:sp>
        <p:nvSpPr>
          <p:cNvPr id="3" name="Content Placeholder 2"/>
          <p:cNvSpPr>
            <a:spLocks noGrp="1"/>
          </p:cNvSpPr>
          <p:nvPr>
            <p:ph idx="1"/>
          </p:nvPr>
        </p:nvSpPr>
        <p:spPr/>
        <p:txBody>
          <a:bodyPr>
            <a:normAutofit fontScale="92500" lnSpcReduction="20000"/>
          </a:bodyPr>
          <a:lstStyle/>
          <a:p>
            <a:r>
              <a:rPr lang="en-US" sz="2800" b="1" dirty="0"/>
              <a:t>EGFR -10-15% -  </a:t>
            </a:r>
            <a:r>
              <a:rPr lang="en-US" sz="2800" dirty="0"/>
              <a:t>Erlotinib, Gefitinib, Afatinib, Osimertanib</a:t>
            </a:r>
          </a:p>
          <a:p>
            <a:r>
              <a:rPr lang="en-US" sz="2800" b="1" dirty="0"/>
              <a:t>EML/ALK  2-3 % - </a:t>
            </a:r>
            <a:r>
              <a:rPr lang="en-US" sz="2800" dirty="0"/>
              <a:t>Crizotinib, Ceritinib, Alectinib, Brigatinib</a:t>
            </a:r>
          </a:p>
          <a:p>
            <a:r>
              <a:rPr lang="en-US" sz="2800" b="1" dirty="0"/>
              <a:t>ROS-1 -1-2% - </a:t>
            </a:r>
            <a:r>
              <a:rPr lang="en-US" sz="2800" dirty="0"/>
              <a:t>Crizotinib</a:t>
            </a:r>
          </a:p>
          <a:p>
            <a:r>
              <a:rPr lang="en-US" sz="2800" b="1" dirty="0"/>
              <a:t>Splicing 14 mutation (1-2%) – </a:t>
            </a:r>
            <a:r>
              <a:rPr lang="en-US" sz="2800" dirty="0"/>
              <a:t>Crizotinib</a:t>
            </a:r>
          </a:p>
          <a:p>
            <a:r>
              <a:rPr lang="en-US" sz="2800" b="1" dirty="0"/>
              <a:t>BRAF – (1-2%) </a:t>
            </a:r>
            <a:r>
              <a:rPr lang="en-US" sz="2800" dirty="0"/>
              <a:t>Trametenib + Dabrefinib, Vemurafenib</a:t>
            </a:r>
          </a:p>
          <a:p>
            <a:r>
              <a:rPr lang="en-US" sz="2800" b="1" dirty="0"/>
              <a:t>HER-2 – (1-2%)</a:t>
            </a:r>
            <a:r>
              <a:rPr lang="en-US" sz="2800" dirty="0"/>
              <a:t> Lapatinib ( HER-2 insertion 19 del, not HER-2 amplified)</a:t>
            </a:r>
          </a:p>
          <a:p>
            <a:r>
              <a:rPr lang="en-US" sz="2800" b="1" dirty="0"/>
              <a:t>RET – (2-3%)-  </a:t>
            </a:r>
            <a:r>
              <a:rPr lang="en-US" sz="2800" dirty="0"/>
              <a:t>MEK inhibitors- Cabozentenib, Vandetenib</a:t>
            </a:r>
          </a:p>
          <a:p>
            <a:r>
              <a:rPr lang="en-US" sz="2800" b="1" dirty="0"/>
              <a:t>NTRK 1- (1-2%) </a:t>
            </a:r>
            <a:r>
              <a:rPr lang="en-US" sz="2800" dirty="0"/>
              <a:t>Larotrectinib</a:t>
            </a:r>
          </a:p>
          <a:p>
            <a:r>
              <a:rPr lang="en-US" sz="2800" b="1" dirty="0"/>
              <a:t>PDL-1 – </a:t>
            </a:r>
            <a:r>
              <a:rPr lang="en-US" sz="2800" dirty="0"/>
              <a:t>Immunotherapy-</a:t>
            </a:r>
          </a:p>
        </p:txBody>
      </p:sp>
      <p:sp>
        <p:nvSpPr>
          <p:cNvPr id="4" name="Slide Number Placeholder 3"/>
          <p:cNvSpPr>
            <a:spLocks noGrp="1"/>
          </p:cNvSpPr>
          <p:nvPr>
            <p:ph type="sldNum" sz="quarter" idx="12"/>
          </p:nvPr>
        </p:nvSpPr>
        <p:spPr/>
        <p:txBody>
          <a:bodyPr/>
          <a:lstStyle/>
          <a:p>
            <a:fld id="{D57F1E4F-1CFF-5643-939E-217C01CDF565}" type="slidenum">
              <a:rPr lang="en-US" smtClean="0"/>
              <a:pPr/>
              <a:t>74</a:t>
            </a:fld>
            <a:endParaRPr lang="en-US" dirty="0"/>
          </a:p>
        </p:txBody>
      </p:sp>
    </p:spTree>
    <p:extLst>
      <p:ext uri="{BB962C8B-B14F-4D97-AF65-F5344CB8AC3E}">
        <p14:creationId xmlns:p14="http://schemas.microsoft.com/office/powerpoint/2010/main" val="17544514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4400" y="2130428"/>
            <a:ext cx="5414682" cy="1470025"/>
          </a:xfrm>
        </p:spPr>
        <p:txBody>
          <a:bodyPr>
            <a:normAutofit/>
          </a:bodyPr>
          <a:lstStyle/>
          <a:p>
            <a:pPr algn="l"/>
            <a:r>
              <a:rPr lang="en-US" sz="4800" b="1" dirty="0">
                <a:solidFill>
                  <a:srgbClr val="C00000"/>
                </a:solidFill>
              </a:rPr>
              <a:t>Immunotherapy</a:t>
            </a:r>
          </a:p>
        </p:txBody>
      </p:sp>
      <p:sp>
        <p:nvSpPr>
          <p:cNvPr id="5" name="Subtitle 4"/>
          <p:cNvSpPr>
            <a:spLocks noGrp="1"/>
          </p:cNvSpPr>
          <p:nvPr>
            <p:ph type="subTitle" idx="1"/>
          </p:nvPr>
        </p:nvSpPr>
        <p:spPr>
          <a:xfrm>
            <a:off x="914400" y="3886202"/>
            <a:ext cx="5181600" cy="1649509"/>
          </a:xfrm>
        </p:spPr>
        <p:txBody>
          <a:bodyPr/>
          <a:lstStyle/>
          <a:p>
            <a:pPr algn="l"/>
            <a:r>
              <a:rPr lang="en-US" b="1" dirty="0">
                <a:solidFill>
                  <a:schemeClr val="tx1"/>
                </a:solidFill>
                <a:latin typeface="+mj-lt"/>
              </a:rPr>
              <a:t>Checkpoint Inhibitors</a:t>
            </a:r>
          </a:p>
        </p:txBody>
      </p:sp>
      <p:pic>
        <p:nvPicPr>
          <p:cNvPr id="1026" name="Picture 2"/>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11461" t="7576" b="8363"/>
          <a:stretch/>
        </p:blipFill>
        <p:spPr bwMode="auto">
          <a:xfrm>
            <a:off x="6329082" y="1743075"/>
            <a:ext cx="5618162"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0429603"/>
      </p:ext>
    </p:extLst>
  </p:cSld>
  <p:clrMapOvr>
    <a:masterClrMapping/>
  </p:clrMapOvr>
  <p:transition spd="slow">
    <p:pul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C00000"/>
                </a:solidFill>
              </a:rPr>
              <a:t>Immunotherapy</a:t>
            </a:r>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283" r="24660" b="21560"/>
          <a:stretch/>
        </p:blipFill>
        <p:spPr bwMode="auto">
          <a:xfrm>
            <a:off x="2671483" y="1662953"/>
            <a:ext cx="5827059" cy="4011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2540679"/>
      </p:ext>
    </p:extLst>
  </p:cSld>
  <p:clrMapOvr>
    <a:masterClrMapping/>
  </p:clrMapOvr>
  <p:transition spd="slow">
    <p:pull/>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C00000"/>
                </a:solidFill>
              </a:rPr>
              <a:t>Immunotherapy</a:t>
            </a:r>
          </a:p>
        </p:txBody>
      </p:sp>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6683" t="6221" r="25290" b="1857"/>
          <a:stretch/>
        </p:blipFill>
        <p:spPr bwMode="auto">
          <a:xfrm>
            <a:off x="4105836" y="1739154"/>
            <a:ext cx="4123765" cy="4437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7605958"/>
      </p:ext>
    </p:extLst>
  </p:cSld>
  <p:clrMapOvr>
    <a:masterClrMapping/>
  </p:clrMapOvr>
  <p:transition spd="slow">
    <p:pull/>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C00000"/>
                </a:solidFill>
              </a:rPr>
              <a:t>Immunotherapy</a:t>
            </a:r>
            <a:endParaRPr lang="en-US" sz="4800" dirty="0"/>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452" t="14850" r="18287" b="9515"/>
          <a:stretch/>
        </p:blipFill>
        <p:spPr bwMode="auto">
          <a:xfrm>
            <a:off x="3669579" y="1918447"/>
            <a:ext cx="5183067" cy="3783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5677345"/>
      </p:ext>
    </p:extLst>
  </p:cSld>
  <p:clrMapOvr>
    <a:masterClrMapping/>
  </p:clrMapOvr>
  <p:transition spd="slow">
    <p:pull/>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C00000"/>
                </a:solidFill>
              </a:rPr>
              <a:t>Immunotherapy</a:t>
            </a:r>
          </a:p>
        </p:txBody>
      </p:sp>
      <p:pic>
        <p:nvPicPr>
          <p:cNvPr id="1433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9003" b="9152"/>
          <a:stretch/>
        </p:blipFill>
        <p:spPr bwMode="auto">
          <a:xfrm>
            <a:off x="1881660" y="1689847"/>
            <a:ext cx="7450599" cy="4182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8689173"/>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2D9E6B-9FDB-DA45-A5E4-D7A3DB6E6FA0}"/>
              </a:ext>
            </a:extLst>
          </p:cNvPr>
          <p:cNvSpPr>
            <a:spLocks noGrp="1"/>
          </p:cNvSpPr>
          <p:nvPr>
            <p:ph type="title"/>
          </p:nvPr>
        </p:nvSpPr>
        <p:spPr/>
        <p:txBody>
          <a:bodyPr>
            <a:normAutofit/>
          </a:bodyPr>
          <a:lstStyle/>
          <a:p>
            <a:r>
              <a:rPr lang="en-US" sz="4800" b="1" dirty="0">
                <a:solidFill>
                  <a:srgbClr val="C00000"/>
                </a:solidFill>
              </a:rPr>
              <a:t>Chemotherapy</a:t>
            </a:r>
            <a:endParaRPr lang="en-US" sz="4800" dirty="0"/>
          </a:p>
        </p:txBody>
      </p:sp>
      <p:pic>
        <p:nvPicPr>
          <p:cNvPr id="4" name="Content Placeholder 3"/>
          <p:cNvPicPr>
            <a:picLocks noGrp="1" noChangeAspect="1"/>
          </p:cNvPicPr>
          <p:nvPr>
            <p:ph idx="1"/>
          </p:nvPr>
        </p:nvPicPr>
        <p:blipFill>
          <a:blip r:embed="rId3"/>
          <a:stretch>
            <a:fillRect/>
          </a:stretch>
        </p:blipFill>
        <p:spPr>
          <a:xfrm>
            <a:off x="3123735" y="1417639"/>
            <a:ext cx="5944530" cy="4900613"/>
          </a:xfrm>
          <a:prstGeom prst="rect">
            <a:avLst/>
          </a:prstGeom>
        </p:spPr>
      </p:pic>
      <p:sp>
        <p:nvSpPr>
          <p:cNvPr id="3" name="Slide Number Placeholder 2"/>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2446213667"/>
      </p:ext>
    </p:extLst>
  </p:cSld>
  <p:clrMapOvr>
    <a:masterClrMapping/>
  </p:clrMapOvr>
  <p:transition spd="slow">
    <p:pull/>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C00000"/>
                </a:solidFill>
              </a:rPr>
              <a:t>Immunotherapy</a:t>
            </a: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84005" y="1618130"/>
            <a:ext cx="8267501"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127313"/>
      </p:ext>
    </p:extLst>
  </p:cSld>
  <p:clrMapOvr>
    <a:masterClrMapping/>
  </p:clrMapOvr>
  <p:transition spd="slow">
    <p:pull/>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8604" y="879383"/>
            <a:ext cx="8096251" cy="4848225"/>
          </a:xfrm>
          <a:prstGeom prst="rect">
            <a:avLst/>
          </a:prstGeom>
        </p:spPr>
      </p:pic>
    </p:spTree>
    <p:extLst>
      <p:ext uri="{BB962C8B-B14F-4D97-AF65-F5344CB8AC3E}">
        <p14:creationId xmlns:p14="http://schemas.microsoft.com/office/powerpoint/2010/main" val="3639268838"/>
      </p:ext>
    </p:extLst>
  </p:cSld>
  <p:clrMapOvr>
    <a:masterClrMapping/>
  </p:clrMapOvr>
  <p:transition spd="slow">
    <p:pull/>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C00000"/>
                </a:solidFill>
              </a:rPr>
              <a:t>Side effects of Immuno-therapy</a:t>
            </a:r>
          </a:p>
        </p:txBody>
      </p:sp>
      <p:sp>
        <p:nvSpPr>
          <p:cNvPr id="3" name="Content Placeholder 2"/>
          <p:cNvSpPr>
            <a:spLocks noGrp="1"/>
          </p:cNvSpPr>
          <p:nvPr>
            <p:ph idx="1"/>
          </p:nvPr>
        </p:nvSpPr>
        <p:spPr/>
        <p:txBody>
          <a:bodyPr>
            <a:normAutofit fontScale="85000" lnSpcReduction="20000"/>
          </a:bodyPr>
          <a:lstStyle/>
          <a:p>
            <a:r>
              <a:rPr lang="en-US" sz="3500" b="1" dirty="0"/>
              <a:t>Immune mediated side effects</a:t>
            </a:r>
          </a:p>
          <a:p>
            <a:pPr lvl="1"/>
            <a:r>
              <a:rPr lang="en-US" sz="2800" dirty="0"/>
              <a:t>Colitis</a:t>
            </a:r>
          </a:p>
          <a:p>
            <a:pPr lvl="1"/>
            <a:r>
              <a:rPr lang="en-US" sz="2800" dirty="0"/>
              <a:t>Pneumonitis</a:t>
            </a:r>
          </a:p>
          <a:p>
            <a:pPr lvl="1"/>
            <a:r>
              <a:rPr lang="en-US" sz="2800" dirty="0"/>
              <a:t>Thyroiditis</a:t>
            </a:r>
          </a:p>
          <a:p>
            <a:pPr lvl="1"/>
            <a:r>
              <a:rPr lang="en-US" sz="2800" dirty="0"/>
              <a:t>Dermatitis </a:t>
            </a:r>
          </a:p>
          <a:p>
            <a:pPr lvl="1"/>
            <a:r>
              <a:rPr lang="en-US" sz="2800" dirty="0"/>
              <a:t>Myocarditis</a:t>
            </a:r>
          </a:p>
          <a:p>
            <a:pPr lvl="1"/>
            <a:r>
              <a:rPr lang="en-US" sz="2800" dirty="0"/>
              <a:t>Hepatitis </a:t>
            </a:r>
          </a:p>
          <a:p>
            <a:pPr lvl="1"/>
            <a:r>
              <a:rPr lang="en-US" sz="2800" dirty="0"/>
              <a:t>Nephritis </a:t>
            </a:r>
          </a:p>
          <a:p>
            <a:pPr lvl="1"/>
            <a:r>
              <a:rPr lang="en-US" sz="2800" dirty="0"/>
              <a:t>Hypopitutiarism</a:t>
            </a:r>
          </a:p>
          <a:p>
            <a:pPr lvl="1"/>
            <a:r>
              <a:rPr lang="en-US" sz="2800" dirty="0"/>
              <a:t>Hypoadrenalism</a:t>
            </a:r>
          </a:p>
          <a:p>
            <a:pPr lvl="1"/>
            <a:r>
              <a:rPr lang="en-US" sz="2800" dirty="0"/>
              <a:t>Exacerbation of underlying autoimmune diseases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82</a:t>
            </a:fld>
            <a:endParaRPr lang="en-US" dirty="0"/>
          </a:p>
        </p:txBody>
      </p:sp>
    </p:spTree>
    <p:extLst>
      <p:ext uri="{BB962C8B-B14F-4D97-AF65-F5344CB8AC3E}">
        <p14:creationId xmlns:p14="http://schemas.microsoft.com/office/powerpoint/2010/main" val="380850520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anim calcmode="lin" valueType="num">
                                      <p:cBhvr>
                                        <p:cTn id="5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1000"/>
                                        <p:tgtEl>
                                          <p:spTgt spid="3">
                                            <p:txEl>
                                              <p:pRg st="10" end="10"/>
                                            </p:txEl>
                                          </p:spTgt>
                                        </p:tgtEl>
                                      </p:cBhvr>
                                    </p:animEffect>
                                    <p:anim calcmode="lin" valueType="num">
                                      <p:cBhvr>
                                        <p:cTn id="5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6759388" cy="1470025"/>
          </a:xfrm>
        </p:spPr>
        <p:txBody>
          <a:bodyPr>
            <a:normAutofit/>
          </a:bodyPr>
          <a:lstStyle/>
          <a:p>
            <a:pPr algn="l"/>
            <a:r>
              <a:rPr lang="en-US" sz="4400" b="1" dirty="0">
                <a:solidFill>
                  <a:srgbClr val="C00000"/>
                </a:solidFill>
                <a:latin typeface="Arial Narrow" panose="020B0606020202030204" pitchFamily="34" charset="0"/>
              </a:rPr>
              <a:t>Pallimedinib</a:t>
            </a:r>
          </a:p>
        </p:txBody>
      </p:sp>
      <p:sp>
        <p:nvSpPr>
          <p:cNvPr id="3" name="Subtitle 2"/>
          <p:cNvSpPr>
            <a:spLocks noGrp="1"/>
          </p:cNvSpPr>
          <p:nvPr>
            <p:ph type="subTitle" idx="1"/>
          </p:nvPr>
        </p:nvSpPr>
        <p:spPr>
          <a:xfrm>
            <a:off x="914400" y="3494534"/>
            <a:ext cx="6759388" cy="2834548"/>
          </a:xfrm>
        </p:spPr>
        <p:txBody>
          <a:bodyPr>
            <a:normAutofit fontScale="85000" lnSpcReduction="20000"/>
          </a:bodyPr>
          <a:lstStyle/>
          <a:p>
            <a:pPr marL="342900" indent="-342900" algn="l">
              <a:buFont typeface="Wingdings" panose="05000000000000000000" pitchFamily="2" charset="2"/>
              <a:buChar char="v"/>
            </a:pPr>
            <a:r>
              <a:rPr lang="en-US" sz="2800" dirty="0">
                <a:solidFill>
                  <a:schemeClr val="tx1"/>
                </a:solidFill>
                <a:latin typeface="Arial Narrow" panose="020B0606020202030204" pitchFamily="34" charset="0"/>
              </a:rPr>
              <a:t>Low cost/ cost savings</a:t>
            </a:r>
          </a:p>
          <a:p>
            <a:pPr marL="285750" indent="-285750" algn="l">
              <a:buFont typeface="Wingdings" panose="05000000000000000000" pitchFamily="2" charset="2"/>
              <a:buChar char="v"/>
            </a:pPr>
            <a:r>
              <a:rPr lang="en-US" sz="2800" dirty="0">
                <a:solidFill>
                  <a:schemeClr val="tx1"/>
                </a:solidFill>
                <a:latin typeface="Arial Narrow" panose="020B0606020202030204" pitchFamily="34" charset="0"/>
              </a:rPr>
              <a:t>High patient and family satisfaction</a:t>
            </a:r>
          </a:p>
          <a:p>
            <a:pPr marL="285750" indent="-285750" algn="l">
              <a:buFont typeface="Wingdings" panose="05000000000000000000" pitchFamily="2" charset="2"/>
              <a:buChar char="v"/>
            </a:pPr>
            <a:r>
              <a:rPr lang="en-US" sz="2800" dirty="0">
                <a:solidFill>
                  <a:schemeClr val="tx1"/>
                </a:solidFill>
                <a:latin typeface="Arial Narrow" panose="020B0606020202030204" pitchFamily="34" charset="0"/>
              </a:rPr>
              <a:t>Improves quality of life</a:t>
            </a:r>
          </a:p>
          <a:p>
            <a:pPr marL="285750" indent="-285750" algn="l">
              <a:buFont typeface="Wingdings" panose="05000000000000000000" pitchFamily="2" charset="2"/>
              <a:buChar char="v"/>
            </a:pPr>
            <a:r>
              <a:rPr lang="en-US" sz="2800" dirty="0">
                <a:solidFill>
                  <a:schemeClr val="tx1"/>
                </a:solidFill>
                <a:latin typeface="Arial Narrow" panose="020B0606020202030204" pitchFamily="34" charset="0"/>
              </a:rPr>
              <a:t>Improves pain scores</a:t>
            </a:r>
          </a:p>
          <a:p>
            <a:pPr marL="285750" indent="-285750" algn="l">
              <a:buFont typeface="Wingdings" panose="05000000000000000000" pitchFamily="2" charset="2"/>
              <a:buChar char="v"/>
            </a:pPr>
            <a:r>
              <a:rPr lang="en-US" sz="2800" dirty="0">
                <a:solidFill>
                  <a:schemeClr val="tx1"/>
                </a:solidFill>
                <a:latin typeface="Arial Narrow" panose="020B0606020202030204" pitchFamily="34" charset="0"/>
              </a:rPr>
              <a:t>Lowers depression scores </a:t>
            </a:r>
          </a:p>
          <a:p>
            <a:pPr marL="285750" indent="-285750" algn="l">
              <a:buFont typeface="Wingdings" panose="05000000000000000000" pitchFamily="2" charset="2"/>
              <a:buChar char="v"/>
            </a:pPr>
            <a:r>
              <a:rPr lang="en-US" sz="2800" dirty="0">
                <a:solidFill>
                  <a:schemeClr val="tx1"/>
                </a:solidFill>
                <a:latin typeface="Arial Narrow" panose="020B0606020202030204" pitchFamily="34" charset="0"/>
              </a:rPr>
              <a:t>decreases 30 day hospital readmission</a:t>
            </a:r>
          </a:p>
          <a:p>
            <a:pPr marL="285750" indent="-285750" algn="l">
              <a:buFont typeface="Wingdings" panose="05000000000000000000" pitchFamily="2" charset="2"/>
              <a:buChar char="v"/>
            </a:pPr>
            <a:r>
              <a:rPr lang="en-US" sz="2800" dirty="0">
                <a:solidFill>
                  <a:schemeClr val="tx1"/>
                </a:solidFill>
                <a:latin typeface="Arial Narrow" panose="020B0606020202030204" pitchFamily="34" charset="0"/>
              </a:rPr>
              <a:t>Above all “</a:t>
            </a:r>
            <a:r>
              <a:rPr lang="en-US" sz="2800" i="1" dirty="0">
                <a:solidFill>
                  <a:schemeClr val="tx1"/>
                </a:solidFill>
                <a:latin typeface="Arial Narrow" panose="020B0606020202030204" pitchFamily="34" charset="0"/>
              </a:rPr>
              <a:t>improves survival”</a:t>
            </a:r>
            <a:endParaRPr lang="en-US" sz="2800" dirty="0">
              <a:solidFill>
                <a:schemeClr val="tx1"/>
              </a:solidFill>
              <a:latin typeface="Arial Narrow" panose="020B0606020202030204" pitchFamily="34" charset="0"/>
            </a:endParaRPr>
          </a:p>
          <a:p>
            <a:pPr algn="l"/>
            <a:endParaRPr lang="en-US" sz="2400"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504" y="1475817"/>
            <a:ext cx="1738859" cy="734518"/>
          </a:xfrm>
          <a:prstGeom prst="rect">
            <a:avLst/>
          </a:prstGeom>
          <a:noFill/>
          <a:ln w="57150">
            <a:solidFill>
              <a:srgbClr val="990000"/>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267" y="2569790"/>
            <a:ext cx="3571568" cy="206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562904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404470" y="479612"/>
            <a:ext cx="9383059" cy="513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986630"/>
      </p:ext>
    </p:extLst>
  </p:cSld>
  <p:clrMapOvr>
    <a:masterClrMapping/>
  </p:clrMapOvr>
  <p:transition spd="slow">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1856DB47-0617-D540-BF90-D1AA5E60260E}"/>
              </a:ext>
            </a:extLst>
          </p:cNvPr>
          <p:cNvPicPr>
            <a:picLocks noGrp="1" noChangeAspect="1"/>
          </p:cNvPicPr>
          <p:nvPr>
            <p:ph idx="4294967295"/>
          </p:nvPr>
        </p:nvPicPr>
        <p:blipFill>
          <a:blip r:embed="rId3"/>
          <a:stretch>
            <a:fillRect/>
          </a:stretch>
        </p:blipFill>
        <p:spPr>
          <a:xfrm>
            <a:off x="2324100" y="544513"/>
            <a:ext cx="7115175" cy="5768975"/>
          </a:xfrm>
          <a:prstGeom prst="rect">
            <a:avLst/>
          </a:prstGeom>
        </p:spPr>
      </p:pic>
      <p:sp>
        <p:nvSpPr>
          <p:cNvPr id="3" name="Slide Number Placeholder 2"/>
          <p:cNvSpPr>
            <a:spLocks noGrp="1"/>
          </p:cNvSpPr>
          <p:nvPr>
            <p:ph type="sldNum" sz="quarter" idx="4294967295"/>
          </p:nvPr>
        </p:nvSpPr>
        <p:spPr>
          <a:xfrm>
            <a:off x="11671300" y="0"/>
            <a:ext cx="520700" cy="365125"/>
          </a:xfrm>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3599007649"/>
      </p:ext>
    </p:extLst>
  </p:cSld>
  <p:clrMapOvr>
    <a:masterClrMapping/>
  </p:clrMapOvr>
  <p:transition spd="slow">
    <p:pull/>
  </p:transition>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Compassus blank presentation template 16.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1">
          <a:blip xmlns:r="http://schemas.openxmlformats.org/officeDocument/2006/relationships" r:embed="rId1"/>
          <a:srcRect/>
          <a:stretch>
            <a:fillRect r="-86134"/>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Garamond" pitchFamily="18" charset="0"/>
            <a:cs typeface="Arial" charset="0"/>
          </a:defRPr>
        </a:defPPr>
      </a:lstStyle>
    </a:spDef>
    <a:lnDef>
      <a:spPr bwMode="auto">
        <a:xfrm>
          <a:off x="0" y="0"/>
          <a:ext cx="1" cy="1"/>
        </a:xfrm>
        <a:custGeom>
          <a:avLst/>
          <a:gdLst/>
          <a:ahLst/>
          <a:cxnLst/>
          <a:rect l="0" t="0" r="0" b="0"/>
          <a:pathLst/>
        </a:custGeom>
        <a:blipFill dpi="0" rotWithShape="1">
          <a:blip xmlns:r="http://schemas.openxmlformats.org/officeDocument/2006/relationships" r:embed="rId1"/>
          <a:srcRect/>
          <a:stretch>
            <a:fillRect r="-86134"/>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Garamond" pitchFamily="18" charset="0"/>
            <a:cs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1">
          <a:blip xmlns:r="http://schemas.openxmlformats.org/officeDocument/2006/relationships" r:embed="rId1"/>
          <a:srcRect/>
          <a:stretch>
            <a:fillRect r="-86134"/>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Garamond" pitchFamily="18" charset="0"/>
            <a:cs typeface="Arial" charset="0"/>
          </a:defRPr>
        </a:defPPr>
      </a:lstStyle>
    </a:spDef>
    <a:lnDef>
      <a:spPr bwMode="auto">
        <a:xfrm>
          <a:off x="0" y="0"/>
          <a:ext cx="1" cy="1"/>
        </a:xfrm>
        <a:custGeom>
          <a:avLst/>
          <a:gdLst/>
          <a:ahLst/>
          <a:cxnLst/>
          <a:rect l="0" t="0" r="0" b="0"/>
          <a:pathLst/>
        </a:custGeom>
        <a:blipFill dpi="0" rotWithShape="1">
          <a:blip xmlns:r="http://schemas.openxmlformats.org/officeDocument/2006/relationships" r:embed="rId1"/>
          <a:srcRect/>
          <a:stretch>
            <a:fillRect r="-86134"/>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Garamond" pitchFamily="18" charset="0"/>
            <a:cs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Targeted therapies</Template>
  <TotalTime>5924</TotalTime>
  <Words>2479</Words>
  <Application>Microsoft Macintosh PowerPoint</Application>
  <PresentationFormat>Widescreen</PresentationFormat>
  <Paragraphs>665</Paragraphs>
  <Slides>84</Slides>
  <Notes>21</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84</vt:i4>
      </vt:variant>
    </vt:vector>
  </HeadingPairs>
  <TitlesOfParts>
    <vt:vector size="95" baseType="lpstr">
      <vt:lpstr>Arial</vt:lpstr>
      <vt:lpstr>Arial Narrow</vt:lpstr>
      <vt:lpstr>Calibri</vt:lpstr>
      <vt:lpstr>Garamond</vt:lpstr>
      <vt:lpstr>Times</vt:lpstr>
      <vt:lpstr>Times New Roman</vt:lpstr>
      <vt:lpstr>Wingdings</vt:lpstr>
      <vt:lpstr>Compassus blank presentation template 16.9</vt:lpstr>
      <vt:lpstr>Stream</vt:lpstr>
      <vt:lpstr>1_Stream</vt:lpstr>
      <vt:lpstr>Graph Sheet</vt:lpstr>
      <vt:lpstr>Targeted Therapies: The Cancer Revolution</vt:lpstr>
      <vt:lpstr>Cancer Trajectory</vt:lpstr>
      <vt:lpstr>Cancer Trajectory</vt:lpstr>
      <vt:lpstr>Objectives</vt:lpstr>
      <vt:lpstr>Drugs with Major Impact</vt:lpstr>
      <vt:lpstr>Diseases impacted by targeted therapies</vt:lpstr>
      <vt:lpstr>Cancer treatments</vt:lpstr>
      <vt:lpstr>Chemotherapy</vt:lpstr>
      <vt:lpstr>PowerPoint Presentation</vt:lpstr>
      <vt:lpstr>PowerPoint Presentation</vt:lpstr>
      <vt:lpstr>PowerPoint Presentation</vt:lpstr>
      <vt:lpstr>Radio-immuno-conjugates</vt:lpstr>
      <vt:lpstr>Ibritumomab Tiuxetin - Zevalin</vt:lpstr>
      <vt:lpstr>Targeted agents with a linker</vt:lpstr>
      <vt:lpstr>Targeted therapies</vt:lpstr>
      <vt:lpstr>Targeted therapies</vt:lpstr>
      <vt:lpstr>Targeted therapies</vt:lpstr>
      <vt:lpstr>PowerPoint Presentation</vt:lpstr>
      <vt:lpstr>Targeted Therapies</vt:lpstr>
      <vt:lpstr>PowerPoint Presentation</vt:lpstr>
      <vt:lpstr>PowerPoint Presentation</vt:lpstr>
      <vt:lpstr>PowerPoint Presentation</vt:lpstr>
      <vt:lpstr>PowerPoint Presentation</vt:lpstr>
      <vt:lpstr>Survival in Early Chronic-Phase CML</vt:lpstr>
      <vt:lpstr>CML targeted therapies</vt:lpstr>
      <vt:lpstr>Side Effects of selective TKIs</vt:lpstr>
      <vt:lpstr>Targeted Therapies</vt:lpstr>
      <vt:lpstr>Targeted Therapies In Lymphomas and CLL</vt:lpstr>
      <vt:lpstr>Improving Survival of Follicular NHL:  Impact of Antibody-Based Therapy</vt:lpstr>
      <vt:lpstr>Treatment of aggressive NHL</vt:lpstr>
      <vt:lpstr>National High Priority Lymphoma Study- S8516</vt:lpstr>
      <vt:lpstr>CHOP ± Rituximab in DLBCL: 7-Yr Survival Results</vt:lpstr>
      <vt:lpstr>PowerPoint Presentation</vt:lpstr>
      <vt:lpstr>Side effects of Rituximab</vt:lpstr>
      <vt:lpstr>Targeted Therapies</vt:lpstr>
      <vt:lpstr>CLL- Diagnosis</vt:lpstr>
      <vt:lpstr>PowerPoint Presentation</vt:lpstr>
      <vt:lpstr>CLL11 Trial: Obinotuzumab PFS Head-to-Head Comparison </vt:lpstr>
      <vt:lpstr>BTK Inhibitor</vt:lpstr>
      <vt:lpstr>Side effects of BTK Inhibitors- Ibrutinib</vt:lpstr>
      <vt:lpstr>Targeted Therapies</vt:lpstr>
      <vt:lpstr>Current Clinical Subtypes in Breast Cancer</vt:lpstr>
      <vt:lpstr>PowerPoint Presentation</vt:lpstr>
      <vt:lpstr>Targeted therapy</vt:lpstr>
      <vt:lpstr>Side effects of SERM’s and AI’s</vt:lpstr>
      <vt:lpstr>CDK 4/6 Regulates G1S Cell Cycle Progression</vt:lpstr>
      <vt:lpstr>CDK 4/6 inhibitors</vt:lpstr>
      <vt:lpstr>PFS: Investigator-Assessed (ITT Population)</vt:lpstr>
      <vt:lpstr>Targeted Therapies  </vt:lpstr>
      <vt:lpstr>HER-2 positive breast cancer</vt:lpstr>
      <vt:lpstr>HER-2 signaling pathway</vt:lpstr>
      <vt:lpstr>Transtuzumab, Pertuzumab</vt:lpstr>
      <vt:lpstr>Small Molecules Lapatinib, Neratinib</vt:lpstr>
      <vt:lpstr>Ado-Transtuzumab- TDM-1</vt:lpstr>
      <vt:lpstr>B31/N9831: Transtuzumab + Chemo (DFS)</vt:lpstr>
      <vt:lpstr>HER-2 targeted therapies</vt:lpstr>
      <vt:lpstr>HER-2 directed therapies</vt:lpstr>
      <vt:lpstr>Side effects of HER-2 directed therapies</vt:lpstr>
      <vt:lpstr>Targeted Therapies</vt:lpstr>
      <vt:lpstr>PowerPoint Presentation</vt:lpstr>
      <vt:lpstr>PowerPoint Presentation</vt:lpstr>
      <vt:lpstr>PowerPoint Presentation</vt:lpstr>
      <vt:lpstr>PowerPoint Presentation</vt:lpstr>
      <vt:lpstr>Targeting VEGF: The Bevacizumab Story</vt:lpstr>
      <vt:lpstr>PowerPoint Presentation</vt:lpstr>
      <vt:lpstr>Targeted therapies for colon cancer</vt:lpstr>
      <vt:lpstr>Side effects of EGFR directed therapies</vt:lpstr>
      <vt:lpstr>Targeted therapies</vt:lpstr>
      <vt:lpstr>Renal Cell Carcinoma</vt:lpstr>
      <vt:lpstr>Therapeutic Inhibition of VEGF in RCC</vt:lpstr>
      <vt:lpstr>Side effects of non-selective TKI’s</vt:lpstr>
      <vt:lpstr>Targeted Therapies</vt:lpstr>
      <vt:lpstr>PowerPoint Presentation</vt:lpstr>
      <vt:lpstr>Targets for NSCLC</vt:lpstr>
      <vt:lpstr>Immunotherapy</vt:lpstr>
      <vt:lpstr>Immunotherapy</vt:lpstr>
      <vt:lpstr>Immunotherapy</vt:lpstr>
      <vt:lpstr>Immunotherapy</vt:lpstr>
      <vt:lpstr>Immunotherapy</vt:lpstr>
      <vt:lpstr>Immunotherapy</vt:lpstr>
      <vt:lpstr>PowerPoint Presentation</vt:lpstr>
      <vt:lpstr>Side effects of Immuno-therapy</vt:lpstr>
      <vt:lpstr>Pallimedinib</vt:lpstr>
      <vt:lpstr>PowerPoint Presentation</vt:lpstr>
    </vt:vector>
  </TitlesOfParts>
  <Company>Freeman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Cancer Diagnoses</dc:title>
  <dc:creator>Hassan,DR Anisa</dc:creator>
  <cp:lastModifiedBy>Matthew Golden</cp:lastModifiedBy>
  <cp:revision>277</cp:revision>
  <dcterms:created xsi:type="dcterms:W3CDTF">2018-04-30T19:22:24Z</dcterms:created>
  <dcterms:modified xsi:type="dcterms:W3CDTF">2019-03-28T23:02:12Z</dcterms:modified>
</cp:coreProperties>
</file>