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 id="2147483659" r:id="rId2"/>
  </p:sldMasterIdLst>
  <p:notesMasterIdLst>
    <p:notesMasterId r:id="rId7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5143500" type="screen16x9"/>
  <p:notesSz cx="6858000" cy="9144000"/>
  <p:embeddedFontLst>
    <p:embeddedFont>
      <p:font typeface="El Messiri" pitchFamily="2" charset="-78"/>
      <p:regular r:id="rId77"/>
      <p:bold r:id="rId78"/>
    </p:embeddedFont>
    <p:embeddedFont>
      <p:font typeface="Georgia" panose="02040502050405020303" pitchFamily="18" charset="0"/>
      <p:regular r:id="rId79"/>
      <p:bold r:id="rId80"/>
      <p:italic r:id="rId81"/>
      <p:boldItalic r:id="rId82"/>
    </p:embeddedFont>
    <p:embeddedFont>
      <p:font typeface="Oxygen" panose="02000503000000000000" pitchFamily="2" charset="77"/>
      <p:regular r:id="rId83"/>
      <p:bold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94"/>
  </p:normalViewPr>
  <p:slideViewPr>
    <p:cSldViewPr snapToGrid="0" snapToObjects="1">
      <p:cViewPr varScale="1">
        <p:scale>
          <a:sx n="142" d="100"/>
          <a:sy n="142" d="100"/>
        </p:scale>
        <p:origin x="184" y="3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8.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3.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4.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f5714b831_1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f5714b831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ecf3e2f7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ecf3e2f7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f5714b831_1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f5714b831_1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f5714b831_1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f5714b831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5ec3943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5ec394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1d932a4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1d932a4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ecf3e2f7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ecf3e2f7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ecf3e2f7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ecf3e2f7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03ab3805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03ab3805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ecf3e2f7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ecf3e2f7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d0ce0f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d0ce0f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d887bc088a64a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fd887bc088a64a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ecf3e2f7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ecf3e2f7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ecf3e2f76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ecf3e2f76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03ab3805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03ab3805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c5ec3943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c5ec3943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c5ec3943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c5ec3943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ecf3e2f7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ecf3e2f7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Epidiolex</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03ab3805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03ab3805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sativex</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49b90b4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49b90b4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ecf3e2f7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ecf3e2f7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ecf3e2f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ecf3e2f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49b90b4dc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49b90b4d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4ab150119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4ab150119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4ab15011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4ab15011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ecf3e2f7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ecf3e2f7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c5ec3943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c5ec3943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4ab150119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4ab150119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c5ec3943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c5ec3943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1d932a41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1d932a41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01b17c4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01b17c4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dc3c53f5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dc3c53f5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f5714b83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f5714b83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f5714b831_1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f5714b831_1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f5714b831_1_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f5714b831_1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1d932a4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1d932a4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dc3c53f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dc3c53f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dc3c53f5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dc3c53f5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dc3c53f5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dc3c53f5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49b90b4dc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49b90b4dc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dc3c53f5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dc3c53f5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1d932a41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1d932a4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4ab1501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4ab1501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f5714b831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f5714b831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dc3c53f5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dc3c53f5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1d932a41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1d932a41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5714b831_1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f5714b831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4ab15011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4ab15011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f5714b831_1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4f5714b831_1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1d932a41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1d932a41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4f5714b831_1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4f5714b831_1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1d932a41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1d932a41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1d932a41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1d932a41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4ab15011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4ab15011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f5714b831_1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f5714b831_1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1d932a41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1d932a41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fce5e35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4fce5e35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dd2d100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4dd2d100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51d932a41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51d932a41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4ab150119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4ab150119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543f1fe8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543f1fe8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4ab150119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54ab150119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4ab150119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4ab150119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4c5ec3943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4c5ec3943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503ab380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503ab380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2867cb3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2867cb3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03ab3805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03ab3805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501b17c4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501b17c45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01b17c45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01b17c45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4ab15011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4ab15011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f5714b831_1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f5714b831_1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f5714b831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f5714b831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371600" y="2914650"/>
            <a:ext cx="6400800" cy="12371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907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132030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6367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26367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71297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200151"/>
            <a:ext cx="8229600" cy="314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622748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215672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0"/>
            <a:ext cx="4038600" cy="323809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238098"/>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255334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33261"/>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833261"/>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182035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380872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4"/>
          <p:cNvSpPr txBox="1">
            <a:spLocks/>
          </p:cNvSpPr>
          <p:nvPr userDrawn="1"/>
        </p:nvSpPr>
        <p:spPr>
          <a:xfrm>
            <a:off x="8753206" y="0"/>
            <a:ext cx="390795" cy="273844"/>
          </a:xfrm>
          <a:prstGeom prst="rect">
            <a:avLst/>
          </a:prstGeom>
        </p:spPr>
        <p:txBody>
          <a:bodyPr vert="horz" lIns="0" tIns="0" rIns="0" bIns="0" rtlCol="0" anchor="ctr" anchorCtr="1"/>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DD1308-9147-784B-8E83-F1B19DF296D6}" type="slidenum">
              <a:rPr lang="en-US" smtClean="0"/>
              <a:pPr/>
              <a:t>‹#›</a:t>
            </a:fld>
            <a:endParaRPr lang="en-US"/>
          </a:p>
        </p:txBody>
      </p:sp>
    </p:spTree>
    <p:extLst>
      <p:ext uri="{BB962C8B-B14F-4D97-AF65-F5344CB8AC3E}">
        <p14:creationId xmlns:p14="http://schemas.microsoft.com/office/powerpoint/2010/main" val="310611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19159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343272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D1308-9147-784B-8E83-F1B19DF296D6}" type="slidenum">
              <a:rPr lang="en-US" smtClean="0"/>
              <a:t>‹#›</a:t>
            </a:fld>
            <a:endParaRPr lang="en-US"/>
          </a:p>
        </p:txBody>
      </p:sp>
    </p:spTree>
    <p:extLst>
      <p:ext uri="{BB962C8B-B14F-4D97-AF65-F5344CB8AC3E}">
        <p14:creationId xmlns:p14="http://schemas.microsoft.com/office/powerpoint/2010/main" val="18855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2119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53206" y="0"/>
            <a:ext cx="390795" cy="273844"/>
          </a:xfrm>
          <a:prstGeom prst="rect">
            <a:avLst/>
          </a:prstGeom>
        </p:spPr>
        <p:txBody>
          <a:bodyPr vert="horz" lIns="0" tIns="0" rIns="0" bIns="0" rtlCol="0" anchor="ctr" anchorCtr="1"/>
          <a:lstStyle>
            <a:lvl1pPr algn="r">
              <a:defRPr sz="900">
                <a:solidFill>
                  <a:schemeClr val="tx1">
                    <a:tint val="75000"/>
                  </a:schemeClr>
                </a:solidFill>
              </a:defRPr>
            </a:lvl1pPr>
          </a:lstStyle>
          <a:p>
            <a:fld id="{14DD1308-9147-784B-8E83-F1B19DF296D6}" type="slidenum">
              <a:rPr lang="en-US" smtClean="0"/>
              <a:pPr/>
              <a:t>‹#›</a:t>
            </a:fld>
            <a:endParaRPr lang="en-US" dirty="0"/>
          </a:p>
        </p:txBody>
      </p:sp>
    </p:spTree>
    <p:extLst>
      <p:ext uri="{BB962C8B-B14F-4D97-AF65-F5344CB8AC3E}">
        <p14:creationId xmlns:p14="http://schemas.microsoft.com/office/powerpoint/2010/main" val="1470577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www.uptodate.com/contents/nabiximols-united-states-not-available-drug-information?topicRef=2785&amp;source=see_lin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ptodate.com/contents/pharmacologic-management-of-cancer-anorexia-cachexia/contributors"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uptodate.com/contents/dronabinol-drug-information?topicRef=85750&amp;source=see_link"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https://www.uptodate.com/contents/nabilone-drug-information?topicRef=85750&amp;source=see_link"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uptodate.com/contents/nabiximols-united-states-not-available-drug-information?search=marijuana+and+seizure+treatment&amp;topicRef=7797&amp;source=see_link"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https://www.theguardian.com/news/2019/jan/18/death-on-demand-has-euthanasia-gone-too-far-netherlands-assisted-dying" TargetMode="External"/><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hyperlink" Target="https://www.penguinrandomhouse.com/books/191449/refuge-by-terry-tempest-williams/"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s://paltc.org/audience/patients-families" TargetMode="External"/><Relationship Id="rId3" Type="http://schemas.openxmlformats.org/officeDocument/2006/relationships/hyperlink" Target="https://paltc.org/topic/advance-care-planning" TargetMode="External"/><Relationship Id="rId7" Type="http://schemas.openxmlformats.org/officeDocument/2006/relationships/hyperlink" Target="https://paltc.org/audience/nppa"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hyperlink" Target="https://paltc.org/audience/allied-health-professional" TargetMode="External"/><Relationship Id="rId5" Type="http://schemas.openxmlformats.org/officeDocument/2006/relationships/hyperlink" Target="https://paltc.org/topic/ethics" TargetMode="External"/><Relationship Id="rId4" Type="http://schemas.openxmlformats.org/officeDocument/2006/relationships/hyperlink" Target="https://paltc.org/topic/end-life" TargetMode="External"/><Relationship Id="rId9" Type="http://schemas.openxmlformats.org/officeDocument/2006/relationships/hyperlink" Target="https://paltc.org/audience/physicia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https://www.sciencedirect.com/science/article/pii/S0885392410010250#!"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alliancevita.org/wp-content/uploads/2018/03/...euthansasi"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hyperlink" Target="https://www.ncbi.nlm.nih.gov/pubmed/29482741" TargetMode="External"/><Relationship Id="rId5" Type="http://schemas.openxmlformats.org/officeDocument/2006/relationships/hyperlink" Target="https://www.newyorker.com/magazine/2015/06/22" TargetMode="External"/><Relationship Id="rId4" Type="http://schemas.openxmlformats.org/officeDocument/2006/relationships/hyperlink" Target="https://www.newyorker.com/magazine/letter-from-belgium"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ncbi.nlm.nih.gov/pmc/articles/PMC2100129/"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http://apm.amegroups.com/issue/view/745"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ncbi.nlm.nih.gov/pmc/articles/PMC5867510/"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El Messiri"/>
                <a:ea typeface="El Messiri"/>
                <a:cs typeface="El Messiri"/>
                <a:sym typeface="El Messiri"/>
              </a:rPr>
              <a:t>Controversial Topics in </a:t>
            </a:r>
            <a:endParaRPr b="1">
              <a:latin typeface="El Messiri"/>
              <a:ea typeface="El Messiri"/>
              <a:cs typeface="El Messiri"/>
              <a:sym typeface="El Messiri"/>
            </a:endParaRPr>
          </a:p>
          <a:p>
            <a:pPr marL="0" lvl="0" indent="0" algn="ctr" rtl="0">
              <a:spcBef>
                <a:spcPts val="0"/>
              </a:spcBef>
              <a:spcAft>
                <a:spcPts val="0"/>
              </a:spcAft>
              <a:buNone/>
            </a:pPr>
            <a:r>
              <a:rPr lang="en" b="1">
                <a:latin typeface="El Messiri"/>
                <a:ea typeface="El Messiri"/>
                <a:cs typeface="El Messiri"/>
                <a:sym typeface="El Messiri"/>
              </a:rPr>
              <a:t>Ethics and End of Life</a:t>
            </a:r>
            <a:endParaRPr b="1">
              <a:latin typeface="El Messiri"/>
              <a:ea typeface="El Messiri"/>
              <a:cs typeface="El Messiri"/>
              <a:sym typeface="El Messiri"/>
            </a:endParaRPr>
          </a:p>
        </p:txBody>
      </p:sp>
      <p:sp>
        <p:nvSpPr>
          <p:cNvPr id="55" name="Google Shape;55;p13"/>
          <p:cNvSpPr txBox="1">
            <a:spLocks noGrp="1"/>
          </p:cNvSpPr>
          <p:nvPr>
            <p:ph type="subTitle" idx="1"/>
          </p:nvPr>
        </p:nvSpPr>
        <p:spPr>
          <a:xfrm>
            <a:off x="311700" y="3370525"/>
            <a:ext cx="8520600" cy="77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El Messiri"/>
                <a:ea typeface="El Messiri"/>
                <a:cs typeface="El Messiri"/>
                <a:sym typeface="El Messiri"/>
              </a:rPr>
              <a:t>Alyson Emmons D.O.</a:t>
            </a:r>
            <a:endParaRPr>
              <a:solidFill>
                <a:srgbClr val="000000"/>
              </a:solidFill>
              <a:latin typeface="El Messiri"/>
              <a:ea typeface="El Messiri"/>
              <a:cs typeface="El Messiri"/>
              <a:sym typeface="El Messi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457200" y="285471"/>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200" b="1" dirty="0">
                <a:latin typeface="El Messiri"/>
                <a:ea typeface="El Messiri"/>
                <a:cs typeface="El Messiri"/>
                <a:sym typeface="El Messiri"/>
              </a:rPr>
              <a:t>Withholding or Withdrawal of Care	</a:t>
            </a:r>
            <a:endParaRPr sz="4200" b="1" dirty="0">
              <a:latin typeface="El Messiri"/>
              <a:ea typeface="El Messiri"/>
              <a:cs typeface="El Messiri"/>
              <a:sym typeface="El Messiri"/>
            </a:endParaRPr>
          </a:p>
        </p:txBody>
      </p:sp>
      <p:sp>
        <p:nvSpPr>
          <p:cNvPr id="110" name="Google Shape;110;p22"/>
          <p:cNvSpPr txBox="1">
            <a:spLocks noGrp="1"/>
          </p:cNvSpPr>
          <p:nvPr>
            <p:ph type="body" idx="1"/>
          </p:nvPr>
        </p:nvSpPr>
        <p:spPr>
          <a:xfrm>
            <a:off x="457200" y="1125599"/>
            <a:ext cx="7965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latin typeface="Oxygen"/>
                <a:ea typeface="Oxygen"/>
                <a:cs typeface="Oxygen"/>
                <a:sym typeface="Oxygen"/>
              </a:rPr>
              <a:t>The withdrawal of life sustaining treatment from a incapacitated patient is more problematic. </a:t>
            </a:r>
            <a:endParaRPr sz="2400" dirty="0">
              <a:solidFill>
                <a:srgbClr val="000000"/>
              </a:solidFill>
              <a:latin typeface="Oxygen"/>
              <a:ea typeface="Oxygen"/>
              <a:cs typeface="Oxygen"/>
              <a:sym typeface="Oxygen"/>
            </a:endParaRPr>
          </a:p>
          <a:p>
            <a:pPr marL="0" lvl="0" indent="0" algn="l" rtl="0">
              <a:spcBef>
                <a:spcPts val="1600"/>
              </a:spcBef>
              <a:spcAft>
                <a:spcPts val="0"/>
              </a:spcAft>
              <a:buNone/>
            </a:pPr>
            <a:r>
              <a:rPr lang="en" sz="2400" dirty="0">
                <a:solidFill>
                  <a:srgbClr val="000000"/>
                </a:solidFill>
                <a:latin typeface="Oxygen"/>
                <a:ea typeface="Oxygen"/>
                <a:cs typeface="Oxygen"/>
                <a:sym typeface="Oxygen"/>
              </a:rPr>
              <a:t>Is most states a properly designated surrogate may refuse on behalf of patient.</a:t>
            </a:r>
            <a:endParaRPr sz="2400" dirty="0">
              <a:solidFill>
                <a:srgbClr val="000000"/>
              </a:solidFill>
              <a:latin typeface="Oxygen"/>
              <a:ea typeface="Oxygen"/>
              <a:cs typeface="Oxygen"/>
              <a:sym typeface="Oxygen"/>
            </a:endParaRPr>
          </a:p>
          <a:p>
            <a:pPr marL="0" lvl="0" indent="0" algn="l" rtl="0">
              <a:spcBef>
                <a:spcPts val="1600"/>
              </a:spcBef>
              <a:spcAft>
                <a:spcPts val="1600"/>
              </a:spcAft>
              <a:buNone/>
            </a:pPr>
            <a:r>
              <a:rPr lang="en" sz="2400" dirty="0">
                <a:solidFill>
                  <a:srgbClr val="000000"/>
                </a:solidFill>
                <a:latin typeface="Oxygen"/>
                <a:ea typeface="Oxygen"/>
                <a:cs typeface="Oxygen"/>
                <a:sym typeface="Oxygen"/>
              </a:rPr>
              <a:t>However if no surrogate named and the family members disagree there can be liability. </a:t>
            </a:r>
            <a:endParaRPr sz="2400" dirty="0">
              <a:solidFill>
                <a:srgbClr val="000000"/>
              </a:solidFill>
              <a:latin typeface="Oxygen"/>
              <a:ea typeface="Oxygen"/>
              <a:cs typeface="Oxygen"/>
              <a:sym typeface="Oxyge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217993"/>
            <a:ext cx="8520600" cy="81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dirty="0">
                <a:latin typeface="El Messiri"/>
                <a:ea typeface="El Messiri"/>
                <a:cs typeface="El Messiri"/>
                <a:sym typeface="El Messiri"/>
              </a:rPr>
              <a:t>Artificial Nutrition and Hydration</a:t>
            </a:r>
            <a:endParaRPr sz="4400" b="1" dirty="0">
              <a:latin typeface="El Messiri"/>
              <a:ea typeface="El Messiri"/>
              <a:cs typeface="El Messiri"/>
              <a:sym typeface="El Messiri"/>
            </a:endParaRPr>
          </a:p>
        </p:txBody>
      </p:sp>
      <p:sp>
        <p:nvSpPr>
          <p:cNvPr id="116" name="Google Shape;116;p23"/>
          <p:cNvSpPr txBox="1">
            <a:spLocks noGrp="1"/>
          </p:cNvSpPr>
          <p:nvPr>
            <p:ph type="body" idx="1"/>
          </p:nvPr>
        </p:nvSpPr>
        <p:spPr>
          <a:xfrm>
            <a:off x="311700" y="1028593"/>
            <a:ext cx="8352798" cy="3889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00"/>
                </a:solidFill>
                <a:latin typeface="Oxygen"/>
                <a:ea typeface="Oxygen"/>
                <a:cs typeface="Oxygen"/>
                <a:sym typeface="Oxygen"/>
              </a:rPr>
              <a:t>Weight loss and functional decline are approached as  indicators of poor quality of care rather than possible harbingers of an inevitable and imminent dying process.  </a:t>
            </a:r>
            <a:endParaRPr sz="2000" dirty="0">
              <a:solidFill>
                <a:srgbClr val="000000"/>
              </a:solidFill>
              <a:latin typeface="Oxygen"/>
              <a:ea typeface="Oxygen"/>
              <a:cs typeface="Oxygen"/>
              <a:sym typeface="Oxygen"/>
            </a:endParaRPr>
          </a:p>
          <a:p>
            <a:pPr marL="0" lvl="0" indent="0" algn="l" rtl="0">
              <a:spcBef>
                <a:spcPts val="1600"/>
              </a:spcBef>
              <a:spcAft>
                <a:spcPts val="0"/>
              </a:spcAft>
              <a:buNone/>
            </a:pPr>
            <a:r>
              <a:rPr lang="en" sz="2000" dirty="0">
                <a:solidFill>
                  <a:srgbClr val="000000"/>
                </a:solidFill>
                <a:latin typeface="Oxygen"/>
                <a:ea typeface="Oxygen"/>
                <a:cs typeface="Oxygen"/>
                <a:sym typeface="Oxygen"/>
              </a:rPr>
              <a:t>With the decrease in mortality and increase in life expectancy over the last 100 years medical care workers are faced with decisions previous generations did not have to consider.</a:t>
            </a:r>
            <a:endParaRPr sz="2000" dirty="0">
              <a:solidFill>
                <a:srgbClr val="000000"/>
              </a:solidFill>
              <a:latin typeface="Oxygen"/>
              <a:ea typeface="Oxygen"/>
              <a:cs typeface="Oxygen"/>
              <a:sym typeface="Oxygen"/>
            </a:endParaRPr>
          </a:p>
          <a:p>
            <a:pPr marL="0" lvl="0" indent="0" algn="l" rtl="0">
              <a:spcBef>
                <a:spcPts val="1600"/>
              </a:spcBef>
              <a:spcAft>
                <a:spcPts val="1600"/>
              </a:spcAft>
              <a:buNone/>
            </a:pPr>
            <a:r>
              <a:rPr lang="en" sz="2000" dirty="0">
                <a:solidFill>
                  <a:schemeClr val="dk1"/>
                </a:solidFill>
                <a:latin typeface="Oxygen"/>
                <a:ea typeface="Oxygen"/>
                <a:cs typeface="Oxygen"/>
                <a:sym typeface="Oxygen"/>
              </a:rPr>
              <a:t>The benefits of ANH at the end of life are limited but the risks are substantial. </a:t>
            </a:r>
            <a:endParaRPr sz="2000" b="1" dirty="0">
              <a:solidFill>
                <a:srgbClr val="000000"/>
              </a:solidFill>
              <a:latin typeface="Oxygen"/>
              <a:ea typeface="Oxygen"/>
              <a:cs typeface="Oxygen"/>
              <a:sym typeface="Oxyge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287150" y="288085"/>
            <a:ext cx="95577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b="1" dirty="0">
                <a:solidFill>
                  <a:srgbClr val="000000"/>
                </a:solidFill>
                <a:latin typeface="El Messiri"/>
                <a:ea typeface="El Messiri"/>
                <a:cs typeface="El Messiri"/>
                <a:sym typeface="El Messiri"/>
              </a:rPr>
              <a:t>Artificial Nutrition/Hydration</a:t>
            </a:r>
            <a:endParaRPr sz="4400" b="1" dirty="0">
              <a:solidFill>
                <a:srgbClr val="000000"/>
              </a:solidFill>
              <a:latin typeface="El Messiri"/>
              <a:ea typeface="El Messiri"/>
              <a:cs typeface="El Messiri"/>
              <a:sym typeface="El Messiri"/>
            </a:endParaRPr>
          </a:p>
        </p:txBody>
      </p:sp>
      <p:sp>
        <p:nvSpPr>
          <p:cNvPr id="122" name="Google Shape;122;p24"/>
          <p:cNvSpPr txBox="1">
            <a:spLocks noGrp="1"/>
          </p:cNvSpPr>
          <p:nvPr>
            <p:ph type="body" idx="1"/>
          </p:nvPr>
        </p:nvSpPr>
        <p:spPr>
          <a:xfrm>
            <a:off x="287150" y="1090740"/>
            <a:ext cx="8656200" cy="382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000000"/>
                </a:solidFill>
                <a:latin typeface="Oxygen"/>
                <a:ea typeface="Oxygen"/>
                <a:cs typeface="Oxygen"/>
                <a:sym typeface="Oxygen"/>
              </a:rPr>
              <a:t> </a:t>
            </a:r>
            <a:r>
              <a:rPr lang="en" sz="1600" b="1" dirty="0">
                <a:solidFill>
                  <a:srgbClr val="000000"/>
                </a:solidFill>
                <a:latin typeface="Oxygen"/>
                <a:ea typeface="Oxygen"/>
                <a:cs typeface="Oxygen"/>
                <a:sym typeface="Oxygen"/>
              </a:rPr>
              <a:t>Nutrition and hydration treatments may burden (or provide only minimal benefit to) some dying patients. </a:t>
            </a:r>
            <a:endParaRPr sz="1600" b="1" dirty="0">
              <a:solidFill>
                <a:srgbClr val="000000"/>
              </a:solidFill>
              <a:latin typeface="Oxygen"/>
              <a:ea typeface="Oxygen"/>
              <a:cs typeface="Oxygen"/>
              <a:sym typeface="Oxygen"/>
            </a:endParaRPr>
          </a:p>
          <a:p>
            <a:pPr marL="0" lvl="0" indent="0" algn="l" rtl="0">
              <a:spcBef>
                <a:spcPts val="1600"/>
              </a:spcBef>
              <a:spcAft>
                <a:spcPts val="0"/>
              </a:spcAft>
              <a:buNone/>
            </a:pPr>
            <a:r>
              <a:rPr lang="en" sz="1600" b="1" dirty="0">
                <a:solidFill>
                  <a:srgbClr val="000000"/>
                </a:solidFill>
                <a:latin typeface="Oxygen"/>
                <a:ea typeface="Oxygen"/>
                <a:cs typeface="Oxygen"/>
                <a:sym typeface="Oxygen"/>
              </a:rPr>
              <a:t>Instead of hydrating the patient, water can cause bloating and increased edema, venipuncture, ascites, effusions, </a:t>
            </a:r>
            <a:r>
              <a:rPr lang="en" sz="1600" b="1" dirty="0" err="1">
                <a:solidFill>
                  <a:srgbClr val="000000"/>
                </a:solidFill>
                <a:latin typeface="Oxygen"/>
                <a:ea typeface="Oxygen"/>
                <a:cs typeface="Oxygen"/>
                <a:sym typeface="Oxygen"/>
              </a:rPr>
              <a:t>chf</a:t>
            </a:r>
            <a:r>
              <a:rPr lang="en" sz="1600" b="1" dirty="0">
                <a:solidFill>
                  <a:srgbClr val="000000"/>
                </a:solidFill>
                <a:latin typeface="Oxygen"/>
                <a:ea typeface="Oxygen"/>
                <a:cs typeface="Oxygen"/>
                <a:sym typeface="Oxygen"/>
              </a:rPr>
              <a:t>. </a:t>
            </a:r>
            <a:endParaRPr sz="1600" b="1" dirty="0">
              <a:solidFill>
                <a:srgbClr val="000000"/>
              </a:solidFill>
              <a:latin typeface="Oxygen"/>
              <a:ea typeface="Oxygen"/>
              <a:cs typeface="Oxygen"/>
              <a:sym typeface="Oxygen"/>
            </a:endParaRPr>
          </a:p>
          <a:p>
            <a:pPr marL="0" lvl="0" indent="0" algn="l" rtl="0">
              <a:spcBef>
                <a:spcPts val="1600"/>
              </a:spcBef>
              <a:spcAft>
                <a:spcPts val="0"/>
              </a:spcAft>
              <a:buNone/>
            </a:pPr>
            <a:r>
              <a:rPr lang="en" sz="1600" b="1" dirty="0">
                <a:solidFill>
                  <a:srgbClr val="000000"/>
                </a:solidFill>
                <a:latin typeface="Oxygen"/>
                <a:ea typeface="Oxygen"/>
                <a:cs typeface="Oxygen"/>
                <a:sym typeface="Oxygen"/>
              </a:rPr>
              <a:t>Nutrition may cause intestinal problems such as nausea, vomiting, diarrhea and aspiration that can add to a patient’s discomfort.</a:t>
            </a:r>
            <a:endParaRPr sz="1600" b="1" dirty="0">
              <a:solidFill>
                <a:srgbClr val="000000"/>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1600" b="1" dirty="0">
                <a:solidFill>
                  <a:srgbClr val="000000"/>
                </a:solidFill>
                <a:latin typeface="Oxygen"/>
                <a:ea typeface="Oxygen"/>
                <a:cs typeface="Oxygen"/>
                <a:sym typeface="Oxygen"/>
              </a:rPr>
              <a:t>As a person’s physical body shuts down before death, food and water are no longer processed in the same way as a healthy body. </a:t>
            </a:r>
            <a:endParaRPr sz="1600" b="1" dirty="0">
              <a:solidFill>
                <a:srgbClr val="000000"/>
              </a:solidFill>
              <a:latin typeface="Oxygen"/>
              <a:ea typeface="Oxygen"/>
              <a:cs typeface="Oxygen"/>
              <a:sym typeface="Oxygen"/>
            </a:endParaRPr>
          </a:p>
          <a:p>
            <a:pPr marL="0" lvl="0" indent="0" algn="l" rtl="0">
              <a:spcBef>
                <a:spcPts val="1600"/>
              </a:spcBef>
              <a:spcAft>
                <a:spcPts val="1600"/>
              </a:spcAft>
              <a:buNone/>
            </a:pPr>
            <a:r>
              <a:rPr lang="en" sz="1600" b="1" dirty="0">
                <a:solidFill>
                  <a:srgbClr val="000000"/>
                </a:solidFill>
                <a:latin typeface="Oxygen"/>
                <a:ea typeface="Oxygen"/>
                <a:cs typeface="Oxygen"/>
                <a:sym typeface="Oxygen"/>
              </a:rPr>
              <a:t>Dying patients do not experience hunger or thirst and do not request food or fluid beyond a taste of mouth moistening. </a:t>
            </a:r>
            <a:endParaRPr sz="1600" b="1" dirty="0">
              <a:solidFill>
                <a:srgbClr val="000000"/>
              </a:solidFill>
              <a:latin typeface="Oxygen"/>
              <a:ea typeface="Oxygen"/>
              <a:cs typeface="Oxygen"/>
              <a:sym typeface="Oxyge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286976"/>
            <a:ext cx="8520600" cy="648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b="1" dirty="0">
                <a:latin typeface="El Messiri"/>
                <a:ea typeface="El Messiri"/>
                <a:cs typeface="El Messiri"/>
                <a:sym typeface="El Messiri"/>
              </a:rPr>
              <a:t>Artificial nutrition/hydration</a:t>
            </a:r>
            <a:r>
              <a:rPr lang="en" sz="4400" dirty="0">
                <a:latin typeface="El Messiri"/>
                <a:ea typeface="El Messiri"/>
                <a:cs typeface="El Messiri"/>
                <a:sym typeface="El Messiri"/>
              </a:rPr>
              <a:t> </a:t>
            </a:r>
            <a:endParaRPr sz="4400" dirty="0">
              <a:latin typeface="El Messiri"/>
              <a:ea typeface="El Messiri"/>
              <a:cs typeface="El Messiri"/>
              <a:sym typeface="El Messiri"/>
            </a:endParaRPr>
          </a:p>
        </p:txBody>
      </p:sp>
      <p:sp>
        <p:nvSpPr>
          <p:cNvPr id="128" name="Google Shape;128;p25"/>
          <p:cNvSpPr txBox="1">
            <a:spLocks noGrp="1"/>
          </p:cNvSpPr>
          <p:nvPr>
            <p:ph type="body" idx="1"/>
          </p:nvPr>
        </p:nvSpPr>
        <p:spPr>
          <a:xfrm>
            <a:off x="311700" y="1078316"/>
            <a:ext cx="8520600" cy="39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Oxygen"/>
                <a:ea typeface="Oxygen"/>
                <a:cs typeface="Oxygen"/>
                <a:sym typeface="Oxygen"/>
              </a:rPr>
              <a:t>A  large prospective study of dementia pts in U.S. with dysphagia showed that feeding tube insertion did not result is any survival benefit. </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They INCREASE the risk of aspiration.</a:t>
            </a:r>
            <a:r>
              <a:rPr lang="en" baseline="30000" dirty="0">
                <a:solidFill>
                  <a:srgbClr val="000000"/>
                </a:solidFill>
                <a:latin typeface="Oxygen"/>
                <a:ea typeface="Oxygen"/>
                <a:cs typeface="Oxygen"/>
                <a:sym typeface="Oxygen"/>
              </a:rPr>
              <a:t>4</a:t>
            </a:r>
            <a:endParaRPr baseline="30000"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They have continued weight loss </a:t>
            </a:r>
            <a:br>
              <a:rPr lang="en" dirty="0">
                <a:solidFill>
                  <a:srgbClr val="000000"/>
                </a:solidFill>
                <a:latin typeface="Oxygen"/>
                <a:ea typeface="Oxygen"/>
                <a:cs typeface="Oxygen"/>
                <a:sym typeface="Oxygen"/>
              </a:rPr>
            </a:br>
            <a:r>
              <a:rPr lang="en" dirty="0">
                <a:solidFill>
                  <a:srgbClr val="000000"/>
                </a:solidFill>
                <a:latin typeface="Oxygen"/>
                <a:ea typeface="Oxygen"/>
                <a:cs typeface="Oxygen"/>
                <a:sym typeface="Oxygen"/>
              </a:rPr>
              <a:t>despite adequate tube feeds. </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No studies have shown improved pressure </a:t>
            </a:r>
            <a:br>
              <a:rPr lang="en" dirty="0">
                <a:solidFill>
                  <a:srgbClr val="000000"/>
                </a:solidFill>
                <a:latin typeface="Oxygen"/>
                <a:ea typeface="Oxygen"/>
                <a:cs typeface="Oxygen"/>
                <a:sym typeface="Oxygen"/>
              </a:rPr>
            </a:br>
            <a:r>
              <a:rPr lang="en" dirty="0">
                <a:solidFill>
                  <a:srgbClr val="000000"/>
                </a:solidFill>
                <a:latin typeface="Oxygen"/>
                <a:ea typeface="Oxygen"/>
                <a:cs typeface="Oxygen"/>
                <a:sym typeface="Oxygen"/>
              </a:rPr>
              <a:t>ulcer healing and may be associated with increased risk.</a:t>
            </a:r>
            <a:r>
              <a:rPr lang="en" baseline="30000" dirty="0">
                <a:solidFill>
                  <a:srgbClr val="000000"/>
                </a:solidFill>
                <a:latin typeface="Oxygen"/>
                <a:ea typeface="Oxygen"/>
                <a:cs typeface="Oxygen"/>
                <a:sym typeface="Oxygen"/>
              </a:rPr>
              <a:t>5</a:t>
            </a:r>
            <a:endParaRPr baseline="30000" dirty="0">
              <a:solidFill>
                <a:srgbClr val="000000"/>
              </a:solidFill>
              <a:latin typeface="Oxygen"/>
              <a:ea typeface="Oxygen"/>
              <a:cs typeface="Oxygen"/>
              <a:sym typeface="Oxygen"/>
            </a:endParaRPr>
          </a:p>
          <a:p>
            <a:pPr marL="0" lvl="0" indent="0" algn="l" rtl="0">
              <a:spcBef>
                <a:spcPts val="1600"/>
              </a:spcBef>
              <a:spcAft>
                <a:spcPts val="1600"/>
              </a:spcAft>
              <a:buNone/>
            </a:pPr>
            <a:r>
              <a:rPr lang="en" dirty="0">
                <a:solidFill>
                  <a:srgbClr val="000000"/>
                </a:solidFill>
                <a:latin typeface="Oxygen"/>
                <a:ea typeface="Oxygen"/>
                <a:cs typeface="Oxygen"/>
                <a:sym typeface="Oxygen"/>
              </a:rPr>
              <a:t>Feeding tube related complications accounted for 47% of ER </a:t>
            </a:r>
            <a:br>
              <a:rPr lang="en" dirty="0">
                <a:solidFill>
                  <a:srgbClr val="000000"/>
                </a:solidFill>
                <a:latin typeface="Oxygen"/>
                <a:ea typeface="Oxygen"/>
                <a:cs typeface="Oxygen"/>
                <a:sym typeface="Oxygen"/>
              </a:rPr>
            </a:br>
            <a:r>
              <a:rPr lang="en" dirty="0">
                <a:solidFill>
                  <a:srgbClr val="000000"/>
                </a:solidFill>
                <a:latin typeface="Oxygen"/>
                <a:ea typeface="Oxygen"/>
                <a:cs typeface="Oxygen"/>
                <a:sym typeface="Oxygen"/>
              </a:rPr>
              <a:t>visits from nursing home patients with advanced dementia.</a:t>
            </a:r>
            <a:r>
              <a:rPr lang="en" baseline="30000" dirty="0">
                <a:solidFill>
                  <a:srgbClr val="000000"/>
                </a:solidFill>
                <a:latin typeface="Oxygen"/>
                <a:ea typeface="Oxygen"/>
                <a:cs typeface="Oxygen"/>
                <a:sym typeface="Oxygen"/>
              </a:rPr>
              <a:t>8</a:t>
            </a:r>
            <a:r>
              <a:rPr lang="en" dirty="0">
                <a:solidFill>
                  <a:srgbClr val="000000"/>
                </a:solidFill>
                <a:latin typeface="Oxygen"/>
                <a:ea typeface="Oxygen"/>
                <a:cs typeface="Oxygen"/>
                <a:sym typeface="Oxygen"/>
              </a:rPr>
              <a:t> </a:t>
            </a:r>
            <a:endParaRPr dirty="0">
              <a:solidFill>
                <a:srgbClr val="000000"/>
              </a:solidFill>
              <a:latin typeface="Oxygen"/>
              <a:ea typeface="Oxygen"/>
              <a:cs typeface="Oxygen"/>
              <a:sym typeface="Oxygen"/>
            </a:endParaRPr>
          </a:p>
        </p:txBody>
      </p:sp>
      <p:grpSp>
        <p:nvGrpSpPr>
          <p:cNvPr id="2" name="Group 1">
            <a:extLst>
              <a:ext uri="{FF2B5EF4-FFF2-40B4-BE49-F238E27FC236}">
                <a16:creationId xmlns:a16="http://schemas.microsoft.com/office/drawing/2014/main" id="{12C517B8-776E-7842-8A16-96BBA253DED4}"/>
              </a:ext>
            </a:extLst>
          </p:cNvPr>
          <p:cNvGrpSpPr/>
          <p:nvPr/>
        </p:nvGrpSpPr>
        <p:grpSpPr>
          <a:xfrm>
            <a:off x="6086558" y="2163337"/>
            <a:ext cx="2745742" cy="959320"/>
            <a:chOff x="6104673" y="1842041"/>
            <a:chExt cx="2867427" cy="1001835"/>
          </a:xfrm>
        </p:grpSpPr>
        <p:pic>
          <p:nvPicPr>
            <p:cNvPr id="129" name="Google Shape;129;p25"/>
            <p:cNvPicPr preferRelativeResize="0"/>
            <p:nvPr/>
          </p:nvPicPr>
          <p:blipFill>
            <a:blip r:embed="rId3">
              <a:alphaModFix/>
            </a:blip>
            <a:stretch>
              <a:fillRect/>
            </a:stretch>
          </p:blipFill>
          <p:spPr>
            <a:xfrm>
              <a:off x="6104673" y="1842049"/>
              <a:ext cx="1001802" cy="1001825"/>
            </a:xfrm>
            <a:prstGeom prst="rect">
              <a:avLst/>
            </a:prstGeom>
            <a:noFill/>
            <a:ln w="38100" cap="flat" cmpd="sng">
              <a:solidFill>
                <a:srgbClr val="000000"/>
              </a:solidFill>
              <a:prstDash val="solid"/>
              <a:round/>
              <a:headEnd type="none" w="sm" len="sm"/>
              <a:tailEnd type="none" w="sm" len="sm"/>
            </a:ln>
          </p:spPr>
        </p:pic>
        <p:pic>
          <p:nvPicPr>
            <p:cNvPr id="130" name="Google Shape;130;p25"/>
            <p:cNvPicPr preferRelativeResize="0"/>
            <p:nvPr/>
          </p:nvPicPr>
          <p:blipFill>
            <a:blip r:embed="rId4">
              <a:alphaModFix/>
            </a:blip>
            <a:stretch>
              <a:fillRect/>
            </a:stretch>
          </p:blipFill>
          <p:spPr>
            <a:xfrm>
              <a:off x="7106475" y="1842041"/>
              <a:ext cx="1865625" cy="1001835"/>
            </a:xfrm>
            <a:prstGeom prst="rect">
              <a:avLst/>
            </a:prstGeom>
            <a:noFill/>
            <a:ln w="38100" cap="flat" cmpd="sng">
              <a:solidFill>
                <a:srgbClr val="000000"/>
              </a:solidFill>
              <a:prstDash val="solid"/>
              <a:round/>
              <a:headEnd type="none" w="sm" len="sm"/>
              <a:tailEnd type="none" w="sm" len="sm"/>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250900"/>
            <a:ext cx="8520600" cy="76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b="1" dirty="0">
                <a:latin typeface="El Messiri"/>
                <a:ea typeface="El Messiri"/>
                <a:cs typeface="El Messiri"/>
                <a:sym typeface="El Messiri"/>
              </a:rPr>
              <a:t>LVAD/Pacer Discontinuation</a:t>
            </a:r>
            <a:endParaRPr sz="4400" b="1" dirty="0">
              <a:latin typeface="El Messiri"/>
              <a:ea typeface="El Messiri"/>
              <a:cs typeface="El Messiri"/>
              <a:sym typeface="El Messiri"/>
            </a:endParaRPr>
          </a:p>
        </p:txBody>
      </p:sp>
      <p:sp>
        <p:nvSpPr>
          <p:cNvPr id="136" name="Google Shape;136;p26"/>
          <p:cNvSpPr txBox="1">
            <a:spLocks noGrp="1"/>
          </p:cNvSpPr>
          <p:nvPr>
            <p:ph type="body" idx="1"/>
          </p:nvPr>
        </p:nvSpPr>
        <p:spPr>
          <a:xfrm>
            <a:off x="311700" y="1152475"/>
            <a:ext cx="8520600" cy="408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Oxygen"/>
                <a:ea typeface="Oxygen"/>
                <a:cs typeface="Oxygen"/>
                <a:sym typeface="Oxygen"/>
              </a:rPr>
              <a:t>As our technological capabilities increase it becomes less clear the patient is dying from the underlying disease and not the life-sustaining treatment. </a:t>
            </a:r>
            <a:br>
              <a:rPr lang="en" dirty="0">
                <a:solidFill>
                  <a:schemeClr val="dk1"/>
                </a:solidFill>
                <a:latin typeface="Oxygen"/>
                <a:ea typeface="Oxygen"/>
                <a:cs typeface="Oxygen"/>
                <a:sym typeface="Oxygen"/>
              </a:rPr>
            </a:br>
            <a:r>
              <a:rPr lang="en" dirty="0">
                <a:solidFill>
                  <a:schemeClr val="dk1"/>
                </a:solidFill>
                <a:latin typeface="Oxygen"/>
                <a:ea typeface="Oxygen"/>
                <a:cs typeface="Oxygen"/>
                <a:sym typeface="Oxygen"/>
              </a:rPr>
              <a:t>Such as LVAD or pacemakers in people who are pacemaker </a:t>
            </a:r>
            <a:r>
              <a:rPr lang="en" dirty="0" err="1">
                <a:solidFill>
                  <a:schemeClr val="dk1"/>
                </a:solidFill>
                <a:latin typeface="Oxygen"/>
                <a:ea typeface="Oxygen"/>
                <a:cs typeface="Oxygen"/>
                <a:sym typeface="Oxygen"/>
              </a:rPr>
              <a:t>dependant</a:t>
            </a:r>
            <a:r>
              <a:rPr lang="en" dirty="0">
                <a:solidFill>
                  <a:schemeClr val="dk1"/>
                </a:solidFill>
                <a:latin typeface="Oxygen"/>
                <a:ea typeface="Oxygen"/>
                <a:cs typeface="Oxygen"/>
                <a:sym typeface="Oxygen"/>
              </a:rPr>
              <a:t>. </a:t>
            </a:r>
            <a:endParaRPr dirty="0">
              <a:solidFill>
                <a:schemeClr val="dk1"/>
              </a:solidFill>
              <a:latin typeface="Oxygen"/>
              <a:ea typeface="Oxygen"/>
              <a:cs typeface="Oxygen"/>
              <a:sym typeface="Oxygen"/>
            </a:endParaRPr>
          </a:p>
          <a:p>
            <a:pPr marL="0" lvl="0" indent="0" algn="l" rtl="0">
              <a:spcBef>
                <a:spcPts val="1600"/>
              </a:spcBef>
              <a:spcAft>
                <a:spcPts val="0"/>
              </a:spcAft>
              <a:buNone/>
            </a:pPr>
            <a:r>
              <a:rPr lang="en" dirty="0">
                <a:solidFill>
                  <a:schemeClr val="dk1"/>
                </a:solidFill>
                <a:latin typeface="Oxygen"/>
                <a:ea typeface="Oxygen"/>
                <a:cs typeface="Oxygen"/>
                <a:sym typeface="Oxygen"/>
              </a:rPr>
              <a:t>In a survey of EP physicians 83 percent responded that deactivation of </a:t>
            </a:r>
            <a:r>
              <a:rPr lang="en" dirty="0" err="1">
                <a:solidFill>
                  <a:schemeClr val="dk1"/>
                </a:solidFill>
                <a:latin typeface="Oxygen"/>
                <a:ea typeface="Oxygen"/>
                <a:cs typeface="Oxygen"/>
                <a:sym typeface="Oxygen"/>
              </a:rPr>
              <a:t>antitachycardia</a:t>
            </a:r>
            <a:r>
              <a:rPr lang="en" dirty="0">
                <a:solidFill>
                  <a:schemeClr val="dk1"/>
                </a:solidFill>
                <a:latin typeface="Oxygen"/>
                <a:ea typeface="Oxygen"/>
                <a:cs typeface="Oxygen"/>
                <a:sym typeface="Oxygen"/>
              </a:rPr>
              <a:t> therapies in an ICD was ethically and morally different than discontinuing pacemaker therapy in a pacemaker-dependent patient.</a:t>
            </a:r>
            <a:endParaRPr dirty="0">
              <a:solidFill>
                <a:schemeClr val="dk1"/>
              </a:solidFill>
              <a:latin typeface="Oxygen"/>
              <a:ea typeface="Oxygen"/>
              <a:cs typeface="Oxygen"/>
              <a:sym typeface="Oxygen"/>
            </a:endParaRPr>
          </a:p>
          <a:p>
            <a:pPr marL="0" lvl="0" indent="0" algn="l" rtl="0">
              <a:spcBef>
                <a:spcPts val="1600"/>
              </a:spcBef>
              <a:spcAft>
                <a:spcPts val="0"/>
              </a:spcAft>
              <a:buNone/>
            </a:pPr>
            <a:r>
              <a:rPr lang="en" dirty="0">
                <a:solidFill>
                  <a:schemeClr val="dk1"/>
                </a:solidFill>
                <a:latin typeface="Oxygen"/>
                <a:ea typeface="Oxygen"/>
                <a:cs typeface="Oxygen"/>
                <a:sym typeface="Oxygen"/>
              </a:rPr>
              <a:t>Despite these concerns, such devices can be stopped at any time per </a:t>
            </a:r>
            <a:r>
              <a:rPr lang="en" dirty="0" err="1">
                <a:solidFill>
                  <a:schemeClr val="dk1"/>
                </a:solidFill>
                <a:latin typeface="Oxygen"/>
                <a:ea typeface="Oxygen"/>
                <a:cs typeface="Oxygen"/>
                <a:sym typeface="Oxygen"/>
              </a:rPr>
              <a:t>pt</a:t>
            </a:r>
            <a:r>
              <a:rPr lang="en" dirty="0">
                <a:solidFill>
                  <a:schemeClr val="dk1"/>
                </a:solidFill>
                <a:latin typeface="Oxygen"/>
                <a:ea typeface="Oxygen"/>
                <a:cs typeface="Oxygen"/>
                <a:sym typeface="Oxygen"/>
              </a:rPr>
              <a:t> wishes.</a:t>
            </a:r>
            <a:r>
              <a:rPr lang="en" baseline="30000" dirty="0">
                <a:solidFill>
                  <a:schemeClr val="dk1"/>
                </a:solidFill>
                <a:latin typeface="Oxygen"/>
                <a:ea typeface="Oxygen"/>
                <a:cs typeface="Oxygen"/>
                <a:sym typeface="Oxygen"/>
              </a:rPr>
              <a:t>7</a:t>
            </a:r>
            <a:r>
              <a:rPr lang="en" dirty="0">
                <a:solidFill>
                  <a:schemeClr val="dk1"/>
                </a:solidFill>
                <a:latin typeface="Oxygen"/>
                <a:ea typeface="Oxygen"/>
                <a:cs typeface="Oxygen"/>
                <a:sym typeface="Oxygen"/>
              </a:rPr>
              <a:t> </a:t>
            </a:r>
            <a:endParaRPr dirty="0">
              <a:solidFill>
                <a:schemeClr val="dk1"/>
              </a:solidFill>
              <a:latin typeface="Oxygen"/>
              <a:ea typeface="Oxygen"/>
              <a:cs typeface="Oxygen"/>
              <a:sym typeface="Oxygen"/>
            </a:endParaRPr>
          </a:p>
          <a:p>
            <a:pPr marL="0" lvl="0" indent="0" algn="l" rtl="0">
              <a:spcBef>
                <a:spcPts val="1600"/>
              </a:spcBef>
              <a:spcAft>
                <a:spcPts val="0"/>
              </a:spcAft>
              <a:buNone/>
            </a:pPr>
            <a:r>
              <a:rPr lang="en" dirty="0">
                <a:solidFill>
                  <a:schemeClr val="dk1"/>
                </a:solidFill>
                <a:latin typeface="Oxygen"/>
                <a:ea typeface="Oxygen"/>
                <a:cs typeface="Oxygen"/>
                <a:sym typeface="Oxygen"/>
              </a:rPr>
              <a:t>LVAD implantation requires palliative consult prior to elective placement. </a:t>
            </a:r>
            <a:endParaRPr dirty="0">
              <a:solidFill>
                <a:schemeClr val="dk1"/>
              </a:solidFill>
              <a:latin typeface="Oxygen"/>
              <a:ea typeface="Oxygen"/>
              <a:cs typeface="Oxygen"/>
              <a:sym typeface="Oxygen"/>
            </a:endParaRPr>
          </a:p>
          <a:p>
            <a:pPr marL="0" lvl="0" indent="0" algn="l" rtl="0">
              <a:spcBef>
                <a:spcPts val="1600"/>
              </a:spcBef>
              <a:spcAft>
                <a:spcPts val="1600"/>
              </a:spcAft>
              <a:buNone/>
            </a:pPr>
            <a:endParaRPr sz="1100" dirty="0">
              <a:solidFill>
                <a:schemeClr val="dk1"/>
              </a:solidFill>
              <a:highlight>
                <a:srgbClr val="FFFFFF"/>
              </a:highlight>
              <a:latin typeface="Oxygen"/>
              <a:ea typeface="Oxygen"/>
              <a:cs typeface="Oxygen"/>
              <a:sym typeface="Oxyge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0"/>
        <p:cNvGrpSpPr/>
        <p:nvPr/>
      </p:nvGrpSpPr>
      <p:grpSpPr>
        <a:xfrm>
          <a:off x="0" y="0"/>
          <a:ext cx="0" cy="0"/>
          <a:chOff x="0" y="0"/>
          <a:chExt cx="0" cy="0"/>
        </a:xfrm>
      </p:grpSpPr>
      <p:sp>
        <p:nvSpPr>
          <p:cNvPr id="141" name="Google Shape;141;p27"/>
          <p:cNvSpPr txBox="1">
            <a:spLocks noGrp="1"/>
          </p:cNvSpPr>
          <p:nvPr>
            <p:ph type="body" idx="1"/>
          </p:nvPr>
        </p:nvSpPr>
        <p:spPr>
          <a:xfrm>
            <a:off x="311700" y="869795"/>
            <a:ext cx="8520600" cy="36990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4800" dirty="0">
              <a:solidFill>
                <a:srgbClr val="000000"/>
              </a:solidFill>
              <a:latin typeface="El Messiri"/>
              <a:ea typeface="El Messiri"/>
              <a:cs typeface="El Messiri"/>
              <a:sym typeface="El Messiri"/>
            </a:endParaRPr>
          </a:p>
          <a:p>
            <a:pPr marL="0" lvl="0" indent="0" algn="ctr" rtl="0">
              <a:spcBef>
                <a:spcPts val="1600"/>
              </a:spcBef>
              <a:spcAft>
                <a:spcPts val="1600"/>
              </a:spcAft>
              <a:buNone/>
            </a:pPr>
            <a:r>
              <a:rPr lang="en" sz="4800" dirty="0">
                <a:solidFill>
                  <a:srgbClr val="000000"/>
                </a:solidFill>
                <a:latin typeface="El Messiri"/>
                <a:ea typeface="El Messiri"/>
                <a:cs typeface="El Messiri"/>
                <a:sym typeface="El Messiri"/>
              </a:rPr>
              <a:t>Ethical Concerns?</a:t>
            </a:r>
            <a:endParaRPr sz="4800" dirty="0">
              <a:solidFill>
                <a:srgbClr val="000000"/>
              </a:solidFill>
              <a:latin typeface="El Messiri"/>
              <a:ea typeface="El Messiri"/>
              <a:cs typeface="El Messiri"/>
              <a:sym typeface="El Messi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167268"/>
            <a:ext cx="8520600" cy="1017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b="1" dirty="0">
                <a:latin typeface="El Messiri"/>
                <a:ea typeface="El Messiri"/>
                <a:cs typeface="El Messiri"/>
                <a:sym typeface="El Messiri"/>
              </a:rPr>
              <a:t>Medical Marijuana</a:t>
            </a:r>
            <a:endParaRPr sz="4400" b="1" dirty="0">
              <a:latin typeface="El Messiri"/>
              <a:ea typeface="El Messiri"/>
              <a:cs typeface="El Messiri"/>
              <a:sym typeface="El Messiri"/>
            </a:endParaRPr>
          </a:p>
        </p:txBody>
      </p:sp>
      <p:sp>
        <p:nvSpPr>
          <p:cNvPr id="147" name="Google Shape;147;p28"/>
          <p:cNvSpPr txBox="1">
            <a:spLocks noGrp="1"/>
          </p:cNvSpPr>
          <p:nvPr>
            <p:ph type="body" idx="1"/>
          </p:nvPr>
        </p:nvSpPr>
        <p:spPr>
          <a:xfrm>
            <a:off x="311700" y="948541"/>
            <a:ext cx="8520600" cy="43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Oxygen"/>
                <a:ea typeface="Oxygen"/>
                <a:cs typeface="Oxygen"/>
                <a:sym typeface="Oxygen"/>
              </a:rPr>
              <a:t>With recent legalization of Marijuana (medical and/or recreational) in multiple states it is important to be familiar with the topic.</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There are 3 varieties of the Cannabis plant:</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C. Indica and C. Sativa are used for medical and recreational use. </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C. Ruderalis is used for seeds and fiber. Also known as Hemp. </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Marijuana is derived from the dried leaves and flowers of the Cannabis plant. </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b="1" dirty="0">
                <a:solidFill>
                  <a:srgbClr val="000000"/>
                </a:solidFill>
                <a:latin typeface="Oxygen"/>
                <a:ea typeface="Oxygen"/>
                <a:cs typeface="Oxygen"/>
                <a:sym typeface="Oxygen"/>
              </a:rPr>
              <a:t>THC </a:t>
            </a:r>
            <a:r>
              <a:rPr lang="en" dirty="0">
                <a:solidFill>
                  <a:srgbClr val="000000"/>
                </a:solidFill>
                <a:latin typeface="Oxygen"/>
                <a:ea typeface="Oxygen"/>
                <a:cs typeface="Oxygen"/>
                <a:sym typeface="Oxygen"/>
              </a:rPr>
              <a:t>(tetrahydrocannabinol) is the psychoactive component</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b="1" dirty="0">
                <a:solidFill>
                  <a:srgbClr val="000000"/>
                </a:solidFill>
                <a:latin typeface="Oxygen"/>
                <a:ea typeface="Oxygen"/>
                <a:cs typeface="Oxygen"/>
                <a:sym typeface="Oxygen"/>
              </a:rPr>
              <a:t>CBD</a:t>
            </a:r>
            <a:r>
              <a:rPr lang="en" dirty="0">
                <a:solidFill>
                  <a:srgbClr val="000000"/>
                </a:solidFill>
                <a:latin typeface="Oxygen"/>
                <a:ea typeface="Oxygen"/>
                <a:cs typeface="Oxygen"/>
                <a:sym typeface="Oxygen"/>
              </a:rPr>
              <a:t> is not psychoactive and contains the most pharmacologic effect. </a:t>
            </a:r>
            <a:endParaRPr dirty="0">
              <a:solidFill>
                <a:srgbClr val="000000"/>
              </a:solidFill>
              <a:latin typeface="Oxygen"/>
              <a:ea typeface="Oxygen"/>
              <a:cs typeface="Oxygen"/>
              <a:sym typeface="Oxygen"/>
            </a:endParaRPr>
          </a:p>
          <a:p>
            <a:pPr marL="0" lvl="0" indent="0" algn="l" rtl="0">
              <a:spcBef>
                <a:spcPts val="1600"/>
              </a:spcBef>
              <a:spcAft>
                <a:spcPts val="1600"/>
              </a:spcAft>
              <a:buNone/>
            </a:pPr>
            <a:endParaRPr sz="1600" dirty="0">
              <a:latin typeface="Oxygen"/>
              <a:ea typeface="Oxygen"/>
              <a:cs typeface="Oxygen"/>
              <a:sym typeface="Oxyge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188175"/>
            <a:ext cx="8520600" cy="829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400" b="1" dirty="0">
                <a:latin typeface="El Messiri"/>
                <a:ea typeface="El Messiri"/>
                <a:cs typeface="El Messiri"/>
                <a:sym typeface="El Messiri"/>
              </a:rPr>
              <a:t>Cannabis Plant</a:t>
            </a:r>
            <a:endParaRPr sz="4400" b="1" dirty="0">
              <a:latin typeface="El Messiri"/>
              <a:ea typeface="El Messiri"/>
              <a:cs typeface="El Messiri"/>
              <a:sym typeface="El Messiri"/>
            </a:endParaRPr>
          </a:p>
        </p:txBody>
      </p:sp>
      <p:sp>
        <p:nvSpPr>
          <p:cNvPr id="153" name="Google Shape;153;p29"/>
          <p:cNvSpPr txBox="1">
            <a:spLocks noGrp="1"/>
          </p:cNvSpPr>
          <p:nvPr>
            <p:ph type="body" idx="1"/>
          </p:nvPr>
        </p:nvSpPr>
        <p:spPr>
          <a:xfrm>
            <a:off x="311700" y="1152475"/>
            <a:ext cx="8185529"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Oxygen"/>
                <a:ea typeface="Oxygen"/>
                <a:cs typeface="Oxygen"/>
                <a:sym typeface="Oxygen"/>
              </a:rPr>
              <a:t>At least 113 different cannabinoids have been discovered and are unique to the Cannabis plant. </a:t>
            </a:r>
            <a:endParaRPr dirty="0">
              <a:solidFill>
                <a:schemeClr val="dk1"/>
              </a:solidFill>
              <a:latin typeface="Oxygen"/>
              <a:ea typeface="Oxygen"/>
              <a:cs typeface="Oxygen"/>
              <a:sym typeface="Oxygen"/>
            </a:endParaRPr>
          </a:p>
          <a:p>
            <a:pPr marL="0" lvl="0" indent="0" algn="l" rtl="0">
              <a:spcBef>
                <a:spcPts val="800"/>
              </a:spcBef>
              <a:spcAft>
                <a:spcPts val="0"/>
              </a:spcAft>
              <a:buNone/>
            </a:pPr>
            <a:r>
              <a:rPr lang="en" dirty="0">
                <a:solidFill>
                  <a:schemeClr val="dk1"/>
                </a:solidFill>
                <a:latin typeface="Oxygen"/>
                <a:ea typeface="Oxygen"/>
                <a:cs typeface="Oxygen"/>
                <a:sym typeface="Oxygen"/>
              </a:rPr>
              <a:t>The individual plants have different chemical compositions, or different ratios of cannabinoids. THC:CBD.  </a:t>
            </a:r>
            <a:endParaRPr dirty="0">
              <a:solidFill>
                <a:schemeClr val="dk1"/>
              </a:solidFill>
              <a:latin typeface="Oxygen"/>
              <a:ea typeface="Oxygen"/>
              <a:cs typeface="Oxygen"/>
              <a:sym typeface="Oxygen"/>
            </a:endParaRPr>
          </a:p>
          <a:p>
            <a:pPr marL="0" lvl="0" indent="0" algn="l" rtl="0">
              <a:spcBef>
                <a:spcPts val="800"/>
              </a:spcBef>
              <a:spcAft>
                <a:spcPts val="800"/>
              </a:spcAft>
              <a:buNone/>
            </a:pPr>
            <a:r>
              <a:rPr lang="en" dirty="0">
                <a:solidFill>
                  <a:schemeClr val="dk1"/>
                </a:solidFill>
                <a:latin typeface="Oxygen"/>
                <a:ea typeface="Oxygen"/>
                <a:cs typeface="Oxygen"/>
                <a:sym typeface="Oxygen"/>
              </a:rPr>
              <a:t>Hemp contains exceptionally low levels of the cannabinoid THC, thus comes without the psychoactive effects, and has the highest levels of CBD. It is also legal in all 50 states. </a:t>
            </a:r>
            <a:endParaRPr dirty="0">
              <a:latin typeface="Oxygen"/>
              <a:ea typeface="Oxygen"/>
              <a:cs typeface="Oxygen"/>
              <a:sym typeface="Oxyge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r="100000" b="100000"/>
          </a:path>
          <a:tileRect l="-100000" t="-100000"/>
        </a:gradFill>
        <a:effectLst/>
      </p:bgPr>
    </p:bg>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221860"/>
            <a:ext cx="8520600" cy="79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Mode of Consumption</a:t>
            </a:r>
            <a:r>
              <a:rPr lang="en" dirty="0">
                <a:latin typeface="El Messiri"/>
                <a:ea typeface="El Messiri"/>
                <a:cs typeface="El Messiri"/>
                <a:sym typeface="El Messiri"/>
              </a:rPr>
              <a:t>	</a:t>
            </a:r>
            <a:endParaRPr dirty="0">
              <a:latin typeface="El Messiri"/>
              <a:ea typeface="El Messiri"/>
              <a:cs typeface="El Messiri"/>
              <a:sym typeface="El Messiri"/>
            </a:endParaRPr>
          </a:p>
        </p:txBody>
      </p:sp>
      <p:sp>
        <p:nvSpPr>
          <p:cNvPr id="159" name="Google Shape;159;p30"/>
          <p:cNvSpPr txBox="1">
            <a:spLocks noGrp="1"/>
          </p:cNvSpPr>
          <p:nvPr>
            <p:ph type="body" idx="1"/>
          </p:nvPr>
        </p:nvSpPr>
        <p:spPr>
          <a:xfrm>
            <a:off x="311700" y="101866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00"/>
                </a:solidFill>
                <a:latin typeface="Oxygen"/>
                <a:ea typeface="Oxygen"/>
                <a:cs typeface="Oxygen"/>
                <a:sym typeface="Oxygen"/>
              </a:rPr>
              <a:t>Inhaled: Onset of action is rapid and short duration of effect 2-4 hours</a:t>
            </a:r>
            <a:endParaRPr sz="2000" dirty="0">
              <a:solidFill>
                <a:srgbClr val="000000"/>
              </a:solidFill>
              <a:latin typeface="Oxygen"/>
              <a:ea typeface="Oxygen"/>
              <a:cs typeface="Oxygen"/>
              <a:sym typeface="Oxygen"/>
            </a:endParaRPr>
          </a:p>
          <a:p>
            <a:pPr marL="0" lvl="0" indent="0" algn="l" rtl="0">
              <a:spcBef>
                <a:spcPts val="1600"/>
              </a:spcBef>
              <a:spcAft>
                <a:spcPts val="0"/>
              </a:spcAft>
              <a:buNone/>
            </a:pPr>
            <a:r>
              <a:rPr lang="en" sz="2000" dirty="0">
                <a:solidFill>
                  <a:srgbClr val="000000"/>
                </a:solidFill>
                <a:latin typeface="Oxygen"/>
                <a:ea typeface="Oxygen"/>
                <a:cs typeface="Oxygen"/>
                <a:sym typeface="Oxygen"/>
              </a:rPr>
              <a:t>Oral: Longer onset of action of 30min to one hour but will last 4-12 hours. </a:t>
            </a:r>
            <a:endParaRPr sz="2000" dirty="0">
              <a:solidFill>
                <a:srgbClr val="000000"/>
              </a:solidFill>
              <a:latin typeface="Oxygen"/>
              <a:ea typeface="Oxygen"/>
              <a:cs typeface="Oxygen"/>
              <a:sym typeface="Oxygen"/>
            </a:endParaRPr>
          </a:p>
          <a:p>
            <a:pPr marL="0" lvl="0" indent="0" algn="l" rtl="0">
              <a:spcBef>
                <a:spcPts val="1600"/>
              </a:spcBef>
              <a:spcAft>
                <a:spcPts val="1600"/>
              </a:spcAft>
              <a:buNone/>
            </a:pPr>
            <a:r>
              <a:rPr lang="en" sz="2000" dirty="0">
                <a:solidFill>
                  <a:srgbClr val="000000"/>
                </a:solidFill>
                <a:latin typeface="Oxygen"/>
                <a:ea typeface="Oxygen"/>
                <a:cs typeface="Oxygen"/>
                <a:sym typeface="Oxygen"/>
              </a:rPr>
              <a:t>Oral may lead to inadvertent overdose due to not feeling any effect and consuming more before peak effect. </a:t>
            </a:r>
            <a:endParaRPr sz="2000" dirty="0">
              <a:solidFill>
                <a:srgbClr val="000000"/>
              </a:solidFill>
              <a:latin typeface="Oxygen"/>
              <a:ea typeface="Oxygen"/>
              <a:cs typeface="Oxygen"/>
              <a:sym typeface="Oxyge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311700" y="144966"/>
            <a:ext cx="8520600" cy="68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THC</a:t>
            </a:r>
            <a:endParaRPr sz="4800" b="1" dirty="0">
              <a:latin typeface="El Messiri"/>
              <a:ea typeface="El Messiri"/>
              <a:cs typeface="El Messiri"/>
              <a:sym typeface="El Messiri"/>
            </a:endParaRPr>
          </a:p>
        </p:txBody>
      </p:sp>
      <p:sp>
        <p:nvSpPr>
          <p:cNvPr id="165" name="Google Shape;165;p31"/>
          <p:cNvSpPr txBox="1">
            <a:spLocks noGrp="1"/>
          </p:cNvSpPr>
          <p:nvPr>
            <p:ph type="body" idx="1"/>
          </p:nvPr>
        </p:nvSpPr>
        <p:spPr>
          <a:xfrm>
            <a:off x="311700" y="825966"/>
            <a:ext cx="8520600" cy="44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Oxygen"/>
                <a:ea typeface="Oxygen"/>
                <a:cs typeface="Oxygen"/>
                <a:sym typeface="Oxygen"/>
              </a:rPr>
              <a:t>THC concentration is commonly used as a measure of cannabis potency</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The potency of cannabis has increased significantly around the world in </a:t>
            </a:r>
            <a:br>
              <a:rPr lang="en" dirty="0">
                <a:solidFill>
                  <a:srgbClr val="000000"/>
                </a:solidFill>
                <a:latin typeface="Oxygen"/>
                <a:ea typeface="Oxygen"/>
                <a:cs typeface="Oxygen"/>
                <a:sym typeface="Oxygen"/>
              </a:rPr>
            </a:br>
            <a:r>
              <a:rPr lang="en" dirty="0">
                <a:solidFill>
                  <a:srgbClr val="000000"/>
                </a:solidFill>
                <a:latin typeface="Oxygen"/>
                <a:ea typeface="Oxygen"/>
                <a:cs typeface="Oxygen"/>
                <a:sym typeface="Oxygen"/>
              </a:rPr>
              <a:t>recent decades. </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The THC content of cannabis seized by law enforcement has increased since the late 1960s, from approximately 1 to 5 percent to as much as 15 percent, along with a decrease in CBD content. This increase in THC concentration and THC:CBD ratio may contribute to increased rates of cannabis-related adverse effects.</a:t>
            </a:r>
            <a:r>
              <a:rPr lang="en" baseline="30000" dirty="0">
                <a:solidFill>
                  <a:srgbClr val="000000"/>
                </a:solidFill>
                <a:latin typeface="Oxygen"/>
                <a:ea typeface="Oxygen"/>
                <a:cs typeface="Oxygen"/>
                <a:sym typeface="Oxygen"/>
              </a:rPr>
              <a:t>9</a:t>
            </a:r>
            <a:endParaRPr baseline="30000" dirty="0">
              <a:solidFill>
                <a:srgbClr val="000000"/>
              </a:solidFill>
              <a:latin typeface="Oxygen"/>
              <a:ea typeface="Oxygen"/>
              <a:cs typeface="Oxygen"/>
              <a:sym typeface="Oxygen"/>
            </a:endParaRPr>
          </a:p>
          <a:p>
            <a:pPr marL="0" lvl="0" indent="0" algn="l" rtl="0">
              <a:spcBef>
                <a:spcPts val="1600"/>
              </a:spcBef>
              <a:spcAft>
                <a:spcPts val="1600"/>
              </a:spcAft>
              <a:buClr>
                <a:schemeClr val="dk1"/>
              </a:buClr>
              <a:buSzPts val="1100"/>
              <a:buFont typeface="Arial"/>
              <a:buNone/>
            </a:pPr>
            <a:r>
              <a:rPr lang="en" dirty="0">
                <a:solidFill>
                  <a:srgbClr val="000000"/>
                </a:solidFill>
                <a:latin typeface="Oxygen"/>
                <a:ea typeface="Oxygen"/>
                <a:cs typeface="Oxygen"/>
                <a:sym typeface="Oxygen"/>
              </a:rPr>
              <a:t>Cannabis use disorder develops in approximately 10 percent of regular cannabis users, and may be associated with cognitive impairment, poor school or work performance and psychiatric comorbidity such as mood disorders and psychosis.</a:t>
            </a:r>
            <a:endParaRPr dirty="0">
              <a:solidFill>
                <a:srgbClr val="000000"/>
              </a:solidFill>
              <a:latin typeface="Oxygen"/>
              <a:ea typeface="Oxygen"/>
              <a:cs typeface="Oxygen"/>
              <a:sym typeface="Oxyge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724295" y="382421"/>
            <a:ext cx="8520600" cy="10337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El Messiri"/>
                <a:ea typeface="El Messiri"/>
                <a:cs typeface="El Messiri"/>
                <a:sym typeface="El Messiri"/>
              </a:rPr>
              <a:t>Objectives</a:t>
            </a:r>
            <a:endParaRPr b="1" dirty="0">
              <a:latin typeface="El Messiri"/>
              <a:ea typeface="El Messiri"/>
              <a:cs typeface="El Messiri"/>
              <a:sym typeface="El Messiri"/>
            </a:endParaRPr>
          </a:p>
        </p:txBody>
      </p:sp>
      <p:sp>
        <p:nvSpPr>
          <p:cNvPr id="61" name="Google Shape;61;p14"/>
          <p:cNvSpPr txBox="1">
            <a:spLocks noGrp="1"/>
          </p:cNvSpPr>
          <p:nvPr>
            <p:ph type="subTitle" idx="1"/>
          </p:nvPr>
        </p:nvSpPr>
        <p:spPr>
          <a:xfrm>
            <a:off x="846959" y="1065546"/>
            <a:ext cx="7282280" cy="3801600"/>
          </a:xfrm>
          <a:prstGeom prst="rect">
            <a:avLst/>
          </a:prstGeom>
        </p:spPr>
        <p:txBody>
          <a:bodyPr spcFirstLastPara="1" wrap="square" lIns="91425" tIns="91425" rIns="91425" bIns="91425" anchor="t" anchorCtr="0">
            <a:noAutofit/>
          </a:bodyPr>
          <a:lstStyle/>
          <a:p>
            <a:pPr marL="1828800" lvl="0" indent="0" algn="l" rtl="0">
              <a:spcBef>
                <a:spcPts val="0"/>
              </a:spcBef>
              <a:spcAft>
                <a:spcPts val="0"/>
              </a:spcAft>
              <a:buNone/>
            </a:pPr>
            <a:endParaRPr dirty="0">
              <a:latin typeface="Oxygen"/>
              <a:ea typeface="Oxygen"/>
              <a:cs typeface="Oxygen"/>
              <a:sym typeface="Oxygen"/>
            </a:endParaRPr>
          </a:p>
          <a:p>
            <a:pPr marL="422275" lvl="0" indent="-422275" algn="l" rtl="0">
              <a:spcBef>
                <a:spcPts val="0"/>
              </a:spcBef>
              <a:spcAft>
                <a:spcPts val="0"/>
              </a:spcAft>
              <a:buNone/>
            </a:pPr>
            <a:r>
              <a:rPr lang="en" dirty="0">
                <a:solidFill>
                  <a:srgbClr val="000000"/>
                </a:solidFill>
                <a:latin typeface="Oxygen"/>
                <a:ea typeface="Oxygen"/>
                <a:cs typeface="Oxygen"/>
                <a:sym typeface="Oxygen"/>
              </a:rPr>
              <a:t>Application of medical ethics principles to:</a:t>
            </a:r>
            <a:endParaRPr dirty="0">
              <a:solidFill>
                <a:srgbClr val="000000"/>
              </a:solidFill>
              <a:latin typeface="Oxygen"/>
              <a:ea typeface="Oxygen"/>
              <a:cs typeface="Oxygen"/>
              <a:sym typeface="Oxygen"/>
            </a:endParaRPr>
          </a:p>
          <a:p>
            <a:pPr marL="422275" lvl="0" indent="-422275" algn="l" rtl="0">
              <a:spcBef>
                <a:spcPts val="0"/>
              </a:spcBef>
              <a:spcAft>
                <a:spcPts val="0"/>
              </a:spcAft>
              <a:buClr>
                <a:srgbClr val="000000"/>
              </a:buClr>
              <a:buSzPts val="2800"/>
              <a:buFont typeface="Oxygen"/>
              <a:buChar char="●"/>
            </a:pPr>
            <a:r>
              <a:rPr lang="en" dirty="0">
                <a:solidFill>
                  <a:srgbClr val="000000"/>
                </a:solidFill>
                <a:latin typeface="Oxygen"/>
                <a:ea typeface="Oxygen"/>
                <a:cs typeface="Oxygen"/>
                <a:sym typeface="Oxygen"/>
              </a:rPr>
              <a:t>Withholding or withdrawal of care</a:t>
            </a:r>
            <a:endParaRPr dirty="0">
              <a:solidFill>
                <a:srgbClr val="000000"/>
              </a:solidFill>
              <a:latin typeface="Oxygen"/>
              <a:ea typeface="Oxygen"/>
              <a:cs typeface="Oxygen"/>
              <a:sym typeface="Oxygen"/>
            </a:endParaRPr>
          </a:p>
          <a:p>
            <a:pPr marL="422275" lvl="0" indent="-422275" algn="l" rtl="0">
              <a:spcBef>
                <a:spcPts val="0"/>
              </a:spcBef>
              <a:spcAft>
                <a:spcPts val="0"/>
              </a:spcAft>
              <a:buClr>
                <a:srgbClr val="000000"/>
              </a:buClr>
              <a:buSzPts val="2800"/>
              <a:buFont typeface="Oxygen"/>
              <a:buChar char="●"/>
            </a:pPr>
            <a:r>
              <a:rPr lang="en" dirty="0">
                <a:solidFill>
                  <a:srgbClr val="000000"/>
                </a:solidFill>
                <a:latin typeface="Oxygen"/>
                <a:ea typeface="Oxygen"/>
                <a:cs typeface="Oxygen"/>
                <a:sym typeface="Oxygen"/>
              </a:rPr>
              <a:t>Double effect</a:t>
            </a:r>
            <a:endParaRPr dirty="0">
              <a:solidFill>
                <a:srgbClr val="000000"/>
              </a:solidFill>
              <a:latin typeface="Oxygen"/>
              <a:ea typeface="Oxygen"/>
              <a:cs typeface="Oxygen"/>
              <a:sym typeface="Oxygen"/>
            </a:endParaRPr>
          </a:p>
          <a:p>
            <a:pPr marL="422275" lvl="0" indent="-422275" algn="l" rtl="0">
              <a:spcBef>
                <a:spcPts val="0"/>
              </a:spcBef>
              <a:spcAft>
                <a:spcPts val="0"/>
              </a:spcAft>
              <a:buClr>
                <a:srgbClr val="000000"/>
              </a:buClr>
              <a:buSzPts val="2800"/>
              <a:buFont typeface="Oxygen"/>
              <a:buChar char="●"/>
            </a:pPr>
            <a:r>
              <a:rPr lang="en" dirty="0">
                <a:solidFill>
                  <a:srgbClr val="000000"/>
                </a:solidFill>
                <a:latin typeface="Oxygen"/>
                <a:ea typeface="Oxygen"/>
                <a:cs typeface="Oxygen"/>
                <a:sym typeface="Oxygen"/>
              </a:rPr>
              <a:t>Medical marijuana</a:t>
            </a:r>
            <a:endParaRPr dirty="0">
              <a:solidFill>
                <a:srgbClr val="000000"/>
              </a:solidFill>
              <a:latin typeface="Oxygen"/>
              <a:ea typeface="Oxygen"/>
              <a:cs typeface="Oxygen"/>
              <a:sym typeface="Oxygen"/>
            </a:endParaRPr>
          </a:p>
          <a:p>
            <a:pPr marL="422275" lvl="0" indent="-422275" algn="l" rtl="0">
              <a:spcBef>
                <a:spcPts val="0"/>
              </a:spcBef>
              <a:spcAft>
                <a:spcPts val="0"/>
              </a:spcAft>
              <a:buClr>
                <a:srgbClr val="000000"/>
              </a:buClr>
              <a:buSzPts val="2800"/>
              <a:buFont typeface="Oxygen"/>
              <a:buChar char="●"/>
            </a:pPr>
            <a:r>
              <a:rPr lang="en" dirty="0">
                <a:solidFill>
                  <a:srgbClr val="000000"/>
                </a:solidFill>
                <a:latin typeface="Oxygen"/>
                <a:ea typeface="Oxygen"/>
                <a:cs typeface="Oxygen"/>
                <a:sym typeface="Oxygen"/>
              </a:rPr>
              <a:t>Palliative sedation</a:t>
            </a:r>
            <a:endParaRPr dirty="0">
              <a:solidFill>
                <a:srgbClr val="000000"/>
              </a:solidFill>
              <a:latin typeface="Oxygen"/>
              <a:ea typeface="Oxygen"/>
              <a:cs typeface="Oxygen"/>
              <a:sym typeface="Oxygen"/>
            </a:endParaRPr>
          </a:p>
          <a:p>
            <a:pPr marL="422275" lvl="0" indent="-422275" algn="l" rtl="0">
              <a:spcBef>
                <a:spcPts val="0"/>
              </a:spcBef>
              <a:spcAft>
                <a:spcPts val="0"/>
              </a:spcAft>
              <a:buClr>
                <a:srgbClr val="000000"/>
              </a:buClr>
              <a:buSzPts val="2800"/>
              <a:buFont typeface="Oxygen"/>
              <a:buChar char="●"/>
            </a:pPr>
            <a:r>
              <a:rPr lang="en" dirty="0">
                <a:solidFill>
                  <a:srgbClr val="000000"/>
                </a:solidFill>
                <a:latin typeface="Oxygen"/>
                <a:ea typeface="Oxygen"/>
                <a:cs typeface="Oxygen"/>
                <a:sym typeface="Oxygen"/>
              </a:rPr>
              <a:t>Physician assisted death</a:t>
            </a:r>
            <a:endParaRPr dirty="0">
              <a:solidFill>
                <a:srgbClr val="000000"/>
              </a:solidFill>
              <a:latin typeface="Oxygen"/>
              <a:ea typeface="Oxygen"/>
              <a:cs typeface="Oxygen"/>
              <a:sym typeface="Oxyge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0"/>
            <a:ext cx="8520600" cy="639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400" b="1" dirty="0">
                <a:latin typeface="El Messiri"/>
                <a:ea typeface="El Messiri"/>
                <a:cs typeface="El Messiri"/>
                <a:sym typeface="El Messiri"/>
              </a:rPr>
              <a:t>Qualifying Diagnosis for Medical Marijuana</a:t>
            </a:r>
            <a:endParaRPr sz="3400" b="1" dirty="0">
              <a:latin typeface="El Messiri"/>
              <a:ea typeface="El Messiri"/>
              <a:cs typeface="El Messiri"/>
              <a:sym typeface="El Messiri"/>
            </a:endParaRPr>
          </a:p>
        </p:txBody>
      </p:sp>
      <p:sp>
        <p:nvSpPr>
          <p:cNvPr id="171" name="Google Shape;171;p32"/>
          <p:cNvSpPr txBox="1">
            <a:spLocks noGrp="1"/>
          </p:cNvSpPr>
          <p:nvPr>
            <p:ph type="body" idx="1"/>
          </p:nvPr>
        </p:nvSpPr>
        <p:spPr>
          <a:xfrm>
            <a:off x="311700" y="654732"/>
            <a:ext cx="7574400" cy="45039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Chronic pain related to musculoskeletal disorders</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Chronic pain of visceral origin</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Migraine</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Anxiety</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Tourette's Syndrome</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Amyotrophic lateral sclerosis</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Multiple sclerosis</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Opioid Use Disorder as an adjunct to Medication Assisted Therapy</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Terminal cancer</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Muscular dystrophy</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Inflammatory bowel disease, including Crohn’s disease</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Terminal illness, if the physician has determined a prognosis of less than 12 months of life.</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Seizure disorder, including epilepsy, if conventional therapy resistant</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Intractable skeletal muscular spasticity, if conventional therapy resistant</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Glaucoma, if conventional therapy resistant</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Post-Traumatic Stress Disorder, if conventional therapy resistant.</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Positive status for human immunodeficiency virus</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Acquired immune deficiency syndrome</a:t>
            </a:r>
            <a:endParaRPr sz="1200" dirty="0">
              <a:solidFill>
                <a:srgbClr val="333333"/>
              </a:solidFill>
              <a:latin typeface="Oxygen"/>
              <a:ea typeface="Oxygen"/>
              <a:cs typeface="Oxygen"/>
              <a:sym typeface="Oxygen"/>
            </a:endParaRPr>
          </a:p>
          <a:p>
            <a:pPr marL="457200" lvl="0" indent="-311150" algn="l" rtl="0">
              <a:lnSpc>
                <a:spcPct val="100000"/>
              </a:lnSpc>
              <a:spcBef>
                <a:spcPts val="0"/>
              </a:spcBef>
              <a:spcAft>
                <a:spcPts val="300"/>
              </a:spcAft>
              <a:buClr>
                <a:srgbClr val="333333"/>
              </a:buClr>
              <a:buSzPts val="1300"/>
              <a:buFont typeface="Oxygen"/>
              <a:buChar char="●"/>
            </a:pPr>
            <a:r>
              <a:rPr lang="en" sz="1200" dirty="0">
                <a:solidFill>
                  <a:srgbClr val="333333"/>
                </a:solidFill>
                <a:latin typeface="Oxygen"/>
                <a:ea typeface="Oxygen"/>
                <a:cs typeface="Oxygen"/>
                <a:sym typeface="Oxygen"/>
              </a:rPr>
              <a:t>Cancer.</a:t>
            </a:r>
            <a:r>
              <a:rPr lang="en" sz="1200" baseline="30000" dirty="0">
                <a:solidFill>
                  <a:srgbClr val="333333"/>
                </a:solidFill>
                <a:latin typeface="Oxygen"/>
                <a:ea typeface="Oxygen"/>
                <a:cs typeface="Oxygen"/>
                <a:sym typeface="Oxygen"/>
              </a:rPr>
              <a:t>28</a:t>
            </a:r>
            <a:endParaRPr sz="1200" baseline="30000" dirty="0">
              <a:solidFill>
                <a:srgbClr val="333333"/>
              </a:solidFill>
              <a:latin typeface="Oxygen"/>
              <a:ea typeface="Oxygen"/>
              <a:cs typeface="Oxygen"/>
              <a:sym typeface="Oxygen"/>
            </a:endParaRPr>
          </a:p>
          <a:p>
            <a:pPr marL="0" lvl="0" indent="0" algn="l" rtl="0">
              <a:spcBef>
                <a:spcPts val="800"/>
              </a:spcBef>
              <a:spcAft>
                <a:spcPts val="1600"/>
              </a:spcAft>
              <a:buNone/>
            </a:pPr>
            <a:endParaRPr sz="1300" dirty="0">
              <a:latin typeface="Oxygen"/>
              <a:ea typeface="Oxygen"/>
              <a:cs typeface="Oxygen"/>
              <a:sym typeface="Oxyge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r="100000" b="100000"/>
          </a:path>
          <a:tileRect l="-100000" t="-100000"/>
        </a:gradFill>
        <a:effectLst/>
      </p:bgPr>
    </p:bg>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311700" y="209950"/>
            <a:ext cx="8520600" cy="73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Chronic Pain</a:t>
            </a:r>
            <a:endParaRPr sz="4800" b="1" dirty="0">
              <a:latin typeface="El Messiri"/>
              <a:ea typeface="El Messiri"/>
              <a:cs typeface="El Messiri"/>
              <a:sym typeface="El Messiri"/>
            </a:endParaRPr>
          </a:p>
        </p:txBody>
      </p:sp>
      <p:sp>
        <p:nvSpPr>
          <p:cNvPr id="177" name="Google Shape;177;p33"/>
          <p:cNvSpPr txBox="1">
            <a:spLocks noGrp="1"/>
          </p:cNvSpPr>
          <p:nvPr>
            <p:ph type="body" idx="1"/>
          </p:nvPr>
        </p:nvSpPr>
        <p:spPr>
          <a:xfrm>
            <a:off x="311700" y="1074417"/>
            <a:ext cx="8720788"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Oxygen"/>
                <a:ea typeface="Oxygen"/>
                <a:cs typeface="Oxygen"/>
                <a:sym typeface="Oxygen"/>
              </a:rPr>
              <a:t> Although severe or chronic pain accounts for over 90 percent of the qualifying conditions for use of medicinal cannabis among registered users in the U.S., there are no large </a:t>
            </a:r>
            <a:r>
              <a:rPr lang="en" sz="2400" b="1" dirty="0">
                <a:solidFill>
                  <a:schemeClr val="dk1"/>
                </a:solidFill>
                <a:latin typeface="Oxygen"/>
                <a:ea typeface="Oxygen"/>
                <a:cs typeface="Oxygen"/>
                <a:sym typeface="Oxygen"/>
              </a:rPr>
              <a:t>Randomized Control Trials</a:t>
            </a:r>
            <a:r>
              <a:rPr lang="en" sz="2400" dirty="0">
                <a:solidFill>
                  <a:schemeClr val="dk1"/>
                </a:solidFill>
                <a:latin typeface="Oxygen"/>
                <a:ea typeface="Oxygen"/>
                <a:cs typeface="Oxygen"/>
                <a:sym typeface="Oxygen"/>
              </a:rPr>
              <a:t> (RCT) demonstrating the efficacy of inhaled or ingested marijuana as an adjunct to traditional pain medications for patients with cancer-related pain.</a:t>
            </a:r>
            <a:r>
              <a:rPr lang="en" sz="2400" baseline="30000" dirty="0">
                <a:solidFill>
                  <a:schemeClr val="dk1"/>
                </a:solidFill>
                <a:latin typeface="Oxygen"/>
                <a:ea typeface="Oxygen"/>
                <a:cs typeface="Oxygen"/>
                <a:sym typeface="Oxygen"/>
              </a:rPr>
              <a:t>10</a:t>
            </a:r>
            <a:r>
              <a:rPr lang="en" sz="2400" dirty="0">
                <a:solidFill>
                  <a:schemeClr val="dk1"/>
                </a:solidFill>
                <a:latin typeface="Oxygen"/>
                <a:ea typeface="Oxygen"/>
                <a:cs typeface="Oxygen"/>
                <a:sym typeface="Oxygen"/>
              </a:rPr>
              <a:t> </a:t>
            </a:r>
            <a:endParaRPr sz="2400" dirty="0">
              <a:solidFill>
                <a:schemeClr val="dk1"/>
              </a:solidFill>
              <a:latin typeface="Oxygen"/>
              <a:ea typeface="Oxygen"/>
              <a:cs typeface="Oxygen"/>
              <a:sym typeface="Oxygen"/>
            </a:endParaRPr>
          </a:p>
          <a:p>
            <a:pPr marL="0" lvl="0" indent="0" algn="l" rtl="0">
              <a:spcBef>
                <a:spcPts val="1600"/>
              </a:spcBef>
              <a:spcAft>
                <a:spcPts val="1600"/>
              </a:spcAft>
              <a:buClr>
                <a:schemeClr val="dk1"/>
              </a:buClr>
              <a:buSzPts val="1100"/>
              <a:buFont typeface="Arial"/>
              <a:buNone/>
            </a:pPr>
            <a:endParaRPr sz="2400" dirty="0">
              <a:latin typeface="Oxygen"/>
              <a:ea typeface="Oxygen"/>
              <a:cs typeface="Oxygen"/>
              <a:sym typeface="Oxyge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path path="circle">
            <a:fillToRect l="50000" t="50000" r="50000" b="50000"/>
          </a:path>
          <a:tileRect/>
        </a:gradFill>
        <a:effectLst/>
      </p:bgPr>
    </p:bg>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311700" y="237550"/>
            <a:ext cx="8520600" cy="62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Chronic Pain</a:t>
            </a:r>
            <a:endParaRPr sz="4800" b="1" dirty="0">
              <a:latin typeface="El Messiri"/>
              <a:ea typeface="El Messiri"/>
              <a:cs typeface="El Messiri"/>
              <a:sym typeface="El Messiri"/>
            </a:endParaRPr>
          </a:p>
        </p:txBody>
      </p:sp>
      <p:sp>
        <p:nvSpPr>
          <p:cNvPr id="183" name="Google Shape;183;p34"/>
          <p:cNvSpPr txBox="1">
            <a:spLocks noGrp="1"/>
          </p:cNvSpPr>
          <p:nvPr>
            <p:ph type="body" idx="1"/>
          </p:nvPr>
        </p:nvSpPr>
        <p:spPr>
          <a:xfrm>
            <a:off x="311700" y="981213"/>
            <a:ext cx="8520600" cy="44865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600"/>
              </a:spcAft>
              <a:buNone/>
            </a:pPr>
            <a:r>
              <a:rPr lang="en" sz="2000" dirty="0">
                <a:solidFill>
                  <a:srgbClr val="232323"/>
                </a:solidFill>
                <a:latin typeface="Oxygen"/>
                <a:ea typeface="Oxygen"/>
                <a:cs typeface="Oxygen"/>
                <a:sym typeface="Oxygen"/>
              </a:rPr>
              <a:t>Systematic reviews and meta-analyses of trials including multiple patient populations and formulations of cannabis and cannabinoids have found some evidence of efficacy for chronic pain. </a:t>
            </a:r>
            <a:endParaRPr sz="2000" dirty="0">
              <a:solidFill>
                <a:srgbClr val="232323"/>
              </a:solidFill>
              <a:latin typeface="Oxygen"/>
              <a:ea typeface="Oxygen"/>
              <a:cs typeface="Oxygen"/>
              <a:sym typeface="Oxygen"/>
            </a:endParaRPr>
          </a:p>
          <a:p>
            <a:pPr marL="0" lvl="0" indent="0" algn="l" rtl="0">
              <a:lnSpc>
                <a:spcPct val="100000"/>
              </a:lnSpc>
              <a:spcBef>
                <a:spcPts val="1000"/>
              </a:spcBef>
              <a:spcAft>
                <a:spcPts val="600"/>
              </a:spcAft>
              <a:buNone/>
            </a:pPr>
            <a:r>
              <a:rPr lang="en" sz="2000" dirty="0">
                <a:solidFill>
                  <a:srgbClr val="232323"/>
                </a:solidFill>
                <a:latin typeface="Oxygen"/>
                <a:ea typeface="Oxygen"/>
                <a:cs typeface="Oxygen"/>
                <a:sym typeface="Oxygen"/>
              </a:rPr>
              <a:t>A review of 79 trials suggested there</a:t>
            </a:r>
            <a:r>
              <a:rPr lang="en" sz="2000" dirty="0">
                <a:solidFill>
                  <a:schemeClr val="dk1"/>
                </a:solidFill>
                <a:latin typeface="Oxygen"/>
                <a:ea typeface="Oxygen"/>
                <a:cs typeface="Oxygen"/>
                <a:sym typeface="Oxygen"/>
              </a:rPr>
              <a:t> was moderate-quality evidence to support the use of cannabinoids for the treatment of chronic pain and spasticity. </a:t>
            </a:r>
            <a:endParaRPr sz="2000" dirty="0">
              <a:solidFill>
                <a:schemeClr val="dk1"/>
              </a:solidFill>
              <a:latin typeface="Oxygen"/>
              <a:ea typeface="Oxygen"/>
              <a:cs typeface="Oxygen"/>
              <a:sym typeface="Oxygen"/>
            </a:endParaRPr>
          </a:p>
          <a:p>
            <a:pPr marL="0" lvl="0" indent="0" algn="l" rtl="0">
              <a:lnSpc>
                <a:spcPct val="100000"/>
              </a:lnSpc>
              <a:spcBef>
                <a:spcPts val="1000"/>
              </a:spcBef>
              <a:spcAft>
                <a:spcPts val="600"/>
              </a:spcAft>
              <a:buNone/>
            </a:pPr>
            <a:r>
              <a:rPr lang="en" sz="2000" dirty="0">
                <a:solidFill>
                  <a:schemeClr val="dk1"/>
                </a:solidFill>
                <a:latin typeface="Oxygen"/>
                <a:ea typeface="Oxygen"/>
                <a:cs typeface="Oxygen"/>
                <a:sym typeface="Oxygen"/>
              </a:rPr>
              <a:t>Cannabinoids were associated with an increased risk of short-term AEs.</a:t>
            </a:r>
            <a:r>
              <a:rPr lang="en" sz="2000" baseline="30000" dirty="0">
                <a:solidFill>
                  <a:schemeClr val="dk1"/>
                </a:solidFill>
                <a:latin typeface="Oxygen"/>
                <a:ea typeface="Oxygen"/>
                <a:cs typeface="Oxygen"/>
                <a:sym typeface="Oxygen"/>
              </a:rPr>
              <a:t>16</a:t>
            </a:r>
            <a:r>
              <a:rPr lang="en" sz="2000" dirty="0">
                <a:solidFill>
                  <a:srgbClr val="232323"/>
                </a:solidFill>
                <a:latin typeface="Oxygen"/>
                <a:ea typeface="Oxygen"/>
                <a:cs typeface="Oxygen"/>
                <a:sym typeface="Oxygen"/>
              </a:rPr>
              <a:t> </a:t>
            </a:r>
            <a:endParaRPr sz="2000" dirty="0">
              <a:latin typeface="Oxygen"/>
              <a:ea typeface="Oxygen"/>
              <a:cs typeface="Oxygen"/>
              <a:sym typeface="Oxyge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311700" y="83850"/>
            <a:ext cx="8520600" cy="698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Neuropathic Pain</a:t>
            </a:r>
            <a:endParaRPr sz="4800" b="1" dirty="0">
              <a:latin typeface="El Messiri"/>
              <a:ea typeface="El Messiri"/>
              <a:cs typeface="El Messiri"/>
              <a:sym typeface="El Messiri"/>
            </a:endParaRPr>
          </a:p>
        </p:txBody>
      </p:sp>
      <p:sp>
        <p:nvSpPr>
          <p:cNvPr id="189" name="Google Shape;189;p35"/>
          <p:cNvSpPr txBox="1">
            <a:spLocks noGrp="1"/>
          </p:cNvSpPr>
          <p:nvPr>
            <p:ph type="body" idx="1"/>
          </p:nvPr>
        </p:nvSpPr>
        <p:spPr>
          <a:xfrm>
            <a:off x="311700" y="922475"/>
            <a:ext cx="8520600" cy="38076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chemeClr val="dk1"/>
              </a:buClr>
              <a:buSzPts val="1100"/>
              <a:buFont typeface="Arial"/>
              <a:buNone/>
            </a:pPr>
            <a:r>
              <a:rPr lang="en" sz="2000" dirty="0">
                <a:solidFill>
                  <a:srgbClr val="232323"/>
                </a:solidFill>
                <a:latin typeface="Oxygen"/>
                <a:ea typeface="Oxygen"/>
                <a:cs typeface="Oxygen"/>
                <a:sym typeface="Oxygen"/>
              </a:rPr>
              <a:t>A 2017 meta-analysis of 27 randomized trials and three observational cohort studies of plant-based cannabis use (smoked, ingested, or </a:t>
            </a:r>
            <a:r>
              <a:rPr lang="en" sz="2000" dirty="0">
                <a:solidFill>
                  <a:srgbClr val="000000"/>
                </a:solidFill>
                <a:uFill>
                  <a:noFill/>
                </a:uFill>
                <a:latin typeface="Oxygen"/>
                <a:ea typeface="Oxygen"/>
                <a:cs typeface="Oxygen"/>
                <a:sym typeface="Oxygen"/>
                <a:hlinkClick r:id="rId4"/>
              </a:rPr>
              <a:t>nabiximols</a:t>
            </a:r>
            <a:r>
              <a:rPr lang="en" sz="2000" dirty="0">
                <a:solidFill>
                  <a:srgbClr val="232323"/>
                </a:solidFill>
                <a:latin typeface="Oxygen"/>
                <a:ea typeface="Oxygen"/>
                <a:cs typeface="Oxygen"/>
                <a:sym typeface="Oxygen"/>
              </a:rPr>
              <a:t> spray) showed at least a short term benefit in patients with </a:t>
            </a:r>
            <a:r>
              <a:rPr lang="en" sz="2000" b="1" dirty="0">
                <a:solidFill>
                  <a:srgbClr val="232323"/>
                </a:solidFill>
                <a:latin typeface="Oxygen"/>
                <a:ea typeface="Oxygen"/>
                <a:cs typeface="Oxygen"/>
                <a:sym typeface="Oxygen"/>
              </a:rPr>
              <a:t>neuropathic</a:t>
            </a:r>
            <a:r>
              <a:rPr lang="en" sz="2000" dirty="0">
                <a:solidFill>
                  <a:srgbClr val="232323"/>
                </a:solidFill>
                <a:latin typeface="Oxygen"/>
                <a:ea typeface="Oxygen"/>
                <a:cs typeface="Oxygen"/>
                <a:sym typeface="Oxygen"/>
              </a:rPr>
              <a:t> pain, but insufficient evidence for other types of chronic pain. None of these trials included cancer-related pain.</a:t>
            </a:r>
            <a:r>
              <a:rPr lang="en" sz="2000" baseline="30000" dirty="0">
                <a:solidFill>
                  <a:srgbClr val="232323"/>
                </a:solidFill>
                <a:latin typeface="Oxygen"/>
                <a:ea typeface="Oxygen"/>
                <a:cs typeface="Oxygen"/>
                <a:sym typeface="Oxygen"/>
              </a:rPr>
              <a:t>15, 10, 11 </a:t>
            </a:r>
            <a:endParaRPr sz="2000" baseline="30000" dirty="0">
              <a:solidFill>
                <a:srgbClr val="232323"/>
              </a:solidFill>
              <a:latin typeface="Oxygen"/>
              <a:ea typeface="Oxygen"/>
              <a:cs typeface="Oxygen"/>
              <a:sym typeface="Oxygen"/>
            </a:endParaRPr>
          </a:p>
          <a:p>
            <a:pPr marL="0" lvl="0" indent="0" algn="l" rtl="0">
              <a:lnSpc>
                <a:spcPct val="150000"/>
              </a:lnSpc>
              <a:spcBef>
                <a:spcPts val="1000"/>
              </a:spcBef>
              <a:spcAft>
                <a:spcPts val="1600"/>
              </a:spcAft>
              <a:buNone/>
            </a:pPr>
            <a:endParaRPr sz="2000" dirty="0">
              <a:latin typeface="Oxygen"/>
              <a:ea typeface="Oxygen"/>
              <a:cs typeface="Oxygen"/>
              <a:sym typeface="Oxyge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311700" y="303171"/>
            <a:ext cx="8520600" cy="90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Cancer Anorexia/Cachexia</a:t>
            </a:r>
            <a:endParaRPr sz="4800" b="1" dirty="0">
              <a:latin typeface="El Messiri"/>
              <a:ea typeface="El Messiri"/>
              <a:cs typeface="El Messiri"/>
              <a:sym typeface="El Messiri"/>
            </a:endParaRPr>
          </a:p>
        </p:txBody>
      </p:sp>
      <p:sp>
        <p:nvSpPr>
          <p:cNvPr id="195" name="Google Shape;195;p36"/>
          <p:cNvSpPr txBox="1">
            <a:spLocks noGrp="1"/>
          </p:cNvSpPr>
          <p:nvPr>
            <p:ph type="body" idx="1"/>
          </p:nvPr>
        </p:nvSpPr>
        <p:spPr>
          <a:xfrm>
            <a:off x="311700" y="1122779"/>
            <a:ext cx="8520600" cy="42771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600"/>
              </a:spcAft>
              <a:buClr>
                <a:schemeClr val="dk1"/>
              </a:buClr>
              <a:buSzPts val="1100"/>
              <a:buFont typeface="Arial"/>
              <a:buNone/>
            </a:pPr>
            <a:r>
              <a:rPr lang="en" sz="2200" dirty="0">
                <a:solidFill>
                  <a:schemeClr val="dk1"/>
                </a:solidFill>
                <a:latin typeface="Oxygen"/>
                <a:ea typeface="Oxygen"/>
                <a:cs typeface="Oxygen"/>
                <a:sym typeface="Oxygen"/>
              </a:rPr>
              <a:t>Anecdotal reports and small studies suggest that marijuana stimulates appetite, prompting interest in the use of cannabinoids in patients with CACS.</a:t>
            </a:r>
            <a:endParaRPr sz="2200" dirty="0">
              <a:solidFill>
                <a:schemeClr val="dk1"/>
              </a:solidFill>
              <a:latin typeface="Oxygen"/>
              <a:ea typeface="Oxygen"/>
              <a:cs typeface="Oxygen"/>
              <a:sym typeface="Oxygen"/>
            </a:endParaRPr>
          </a:p>
          <a:p>
            <a:pPr marL="0" lvl="0" indent="0" algn="l" rtl="0">
              <a:lnSpc>
                <a:spcPct val="100000"/>
              </a:lnSpc>
              <a:spcBef>
                <a:spcPts val="1000"/>
              </a:spcBef>
              <a:spcAft>
                <a:spcPts val="600"/>
              </a:spcAft>
              <a:buClr>
                <a:schemeClr val="dk1"/>
              </a:buClr>
              <a:buSzPts val="1100"/>
              <a:buFont typeface="Arial"/>
              <a:buNone/>
            </a:pPr>
            <a:r>
              <a:rPr lang="en" sz="2200" dirty="0">
                <a:solidFill>
                  <a:schemeClr val="dk1"/>
                </a:solidFill>
                <a:latin typeface="Oxygen"/>
                <a:ea typeface="Oxygen"/>
                <a:cs typeface="Oxygen"/>
                <a:sym typeface="Oxygen"/>
              </a:rPr>
              <a:t>However,  synthetic cannabinoids have not been demonstrated to have activity against CACS in patients with advanced cancer, despite their activity in patients with advanced HIV disease.</a:t>
            </a:r>
            <a:r>
              <a:rPr lang="en" sz="2200" baseline="30000" dirty="0">
                <a:solidFill>
                  <a:schemeClr val="dk1"/>
                </a:solidFill>
                <a:latin typeface="Oxygen"/>
                <a:ea typeface="Oxygen"/>
                <a:cs typeface="Oxygen"/>
                <a:sym typeface="Oxygen"/>
              </a:rPr>
              <a:t>12</a:t>
            </a:r>
            <a:r>
              <a:rPr lang="en" sz="2200" dirty="0">
                <a:solidFill>
                  <a:schemeClr val="dk1"/>
                </a:solidFill>
                <a:latin typeface="Oxygen"/>
                <a:ea typeface="Oxygen"/>
                <a:cs typeface="Oxygen"/>
                <a:sym typeface="Oxygen"/>
              </a:rPr>
              <a:t> </a:t>
            </a:r>
            <a:endParaRPr sz="2200" dirty="0">
              <a:solidFill>
                <a:schemeClr val="dk1"/>
              </a:solidFill>
              <a:latin typeface="Oxygen"/>
              <a:ea typeface="Oxygen"/>
              <a:cs typeface="Oxygen"/>
              <a:sym typeface="Oxygen"/>
            </a:endParaRPr>
          </a:p>
          <a:p>
            <a:pPr marL="0" lvl="0" indent="0" algn="l" rtl="0">
              <a:lnSpc>
                <a:spcPct val="100000"/>
              </a:lnSpc>
              <a:spcBef>
                <a:spcPts val="1000"/>
              </a:spcBef>
              <a:spcAft>
                <a:spcPts val="600"/>
              </a:spcAft>
              <a:buClr>
                <a:schemeClr val="dk1"/>
              </a:buClr>
              <a:buSzPts val="1100"/>
              <a:buFont typeface="Arial"/>
              <a:buNone/>
            </a:pPr>
            <a:r>
              <a:rPr lang="en" sz="2200" dirty="0">
                <a:solidFill>
                  <a:schemeClr val="dk1"/>
                </a:solidFill>
                <a:latin typeface="Oxygen"/>
                <a:ea typeface="Oxygen"/>
                <a:cs typeface="Oxygen"/>
                <a:sym typeface="Oxygen"/>
              </a:rPr>
              <a:t>There are no published data on the efficacy of inhaled marijuana or ingested CBD for patients with CACS</a:t>
            </a:r>
            <a:r>
              <a:rPr lang="en" sz="2200" baseline="30000" dirty="0">
                <a:solidFill>
                  <a:schemeClr val="dk1"/>
                </a:solidFill>
                <a:latin typeface="Oxygen"/>
                <a:ea typeface="Oxygen"/>
                <a:cs typeface="Oxygen"/>
                <a:sym typeface="Oxygen"/>
              </a:rPr>
              <a:t>49</a:t>
            </a:r>
            <a:r>
              <a:rPr lang="en" sz="2200" dirty="0">
                <a:solidFill>
                  <a:schemeClr val="dk1"/>
                </a:solidFill>
                <a:latin typeface="Oxygen"/>
                <a:ea typeface="Oxygen"/>
                <a:cs typeface="Oxygen"/>
                <a:sym typeface="Oxygen"/>
              </a:rPr>
              <a:t>.</a:t>
            </a:r>
            <a:endParaRPr sz="2200" dirty="0">
              <a:solidFill>
                <a:schemeClr val="dk1"/>
              </a:solidFill>
              <a:latin typeface="Oxygen"/>
              <a:ea typeface="Oxygen"/>
              <a:cs typeface="Oxygen"/>
              <a:sym typeface="Oxygen"/>
            </a:endParaRPr>
          </a:p>
          <a:p>
            <a:pPr marL="0" lvl="0" indent="0" algn="l" rtl="0">
              <a:lnSpc>
                <a:spcPct val="137454"/>
              </a:lnSpc>
              <a:spcBef>
                <a:spcPts val="1000"/>
              </a:spcBef>
              <a:spcAft>
                <a:spcPts val="0"/>
              </a:spcAft>
              <a:buNone/>
            </a:pPr>
            <a:endParaRPr sz="2200" u="sng" dirty="0">
              <a:solidFill>
                <a:srgbClr val="00905A"/>
              </a:solidFill>
              <a:highlight>
                <a:srgbClr val="FFFFFF"/>
              </a:highlight>
              <a:latin typeface="Oxygen"/>
              <a:ea typeface="Oxygen"/>
              <a:cs typeface="Oxygen"/>
              <a:sym typeface="Oxygen"/>
              <a:hlinkClick r:id="rId3"/>
            </a:endParaRPr>
          </a:p>
          <a:p>
            <a:pPr marL="0" lvl="0" indent="0" algn="l" rtl="0">
              <a:lnSpc>
                <a:spcPct val="137454"/>
              </a:lnSpc>
              <a:spcBef>
                <a:spcPts val="1000"/>
              </a:spcBef>
              <a:spcAft>
                <a:spcPts val="0"/>
              </a:spcAft>
              <a:buClr>
                <a:schemeClr val="dk1"/>
              </a:buClr>
              <a:buSzPts val="1100"/>
              <a:buFont typeface="Arial"/>
              <a:buNone/>
            </a:pPr>
            <a:endParaRPr sz="2200" dirty="0">
              <a:solidFill>
                <a:schemeClr val="dk1"/>
              </a:solidFill>
              <a:highlight>
                <a:srgbClr val="FFFFFF"/>
              </a:highlight>
              <a:latin typeface="Oxygen"/>
              <a:ea typeface="Oxygen"/>
              <a:cs typeface="Oxygen"/>
              <a:sym typeface="Oxygen"/>
            </a:endParaRPr>
          </a:p>
          <a:p>
            <a:pPr marL="0" lvl="0" indent="0" algn="l" rtl="0">
              <a:spcBef>
                <a:spcPts val="1000"/>
              </a:spcBef>
              <a:spcAft>
                <a:spcPts val="1600"/>
              </a:spcAft>
              <a:buNone/>
            </a:pPr>
            <a:endParaRPr sz="2200" dirty="0">
              <a:solidFill>
                <a:schemeClr val="dk1"/>
              </a:solidFill>
              <a:highlight>
                <a:srgbClr val="FFFFFF"/>
              </a:highlight>
              <a:latin typeface="Oxygen"/>
              <a:ea typeface="Oxygen"/>
              <a:cs typeface="Oxygen"/>
              <a:sym typeface="Oxyge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311700" y="178419"/>
            <a:ext cx="8520600" cy="81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Refractory Nausea</a:t>
            </a:r>
            <a:endParaRPr sz="4800" b="1" dirty="0">
              <a:latin typeface="El Messiri"/>
              <a:ea typeface="El Messiri"/>
              <a:cs typeface="El Messiri"/>
              <a:sym typeface="El Messiri"/>
            </a:endParaRPr>
          </a:p>
        </p:txBody>
      </p:sp>
      <p:sp>
        <p:nvSpPr>
          <p:cNvPr id="201" name="Google Shape;201;p37"/>
          <p:cNvSpPr txBox="1">
            <a:spLocks noGrp="1"/>
          </p:cNvSpPr>
          <p:nvPr>
            <p:ph type="body" idx="1"/>
          </p:nvPr>
        </p:nvSpPr>
        <p:spPr>
          <a:xfrm>
            <a:off x="311700" y="993819"/>
            <a:ext cx="8609276" cy="40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Oxygen"/>
                <a:ea typeface="Oxygen"/>
                <a:cs typeface="Oxygen"/>
                <a:sym typeface="Oxygen"/>
              </a:rPr>
              <a:t>Most studies have been done with cancer related nausea. </a:t>
            </a:r>
            <a:endParaRPr sz="1600" dirty="0">
              <a:solidFill>
                <a:schemeClr val="dk1"/>
              </a:solidFill>
              <a:latin typeface="Oxygen"/>
              <a:ea typeface="Oxygen"/>
              <a:cs typeface="Oxygen"/>
              <a:sym typeface="Oxygen"/>
            </a:endParaRPr>
          </a:p>
          <a:p>
            <a:pPr marL="0" lvl="0" indent="0" algn="l" rtl="0">
              <a:spcBef>
                <a:spcPts val="1600"/>
              </a:spcBef>
              <a:spcAft>
                <a:spcPts val="0"/>
              </a:spcAft>
              <a:buNone/>
            </a:pPr>
            <a:r>
              <a:rPr lang="en" sz="1600" dirty="0">
                <a:solidFill>
                  <a:srgbClr val="232323"/>
                </a:solidFill>
                <a:latin typeface="Oxygen"/>
                <a:ea typeface="Oxygen"/>
                <a:cs typeface="Oxygen"/>
                <a:sym typeface="Oxygen"/>
              </a:rPr>
              <a:t>There are 2 synthetic oral cannabinoids available. </a:t>
            </a:r>
            <a:r>
              <a:rPr lang="en" sz="1600" dirty="0">
                <a:solidFill>
                  <a:srgbClr val="000000"/>
                </a:solidFill>
                <a:latin typeface="Oxygen"/>
                <a:ea typeface="Oxygen"/>
                <a:cs typeface="Oxygen"/>
                <a:sym typeface="Oxygen"/>
              </a:rPr>
              <a:t>(</a:t>
            </a:r>
            <a:r>
              <a:rPr lang="en" sz="1600" dirty="0">
                <a:solidFill>
                  <a:srgbClr val="000000"/>
                </a:solidFill>
                <a:uFill>
                  <a:noFill/>
                </a:uFill>
                <a:latin typeface="Oxygen"/>
                <a:ea typeface="Oxygen"/>
                <a:cs typeface="Oxygen"/>
                <a:sym typeface="Oxygen"/>
                <a:hlinkClick r:id="rId3"/>
              </a:rPr>
              <a:t>dronabinol</a:t>
            </a:r>
            <a:r>
              <a:rPr lang="en" sz="1600" dirty="0">
                <a:solidFill>
                  <a:srgbClr val="000000"/>
                </a:solidFill>
                <a:latin typeface="Oxygen"/>
                <a:ea typeface="Oxygen"/>
                <a:cs typeface="Oxygen"/>
                <a:sym typeface="Oxygen"/>
              </a:rPr>
              <a:t> and </a:t>
            </a:r>
            <a:r>
              <a:rPr lang="en" sz="1600" dirty="0">
                <a:solidFill>
                  <a:srgbClr val="000000"/>
                </a:solidFill>
                <a:uFill>
                  <a:noFill/>
                </a:uFill>
                <a:latin typeface="Oxygen"/>
                <a:ea typeface="Oxygen"/>
                <a:cs typeface="Oxygen"/>
                <a:sym typeface="Oxygen"/>
                <a:hlinkClick r:id="rId4"/>
              </a:rPr>
              <a:t>nabilone</a:t>
            </a:r>
            <a:r>
              <a:rPr lang="en" sz="1600" dirty="0">
                <a:solidFill>
                  <a:srgbClr val="000000"/>
                </a:solidFill>
                <a:latin typeface="Oxygen"/>
                <a:ea typeface="Oxygen"/>
                <a:cs typeface="Oxygen"/>
                <a:sym typeface="Oxygen"/>
              </a:rPr>
              <a:t>), b</a:t>
            </a:r>
            <a:r>
              <a:rPr lang="en" sz="1600" dirty="0">
                <a:solidFill>
                  <a:srgbClr val="232323"/>
                </a:solidFill>
                <a:latin typeface="Oxygen"/>
                <a:ea typeface="Oxygen"/>
                <a:cs typeface="Oxygen"/>
                <a:sym typeface="Oxygen"/>
              </a:rPr>
              <a:t>ut antiemetic efficacy is modest at best, rigorous comparisons of either drug with the most effective antiemetic therapies are lacking, and adverse effects tend to be more intense and more frequent than with other rescue medications. Despite this cannabinoids such as dronabinol can be considered for refractory nausea and vomiting, and as a rescue antiemetic.</a:t>
            </a:r>
            <a:r>
              <a:rPr lang="en" sz="1600" baseline="30000" dirty="0">
                <a:solidFill>
                  <a:srgbClr val="232323"/>
                </a:solidFill>
                <a:latin typeface="Oxygen"/>
                <a:ea typeface="Oxygen"/>
                <a:cs typeface="Oxygen"/>
                <a:sym typeface="Oxygen"/>
              </a:rPr>
              <a:t>13</a:t>
            </a:r>
            <a:endParaRPr sz="1600" baseline="30000" dirty="0">
              <a:solidFill>
                <a:srgbClr val="232323"/>
              </a:solidFill>
              <a:latin typeface="Oxygen"/>
              <a:ea typeface="Oxygen"/>
              <a:cs typeface="Oxygen"/>
              <a:sym typeface="Oxygen"/>
            </a:endParaRPr>
          </a:p>
          <a:p>
            <a:pPr marL="0" lvl="0" indent="0" algn="l" rtl="0">
              <a:spcBef>
                <a:spcPts val="1600"/>
              </a:spcBef>
              <a:spcAft>
                <a:spcPts val="1600"/>
              </a:spcAft>
              <a:buNone/>
            </a:pPr>
            <a:r>
              <a:rPr lang="en" sz="1600" dirty="0">
                <a:solidFill>
                  <a:srgbClr val="000000"/>
                </a:solidFill>
                <a:latin typeface="Oxygen"/>
                <a:ea typeface="Oxygen"/>
                <a:cs typeface="Oxygen"/>
                <a:sym typeface="Oxygen"/>
              </a:rPr>
              <a:t>The efficacy of cannabinoids for CINV was addressed in a systematic review of 28 studies. When taken together, all studies suggested a greater benefit for cannabinoids compared with both the active comparator and placebo, but the benefit was not statistically significant in all studies. Notably, there was a significantly increased risk of short-term adverse effects with cannabinoids, including serious adverse events .</a:t>
            </a:r>
            <a:r>
              <a:rPr lang="en" sz="1600" baseline="30000" dirty="0">
                <a:solidFill>
                  <a:srgbClr val="000000"/>
                </a:solidFill>
                <a:latin typeface="Oxygen"/>
                <a:ea typeface="Oxygen"/>
                <a:cs typeface="Oxygen"/>
                <a:sym typeface="Oxygen"/>
              </a:rPr>
              <a:t>14</a:t>
            </a:r>
            <a:endParaRPr sz="1600" baseline="30000" dirty="0">
              <a:solidFill>
                <a:srgbClr val="000000"/>
              </a:solidFill>
              <a:latin typeface="Oxygen"/>
              <a:ea typeface="Oxygen"/>
              <a:cs typeface="Oxygen"/>
              <a:sym typeface="Oxyge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237600" y="158956"/>
            <a:ext cx="8520600" cy="698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Seizures</a:t>
            </a:r>
            <a:endParaRPr sz="4800" b="1" dirty="0">
              <a:latin typeface="El Messiri"/>
              <a:ea typeface="El Messiri"/>
              <a:cs typeface="El Messiri"/>
              <a:sym typeface="El Messiri"/>
            </a:endParaRPr>
          </a:p>
        </p:txBody>
      </p:sp>
      <p:sp>
        <p:nvSpPr>
          <p:cNvPr id="207" name="Google Shape;207;p38"/>
          <p:cNvSpPr txBox="1">
            <a:spLocks noGrp="1"/>
          </p:cNvSpPr>
          <p:nvPr>
            <p:ph type="body" idx="1"/>
          </p:nvPr>
        </p:nvSpPr>
        <p:spPr>
          <a:xfrm>
            <a:off x="237600" y="975278"/>
            <a:ext cx="8777400" cy="45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00"/>
                </a:solidFill>
                <a:latin typeface="Oxygen"/>
                <a:ea typeface="Oxygen"/>
                <a:cs typeface="Oxygen"/>
                <a:sym typeface="Oxygen"/>
              </a:rPr>
              <a:t>A review by the American Academy of Neurology concluded that there is insufficient evidence to prescribe cannabidiol or recommend self-treatment with smoked marijuana in patients with epilepsy.</a:t>
            </a:r>
            <a:r>
              <a:rPr lang="en" sz="1400" baseline="30000" dirty="0">
                <a:solidFill>
                  <a:srgbClr val="000000"/>
                </a:solidFill>
                <a:latin typeface="Oxygen"/>
                <a:ea typeface="Oxygen"/>
                <a:cs typeface="Oxygen"/>
                <a:sym typeface="Oxygen"/>
              </a:rPr>
              <a:t>17 </a:t>
            </a:r>
            <a:endParaRPr sz="1400" dirty="0">
              <a:solidFill>
                <a:schemeClr val="dk1"/>
              </a:solidFill>
              <a:latin typeface="Oxygen"/>
              <a:ea typeface="Oxygen"/>
              <a:cs typeface="Oxygen"/>
              <a:sym typeface="Oxygen"/>
            </a:endParaRPr>
          </a:p>
          <a:p>
            <a:pPr marL="0" lvl="0" indent="0" algn="l" rtl="0">
              <a:spcBef>
                <a:spcPts val="1600"/>
              </a:spcBef>
              <a:spcAft>
                <a:spcPts val="0"/>
              </a:spcAft>
              <a:buNone/>
            </a:pPr>
            <a:r>
              <a:rPr lang="en" sz="1400" dirty="0">
                <a:solidFill>
                  <a:schemeClr val="dk1"/>
                </a:solidFill>
                <a:latin typeface="Oxygen"/>
                <a:ea typeface="Oxygen"/>
                <a:cs typeface="Oxygen"/>
                <a:sym typeface="Oxygen"/>
              </a:rPr>
              <a:t>Medication used in studies is 99% pure CBD extract. </a:t>
            </a:r>
            <a:endParaRPr sz="14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1400" dirty="0">
                <a:solidFill>
                  <a:schemeClr val="dk1"/>
                </a:solidFill>
                <a:latin typeface="Oxygen"/>
                <a:ea typeface="Oxygen"/>
                <a:cs typeface="Oxygen"/>
                <a:sym typeface="Oxygen"/>
              </a:rPr>
              <a:t>A randomized, placebo-controlled trial in children and young adults with </a:t>
            </a:r>
            <a:r>
              <a:rPr lang="en" sz="1400" dirty="0" err="1">
                <a:solidFill>
                  <a:schemeClr val="dk1"/>
                </a:solidFill>
                <a:latin typeface="Oxygen"/>
                <a:ea typeface="Oxygen"/>
                <a:cs typeface="Oxygen"/>
                <a:sym typeface="Oxygen"/>
              </a:rPr>
              <a:t>Dravet</a:t>
            </a:r>
            <a:r>
              <a:rPr lang="en" sz="1400" dirty="0">
                <a:solidFill>
                  <a:schemeClr val="dk1"/>
                </a:solidFill>
                <a:latin typeface="Oxygen"/>
                <a:ea typeface="Oxygen"/>
                <a:cs typeface="Oxygen"/>
                <a:sym typeface="Oxygen"/>
              </a:rPr>
              <a:t> syndrome confirmed a reduction in seizure frequency with cannabidiol at 14 weeks as well as an increase in side effects, primarily diarrhea and somnolence as well as one death.</a:t>
            </a:r>
            <a:r>
              <a:rPr lang="en" sz="1400" baseline="30000" dirty="0">
                <a:solidFill>
                  <a:schemeClr val="dk1"/>
                </a:solidFill>
                <a:latin typeface="Oxygen"/>
                <a:ea typeface="Oxygen"/>
                <a:cs typeface="Oxygen"/>
                <a:sym typeface="Oxygen"/>
              </a:rPr>
              <a:t>18</a:t>
            </a:r>
            <a:endParaRPr sz="1400" dirty="0">
              <a:solidFill>
                <a:schemeClr val="dk1"/>
              </a:solidFill>
              <a:latin typeface="Oxygen"/>
              <a:ea typeface="Oxygen"/>
              <a:cs typeface="Oxygen"/>
              <a:sym typeface="Oxygen"/>
            </a:endParaRPr>
          </a:p>
          <a:p>
            <a:pPr marL="0" lvl="0" indent="0" algn="l" rtl="0">
              <a:spcBef>
                <a:spcPts val="1600"/>
              </a:spcBef>
              <a:spcAft>
                <a:spcPts val="0"/>
              </a:spcAft>
              <a:buNone/>
            </a:pPr>
            <a:r>
              <a:rPr lang="en" sz="1400" dirty="0">
                <a:solidFill>
                  <a:srgbClr val="000000"/>
                </a:solidFill>
                <a:latin typeface="Oxygen"/>
                <a:ea typeface="Oxygen"/>
                <a:cs typeface="Oxygen"/>
                <a:sym typeface="Oxygen"/>
              </a:rPr>
              <a:t>Recent RCTs and open-label extended-access programs have demonstrated significant improvement in seizure frequency and severity with a relatively well-tolerated side effect profile. However, continued monitoring is needed to further assess the long-term safety and efficacy, particularly with regard to immune, cognitive, hormonal, and reproductive function.</a:t>
            </a:r>
            <a:r>
              <a:rPr lang="en" sz="1400" baseline="30000" dirty="0">
                <a:solidFill>
                  <a:srgbClr val="000000"/>
                </a:solidFill>
                <a:latin typeface="Oxygen"/>
                <a:ea typeface="Oxygen"/>
                <a:cs typeface="Oxygen"/>
                <a:sym typeface="Oxygen"/>
              </a:rPr>
              <a:t>50</a:t>
            </a:r>
            <a:r>
              <a:rPr lang="en" sz="1400" dirty="0">
                <a:solidFill>
                  <a:srgbClr val="000000"/>
                </a:solidFill>
                <a:latin typeface="Oxygen"/>
                <a:ea typeface="Oxygen"/>
                <a:cs typeface="Oxygen"/>
                <a:sym typeface="Oxygen"/>
              </a:rPr>
              <a:t> </a:t>
            </a:r>
            <a:endParaRPr sz="1400" dirty="0">
              <a:solidFill>
                <a:srgbClr val="000000"/>
              </a:solidFill>
              <a:latin typeface="Oxygen"/>
              <a:ea typeface="Oxygen"/>
              <a:cs typeface="Oxygen"/>
              <a:sym typeface="Oxygen"/>
            </a:endParaRPr>
          </a:p>
          <a:p>
            <a:pPr marL="0" lvl="0" indent="0" algn="l" rtl="0">
              <a:spcBef>
                <a:spcPts val="1600"/>
              </a:spcBef>
              <a:spcAft>
                <a:spcPts val="0"/>
              </a:spcAft>
              <a:buNone/>
            </a:pPr>
            <a:r>
              <a:rPr lang="en" sz="1400" dirty="0">
                <a:solidFill>
                  <a:srgbClr val="000000"/>
                </a:solidFill>
                <a:latin typeface="Oxygen"/>
                <a:ea typeface="Oxygen"/>
                <a:cs typeface="Oxygen"/>
                <a:sym typeface="Oxygen"/>
              </a:rPr>
              <a:t>To date there have been no large-scale RCTs demonstrating significant seizure reduction in patients with focal onset seizures. </a:t>
            </a:r>
            <a:endParaRPr sz="1400" baseline="30000" dirty="0">
              <a:solidFill>
                <a:srgbClr val="000000"/>
              </a:solidFill>
              <a:latin typeface="Oxygen"/>
              <a:ea typeface="Oxygen"/>
              <a:cs typeface="Oxygen"/>
              <a:sym typeface="Oxygen"/>
            </a:endParaRPr>
          </a:p>
          <a:p>
            <a:pPr marL="0" lvl="0" indent="0" algn="l" rtl="0">
              <a:spcBef>
                <a:spcPts val="1600"/>
              </a:spcBef>
              <a:spcAft>
                <a:spcPts val="1600"/>
              </a:spcAft>
              <a:buNone/>
            </a:pPr>
            <a:endParaRPr sz="1400" dirty="0">
              <a:solidFill>
                <a:srgbClr val="000000"/>
              </a:solidFill>
              <a:latin typeface="Oxygen"/>
              <a:ea typeface="Oxygen"/>
              <a:cs typeface="Oxygen"/>
              <a:sym typeface="Oxyge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311700" y="394434"/>
            <a:ext cx="8520600" cy="83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Multiple Sclerosis</a:t>
            </a:r>
            <a:endParaRPr sz="4800" b="1" dirty="0">
              <a:latin typeface="El Messiri"/>
              <a:ea typeface="El Messiri"/>
              <a:cs typeface="El Messiri"/>
              <a:sym typeface="El Messiri"/>
            </a:endParaRPr>
          </a:p>
        </p:txBody>
      </p:sp>
      <p:sp>
        <p:nvSpPr>
          <p:cNvPr id="213" name="Google Shape;213;p39"/>
          <p:cNvSpPr txBox="1">
            <a:spLocks noGrp="1"/>
          </p:cNvSpPr>
          <p:nvPr>
            <p:ph type="body" idx="1"/>
          </p:nvPr>
        </p:nvSpPr>
        <p:spPr>
          <a:xfrm>
            <a:off x="311700" y="1230534"/>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solidFill>
                  <a:srgbClr val="232323"/>
                </a:solidFill>
                <a:latin typeface="Oxygen"/>
                <a:ea typeface="Oxygen"/>
                <a:cs typeface="Oxygen"/>
                <a:sym typeface="Oxygen"/>
              </a:rPr>
              <a:t>A cannabis extract with equal proportions of THC and cannabidiol </a:t>
            </a:r>
            <a:r>
              <a:rPr lang="en" sz="2000" dirty="0">
                <a:solidFill>
                  <a:srgbClr val="000000"/>
                </a:solidFill>
                <a:latin typeface="Oxygen"/>
                <a:ea typeface="Oxygen"/>
                <a:cs typeface="Oxygen"/>
                <a:sym typeface="Oxygen"/>
              </a:rPr>
              <a:t>(</a:t>
            </a:r>
            <a:r>
              <a:rPr lang="en" sz="2000" dirty="0">
                <a:solidFill>
                  <a:srgbClr val="000000"/>
                </a:solidFill>
                <a:uFill>
                  <a:noFill/>
                </a:uFill>
                <a:latin typeface="Oxygen"/>
                <a:ea typeface="Oxygen"/>
                <a:cs typeface="Oxygen"/>
                <a:sym typeface="Oxygen"/>
                <a:hlinkClick r:id="rId3"/>
              </a:rPr>
              <a:t>nabiximols</a:t>
            </a:r>
            <a:r>
              <a:rPr lang="en" sz="2000" dirty="0">
                <a:solidFill>
                  <a:srgbClr val="000000"/>
                </a:solidFill>
                <a:latin typeface="Oxygen"/>
                <a:ea typeface="Oxygen"/>
                <a:cs typeface="Oxygen"/>
                <a:sym typeface="Oxygen"/>
              </a:rPr>
              <a:t>) </a:t>
            </a:r>
            <a:r>
              <a:rPr lang="en" sz="2000" dirty="0">
                <a:solidFill>
                  <a:srgbClr val="232323"/>
                </a:solidFill>
                <a:latin typeface="Oxygen"/>
                <a:ea typeface="Oxygen"/>
                <a:cs typeface="Oxygen"/>
                <a:sym typeface="Oxygen"/>
              </a:rPr>
              <a:t>is approved for medical use in 27 countries, but not in the United States, for treatment of pain and muscle spasticity due to multiple sclerosis. It is a spray with buccal absorption. </a:t>
            </a:r>
            <a:endParaRPr sz="2000" dirty="0">
              <a:latin typeface="Oxygen"/>
              <a:ea typeface="Oxygen"/>
              <a:cs typeface="Oxygen"/>
              <a:sym typeface="Oxyge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311700" y="355675"/>
            <a:ext cx="8520600" cy="79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Quality of Life</a:t>
            </a:r>
            <a:endParaRPr sz="4800" b="1" dirty="0">
              <a:latin typeface="El Messiri"/>
              <a:ea typeface="El Messiri"/>
              <a:cs typeface="El Messiri"/>
              <a:sym typeface="El Messiri"/>
            </a:endParaRPr>
          </a:p>
        </p:txBody>
      </p:sp>
      <p:sp>
        <p:nvSpPr>
          <p:cNvPr id="219" name="Google Shape;219;p40"/>
          <p:cNvSpPr txBox="1">
            <a:spLocks noGrp="1"/>
          </p:cNvSpPr>
          <p:nvPr>
            <p:ph type="body" idx="1"/>
          </p:nvPr>
        </p:nvSpPr>
        <p:spPr>
          <a:xfrm>
            <a:off x="423212" y="1386650"/>
            <a:ext cx="7761783"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highlight>
                  <a:srgbClr val="FFFFFF"/>
                </a:highlight>
                <a:latin typeface="Oxygen"/>
                <a:ea typeface="Oxygen"/>
                <a:cs typeface="Oxygen"/>
                <a:sym typeface="Oxygen"/>
              </a:rPr>
              <a:t>Recently released data routinely collected as part of the treatment program of 2970 cancer patients treated with medical cannabis between 2015 and 2017 in Israel shows positive results for quality of life in about 700 of the patients.</a:t>
            </a:r>
            <a:r>
              <a:rPr lang="en" sz="2000" baseline="30000" dirty="0">
                <a:solidFill>
                  <a:schemeClr val="dk1"/>
                </a:solidFill>
                <a:highlight>
                  <a:srgbClr val="FFFFFF"/>
                </a:highlight>
                <a:latin typeface="Oxygen"/>
                <a:ea typeface="Oxygen"/>
                <a:cs typeface="Oxygen"/>
                <a:sym typeface="Oxygen"/>
              </a:rPr>
              <a:t>37</a:t>
            </a:r>
            <a:endParaRPr sz="2000" baseline="30000" dirty="0">
              <a:solidFill>
                <a:schemeClr val="dk1"/>
              </a:solidFill>
              <a:highlight>
                <a:srgbClr val="FFFFFF"/>
              </a:highlight>
              <a:latin typeface="Oxygen"/>
              <a:ea typeface="Oxygen"/>
              <a:cs typeface="Oxygen"/>
              <a:sym typeface="Oxygen"/>
            </a:endParaRPr>
          </a:p>
          <a:p>
            <a:pPr marL="0" lvl="0" indent="0" algn="l" rtl="0">
              <a:spcBef>
                <a:spcPts val="1600"/>
              </a:spcBef>
              <a:spcAft>
                <a:spcPts val="0"/>
              </a:spcAft>
              <a:buNone/>
            </a:pPr>
            <a:r>
              <a:rPr lang="en" sz="2000" dirty="0">
                <a:solidFill>
                  <a:schemeClr val="dk1"/>
                </a:solidFill>
                <a:highlight>
                  <a:srgbClr val="FFFFFF"/>
                </a:highlight>
                <a:latin typeface="Oxygen"/>
                <a:ea typeface="Oxygen"/>
                <a:cs typeface="Oxygen"/>
                <a:sym typeface="Oxygen"/>
              </a:rPr>
              <a:t>Improvement in symptoms such as sleep, pain, weakness, nausea and poor appetite. </a:t>
            </a:r>
            <a:endParaRPr sz="2000" dirty="0">
              <a:solidFill>
                <a:schemeClr val="dk1"/>
              </a:solidFill>
              <a:highlight>
                <a:srgbClr val="FFFFFF"/>
              </a:highlight>
              <a:latin typeface="Oxygen"/>
              <a:ea typeface="Oxygen"/>
              <a:cs typeface="Oxygen"/>
              <a:sym typeface="Oxygen"/>
            </a:endParaRPr>
          </a:p>
          <a:p>
            <a:pPr marL="0" lvl="0" indent="0" algn="l" rtl="0">
              <a:spcBef>
                <a:spcPts val="1600"/>
              </a:spcBef>
              <a:spcAft>
                <a:spcPts val="1600"/>
              </a:spcAft>
              <a:buNone/>
            </a:pPr>
            <a:endParaRPr sz="1400" dirty="0">
              <a:solidFill>
                <a:schemeClr val="dk1"/>
              </a:solidFill>
              <a:highlight>
                <a:srgbClr val="FFFFFF"/>
              </a:highlight>
              <a:latin typeface="Oxygen"/>
              <a:ea typeface="Oxygen"/>
              <a:cs typeface="Oxygen"/>
              <a:sym typeface="Oxyge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311700" y="334536"/>
            <a:ext cx="8520600" cy="761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Side Effects</a:t>
            </a:r>
            <a:endParaRPr sz="4800" b="1" dirty="0">
              <a:latin typeface="El Messiri"/>
              <a:ea typeface="El Messiri"/>
              <a:cs typeface="El Messiri"/>
              <a:sym typeface="El Messiri"/>
            </a:endParaRPr>
          </a:p>
        </p:txBody>
      </p:sp>
      <p:sp>
        <p:nvSpPr>
          <p:cNvPr id="225" name="Google Shape;225;p41"/>
          <p:cNvSpPr txBox="1">
            <a:spLocks noGrp="1"/>
          </p:cNvSpPr>
          <p:nvPr>
            <p:ph type="body" idx="1"/>
          </p:nvPr>
        </p:nvSpPr>
        <p:spPr>
          <a:xfrm>
            <a:off x="311700" y="1096236"/>
            <a:ext cx="8665032" cy="40773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1000"/>
              </a:spcAft>
              <a:buClr>
                <a:schemeClr val="dk1"/>
              </a:buClr>
              <a:buSzPts val="1100"/>
              <a:buFont typeface="Arial"/>
              <a:buNone/>
            </a:pPr>
            <a:r>
              <a:rPr lang="en" dirty="0">
                <a:solidFill>
                  <a:srgbClr val="232323"/>
                </a:solidFill>
                <a:latin typeface="Oxygen"/>
                <a:ea typeface="Oxygen"/>
                <a:cs typeface="Oxygen"/>
                <a:sym typeface="Oxygen"/>
              </a:rPr>
              <a:t>Short-term adverse effects of cannabis and cannabinoids include dizziness, dry mouth, nausea, fatigue, somnolence, euphoria, vomiting, disorientation, drowsiness, confusion, loss of balance, and hallucination.</a:t>
            </a:r>
            <a:r>
              <a:rPr lang="en" baseline="30000" dirty="0">
                <a:solidFill>
                  <a:srgbClr val="232323"/>
                </a:solidFill>
                <a:latin typeface="Oxygen"/>
                <a:ea typeface="Oxygen"/>
                <a:cs typeface="Oxygen"/>
                <a:sym typeface="Oxygen"/>
              </a:rPr>
              <a:t>19  </a:t>
            </a:r>
            <a:r>
              <a:rPr lang="en" dirty="0">
                <a:solidFill>
                  <a:srgbClr val="232323"/>
                </a:solidFill>
                <a:latin typeface="Oxygen"/>
                <a:ea typeface="Oxygen"/>
                <a:cs typeface="Oxygen"/>
                <a:sym typeface="Oxygen"/>
              </a:rPr>
              <a:t> The long-term adverse effects of medical cannabis use are not known. There was a higher rate of adverse effects in cannabis users compared to controlled, but there was no difference in</a:t>
            </a:r>
            <a:r>
              <a:rPr lang="en" b="1" dirty="0">
                <a:solidFill>
                  <a:srgbClr val="232323"/>
                </a:solidFill>
                <a:latin typeface="Oxygen"/>
                <a:ea typeface="Oxygen"/>
                <a:cs typeface="Oxygen"/>
                <a:sym typeface="Oxygen"/>
              </a:rPr>
              <a:t> </a:t>
            </a:r>
            <a:r>
              <a:rPr lang="en" b="1" u="sng" dirty="0">
                <a:solidFill>
                  <a:srgbClr val="232323"/>
                </a:solidFill>
                <a:latin typeface="Oxygen"/>
                <a:ea typeface="Oxygen"/>
                <a:cs typeface="Oxygen"/>
                <a:sym typeface="Oxygen"/>
              </a:rPr>
              <a:t>serious</a:t>
            </a:r>
            <a:r>
              <a:rPr lang="en" dirty="0">
                <a:solidFill>
                  <a:srgbClr val="232323"/>
                </a:solidFill>
                <a:latin typeface="Oxygen"/>
                <a:ea typeface="Oxygen"/>
                <a:cs typeface="Oxygen"/>
                <a:sym typeface="Oxygen"/>
              </a:rPr>
              <a:t> adverse events between the two groups.</a:t>
            </a:r>
            <a:r>
              <a:rPr lang="en" baseline="30000" dirty="0">
                <a:solidFill>
                  <a:srgbClr val="232323"/>
                </a:solidFill>
                <a:latin typeface="Oxygen"/>
                <a:ea typeface="Oxygen"/>
                <a:cs typeface="Oxygen"/>
                <a:sym typeface="Oxygen"/>
              </a:rPr>
              <a:t>20</a:t>
            </a:r>
            <a:r>
              <a:rPr lang="en" dirty="0">
                <a:solidFill>
                  <a:srgbClr val="232323"/>
                </a:solidFill>
                <a:latin typeface="Oxygen"/>
                <a:ea typeface="Oxygen"/>
                <a:cs typeface="Oxygen"/>
                <a:sym typeface="Oxygen"/>
              </a:rPr>
              <a:t> However, the medical cannabis group had a higher rate of non serious respiratory adverse events. </a:t>
            </a:r>
            <a:endParaRPr dirty="0">
              <a:latin typeface="Oxygen"/>
              <a:ea typeface="Oxygen"/>
              <a:cs typeface="Oxygen"/>
              <a:sym typeface="Oxyge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0" y="318674"/>
            <a:ext cx="8520600" cy="194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a:latin typeface="Oxygen"/>
                <a:ea typeface="Oxygen"/>
                <a:cs typeface="Oxygen"/>
                <a:sym typeface="Oxygen"/>
              </a:rPr>
              <a:t>Ethics: a set of moral principles, especially ones relating to or affirming a specified group, field, or form of conduct.</a:t>
            </a:r>
            <a:endParaRPr sz="3400" dirty="0">
              <a:latin typeface="Oxygen"/>
              <a:ea typeface="Oxygen"/>
              <a:cs typeface="Oxygen"/>
              <a:sym typeface="Oxygen"/>
            </a:endParaRPr>
          </a:p>
        </p:txBody>
      </p:sp>
      <p:sp>
        <p:nvSpPr>
          <p:cNvPr id="67" name="Google Shape;67;p15"/>
          <p:cNvSpPr txBox="1">
            <a:spLocks noGrp="1"/>
          </p:cNvSpPr>
          <p:nvPr>
            <p:ph type="subTitle" idx="1"/>
          </p:nvPr>
        </p:nvSpPr>
        <p:spPr>
          <a:xfrm>
            <a:off x="256211" y="2594051"/>
            <a:ext cx="8631578" cy="23347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dirty="0">
                <a:solidFill>
                  <a:srgbClr val="000000"/>
                </a:solidFill>
                <a:latin typeface="Oxygen"/>
                <a:ea typeface="Oxygen"/>
                <a:cs typeface="Oxygen"/>
                <a:sym typeface="Oxygen"/>
              </a:rPr>
              <a:t>Ethics in medicine are guiding principles for doctors and other healthcare professionals in their work and decision making. </a:t>
            </a:r>
            <a:endParaRPr sz="3400" dirty="0">
              <a:solidFill>
                <a:srgbClr val="000000"/>
              </a:solidFill>
              <a:latin typeface="Oxygen"/>
              <a:ea typeface="Oxygen"/>
              <a:cs typeface="Oxygen"/>
              <a:sym typeface="Oxygen"/>
            </a:endParaRPr>
          </a:p>
        </p:txBody>
      </p:sp>
      <p:sp>
        <p:nvSpPr>
          <p:cNvPr id="68" name="Google Shape;68;p15"/>
          <p:cNvSpPr txBox="1"/>
          <p:nvPr/>
        </p:nvSpPr>
        <p:spPr>
          <a:xfrm>
            <a:off x="3743525" y="1997900"/>
            <a:ext cx="73479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9"/>
        <p:cNvGrpSpPr/>
        <p:nvPr/>
      </p:nvGrpSpPr>
      <p:grpSpPr>
        <a:xfrm>
          <a:off x="0" y="0"/>
          <a:ext cx="0" cy="0"/>
          <a:chOff x="0" y="0"/>
          <a:chExt cx="0" cy="0"/>
        </a:xfrm>
      </p:grpSpPr>
      <p:sp>
        <p:nvSpPr>
          <p:cNvPr id="230" name="Google Shape;230;p42"/>
          <p:cNvSpPr txBox="1">
            <a:spLocks noGrp="1"/>
          </p:cNvSpPr>
          <p:nvPr>
            <p:ph type="title"/>
          </p:nvPr>
        </p:nvSpPr>
        <p:spPr>
          <a:xfrm>
            <a:off x="311700" y="176049"/>
            <a:ext cx="8520600" cy="86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THC Dosing</a:t>
            </a:r>
            <a:endParaRPr sz="4800" b="1" dirty="0">
              <a:latin typeface="El Messiri"/>
              <a:ea typeface="El Messiri"/>
              <a:cs typeface="El Messiri"/>
              <a:sym typeface="El Messiri"/>
            </a:endParaRPr>
          </a:p>
        </p:txBody>
      </p:sp>
      <p:sp>
        <p:nvSpPr>
          <p:cNvPr id="231" name="Google Shape;231;p42"/>
          <p:cNvSpPr txBox="1">
            <a:spLocks noGrp="1"/>
          </p:cNvSpPr>
          <p:nvPr>
            <p:ph type="body" idx="1"/>
          </p:nvPr>
        </p:nvSpPr>
        <p:spPr>
          <a:xfrm>
            <a:off x="311700" y="1048200"/>
            <a:ext cx="8675100" cy="409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highlight>
                  <a:srgbClr val="FFFFFF"/>
                </a:highlight>
                <a:latin typeface="Oxygen"/>
                <a:ea typeface="Oxygen"/>
                <a:cs typeface="Oxygen"/>
                <a:sym typeface="Oxygen"/>
              </a:rPr>
              <a:t>One ounce of marijuana is 28.3495 grams, in legalized states this will cost from about $180 to well over $300</a:t>
            </a:r>
            <a:endParaRPr sz="2400" dirty="0">
              <a:solidFill>
                <a:srgbClr val="000000"/>
              </a:solidFill>
              <a:latin typeface="Oxygen"/>
              <a:ea typeface="Oxygen"/>
              <a:cs typeface="Oxygen"/>
              <a:sym typeface="Oxygen"/>
            </a:endParaRPr>
          </a:p>
          <a:p>
            <a:pPr marL="0" lvl="0" indent="0" algn="l" rtl="0">
              <a:spcBef>
                <a:spcPts val="1600"/>
              </a:spcBef>
              <a:spcAft>
                <a:spcPts val="0"/>
              </a:spcAft>
              <a:buNone/>
            </a:pPr>
            <a:r>
              <a:rPr lang="en" sz="2400" dirty="0">
                <a:solidFill>
                  <a:srgbClr val="000000"/>
                </a:solidFill>
                <a:latin typeface="Oxygen"/>
                <a:ea typeface="Oxygen"/>
                <a:cs typeface="Oxygen"/>
                <a:sym typeface="Oxygen"/>
              </a:rPr>
              <a:t>One gram of cannabis has between 100 and 300 mg of THC.</a:t>
            </a:r>
            <a:endParaRPr sz="2400" dirty="0">
              <a:solidFill>
                <a:srgbClr val="000000"/>
              </a:solidFill>
              <a:latin typeface="Oxygen"/>
              <a:ea typeface="Oxygen"/>
              <a:cs typeface="Oxygen"/>
              <a:sym typeface="Oxygen"/>
            </a:endParaRPr>
          </a:p>
          <a:p>
            <a:pPr marL="0" lvl="0" indent="0" algn="l" rtl="0">
              <a:spcBef>
                <a:spcPts val="1600"/>
              </a:spcBef>
              <a:spcAft>
                <a:spcPts val="0"/>
              </a:spcAft>
              <a:buNone/>
            </a:pPr>
            <a:r>
              <a:rPr lang="en" sz="2400" dirty="0">
                <a:solidFill>
                  <a:srgbClr val="000000"/>
                </a:solidFill>
                <a:latin typeface="Oxygen"/>
                <a:ea typeface="Oxygen"/>
                <a:cs typeface="Oxygen"/>
                <a:sym typeface="Oxygen"/>
              </a:rPr>
              <a:t>¼ gram will be 25-75 mg of THC.  </a:t>
            </a:r>
            <a:endParaRPr sz="2400" dirty="0">
              <a:solidFill>
                <a:srgbClr val="000000"/>
              </a:solidFill>
              <a:latin typeface="Oxygen"/>
              <a:ea typeface="Oxygen"/>
              <a:cs typeface="Oxygen"/>
              <a:sym typeface="Oxygen"/>
            </a:endParaRPr>
          </a:p>
          <a:p>
            <a:pPr marL="0" lvl="0" indent="0" algn="l" rtl="0">
              <a:spcBef>
                <a:spcPts val="1600"/>
              </a:spcBef>
              <a:spcAft>
                <a:spcPts val="0"/>
              </a:spcAft>
              <a:buNone/>
            </a:pPr>
            <a:r>
              <a:rPr lang="en" sz="2400" dirty="0">
                <a:solidFill>
                  <a:srgbClr val="000000"/>
                </a:solidFill>
                <a:latin typeface="Oxygen"/>
                <a:ea typeface="Oxygen"/>
                <a:cs typeface="Oxygen"/>
                <a:sym typeface="Oxygen"/>
              </a:rPr>
              <a:t>Typical joint is .33 gm. </a:t>
            </a:r>
            <a:endParaRPr sz="2400" dirty="0">
              <a:solidFill>
                <a:srgbClr val="000000"/>
              </a:solidFill>
              <a:latin typeface="Oxygen"/>
              <a:ea typeface="Oxygen"/>
              <a:cs typeface="Oxygen"/>
              <a:sym typeface="Oxygen"/>
            </a:endParaRPr>
          </a:p>
          <a:p>
            <a:pPr marL="0" lvl="0" indent="0" algn="l" rtl="0">
              <a:spcBef>
                <a:spcPts val="1600"/>
              </a:spcBef>
              <a:spcAft>
                <a:spcPts val="1600"/>
              </a:spcAft>
              <a:buNone/>
            </a:pPr>
            <a:endParaRPr sz="2400" dirty="0">
              <a:solidFill>
                <a:srgbClr val="000000"/>
              </a:solidFill>
              <a:latin typeface="Oxygen"/>
              <a:ea typeface="Oxygen"/>
              <a:cs typeface="Oxygen"/>
              <a:sym typeface="Oxyge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5"/>
        <p:cNvGrpSpPr/>
        <p:nvPr/>
      </p:nvGrpSpPr>
      <p:grpSpPr>
        <a:xfrm>
          <a:off x="0" y="0"/>
          <a:ext cx="0" cy="0"/>
          <a:chOff x="0" y="0"/>
          <a:chExt cx="0" cy="0"/>
        </a:xfrm>
      </p:grpSpPr>
      <p:sp>
        <p:nvSpPr>
          <p:cNvPr id="236" name="Google Shape;236;p43"/>
          <p:cNvSpPr txBox="1">
            <a:spLocks noGrp="1"/>
          </p:cNvSpPr>
          <p:nvPr>
            <p:ph type="body" idx="1"/>
          </p:nvPr>
        </p:nvSpPr>
        <p:spPr>
          <a:xfrm>
            <a:off x="311700" y="307500"/>
            <a:ext cx="8520600" cy="45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dirty="0">
                <a:solidFill>
                  <a:schemeClr val="dk1"/>
                </a:solidFill>
                <a:highlight>
                  <a:schemeClr val="lt1"/>
                </a:highlight>
                <a:latin typeface="Oxygen"/>
                <a:ea typeface="Oxygen"/>
                <a:cs typeface="Oxygen"/>
                <a:sym typeface="Oxygen"/>
              </a:rPr>
              <a:t>Many cannabis-naïve patients will experience adverse events with a starting dose as low as 5 or 10 mg of THC.</a:t>
            </a:r>
            <a:r>
              <a:rPr lang="en" sz="1900" baseline="30000" dirty="0">
                <a:solidFill>
                  <a:schemeClr val="dk1"/>
                </a:solidFill>
                <a:highlight>
                  <a:schemeClr val="lt1"/>
                </a:highlight>
                <a:latin typeface="Oxygen"/>
                <a:ea typeface="Oxygen"/>
                <a:cs typeface="Oxygen"/>
                <a:sym typeface="Oxygen"/>
              </a:rPr>
              <a:t>42</a:t>
            </a:r>
            <a:r>
              <a:rPr lang="en" sz="1900" dirty="0">
                <a:solidFill>
                  <a:schemeClr val="dk1"/>
                </a:solidFill>
                <a:highlight>
                  <a:schemeClr val="lt1"/>
                </a:highlight>
                <a:latin typeface="Oxygen"/>
                <a:ea typeface="Oxygen"/>
                <a:cs typeface="Oxygen"/>
                <a:sym typeface="Oxygen"/>
              </a:rPr>
              <a:t> </a:t>
            </a:r>
            <a:endParaRPr sz="1900" dirty="0">
              <a:solidFill>
                <a:schemeClr val="dk1"/>
              </a:solidFill>
              <a:highlight>
                <a:schemeClr val="lt1"/>
              </a:highlight>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1900" dirty="0">
                <a:solidFill>
                  <a:schemeClr val="dk1"/>
                </a:solidFill>
                <a:highlight>
                  <a:schemeClr val="lt1"/>
                </a:highlight>
                <a:latin typeface="Oxygen"/>
                <a:ea typeface="Oxygen"/>
                <a:cs typeface="Oxygen"/>
                <a:sym typeface="Oxygen"/>
              </a:rPr>
              <a:t>One study on chronic neuropathic pain showed that a single inhalation of </a:t>
            </a:r>
            <a:br>
              <a:rPr lang="en" sz="1900" dirty="0">
                <a:solidFill>
                  <a:schemeClr val="dk1"/>
                </a:solidFill>
                <a:highlight>
                  <a:schemeClr val="lt1"/>
                </a:highlight>
                <a:latin typeface="Oxygen"/>
                <a:ea typeface="Oxygen"/>
                <a:cs typeface="Oxygen"/>
                <a:sym typeface="Oxygen"/>
              </a:rPr>
            </a:br>
            <a:r>
              <a:rPr lang="en" sz="1900" dirty="0">
                <a:solidFill>
                  <a:schemeClr val="dk1"/>
                </a:solidFill>
                <a:highlight>
                  <a:schemeClr val="lt1"/>
                </a:highlight>
                <a:latin typeface="Oxygen"/>
                <a:ea typeface="Oxygen"/>
                <a:cs typeface="Oxygen"/>
                <a:sym typeface="Oxygen"/>
              </a:rPr>
              <a:t>25 mg of herbal cannabis containing 9.4% THC (equal to 2.5 mg of THC) </a:t>
            </a:r>
            <a:br>
              <a:rPr lang="en" sz="1900" dirty="0">
                <a:solidFill>
                  <a:schemeClr val="dk1"/>
                </a:solidFill>
                <a:highlight>
                  <a:schemeClr val="lt1"/>
                </a:highlight>
                <a:latin typeface="Oxygen"/>
                <a:ea typeface="Oxygen"/>
                <a:cs typeface="Oxygen"/>
                <a:sym typeface="Oxygen"/>
              </a:rPr>
            </a:br>
            <a:r>
              <a:rPr lang="en" sz="1900" dirty="0">
                <a:solidFill>
                  <a:schemeClr val="dk1"/>
                </a:solidFill>
                <a:highlight>
                  <a:schemeClr val="lt1"/>
                </a:highlight>
                <a:latin typeface="Oxygen"/>
                <a:ea typeface="Oxygen"/>
                <a:cs typeface="Oxygen"/>
                <a:sym typeface="Oxygen"/>
              </a:rPr>
              <a:t>TID for 5 days reduced the intensity of pain, improved sleep and was </a:t>
            </a:r>
            <a:br>
              <a:rPr lang="en" sz="1900" dirty="0">
                <a:solidFill>
                  <a:schemeClr val="dk1"/>
                </a:solidFill>
                <a:highlight>
                  <a:schemeClr val="lt1"/>
                </a:highlight>
                <a:latin typeface="Oxygen"/>
                <a:ea typeface="Oxygen"/>
                <a:cs typeface="Oxygen"/>
                <a:sym typeface="Oxygen"/>
              </a:rPr>
            </a:br>
            <a:r>
              <a:rPr lang="en" sz="1900" dirty="0">
                <a:solidFill>
                  <a:schemeClr val="dk1"/>
                </a:solidFill>
                <a:highlight>
                  <a:schemeClr val="lt1"/>
                </a:highlight>
                <a:latin typeface="Oxygen"/>
                <a:ea typeface="Oxygen"/>
                <a:cs typeface="Oxygen"/>
                <a:sym typeface="Oxygen"/>
              </a:rPr>
              <a:t>well tolerated.</a:t>
            </a:r>
            <a:r>
              <a:rPr lang="en" sz="1900" baseline="30000" dirty="0">
                <a:solidFill>
                  <a:schemeClr val="dk1"/>
                </a:solidFill>
                <a:highlight>
                  <a:schemeClr val="lt1"/>
                </a:highlight>
                <a:latin typeface="Oxygen"/>
                <a:ea typeface="Oxygen"/>
                <a:cs typeface="Oxygen"/>
                <a:sym typeface="Oxygen"/>
              </a:rPr>
              <a:t>39</a:t>
            </a:r>
            <a:endParaRPr sz="1900" baseline="30000" dirty="0">
              <a:solidFill>
                <a:schemeClr val="dk1"/>
              </a:solidFill>
              <a:highlight>
                <a:schemeClr val="lt1"/>
              </a:highlight>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1900" dirty="0">
                <a:solidFill>
                  <a:schemeClr val="dk1"/>
                </a:solidFill>
                <a:highlight>
                  <a:schemeClr val="lt1"/>
                </a:highlight>
                <a:latin typeface="Oxygen"/>
                <a:ea typeface="Oxygen"/>
                <a:cs typeface="Oxygen"/>
                <a:sym typeface="Oxygen"/>
              </a:rPr>
              <a:t>Canadian studies show improvement with doses as low as 2-5 mg daily.</a:t>
            </a:r>
            <a:endParaRPr sz="1900" dirty="0">
              <a:solidFill>
                <a:schemeClr val="dk1"/>
              </a:solidFill>
              <a:highlight>
                <a:schemeClr val="lt1"/>
              </a:highlight>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1900" dirty="0">
                <a:solidFill>
                  <a:schemeClr val="dk1"/>
                </a:solidFill>
                <a:latin typeface="Oxygen"/>
                <a:ea typeface="Oxygen"/>
                <a:cs typeface="Oxygen"/>
                <a:sym typeface="Oxygen"/>
              </a:rPr>
              <a:t>Many experts now believe that the threshold for the medical benefits of THC is far lower than previously thought. A sub-psychoactive dose as little as 2.5 mg of THC or less, with or without CBD, may offer many of the therapeutic benefits of cannabis, while avoiding intoxication.</a:t>
            </a:r>
            <a:r>
              <a:rPr lang="en" sz="1900" baseline="30000" dirty="0">
                <a:solidFill>
                  <a:schemeClr val="dk1"/>
                </a:solidFill>
                <a:latin typeface="Oxygen"/>
                <a:ea typeface="Oxygen"/>
                <a:cs typeface="Oxygen"/>
                <a:sym typeface="Oxygen"/>
              </a:rPr>
              <a:t>40</a:t>
            </a:r>
            <a:r>
              <a:rPr lang="en" sz="1900" dirty="0">
                <a:solidFill>
                  <a:schemeClr val="dk1"/>
                </a:solidFill>
                <a:latin typeface="Oxygen"/>
                <a:ea typeface="Oxygen"/>
                <a:cs typeface="Oxygen"/>
                <a:sym typeface="Oxygen"/>
              </a:rPr>
              <a:t> </a:t>
            </a:r>
            <a:endParaRPr sz="1900" dirty="0">
              <a:solidFill>
                <a:schemeClr val="dk1"/>
              </a:solidFill>
              <a:latin typeface="Oxygen"/>
              <a:ea typeface="Oxygen"/>
              <a:cs typeface="Oxygen"/>
              <a:sym typeface="Oxygen"/>
            </a:endParaRPr>
          </a:p>
          <a:p>
            <a:pPr marL="0" lvl="0" indent="0" algn="l" rtl="0">
              <a:spcBef>
                <a:spcPts val="1600"/>
              </a:spcBef>
              <a:spcAft>
                <a:spcPts val="1600"/>
              </a:spcAft>
              <a:buNone/>
            </a:pPr>
            <a:endParaRPr dirty="0">
              <a:latin typeface="Oxygen"/>
              <a:ea typeface="Oxygen"/>
              <a:cs typeface="Oxygen"/>
              <a:sym typeface="Oxyge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311700" y="159725"/>
            <a:ext cx="8520600" cy="85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CBD Dosing</a:t>
            </a:r>
            <a:endParaRPr sz="4800" b="1" dirty="0">
              <a:latin typeface="El Messiri"/>
              <a:ea typeface="El Messiri"/>
              <a:cs typeface="El Messiri"/>
              <a:sym typeface="El Messiri"/>
            </a:endParaRPr>
          </a:p>
        </p:txBody>
      </p:sp>
      <p:sp>
        <p:nvSpPr>
          <p:cNvPr id="242" name="Google Shape;242;p44"/>
          <p:cNvSpPr txBox="1">
            <a:spLocks noGrp="1"/>
          </p:cNvSpPr>
          <p:nvPr>
            <p:ph type="body" idx="1"/>
          </p:nvPr>
        </p:nvSpPr>
        <p:spPr>
          <a:xfrm>
            <a:off x="311700" y="862543"/>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None/>
            </a:pPr>
            <a:r>
              <a:rPr lang="en" dirty="0">
                <a:solidFill>
                  <a:srgbClr val="333333"/>
                </a:solidFill>
                <a:latin typeface="Oxygen"/>
                <a:ea typeface="Oxygen"/>
                <a:cs typeface="Oxygen"/>
                <a:sym typeface="Oxygen"/>
              </a:rPr>
              <a:t>Regarding CBD-rich cannabis dosing, some authors recommend starting with lower doses than those seen in clinical studies, starting with 5–20 mg CBD per day of oral preparations, in two or three divided doses.</a:t>
            </a:r>
            <a:r>
              <a:rPr lang="en" baseline="30000" dirty="0">
                <a:solidFill>
                  <a:srgbClr val="333333"/>
                </a:solidFill>
                <a:latin typeface="Oxygen"/>
                <a:ea typeface="Oxygen"/>
                <a:cs typeface="Oxygen"/>
                <a:sym typeface="Oxygen"/>
              </a:rPr>
              <a:t>41</a:t>
            </a:r>
            <a:r>
              <a:rPr lang="en" dirty="0">
                <a:solidFill>
                  <a:srgbClr val="333333"/>
                </a:solidFill>
                <a:latin typeface="Oxygen"/>
                <a:ea typeface="Oxygen"/>
                <a:cs typeface="Oxygen"/>
                <a:sym typeface="Oxygen"/>
              </a:rPr>
              <a:t> </a:t>
            </a:r>
            <a:endParaRPr dirty="0">
              <a:solidFill>
                <a:srgbClr val="333333"/>
              </a:solidFill>
              <a:latin typeface="Oxygen"/>
              <a:ea typeface="Oxygen"/>
              <a:cs typeface="Oxygen"/>
              <a:sym typeface="Oxygen"/>
            </a:endParaRPr>
          </a:p>
          <a:p>
            <a:pPr marL="0" lvl="0" indent="0" algn="l" rtl="0">
              <a:lnSpc>
                <a:spcPct val="150000"/>
              </a:lnSpc>
              <a:spcBef>
                <a:spcPts val="800"/>
              </a:spcBef>
              <a:spcAft>
                <a:spcPts val="0"/>
              </a:spcAft>
              <a:buNone/>
            </a:pPr>
            <a:r>
              <a:rPr lang="en" dirty="0">
                <a:solidFill>
                  <a:srgbClr val="333333"/>
                </a:solidFill>
                <a:latin typeface="Oxygen"/>
                <a:ea typeface="Oxygen"/>
                <a:cs typeface="Oxygen"/>
                <a:sym typeface="Oxygen"/>
              </a:rPr>
              <a:t>Seizure studies varied from 5-20mg/kg. </a:t>
            </a:r>
            <a:endParaRPr dirty="0">
              <a:solidFill>
                <a:srgbClr val="333333"/>
              </a:solidFill>
              <a:latin typeface="Oxygen"/>
              <a:ea typeface="Oxygen"/>
              <a:cs typeface="Oxygen"/>
              <a:sym typeface="Oxygen"/>
            </a:endParaRPr>
          </a:p>
          <a:p>
            <a:pPr marL="0" lvl="0" indent="0" algn="l" rtl="0">
              <a:lnSpc>
                <a:spcPct val="150000"/>
              </a:lnSpc>
              <a:spcBef>
                <a:spcPts val="800"/>
              </a:spcBef>
              <a:spcAft>
                <a:spcPts val="0"/>
              </a:spcAft>
              <a:buNone/>
            </a:pPr>
            <a:r>
              <a:rPr lang="en" dirty="0">
                <a:solidFill>
                  <a:srgbClr val="333333"/>
                </a:solidFill>
                <a:latin typeface="Oxygen"/>
                <a:ea typeface="Oxygen"/>
                <a:cs typeface="Oxygen"/>
                <a:sym typeface="Oxygen"/>
              </a:rPr>
              <a:t>Adding CBD allows higher doses of THC with less side effects. </a:t>
            </a:r>
            <a:endParaRPr dirty="0">
              <a:solidFill>
                <a:srgbClr val="333333"/>
              </a:solidFill>
              <a:latin typeface="Oxygen"/>
              <a:ea typeface="Oxygen"/>
              <a:cs typeface="Oxygen"/>
              <a:sym typeface="Oxygen"/>
            </a:endParaRPr>
          </a:p>
          <a:p>
            <a:pPr marL="0" lvl="0" indent="0" algn="l" rtl="0">
              <a:lnSpc>
                <a:spcPct val="150000"/>
              </a:lnSpc>
              <a:spcBef>
                <a:spcPts val="800"/>
              </a:spcBef>
              <a:spcAft>
                <a:spcPts val="0"/>
              </a:spcAft>
              <a:buNone/>
            </a:pPr>
            <a:r>
              <a:rPr lang="en" dirty="0">
                <a:solidFill>
                  <a:srgbClr val="333333"/>
                </a:solidFill>
                <a:latin typeface="Oxygen"/>
                <a:ea typeface="Oxygen"/>
                <a:cs typeface="Oxygen"/>
                <a:sym typeface="Oxygen"/>
              </a:rPr>
              <a:t>Most dosing is done with 1:1 ratio. </a:t>
            </a:r>
            <a:endParaRPr dirty="0">
              <a:solidFill>
                <a:srgbClr val="333333"/>
              </a:solidFill>
              <a:latin typeface="Oxygen"/>
              <a:ea typeface="Oxygen"/>
              <a:cs typeface="Oxygen"/>
              <a:sym typeface="Oxygen"/>
            </a:endParaRPr>
          </a:p>
          <a:p>
            <a:pPr marL="0" lvl="0" indent="0" algn="l" rtl="0">
              <a:lnSpc>
                <a:spcPct val="150000"/>
              </a:lnSpc>
              <a:spcBef>
                <a:spcPts val="800"/>
              </a:spcBef>
              <a:spcAft>
                <a:spcPts val="0"/>
              </a:spcAft>
              <a:buNone/>
            </a:pPr>
            <a:endParaRPr sz="1050" dirty="0">
              <a:solidFill>
                <a:srgbClr val="333333"/>
              </a:solidFill>
            </a:endParaRPr>
          </a:p>
          <a:p>
            <a:pPr marL="0" lvl="0" indent="0" algn="l" rtl="0">
              <a:lnSpc>
                <a:spcPct val="150000"/>
              </a:lnSpc>
              <a:spcBef>
                <a:spcPts val="800"/>
              </a:spcBef>
              <a:spcAft>
                <a:spcPts val="0"/>
              </a:spcAft>
              <a:buNone/>
            </a:pPr>
            <a:endParaRPr sz="1050" dirty="0">
              <a:solidFill>
                <a:srgbClr val="333333"/>
              </a:solidFill>
              <a:highlight>
                <a:schemeClr val="lt1"/>
              </a:highlight>
            </a:endParaRPr>
          </a:p>
          <a:p>
            <a:pPr marL="0" lvl="0" indent="0" algn="l" rtl="0">
              <a:lnSpc>
                <a:spcPct val="150000"/>
              </a:lnSpc>
              <a:spcBef>
                <a:spcPts val="1600"/>
              </a:spcBef>
              <a:spcAft>
                <a:spcPts val="0"/>
              </a:spcAft>
              <a:buNone/>
            </a:pPr>
            <a:endParaRPr sz="1050" dirty="0">
              <a:solidFill>
                <a:srgbClr val="333333"/>
              </a:solidFill>
              <a:highlight>
                <a:schemeClr val="lt1"/>
              </a:highlight>
            </a:endParaRPr>
          </a:p>
          <a:p>
            <a:pPr marL="0" lvl="0" indent="0" algn="l" rtl="0">
              <a:lnSpc>
                <a:spcPct val="150000"/>
              </a:lnSpc>
              <a:spcBef>
                <a:spcPts val="1600"/>
              </a:spcBef>
              <a:spcAft>
                <a:spcPts val="0"/>
              </a:spcAft>
              <a:buClr>
                <a:schemeClr val="dk1"/>
              </a:buClr>
              <a:buSzPts val="1100"/>
              <a:buFont typeface="Arial"/>
              <a:buNone/>
            </a:pPr>
            <a:r>
              <a:rPr lang="en" dirty="0">
                <a:solidFill>
                  <a:schemeClr val="dk1"/>
                </a:solidFill>
                <a:highlight>
                  <a:schemeClr val="lt1"/>
                </a:highlight>
                <a:latin typeface="Oxygen"/>
                <a:ea typeface="Oxygen"/>
                <a:cs typeface="Oxygen"/>
                <a:sym typeface="Oxygen"/>
              </a:rPr>
              <a:t> </a:t>
            </a:r>
            <a:endParaRPr dirty="0">
              <a:solidFill>
                <a:schemeClr val="dk1"/>
              </a:solidFill>
              <a:highlight>
                <a:schemeClr val="lt1"/>
              </a:highlight>
              <a:latin typeface="Oxygen"/>
              <a:ea typeface="Oxygen"/>
              <a:cs typeface="Oxygen"/>
              <a:sym typeface="Oxygen"/>
            </a:endParaRPr>
          </a:p>
          <a:p>
            <a:pPr marL="0" lvl="0" indent="0" algn="l" rtl="0">
              <a:lnSpc>
                <a:spcPct val="150000"/>
              </a:lnSpc>
              <a:spcBef>
                <a:spcPts val="1600"/>
              </a:spcBef>
              <a:spcAft>
                <a:spcPts val="16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xfrm>
            <a:off x="228050" y="188175"/>
            <a:ext cx="8520600" cy="75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Recommended?</a:t>
            </a:r>
            <a:endParaRPr sz="4800" b="1" dirty="0">
              <a:latin typeface="El Messiri"/>
              <a:ea typeface="El Messiri"/>
              <a:cs typeface="El Messiri"/>
              <a:sym typeface="El Messiri"/>
            </a:endParaRPr>
          </a:p>
        </p:txBody>
      </p:sp>
      <p:sp>
        <p:nvSpPr>
          <p:cNvPr id="248" name="Google Shape;248;p45"/>
          <p:cNvSpPr txBox="1">
            <a:spLocks noGrp="1"/>
          </p:cNvSpPr>
          <p:nvPr>
            <p:ph type="body" idx="1"/>
          </p:nvPr>
        </p:nvSpPr>
        <p:spPr>
          <a:xfrm>
            <a:off x="311700" y="1152475"/>
            <a:ext cx="8196680" cy="37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latin typeface="Oxygen"/>
                <a:ea typeface="Oxygen"/>
                <a:cs typeface="Oxygen"/>
                <a:sym typeface="Oxygen"/>
              </a:rPr>
              <a:t>Marijuana and its components have been proposed for various medicinal purposes, such as chronic severe pain, refractory nausea and vomiting, anorexia and cachexia, glaucoma, and seizures. Although none have been proven to have greater efficacy than other currently available medications, benefits may be seen as an adjunctive medication. </a:t>
            </a:r>
            <a:endParaRPr sz="2200" dirty="0">
              <a:solidFill>
                <a:schemeClr val="dk1"/>
              </a:solidFill>
              <a:latin typeface="Oxygen"/>
              <a:ea typeface="Oxygen"/>
              <a:cs typeface="Oxygen"/>
              <a:sym typeface="Oxygen"/>
            </a:endParaRPr>
          </a:p>
          <a:p>
            <a:pPr marL="0" lvl="0" indent="0" algn="l" rtl="0">
              <a:spcBef>
                <a:spcPts val="1600"/>
              </a:spcBef>
              <a:spcAft>
                <a:spcPts val="0"/>
              </a:spcAft>
              <a:buNone/>
            </a:pPr>
            <a:endParaRPr sz="22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endParaRPr sz="2200" dirty="0">
              <a:solidFill>
                <a:schemeClr val="dk1"/>
              </a:solidFill>
              <a:highlight>
                <a:schemeClr val="lt1"/>
              </a:highlight>
              <a:latin typeface="Oxygen"/>
              <a:ea typeface="Oxygen"/>
              <a:cs typeface="Oxygen"/>
              <a:sym typeface="Oxygen"/>
            </a:endParaRPr>
          </a:p>
          <a:p>
            <a:pPr marL="0" lvl="0" indent="0" algn="l" rtl="0">
              <a:spcBef>
                <a:spcPts val="1600"/>
              </a:spcBef>
              <a:spcAft>
                <a:spcPts val="1600"/>
              </a:spcAft>
              <a:buNone/>
            </a:pPr>
            <a:endParaRPr sz="2200" dirty="0">
              <a:latin typeface="Oxygen"/>
              <a:ea typeface="Oxygen"/>
              <a:cs typeface="Oxygen"/>
              <a:sym typeface="Oxyge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252"/>
        <p:cNvGrpSpPr/>
        <p:nvPr/>
      </p:nvGrpSpPr>
      <p:grpSpPr>
        <a:xfrm>
          <a:off x="0" y="0"/>
          <a:ext cx="0" cy="0"/>
          <a:chOff x="0" y="0"/>
          <a:chExt cx="0" cy="0"/>
        </a:xfrm>
      </p:grpSpPr>
      <p:sp>
        <p:nvSpPr>
          <p:cNvPr id="253" name="Google Shape;253;p46"/>
          <p:cNvSpPr txBox="1">
            <a:spLocks noGrp="1"/>
          </p:cNvSpPr>
          <p:nvPr>
            <p:ph type="body" idx="1"/>
          </p:nvPr>
        </p:nvSpPr>
        <p:spPr>
          <a:xfrm>
            <a:off x="300549" y="604800"/>
            <a:ext cx="8520600" cy="4538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600"/>
              </a:spcAft>
              <a:buNone/>
            </a:pPr>
            <a:r>
              <a:rPr lang="en" sz="2000" dirty="0">
                <a:solidFill>
                  <a:schemeClr val="dk1"/>
                </a:solidFill>
                <a:latin typeface="Oxygen"/>
                <a:ea typeface="Oxygen"/>
                <a:cs typeface="Oxygen"/>
                <a:sym typeface="Oxygen"/>
              </a:rPr>
              <a:t>Despite legalization by several states, marijuana use is still </a:t>
            </a:r>
            <a:r>
              <a:rPr lang="en" sz="2000" b="1" dirty="0">
                <a:solidFill>
                  <a:schemeClr val="dk1"/>
                </a:solidFill>
                <a:latin typeface="Oxygen"/>
                <a:ea typeface="Oxygen"/>
                <a:cs typeface="Oxygen"/>
                <a:sym typeface="Oxygen"/>
              </a:rPr>
              <a:t>illegal</a:t>
            </a:r>
            <a:r>
              <a:rPr lang="en" sz="2000" dirty="0">
                <a:solidFill>
                  <a:schemeClr val="dk1"/>
                </a:solidFill>
                <a:latin typeface="Oxygen"/>
                <a:ea typeface="Oxygen"/>
                <a:cs typeface="Oxygen"/>
                <a:sym typeface="Oxygen"/>
              </a:rPr>
              <a:t> in the United States at the Federal level and there are no controlled clinical studies to support marijuana’s efficacy for symptom management. </a:t>
            </a:r>
            <a:endParaRPr sz="2000" dirty="0">
              <a:solidFill>
                <a:schemeClr val="dk1"/>
              </a:solidFill>
              <a:latin typeface="Oxygen"/>
              <a:ea typeface="Oxygen"/>
              <a:cs typeface="Oxygen"/>
              <a:sym typeface="Oxygen"/>
            </a:endParaRPr>
          </a:p>
          <a:p>
            <a:pPr marL="0" lvl="0" indent="0" algn="l" rtl="0">
              <a:lnSpc>
                <a:spcPct val="150000"/>
              </a:lnSpc>
              <a:spcBef>
                <a:spcPts val="1600"/>
              </a:spcBef>
              <a:spcAft>
                <a:spcPts val="600"/>
              </a:spcAft>
              <a:buClr>
                <a:schemeClr val="dk1"/>
              </a:buClr>
              <a:buSzPts val="1100"/>
              <a:buFont typeface="Arial"/>
              <a:buNone/>
            </a:pPr>
            <a:r>
              <a:rPr lang="en" sz="2000" dirty="0">
                <a:solidFill>
                  <a:schemeClr val="dk1"/>
                </a:solidFill>
                <a:latin typeface="Oxygen"/>
                <a:ea typeface="Oxygen"/>
                <a:cs typeface="Oxygen"/>
                <a:sym typeface="Oxygen"/>
              </a:rPr>
              <a:t>Furthermore, there can be disturbing central nervous system side effects, particularly among older individuals.</a:t>
            </a:r>
            <a:endParaRPr sz="2000" dirty="0">
              <a:solidFill>
                <a:schemeClr val="dk1"/>
              </a:solidFill>
              <a:latin typeface="Oxygen"/>
              <a:ea typeface="Oxygen"/>
              <a:cs typeface="Oxygen"/>
              <a:sym typeface="Oxygen"/>
            </a:endParaRPr>
          </a:p>
          <a:p>
            <a:pPr marL="0" lvl="0" indent="0" algn="l" rtl="0">
              <a:lnSpc>
                <a:spcPct val="100000"/>
              </a:lnSpc>
              <a:spcBef>
                <a:spcPts val="1600"/>
              </a:spcBef>
              <a:spcAft>
                <a:spcPts val="600"/>
              </a:spcAft>
              <a:buNone/>
            </a:pPr>
            <a:endParaRPr sz="2000" dirty="0">
              <a:solidFill>
                <a:schemeClr val="dk1"/>
              </a:solidFill>
              <a:latin typeface="Oxygen"/>
              <a:ea typeface="Oxygen"/>
              <a:cs typeface="Oxygen"/>
              <a:sym typeface="Oxygen"/>
            </a:endParaRPr>
          </a:p>
          <a:p>
            <a:pPr marL="0" lvl="0" indent="0" algn="l" rtl="0">
              <a:lnSpc>
                <a:spcPct val="100000"/>
              </a:lnSpc>
              <a:spcBef>
                <a:spcPts val="1600"/>
              </a:spcBef>
              <a:spcAft>
                <a:spcPts val="600"/>
              </a:spcAft>
              <a:buNone/>
            </a:pPr>
            <a:endParaRPr sz="2000" dirty="0">
              <a:solidFill>
                <a:schemeClr val="dk1"/>
              </a:solidFill>
              <a:highlight>
                <a:srgbClr val="FFFFFF"/>
              </a:highlight>
              <a:latin typeface="Oxygen"/>
              <a:ea typeface="Oxygen"/>
              <a:cs typeface="Oxygen"/>
              <a:sym typeface="Oxyge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7"/>
        <p:cNvGrpSpPr/>
        <p:nvPr/>
      </p:nvGrpSpPr>
      <p:grpSpPr>
        <a:xfrm>
          <a:off x="0" y="0"/>
          <a:ext cx="0" cy="0"/>
          <a:chOff x="0" y="0"/>
          <a:chExt cx="0" cy="0"/>
        </a:xfrm>
      </p:grpSpPr>
      <p:sp>
        <p:nvSpPr>
          <p:cNvPr id="258" name="Google Shape;258;p47"/>
          <p:cNvSpPr txBox="1">
            <a:spLocks noGrp="1"/>
          </p:cNvSpPr>
          <p:nvPr>
            <p:ph type="body" idx="1"/>
          </p:nvPr>
        </p:nvSpPr>
        <p:spPr>
          <a:xfrm>
            <a:off x="311700" y="285500"/>
            <a:ext cx="6579754" cy="42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dk1"/>
                </a:solidFill>
                <a:latin typeface="Oxygen"/>
                <a:ea typeface="Oxygen"/>
                <a:cs typeface="Oxygen"/>
                <a:sym typeface="Oxygen"/>
              </a:rPr>
              <a:t>Problems with recommending:</a:t>
            </a:r>
            <a:endParaRPr sz="2400" b="1" dirty="0">
              <a:solidFill>
                <a:schemeClr val="dk1"/>
              </a:solidFill>
              <a:latin typeface="Oxygen"/>
              <a:ea typeface="Oxygen"/>
              <a:cs typeface="Oxygen"/>
              <a:sym typeface="Oxygen"/>
            </a:endParaRPr>
          </a:p>
          <a:p>
            <a:pPr marL="457200" lvl="0" indent="-381000" algn="l" rtl="0">
              <a:lnSpc>
                <a:spcPct val="100000"/>
              </a:lnSpc>
              <a:spcBef>
                <a:spcPts val="1600"/>
              </a:spcBef>
              <a:spcAft>
                <a:spcPts val="1200"/>
              </a:spcAft>
              <a:buClr>
                <a:schemeClr val="dk1"/>
              </a:buClr>
              <a:buSzPts val="2400"/>
              <a:buFont typeface="Oxygen"/>
              <a:buChar char="●"/>
            </a:pPr>
            <a:r>
              <a:rPr lang="en" sz="2000" dirty="0">
                <a:solidFill>
                  <a:schemeClr val="dk1"/>
                </a:solidFill>
                <a:latin typeface="Oxygen"/>
                <a:ea typeface="Oxygen"/>
                <a:cs typeface="Oxygen"/>
                <a:sym typeface="Oxygen"/>
              </a:rPr>
              <a:t>The differences in cannabinoid concentrations across strains of cannabis and available products</a:t>
            </a:r>
            <a:endParaRPr sz="2000" dirty="0">
              <a:solidFill>
                <a:schemeClr val="dk1"/>
              </a:solidFill>
              <a:latin typeface="Oxygen"/>
              <a:ea typeface="Oxygen"/>
              <a:cs typeface="Oxygen"/>
              <a:sym typeface="Oxygen"/>
            </a:endParaRPr>
          </a:p>
          <a:p>
            <a:pPr marL="457200" lvl="0" indent="-381000" algn="l" rtl="0">
              <a:lnSpc>
                <a:spcPct val="100000"/>
              </a:lnSpc>
              <a:spcBef>
                <a:spcPts val="0"/>
              </a:spcBef>
              <a:spcAft>
                <a:spcPts val="1200"/>
              </a:spcAft>
              <a:buClr>
                <a:schemeClr val="dk1"/>
              </a:buClr>
              <a:buSzPts val="2400"/>
              <a:buFont typeface="Oxygen"/>
              <a:buChar char="●"/>
            </a:pPr>
            <a:r>
              <a:rPr lang="en" sz="2000" dirty="0">
                <a:solidFill>
                  <a:schemeClr val="dk1"/>
                </a:solidFill>
                <a:latin typeface="Oxygen"/>
                <a:ea typeface="Oxygen"/>
                <a:cs typeface="Oxygen"/>
                <a:sym typeface="Oxygen"/>
              </a:rPr>
              <a:t>Inability to stipulate, know, or titrate the dose taken by the patient</a:t>
            </a:r>
            <a:endParaRPr sz="2000" dirty="0">
              <a:solidFill>
                <a:schemeClr val="dk1"/>
              </a:solidFill>
              <a:latin typeface="Oxygen"/>
              <a:ea typeface="Oxygen"/>
              <a:cs typeface="Oxygen"/>
              <a:sym typeface="Oxygen"/>
            </a:endParaRPr>
          </a:p>
          <a:p>
            <a:pPr marL="457200" lvl="0" indent="-381000" algn="l" rtl="0">
              <a:lnSpc>
                <a:spcPct val="100000"/>
              </a:lnSpc>
              <a:spcBef>
                <a:spcPts val="0"/>
              </a:spcBef>
              <a:spcAft>
                <a:spcPts val="1200"/>
              </a:spcAft>
              <a:buClr>
                <a:schemeClr val="dk1"/>
              </a:buClr>
              <a:buSzPts val="2400"/>
              <a:buFont typeface="Oxygen"/>
              <a:buChar char="●"/>
            </a:pPr>
            <a:r>
              <a:rPr lang="en" sz="2000" dirty="0">
                <a:solidFill>
                  <a:schemeClr val="dk1"/>
                </a:solidFill>
                <a:latin typeface="Oxygen"/>
                <a:ea typeface="Oxygen"/>
                <a:cs typeface="Oxygen"/>
                <a:sym typeface="Oxygen"/>
              </a:rPr>
              <a:t>The lack of information about potential drug-drug interactions</a:t>
            </a:r>
            <a:endParaRPr sz="2000" dirty="0">
              <a:solidFill>
                <a:schemeClr val="dk1"/>
              </a:solidFill>
              <a:latin typeface="Oxygen"/>
              <a:ea typeface="Oxygen"/>
              <a:cs typeface="Oxygen"/>
              <a:sym typeface="Oxygen"/>
            </a:endParaRPr>
          </a:p>
          <a:p>
            <a:pPr marL="457200" lvl="0" indent="-381000" algn="l" rtl="0">
              <a:lnSpc>
                <a:spcPct val="100000"/>
              </a:lnSpc>
              <a:spcBef>
                <a:spcPts val="0"/>
              </a:spcBef>
              <a:spcAft>
                <a:spcPts val="1200"/>
              </a:spcAft>
              <a:buClr>
                <a:schemeClr val="dk1"/>
              </a:buClr>
              <a:buSzPts val="2400"/>
              <a:buFont typeface="Oxygen"/>
              <a:buChar char="●"/>
            </a:pPr>
            <a:r>
              <a:rPr lang="en" sz="2000" dirty="0">
                <a:solidFill>
                  <a:schemeClr val="dk1"/>
                </a:solidFill>
                <a:latin typeface="Oxygen"/>
                <a:ea typeface="Oxygen"/>
                <a:cs typeface="Oxygen"/>
                <a:sym typeface="Oxygen"/>
              </a:rPr>
              <a:t>Concerns about respiratory effects and cancer risk in cannabis smokers</a:t>
            </a:r>
            <a:endParaRPr sz="2000" dirty="0">
              <a:solidFill>
                <a:schemeClr val="dk1"/>
              </a:solidFill>
              <a:latin typeface="Oxygen"/>
              <a:ea typeface="Oxygen"/>
              <a:cs typeface="Oxygen"/>
              <a:sym typeface="Oxygen"/>
            </a:endParaRPr>
          </a:p>
          <a:p>
            <a:pPr marL="0" lvl="0" indent="0" algn="l" rtl="0">
              <a:spcBef>
                <a:spcPts val="1600"/>
              </a:spcBef>
              <a:spcAft>
                <a:spcPts val="1600"/>
              </a:spcAft>
              <a:buNone/>
            </a:pPr>
            <a:endParaRPr sz="2400" dirty="0">
              <a:latin typeface="Oxygen"/>
              <a:ea typeface="Oxygen"/>
              <a:cs typeface="Oxygen"/>
              <a:sym typeface="Oxyge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62"/>
        <p:cNvGrpSpPr/>
        <p:nvPr/>
      </p:nvGrpSpPr>
      <p:grpSpPr>
        <a:xfrm>
          <a:off x="0" y="0"/>
          <a:ext cx="0" cy="0"/>
          <a:chOff x="0" y="0"/>
          <a:chExt cx="0" cy="0"/>
        </a:xfrm>
      </p:grpSpPr>
      <p:sp>
        <p:nvSpPr>
          <p:cNvPr id="263" name="Google Shape;263;p48"/>
          <p:cNvSpPr txBox="1">
            <a:spLocks noGrp="1"/>
          </p:cNvSpPr>
          <p:nvPr>
            <p:ph type="title"/>
          </p:nvPr>
        </p:nvSpPr>
        <p:spPr>
          <a:xfrm>
            <a:off x="311700" y="125450"/>
            <a:ext cx="8520600" cy="892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More Studies Needed</a:t>
            </a:r>
            <a:r>
              <a:rPr lang="en" dirty="0">
                <a:latin typeface="El Messiri"/>
                <a:ea typeface="El Messiri"/>
                <a:cs typeface="El Messiri"/>
                <a:sym typeface="El Messiri"/>
              </a:rPr>
              <a:t> </a:t>
            </a:r>
            <a:endParaRPr dirty="0">
              <a:latin typeface="El Messiri"/>
              <a:ea typeface="El Messiri"/>
              <a:cs typeface="El Messiri"/>
              <a:sym typeface="El Messiri"/>
            </a:endParaRPr>
          </a:p>
        </p:txBody>
      </p:sp>
      <p:sp>
        <p:nvSpPr>
          <p:cNvPr id="264" name="Google Shape;264;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22222"/>
                </a:solidFill>
                <a:latin typeface="Oxygen"/>
                <a:ea typeface="Oxygen"/>
                <a:cs typeface="Oxygen"/>
                <a:sym typeface="Oxygen"/>
              </a:rPr>
              <a:t>Many of the hurdles involve controlling the quality and dosing of cannabis with what is legally available to researchers. </a:t>
            </a:r>
            <a:endParaRPr dirty="0">
              <a:solidFill>
                <a:srgbClr val="222222"/>
              </a:solidFill>
              <a:latin typeface="Oxygen"/>
              <a:ea typeface="Oxygen"/>
              <a:cs typeface="Oxygen"/>
              <a:sym typeface="Oxygen"/>
            </a:endParaRPr>
          </a:p>
          <a:p>
            <a:pPr marL="0" lvl="0" indent="0" algn="l" rtl="0">
              <a:spcBef>
                <a:spcPts val="1600"/>
              </a:spcBef>
              <a:spcAft>
                <a:spcPts val="0"/>
              </a:spcAft>
              <a:buNone/>
            </a:pPr>
            <a:r>
              <a:rPr lang="en" dirty="0">
                <a:solidFill>
                  <a:srgbClr val="222222"/>
                </a:solidFill>
                <a:latin typeface="Oxygen"/>
                <a:ea typeface="Oxygen"/>
                <a:cs typeface="Oxygen"/>
                <a:sym typeface="Oxygen"/>
              </a:rPr>
              <a:t>Additionally, a number of the current studies are not controlled clinical trials in which a placebo or alternative medicine is used. </a:t>
            </a:r>
            <a:endParaRPr dirty="0">
              <a:solidFill>
                <a:srgbClr val="222222"/>
              </a:solidFill>
              <a:latin typeface="Oxygen"/>
              <a:ea typeface="Oxygen"/>
              <a:cs typeface="Oxygen"/>
              <a:sym typeface="Oxygen"/>
            </a:endParaRPr>
          </a:p>
          <a:p>
            <a:pPr marL="0" lvl="0" indent="0" algn="l" rtl="0">
              <a:spcBef>
                <a:spcPts val="1600"/>
              </a:spcBef>
              <a:spcAft>
                <a:spcPts val="0"/>
              </a:spcAft>
              <a:buNone/>
            </a:pPr>
            <a:r>
              <a:rPr lang="en" dirty="0">
                <a:solidFill>
                  <a:srgbClr val="222222"/>
                </a:solidFill>
                <a:latin typeface="Oxygen"/>
                <a:ea typeface="Oxygen"/>
                <a:cs typeface="Oxygen"/>
                <a:sym typeface="Oxygen"/>
              </a:rPr>
              <a:t>Without more of these comparative studies, scientific evidence on the therapeutic effects of cannabis will remain in question.  If we really want a definitive answer as to whether marijuana is valuable for symptom management, it needs to be evaluated using the same standards as other medications.</a:t>
            </a:r>
            <a:endParaRPr dirty="0">
              <a:solidFill>
                <a:srgbClr val="222222"/>
              </a:solidFill>
              <a:latin typeface="Oxygen"/>
              <a:ea typeface="Oxygen"/>
              <a:cs typeface="Oxygen"/>
              <a:sym typeface="Oxygen"/>
            </a:endParaRPr>
          </a:p>
          <a:p>
            <a:pPr marL="0" lvl="0" indent="0" algn="l" rtl="0">
              <a:spcBef>
                <a:spcPts val="1600"/>
              </a:spcBef>
              <a:spcAft>
                <a:spcPts val="1600"/>
              </a:spcAft>
              <a:buNone/>
            </a:pPr>
            <a:endParaRPr sz="1100" dirty="0">
              <a:solidFill>
                <a:schemeClr val="dk1"/>
              </a:solidFill>
              <a:highlight>
                <a:srgbClr val="FFFFFF"/>
              </a:highlight>
              <a:latin typeface="Oxygen"/>
              <a:ea typeface="Oxygen"/>
              <a:cs typeface="Oxygen"/>
              <a:sym typeface="Oxyge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68"/>
        <p:cNvGrpSpPr/>
        <p:nvPr/>
      </p:nvGrpSpPr>
      <p:grpSpPr>
        <a:xfrm>
          <a:off x="0" y="0"/>
          <a:ext cx="0" cy="0"/>
          <a:chOff x="0" y="0"/>
          <a:chExt cx="0" cy="0"/>
        </a:xfrm>
      </p:grpSpPr>
      <p:sp>
        <p:nvSpPr>
          <p:cNvPr id="269" name="Google Shape;269;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00000"/>
                </a:solidFill>
                <a:latin typeface="El Messiri"/>
                <a:ea typeface="El Messiri"/>
                <a:cs typeface="El Messiri"/>
                <a:sym typeface="El Messiri"/>
              </a:rPr>
              <a:t>Comments?</a:t>
            </a:r>
            <a:endParaRPr sz="4800">
              <a:solidFill>
                <a:srgbClr val="000000"/>
              </a:solidFill>
              <a:latin typeface="El Messiri"/>
              <a:ea typeface="El Messiri"/>
              <a:cs typeface="El Messiri"/>
              <a:sym typeface="El Messiri"/>
            </a:endParaRPr>
          </a:p>
          <a:p>
            <a:pPr marL="0" lvl="0" indent="0" algn="ctr" rtl="0">
              <a:spcBef>
                <a:spcPts val="1600"/>
              </a:spcBef>
              <a:spcAft>
                <a:spcPts val="1600"/>
              </a:spcAft>
              <a:buNone/>
            </a:pPr>
            <a:r>
              <a:rPr lang="en" sz="4800">
                <a:solidFill>
                  <a:srgbClr val="000000"/>
                </a:solidFill>
                <a:latin typeface="El Messiri"/>
                <a:ea typeface="El Messiri"/>
                <a:cs typeface="El Messiri"/>
                <a:sym typeface="El Messiri"/>
              </a:rPr>
              <a:t>Questions?</a:t>
            </a:r>
            <a:endParaRPr sz="4800">
              <a:solidFill>
                <a:srgbClr val="000000"/>
              </a:solidFill>
              <a:latin typeface="El Messiri"/>
              <a:ea typeface="El Messiri"/>
              <a:cs typeface="El Messiri"/>
              <a:sym typeface="El Messi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73"/>
        <p:cNvGrpSpPr/>
        <p:nvPr/>
      </p:nvGrpSpPr>
      <p:grpSpPr>
        <a:xfrm>
          <a:off x="0" y="0"/>
          <a:ext cx="0" cy="0"/>
          <a:chOff x="0" y="0"/>
          <a:chExt cx="0" cy="0"/>
        </a:xfrm>
      </p:grpSpPr>
      <p:sp>
        <p:nvSpPr>
          <p:cNvPr id="274" name="Google Shape;274;p50"/>
          <p:cNvSpPr txBox="1">
            <a:spLocks noGrp="1"/>
          </p:cNvSpPr>
          <p:nvPr>
            <p:ph type="title"/>
          </p:nvPr>
        </p:nvSpPr>
        <p:spPr>
          <a:xfrm>
            <a:off x="311700" y="182880"/>
            <a:ext cx="8520600" cy="842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What is double effect</a:t>
            </a:r>
            <a:endParaRPr sz="4800" b="1" dirty="0">
              <a:latin typeface="El Messiri"/>
              <a:ea typeface="El Messiri"/>
              <a:cs typeface="El Messiri"/>
              <a:sym typeface="El Messiri"/>
            </a:endParaRPr>
          </a:p>
        </p:txBody>
      </p:sp>
      <p:sp>
        <p:nvSpPr>
          <p:cNvPr id="275" name="Google Shape;275;p50"/>
          <p:cNvSpPr txBox="1">
            <a:spLocks noGrp="1"/>
          </p:cNvSpPr>
          <p:nvPr>
            <p:ph type="body" idx="1"/>
          </p:nvPr>
        </p:nvSpPr>
        <p:spPr>
          <a:xfrm>
            <a:off x="311700" y="995625"/>
            <a:ext cx="8218983" cy="45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rgbClr val="000000"/>
                </a:solidFill>
                <a:latin typeface="Oxygen"/>
                <a:ea typeface="Oxygen"/>
                <a:cs typeface="Oxygen"/>
                <a:sym typeface="Oxygen"/>
              </a:rPr>
              <a:t>The traditional rule of double effect specifies that an action with 2 possible effects, one good and one bad, is morally permitted if the action:</a:t>
            </a:r>
            <a:endParaRPr sz="17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600" dirty="0">
                <a:solidFill>
                  <a:srgbClr val="000000"/>
                </a:solidFill>
                <a:latin typeface="Oxygen"/>
                <a:ea typeface="Oxygen"/>
                <a:cs typeface="Oxygen"/>
                <a:sym typeface="Oxygen"/>
              </a:rPr>
              <a:t>1. is not in itself immoral (It must be good or morally neutral).</a:t>
            </a:r>
            <a:endParaRPr sz="16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600" dirty="0">
                <a:solidFill>
                  <a:srgbClr val="000000"/>
                </a:solidFill>
                <a:latin typeface="Oxygen"/>
                <a:ea typeface="Oxygen"/>
                <a:cs typeface="Oxygen"/>
                <a:sym typeface="Oxygen"/>
              </a:rPr>
              <a:t>2. The physician intent must be good. The intention of achieving the possible good effect without intending the possible bad effect even though it may be foreseen.</a:t>
            </a:r>
            <a:endParaRPr sz="16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600" dirty="0">
                <a:solidFill>
                  <a:srgbClr val="000000"/>
                </a:solidFill>
                <a:latin typeface="Oxygen"/>
                <a:ea typeface="Oxygen"/>
                <a:cs typeface="Oxygen"/>
                <a:sym typeface="Oxygen"/>
              </a:rPr>
              <a:t>3. does not bring about the possible good effect by means of the possible bad effect. The good effect must be produced directly by the action, not by the bad effect. Death cannot be the means to a good effect. The medicine is the good effect of pain relief. </a:t>
            </a:r>
            <a:endParaRPr sz="1600" dirty="0">
              <a:solidFill>
                <a:srgbClr val="000000"/>
              </a:solidFill>
              <a:latin typeface="Oxygen"/>
              <a:ea typeface="Oxygen"/>
              <a:cs typeface="Oxygen"/>
              <a:sym typeface="Oxygen"/>
            </a:endParaRPr>
          </a:p>
          <a:p>
            <a:pPr marL="274320" lvl="0" indent="-274320" algn="l" rtl="0">
              <a:spcBef>
                <a:spcPts val="1600"/>
              </a:spcBef>
              <a:spcAft>
                <a:spcPts val="1600"/>
              </a:spcAft>
              <a:buNone/>
            </a:pPr>
            <a:r>
              <a:rPr lang="en" sz="1600" dirty="0">
                <a:solidFill>
                  <a:srgbClr val="000000"/>
                </a:solidFill>
                <a:latin typeface="Oxygen"/>
                <a:ea typeface="Oxygen"/>
                <a:cs typeface="Oxygen"/>
                <a:sym typeface="Oxygen"/>
              </a:rPr>
              <a:t>4. is undertaken for a proportionately grave reason. The Good effect must exceed or balance the bad.</a:t>
            </a:r>
            <a:r>
              <a:rPr lang="en" sz="1600" baseline="30000" dirty="0">
                <a:solidFill>
                  <a:srgbClr val="000000"/>
                </a:solidFill>
                <a:latin typeface="Oxygen"/>
                <a:ea typeface="Oxygen"/>
                <a:cs typeface="Oxygen"/>
                <a:sym typeface="Oxygen"/>
              </a:rPr>
              <a:t>22 </a:t>
            </a:r>
            <a:endParaRPr sz="1600" baseline="30000" dirty="0">
              <a:solidFill>
                <a:srgbClr val="000000"/>
              </a:solidFill>
              <a:latin typeface="Oxygen"/>
              <a:ea typeface="Oxygen"/>
              <a:cs typeface="Oxygen"/>
              <a:sym typeface="Oxyge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79"/>
        <p:cNvGrpSpPr/>
        <p:nvPr/>
      </p:nvGrpSpPr>
      <p:grpSpPr>
        <a:xfrm>
          <a:off x="0" y="0"/>
          <a:ext cx="0" cy="0"/>
          <a:chOff x="0" y="0"/>
          <a:chExt cx="0" cy="0"/>
        </a:xfrm>
      </p:grpSpPr>
      <p:sp>
        <p:nvSpPr>
          <p:cNvPr id="280" name="Google Shape;280;p51"/>
          <p:cNvSpPr txBox="1">
            <a:spLocks noGrp="1"/>
          </p:cNvSpPr>
          <p:nvPr>
            <p:ph type="title"/>
          </p:nvPr>
        </p:nvSpPr>
        <p:spPr>
          <a:xfrm>
            <a:off x="274320" y="182880"/>
            <a:ext cx="8520600" cy="882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Double Effect</a:t>
            </a:r>
            <a:endParaRPr sz="4800" b="1" dirty="0">
              <a:latin typeface="El Messiri"/>
              <a:ea typeface="El Messiri"/>
              <a:cs typeface="El Messiri"/>
              <a:sym typeface="El Messiri"/>
            </a:endParaRPr>
          </a:p>
        </p:txBody>
      </p:sp>
      <p:sp>
        <p:nvSpPr>
          <p:cNvPr id="281" name="Google Shape;281;p51"/>
          <p:cNvSpPr txBox="1">
            <a:spLocks noGrp="1"/>
          </p:cNvSpPr>
          <p:nvPr>
            <p:ph type="body" idx="1"/>
          </p:nvPr>
        </p:nvSpPr>
        <p:spPr>
          <a:xfrm>
            <a:off x="274320" y="1065780"/>
            <a:ext cx="8609276" cy="38786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00000"/>
                </a:solidFill>
                <a:latin typeface="Oxygen"/>
                <a:ea typeface="Oxygen"/>
                <a:cs typeface="Oxygen"/>
                <a:sym typeface="Oxygen"/>
              </a:rPr>
              <a:t>The doctrine states that it is the </a:t>
            </a:r>
            <a:r>
              <a:rPr lang="en" sz="1600" b="1" i="1" dirty="0">
                <a:solidFill>
                  <a:srgbClr val="000000"/>
                </a:solidFill>
                <a:latin typeface="Oxygen"/>
                <a:ea typeface="Oxygen"/>
                <a:cs typeface="Oxygen"/>
                <a:sym typeface="Oxygen"/>
              </a:rPr>
              <a:t>intention</a:t>
            </a:r>
            <a:r>
              <a:rPr lang="en" sz="1600" dirty="0">
                <a:solidFill>
                  <a:srgbClr val="000000"/>
                </a:solidFill>
                <a:latin typeface="Oxygen"/>
                <a:ea typeface="Oxygen"/>
                <a:cs typeface="Oxygen"/>
                <a:sym typeface="Oxygen"/>
              </a:rPr>
              <a:t> of the treatment that guides its ethical validity.</a:t>
            </a:r>
            <a:endParaRPr sz="1600" dirty="0">
              <a:solidFill>
                <a:srgbClr val="000000"/>
              </a:solidFill>
              <a:latin typeface="Oxygen"/>
              <a:ea typeface="Oxygen"/>
              <a:cs typeface="Oxygen"/>
              <a:sym typeface="Oxygen"/>
            </a:endParaRPr>
          </a:p>
          <a:p>
            <a:pPr marL="0" lvl="0" indent="0" algn="l" rtl="0">
              <a:spcBef>
                <a:spcPts val="1600"/>
              </a:spcBef>
              <a:spcAft>
                <a:spcPts val="0"/>
              </a:spcAft>
              <a:buNone/>
            </a:pPr>
            <a:r>
              <a:rPr lang="en" sz="1600" dirty="0">
                <a:solidFill>
                  <a:srgbClr val="000000"/>
                </a:solidFill>
                <a:latin typeface="Oxygen"/>
                <a:ea typeface="Oxygen"/>
                <a:cs typeface="Oxygen"/>
                <a:sym typeface="Oxygen"/>
              </a:rPr>
              <a:t> For example, if the use of opioids to control a patient's pain unintentionally shortens their life, the doctrine of double effect states that the good intention -- pain control -- balances the less good effect of hastened death. </a:t>
            </a:r>
            <a:endParaRPr sz="1600" dirty="0">
              <a:solidFill>
                <a:srgbClr val="000000"/>
              </a:solidFill>
              <a:latin typeface="Oxygen"/>
              <a:ea typeface="Oxygen"/>
              <a:cs typeface="Oxygen"/>
              <a:sym typeface="Oxygen"/>
            </a:endParaRPr>
          </a:p>
          <a:p>
            <a:pPr marL="0" lvl="0" indent="0" algn="l" rtl="0">
              <a:spcBef>
                <a:spcPts val="1600"/>
              </a:spcBef>
              <a:spcAft>
                <a:spcPts val="0"/>
              </a:spcAft>
              <a:buNone/>
            </a:pPr>
            <a:r>
              <a:rPr lang="en" sz="1600" dirty="0">
                <a:solidFill>
                  <a:srgbClr val="000000"/>
                </a:solidFill>
                <a:latin typeface="Oxygen"/>
                <a:ea typeface="Oxygen"/>
                <a:cs typeface="Oxygen"/>
                <a:sym typeface="Oxygen"/>
              </a:rPr>
              <a:t>The doctrine assumes that the clinician's intent can be defined and that the less good or harmful effect is outweighed by the good effect.</a:t>
            </a:r>
            <a:endParaRPr sz="1600" dirty="0">
              <a:solidFill>
                <a:srgbClr val="000000"/>
              </a:solidFill>
              <a:latin typeface="Oxygen"/>
              <a:ea typeface="Oxygen"/>
              <a:cs typeface="Oxygen"/>
              <a:sym typeface="Oxygen"/>
            </a:endParaRPr>
          </a:p>
          <a:p>
            <a:pPr marL="0" lvl="0" indent="0" algn="l" rtl="0">
              <a:spcBef>
                <a:spcPts val="1600"/>
              </a:spcBef>
              <a:spcAft>
                <a:spcPts val="1600"/>
              </a:spcAft>
              <a:buNone/>
            </a:pPr>
            <a:r>
              <a:rPr lang="en" sz="1600" dirty="0">
                <a:solidFill>
                  <a:srgbClr val="000000"/>
                </a:solidFill>
                <a:latin typeface="Oxygen"/>
                <a:ea typeface="Oxygen"/>
                <a:cs typeface="Oxygen"/>
                <a:sym typeface="Oxygen"/>
              </a:rPr>
              <a:t>It is used to differentiate palliative sedation from euthanasia or assisted suicide. Although death is a foreseeable consequence, the intent of terminal sedation is to relieve the symptoms of pain and suffering while the patient remains alive.</a:t>
            </a:r>
            <a:r>
              <a:rPr lang="en" sz="1600" baseline="30000" dirty="0">
                <a:solidFill>
                  <a:srgbClr val="000000"/>
                </a:solidFill>
                <a:latin typeface="Oxygen"/>
                <a:ea typeface="Oxygen"/>
                <a:cs typeface="Oxygen"/>
                <a:sym typeface="Oxygen"/>
              </a:rPr>
              <a:t>23</a:t>
            </a:r>
            <a:endParaRPr sz="1600" baseline="30000" dirty="0">
              <a:solidFill>
                <a:srgbClr val="000000"/>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subTitle" idx="1"/>
          </p:nvPr>
        </p:nvSpPr>
        <p:spPr>
          <a:xfrm>
            <a:off x="311700" y="429011"/>
            <a:ext cx="8832300" cy="4979329"/>
          </a:xfrm>
          <a:prstGeom prst="rect">
            <a:avLst/>
          </a:prstGeom>
        </p:spPr>
        <p:txBody>
          <a:bodyPr spcFirstLastPara="1" wrap="square" lIns="91425" tIns="91425" rIns="91425" bIns="91425" anchor="t" anchorCtr="0">
            <a:noAutofit/>
          </a:bodyPr>
          <a:lstStyle/>
          <a:p>
            <a:pPr marL="11113" lvl="0" indent="0" algn="l" rtl="0">
              <a:spcBef>
                <a:spcPts val="0"/>
              </a:spcBef>
              <a:spcAft>
                <a:spcPts val="0"/>
              </a:spcAft>
              <a:buNone/>
            </a:pPr>
            <a:r>
              <a:rPr lang="en" sz="2000" dirty="0">
                <a:solidFill>
                  <a:srgbClr val="000000"/>
                </a:solidFill>
                <a:latin typeface="Oxygen"/>
                <a:ea typeface="Oxygen"/>
                <a:cs typeface="Oxygen"/>
                <a:sym typeface="Oxygen"/>
              </a:rPr>
              <a:t>The foundation of medical ethics is supported by four pillars, namely; </a:t>
            </a:r>
            <a:endParaRPr sz="2000" dirty="0">
              <a:solidFill>
                <a:srgbClr val="000000"/>
              </a:solidFill>
              <a:latin typeface="Oxygen"/>
              <a:ea typeface="Oxygen"/>
              <a:cs typeface="Oxygen"/>
              <a:sym typeface="Oxygen"/>
            </a:endParaRPr>
          </a:p>
          <a:p>
            <a:pPr marL="0" lvl="0" indent="0" algn="l" rtl="0">
              <a:spcBef>
                <a:spcPts val="0"/>
              </a:spcBef>
              <a:spcAft>
                <a:spcPts val="0"/>
              </a:spcAft>
              <a:buNone/>
            </a:pPr>
            <a:endParaRPr sz="2000" dirty="0">
              <a:solidFill>
                <a:srgbClr val="000000"/>
              </a:solidFill>
              <a:latin typeface="Oxygen"/>
              <a:ea typeface="Oxygen"/>
              <a:cs typeface="Oxygen"/>
              <a:sym typeface="Oxygen"/>
            </a:endParaRPr>
          </a:p>
          <a:p>
            <a:pPr marL="0" indent="0" algn="l"/>
            <a:r>
              <a:rPr lang="en" sz="1800" b="1" dirty="0">
                <a:solidFill>
                  <a:srgbClr val="000000"/>
                </a:solidFill>
                <a:latin typeface="Oxygen"/>
                <a:ea typeface="Oxygen"/>
                <a:cs typeface="Oxygen"/>
                <a:sym typeface="Oxygen"/>
              </a:rPr>
              <a:t>Autonomy </a:t>
            </a:r>
            <a:r>
              <a:rPr lang="en" sz="1800" dirty="0">
                <a:solidFill>
                  <a:srgbClr val="000000"/>
                </a:solidFill>
                <a:latin typeface="Oxygen"/>
                <a:ea typeface="Oxygen"/>
                <a:cs typeface="Oxygen"/>
                <a:sym typeface="Oxygen"/>
              </a:rPr>
              <a:t>- patient has the right to choose or refuse the treatment </a:t>
            </a:r>
            <a:endParaRPr sz="1800" dirty="0">
              <a:solidFill>
                <a:srgbClr val="000000"/>
              </a:solidFill>
              <a:latin typeface="Oxygen"/>
              <a:ea typeface="Oxygen"/>
              <a:cs typeface="Oxygen"/>
              <a:sym typeface="Oxygen"/>
            </a:endParaRPr>
          </a:p>
          <a:p>
            <a:pPr marL="0" indent="0" algn="l"/>
            <a:r>
              <a:rPr lang="en" sz="1800" b="1" dirty="0">
                <a:solidFill>
                  <a:srgbClr val="000000"/>
                </a:solidFill>
                <a:latin typeface="Oxygen"/>
                <a:ea typeface="Oxygen"/>
                <a:cs typeface="Oxygen"/>
                <a:sym typeface="Oxygen"/>
              </a:rPr>
              <a:t>Beneficence</a:t>
            </a:r>
            <a:r>
              <a:rPr lang="en" sz="1800" dirty="0">
                <a:solidFill>
                  <a:srgbClr val="000000"/>
                </a:solidFill>
                <a:latin typeface="Oxygen"/>
                <a:ea typeface="Oxygen"/>
                <a:cs typeface="Oxygen"/>
                <a:sym typeface="Oxygen"/>
              </a:rPr>
              <a:t> - a doctor should act in the best interest of the patient</a:t>
            </a:r>
            <a:endParaRPr sz="1800" dirty="0">
              <a:solidFill>
                <a:srgbClr val="000000"/>
              </a:solidFill>
              <a:latin typeface="Oxygen"/>
              <a:ea typeface="Oxygen"/>
              <a:cs typeface="Oxygen"/>
              <a:sym typeface="Oxygen"/>
            </a:endParaRPr>
          </a:p>
          <a:p>
            <a:pPr marL="0" indent="0" algn="l"/>
            <a:r>
              <a:rPr lang="en" sz="1800" b="1" dirty="0">
                <a:solidFill>
                  <a:srgbClr val="000000"/>
                </a:solidFill>
                <a:latin typeface="Oxygen"/>
                <a:ea typeface="Oxygen"/>
                <a:cs typeface="Oxygen"/>
                <a:sym typeface="Oxygen"/>
              </a:rPr>
              <a:t>Non-maleficence</a:t>
            </a:r>
            <a:r>
              <a:rPr lang="en" sz="1800" dirty="0">
                <a:solidFill>
                  <a:srgbClr val="000000"/>
                </a:solidFill>
                <a:latin typeface="Oxygen"/>
                <a:ea typeface="Oxygen"/>
                <a:cs typeface="Oxygen"/>
                <a:sym typeface="Oxygen"/>
              </a:rPr>
              <a:t> - first, do no harm </a:t>
            </a:r>
            <a:endParaRPr sz="1800" dirty="0">
              <a:solidFill>
                <a:srgbClr val="000000"/>
              </a:solidFill>
              <a:latin typeface="Oxygen"/>
              <a:ea typeface="Oxygen"/>
              <a:cs typeface="Oxygen"/>
              <a:sym typeface="Oxygen"/>
            </a:endParaRPr>
          </a:p>
          <a:p>
            <a:pPr marL="0" indent="0" algn="l"/>
            <a:r>
              <a:rPr lang="en" sz="1800" b="1" dirty="0">
                <a:solidFill>
                  <a:srgbClr val="000000"/>
                </a:solidFill>
                <a:latin typeface="Oxygen"/>
                <a:ea typeface="Oxygen"/>
                <a:cs typeface="Oxygen"/>
                <a:sym typeface="Oxygen"/>
              </a:rPr>
              <a:t>Justice</a:t>
            </a:r>
            <a:r>
              <a:rPr lang="en" sz="1800" dirty="0">
                <a:solidFill>
                  <a:srgbClr val="000000"/>
                </a:solidFill>
                <a:latin typeface="Oxygen"/>
                <a:ea typeface="Oxygen"/>
                <a:cs typeface="Oxygen"/>
                <a:sym typeface="Oxygen"/>
              </a:rPr>
              <a:t> - it concerns the distribution of health resources equitably</a:t>
            </a:r>
            <a:r>
              <a:rPr lang="en" sz="2000" dirty="0">
                <a:solidFill>
                  <a:srgbClr val="000000"/>
                </a:solidFill>
                <a:latin typeface="Oxygen"/>
                <a:ea typeface="Oxygen"/>
                <a:cs typeface="Oxygen"/>
                <a:sym typeface="Oxygen"/>
              </a:rPr>
              <a:t>. </a:t>
            </a:r>
            <a:endParaRPr sz="2000" dirty="0">
              <a:solidFill>
                <a:srgbClr val="000000"/>
              </a:solidFill>
              <a:latin typeface="Oxygen"/>
              <a:ea typeface="Oxygen"/>
              <a:cs typeface="Oxygen"/>
              <a:sym typeface="Oxygen"/>
            </a:endParaRPr>
          </a:p>
          <a:p>
            <a:pPr marL="0" lvl="0" indent="0" algn="l" rtl="0">
              <a:spcBef>
                <a:spcPts val="0"/>
              </a:spcBef>
              <a:spcAft>
                <a:spcPts val="0"/>
              </a:spcAft>
              <a:buNone/>
            </a:pPr>
            <a:endParaRPr sz="2000" dirty="0">
              <a:solidFill>
                <a:srgbClr val="000000"/>
              </a:solidFill>
              <a:latin typeface="Oxygen"/>
              <a:ea typeface="Oxygen"/>
              <a:cs typeface="Oxygen"/>
              <a:sym typeface="Oxygen"/>
            </a:endParaRPr>
          </a:p>
          <a:p>
            <a:pPr marL="0" lvl="0" indent="0" algn="l" rtl="0">
              <a:spcBef>
                <a:spcPts val="0"/>
              </a:spcBef>
              <a:spcAft>
                <a:spcPts val="0"/>
              </a:spcAft>
              <a:buNone/>
            </a:pPr>
            <a:r>
              <a:rPr lang="en" sz="2000" dirty="0">
                <a:solidFill>
                  <a:srgbClr val="000000"/>
                </a:solidFill>
                <a:latin typeface="Oxygen"/>
                <a:ea typeface="Oxygen"/>
                <a:cs typeface="Oxygen"/>
                <a:sym typeface="Oxygen"/>
              </a:rPr>
              <a:t>Added to the above four, are two more aspects which form the cornerstones of medical practice: </a:t>
            </a:r>
            <a:endParaRPr sz="2000" dirty="0">
              <a:solidFill>
                <a:srgbClr val="000000"/>
              </a:solidFill>
              <a:latin typeface="Oxygen"/>
              <a:ea typeface="Oxygen"/>
              <a:cs typeface="Oxygen"/>
              <a:sym typeface="Oxygen"/>
            </a:endParaRPr>
          </a:p>
          <a:p>
            <a:pPr marL="0" lvl="0" indent="0" algn="l" rtl="0">
              <a:spcBef>
                <a:spcPts val="0"/>
              </a:spcBef>
              <a:spcAft>
                <a:spcPts val="0"/>
              </a:spcAft>
              <a:buNone/>
            </a:pPr>
            <a:r>
              <a:rPr lang="en" sz="1800" b="1" dirty="0">
                <a:solidFill>
                  <a:srgbClr val="000000"/>
                </a:solidFill>
                <a:latin typeface="Oxygen"/>
                <a:ea typeface="Oxygen"/>
                <a:cs typeface="Oxygen"/>
                <a:sym typeface="Oxygen"/>
              </a:rPr>
              <a:t>Dignity</a:t>
            </a:r>
            <a:r>
              <a:rPr lang="en" sz="1800" dirty="0">
                <a:solidFill>
                  <a:srgbClr val="000000"/>
                </a:solidFill>
                <a:latin typeface="Oxygen"/>
                <a:ea typeface="Oxygen"/>
                <a:cs typeface="Oxygen"/>
                <a:sym typeface="Oxygen"/>
              </a:rPr>
              <a:t> - the patient and the persons treating the patient have the right </a:t>
            </a:r>
            <a:r>
              <a:rPr lang="en-US" sz="1800" dirty="0">
                <a:solidFill>
                  <a:srgbClr val="000000"/>
                </a:solidFill>
                <a:latin typeface="Oxygen"/>
                <a:ea typeface="Oxygen"/>
                <a:cs typeface="Oxygen"/>
                <a:sym typeface="Oxygen"/>
              </a:rPr>
              <a:t>to dignity </a:t>
            </a:r>
          </a:p>
          <a:p>
            <a:pPr marL="0" lvl="0" indent="0" algn="l" rtl="0">
              <a:spcBef>
                <a:spcPts val="0"/>
              </a:spcBef>
              <a:spcAft>
                <a:spcPts val="0"/>
              </a:spcAft>
              <a:buNone/>
            </a:pPr>
            <a:r>
              <a:rPr lang="en-US" sz="1800" b="1" dirty="0">
                <a:solidFill>
                  <a:srgbClr val="000000"/>
                </a:solidFill>
                <a:latin typeface="Oxygen"/>
                <a:ea typeface="Oxygen"/>
                <a:cs typeface="Oxygen"/>
                <a:sym typeface="Oxygen"/>
              </a:rPr>
              <a:t>Truthfulness and honesty</a:t>
            </a:r>
            <a:r>
              <a:rPr lang="en-US" sz="1800" dirty="0">
                <a:solidFill>
                  <a:srgbClr val="000000"/>
                </a:solidFill>
                <a:latin typeface="Oxygen"/>
                <a:ea typeface="Oxygen"/>
                <a:cs typeface="Oxygen"/>
                <a:sym typeface="Oxygen"/>
              </a:rPr>
              <a:t> - the concept of informed consent and truth telling </a:t>
            </a:r>
          </a:p>
          <a:p>
            <a:pPr marL="0" lvl="0" indent="0" algn="l" rtl="0">
              <a:spcBef>
                <a:spcPts val="0"/>
              </a:spcBef>
              <a:spcAft>
                <a:spcPts val="0"/>
              </a:spcAft>
              <a:buNone/>
            </a:pPr>
            <a:endParaRPr sz="2000" dirty="0">
              <a:solidFill>
                <a:srgbClr val="000000"/>
              </a:solidFill>
              <a:latin typeface="Oxygen"/>
              <a:ea typeface="Oxygen"/>
              <a:cs typeface="Oxygen"/>
              <a:sym typeface="Oxygen"/>
            </a:endParaRPr>
          </a:p>
          <a:p>
            <a:pPr marL="0" lvl="0" indent="0" algn="l" rtl="0">
              <a:spcBef>
                <a:spcPts val="0"/>
              </a:spcBef>
              <a:spcAft>
                <a:spcPts val="0"/>
              </a:spcAft>
              <a:buClr>
                <a:schemeClr val="dk1"/>
              </a:buClr>
              <a:buSzPts val="1100"/>
              <a:buFont typeface="Arial"/>
              <a:buNone/>
            </a:pPr>
            <a:r>
              <a:rPr lang="en" sz="2000" dirty="0">
                <a:solidFill>
                  <a:srgbClr val="000000"/>
                </a:solidFill>
                <a:latin typeface="Oxygen"/>
                <a:ea typeface="Oxygen"/>
                <a:cs typeface="Oxygen"/>
                <a:sym typeface="Oxygen"/>
              </a:rPr>
              <a:t>All these together constitute the six values of medical ethics.</a:t>
            </a:r>
            <a:endParaRPr sz="2000" dirty="0">
              <a:solidFill>
                <a:srgbClr val="000000"/>
              </a:solidFill>
              <a:latin typeface="Oxygen"/>
              <a:ea typeface="Oxygen"/>
              <a:cs typeface="Oxygen"/>
              <a:sym typeface="Oxygen"/>
            </a:endParaRPr>
          </a:p>
          <a:p>
            <a:pPr marL="0" lvl="0" indent="0" algn="l" rtl="0">
              <a:spcBef>
                <a:spcPts val="0"/>
              </a:spcBef>
              <a:spcAft>
                <a:spcPts val="0"/>
              </a:spcAft>
              <a:buNone/>
            </a:pPr>
            <a:endParaRPr sz="2000" dirty="0">
              <a:solidFill>
                <a:srgbClr val="000000"/>
              </a:solidFill>
              <a:latin typeface="Oxygen"/>
              <a:ea typeface="Oxygen"/>
              <a:cs typeface="Oxygen"/>
              <a:sym typeface="Oxyge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t="100000" r="100000"/>
          </a:path>
          <a:tileRect l="-100000" b="-100000"/>
        </a:gradFill>
        <a:effectLst/>
      </p:bgPr>
    </p:bg>
    <p:spTree>
      <p:nvGrpSpPr>
        <p:cNvPr id="1" name="Shape 285"/>
        <p:cNvGrpSpPr/>
        <p:nvPr/>
      </p:nvGrpSpPr>
      <p:grpSpPr>
        <a:xfrm>
          <a:off x="0" y="0"/>
          <a:ext cx="0" cy="0"/>
          <a:chOff x="0" y="0"/>
          <a:chExt cx="0" cy="0"/>
        </a:xfrm>
      </p:grpSpPr>
      <p:sp>
        <p:nvSpPr>
          <p:cNvPr id="286" name="Google Shape;286;p52"/>
          <p:cNvSpPr txBox="1">
            <a:spLocks noGrp="1"/>
          </p:cNvSpPr>
          <p:nvPr>
            <p:ph type="body" idx="1"/>
          </p:nvPr>
        </p:nvSpPr>
        <p:spPr>
          <a:xfrm>
            <a:off x="311700" y="688475"/>
            <a:ext cx="8520600" cy="38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505050"/>
                </a:solidFill>
                <a:latin typeface="Oxygen"/>
                <a:ea typeface="Oxygen"/>
                <a:cs typeface="Oxygen"/>
                <a:sym typeface="Oxygen"/>
              </a:rPr>
              <a:t> </a:t>
            </a:r>
            <a:r>
              <a:rPr lang="en" sz="2000" dirty="0">
                <a:solidFill>
                  <a:schemeClr val="dk1"/>
                </a:solidFill>
                <a:latin typeface="Oxygen"/>
                <a:ea typeface="Oxygen"/>
                <a:cs typeface="Oxygen"/>
                <a:sym typeface="Oxygen"/>
              </a:rPr>
              <a:t>Concerns about unintended secondary effects, such as shortened life, may not be as valid as previously thought,  particularly if established dosing guidelines are followed. </a:t>
            </a:r>
            <a:endParaRPr sz="2000" dirty="0">
              <a:solidFill>
                <a:schemeClr val="dk1"/>
              </a:solidFill>
              <a:latin typeface="Oxygen"/>
              <a:ea typeface="Oxygen"/>
              <a:cs typeface="Oxygen"/>
              <a:sym typeface="Oxygen"/>
            </a:endParaRPr>
          </a:p>
          <a:p>
            <a:pPr marL="0" lvl="0" indent="0" algn="l" rtl="0">
              <a:spcBef>
                <a:spcPts val="1600"/>
              </a:spcBef>
              <a:spcAft>
                <a:spcPts val="1600"/>
              </a:spcAft>
              <a:buNone/>
            </a:pPr>
            <a:r>
              <a:rPr lang="en" sz="2000" dirty="0">
                <a:solidFill>
                  <a:srgbClr val="000000"/>
                </a:solidFill>
                <a:latin typeface="Oxygen"/>
                <a:ea typeface="Oxygen"/>
                <a:cs typeface="Oxygen"/>
                <a:sym typeface="Oxygen"/>
              </a:rPr>
              <a:t>In a study published in the Journal of Pain and Symptom Management they found that after </a:t>
            </a:r>
            <a:r>
              <a:rPr lang="en" sz="2000" dirty="0" err="1">
                <a:solidFill>
                  <a:srgbClr val="000000"/>
                </a:solidFill>
                <a:latin typeface="Oxygen"/>
                <a:ea typeface="Oxygen"/>
                <a:cs typeface="Oxygen"/>
                <a:sym typeface="Oxygen"/>
              </a:rPr>
              <a:t>extubation</a:t>
            </a:r>
            <a:r>
              <a:rPr lang="en" sz="2000" dirty="0">
                <a:solidFill>
                  <a:srgbClr val="000000"/>
                </a:solidFill>
                <a:latin typeface="Oxygen"/>
                <a:ea typeface="Oxygen"/>
                <a:cs typeface="Oxygen"/>
                <a:sym typeface="Oxygen"/>
              </a:rPr>
              <a:t>, for each 1 mg/hour increment of morphine infused during the last hour of life was associated with a delay of death by 7.9 minutes.</a:t>
            </a:r>
            <a:r>
              <a:rPr lang="en" sz="2000" baseline="30000" dirty="0">
                <a:solidFill>
                  <a:srgbClr val="000000"/>
                </a:solidFill>
                <a:latin typeface="Oxygen"/>
                <a:ea typeface="Oxygen"/>
                <a:cs typeface="Oxygen"/>
                <a:sym typeface="Oxygen"/>
              </a:rPr>
              <a:t>21</a:t>
            </a:r>
            <a:r>
              <a:rPr lang="en" sz="2000" dirty="0">
                <a:solidFill>
                  <a:srgbClr val="000000"/>
                </a:solidFill>
                <a:latin typeface="Oxygen"/>
                <a:ea typeface="Oxygen"/>
                <a:cs typeface="Oxygen"/>
                <a:sym typeface="Oxygen"/>
              </a:rPr>
              <a:t> </a:t>
            </a:r>
            <a:endParaRPr sz="2000" dirty="0">
              <a:solidFill>
                <a:srgbClr val="000000"/>
              </a:solidFill>
              <a:latin typeface="Oxygen"/>
              <a:ea typeface="Oxygen"/>
              <a:cs typeface="Oxygen"/>
              <a:sym typeface="Oxyge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290"/>
        <p:cNvGrpSpPr/>
        <p:nvPr/>
      </p:nvGrpSpPr>
      <p:grpSpPr>
        <a:xfrm>
          <a:off x="0" y="0"/>
          <a:ext cx="0" cy="0"/>
          <a:chOff x="0" y="0"/>
          <a:chExt cx="0" cy="0"/>
        </a:xfrm>
      </p:grpSpPr>
      <p:sp>
        <p:nvSpPr>
          <p:cNvPr id="291" name="Google Shape;291;p53"/>
          <p:cNvSpPr txBox="1">
            <a:spLocks noGrp="1"/>
          </p:cNvSpPr>
          <p:nvPr>
            <p:ph type="body" idx="1"/>
          </p:nvPr>
        </p:nvSpPr>
        <p:spPr>
          <a:xfrm>
            <a:off x="311700" y="124725"/>
            <a:ext cx="7371490" cy="501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chemeClr val="dk1"/>
              </a:solidFill>
              <a:latin typeface="Oxygen"/>
              <a:ea typeface="Oxygen"/>
              <a:cs typeface="Oxygen"/>
              <a:sym typeface="Oxygen"/>
            </a:endParaRPr>
          </a:p>
          <a:p>
            <a:pPr marL="0" lvl="0" indent="0" algn="l" rtl="0">
              <a:spcBef>
                <a:spcPts val="0"/>
              </a:spcBef>
              <a:spcAft>
                <a:spcPts val="0"/>
              </a:spcAft>
              <a:buNone/>
            </a:pPr>
            <a:r>
              <a:rPr lang="en" sz="3200" dirty="0">
                <a:solidFill>
                  <a:schemeClr val="dk1"/>
                </a:solidFill>
                <a:latin typeface="Oxygen"/>
                <a:ea typeface="Oxygen"/>
                <a:cs typeface="Oxygen"/>
                <a:sym typeface="Oxygen"/>
              </a:rPr>
              <a:t>Increasing doses beyond the levels needed to achieve comfort or sedation, with the </a:t>
            </a:r>
            <a:r>
              <a:rPr lang="en" sz="3200" b="1" dirty="0">
                <a:solidFill>
                  <a:schemeClr val="dk1"/>
                </a:solidFill>
                <a:latin typeface="Oxygen"/>
                <a:ea typeface="Oxygen"/>
                <a:cs typeface="Oxygen"/>
                <a:sym typeface="Oxygen"/>
              </a:rPr>
              <a:t>intention</a:t>
            </a:r>
            <a:r>
              <a:rPr lang="en" sz="3200" dirty="0">
                <a:solidFill>
                  <a:schemeClr val="dk1"/>
                </a:solidFill>
                <a:latin typeface="Oxygen"/>
                <a:ea typeface="Oxygen"/>
                <a:cs typeface="Oxygen"/>
                <a:sym typeface="Oxygen"/>
              </a:rPr>
              <a:t> of hastening death, is euthanasia and is not an acceptable or legal medical practice. </a:t>
            </a:r>
            <a:endParaRPr sz="3200" dirty="0">
              <a:solidFill>
                <a:schemeClr val="dk1"/>
              </a:solidFill>
              <a:latin typeface="Oxygen"/>
              <a:ea typeface="Oxygen"/>
              <a:cs typeface="Oxygen"/>
              <a:sym typeface="Oxygen"/>
            </a:endParaRPr>
          </a:p>
          <a:p>
            <a:pPr marL="0" lvl="0" indent="0" algn="l" rtl="0">
              <a:spcBef>
                <a:spcPts val="0"/>
              </a:spcBef>
              <a:spcAft>
                <a:spcPts val="0"/>
              </a:spcAft>
              <a:buClr>
                <a:schemeClr val="dk1"/>
              </a:buClr>
              <a:buSzPts val="1100"/>
              <a:buFont typeface="Arial"/>
              <a:buNone/>
            </a:pPr>
            <a:endParaRPr sz="2400" dirty="0">
              <a:solidFill>
                <a:schemeClr val="dk1"/>
              </a:solidFill>
              <a:latin typeface="Oxygen"/>
              <a:ea typeface="Oxygen"/>
              <a:cs typeface="Oxygen"/>
              <a:sym typeface="Oxygen"/>
            </a:endParaRPr>
          </a:p>
          <a:p>
            <a:pPr marL="0" lvl="0" indent="0" algn="l" rtl="0">
              <a:spcBef>
                <a:spcPts val="0"/>
              </a:spcBef>
              <a:spcAft>
                <a:spcPts val="0"/>
              </a:spcAft>
              <a:buClr>
                <a:schemeClr val="dk1"/>
              </a:buClr>
              <a:buSzPts val="1100"/>
              <a:buFont typeface="Arial"/>
              <a:buNone/>
            </a:pPr>
            <a:endParaRPr sz="2400" dirty="0">
              <a:solidFill>
                <a:schemeClr val="dk1"/>
              </a:solidFill>
              <a:latin typeface="Oxygen"/>
              <a:ea typeface="Oxygen"/>
              <a:cs typeface="Oxygen"/>
              <a:sym typeface="Oxygen"/>
            </a:endParaRPr>
          </a:p>
          <a:p>
            <a:pPr marL="0" lvl="0" indent="0" algn="l" rtl="0">
              <a:spcBef>
                <a:spcPts val="0"/>
              </a:spcBef>
              <a:spcAft>
                <a:spcPts val="1600"/>
              </a:spcAft>
              <a:buNone/>
            </a:pPr>
            <a:endParaRPr dirty="0">
              <a:latin typeface="Oxygen"/>
              <a:ea typeface="Oxygen"/>
              <a:cs typeface="Oxygen"/>
              <a:sym typeface="Oxyge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95"/>
        <p:cNvGrpSpPr/>
        <p:nvPr/>
      </p:nvGrpSpPr>
      <p:grpSpPr>
        <a:xfrm>
          <a:off x="0" y="0"/>
          <a:ext cx="0" cy="0"/>
          <a:chOff x="0" y="0"/>
          <a:chExt cx="0" cy="0"/>
        </a:xfrm>
      </p:grpSpPr>
      <p:sp>
        <p:nvSpPr>
          <p:cNvPr id="296" name="Google Shape;296;p54"/>
          <p:cNvSpPr txBox="1">
            <a:spLocks noGrp="1"/>
          </p:cNvSpPr>
          <p:nvPr>
            <p:ph type="body" idx="1"/>
          </p:nvPr>
        </p:nvSpPr>
        <p:spPr>
          <a:xfrm>
            <a:off x="289398" y="1297441"/>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0000"/>
                </a:solidFill>
                <a:latin typeface="El Messiri"/>
                <a:ea typeface="El Messiri"/>
                <a:cs typeface="El Messiri"/>
                <a:sym typeface="El Messiri"/>
              </a:rPr>
              <a:t>Comments?</a:t>
            </a:r>
            <a:endParaRPr sz="3600" dirty="0">
              <a:solidFill>
                <a:srgbClr val="000000"/>
              </a:solidFill>
              <a:latin typeface="El Messiri"/>
              <a:ea typeface="El Messiri"/>
              <a:cs typeface="El Messiri"/>
              <a:sym typeface="El Messiri"/>
            </a:endParaRPr>
          </a:p>
          <a:p>
            <a:pPr marL="0" lvl="0" indent="0" algn="ctr" rtl="0">
              <a:spcBef>
                <a:spcPts val="1600"/>
              </a:spcBef>
              <a:spcAft>
                <a:spcPts val="1600"/>
              </a:spcAft>
              <a:buNone/>
            </a:pPr>
            <a:r>
              <a:rPr lang="en" sz="3600" dirty="0">
                <a:solidFill>
                  <a:srgbClr val="000000"/>
                </a:solidFill>
                <a:latin typeface="El Messiri"/>
                <a:ea typeface="El Messiri"/>
                <a:cs typeface="El Messiri"/>
                <a:sym typeface="El Messiri"/>
              </a:rPr>
              <a:t>Questions?</a:t>
            </a:r>
            <a:endParaRPr sz="3600" dirty="0">
              <a:solidFill>
                <a:srgbClr val="000000"/>
              </a:solidFill>
              <a:latin typeface="El Messiri"/>
              <a:ea typeface="El Messiri"/>
              <a:cs typeface="El Messiri"/>
              <a:sym typeface="El Messi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300"/>
        <p:cNvGrpSpPr/>
        <p:nvPr/>
      </p:nvGrpSpPr>
      <p:grpSpPr>
        <a:xfrm>
          <a:off x="0" y="0"/>
          <a:ext cx="0" cy="0"/>
          <a:chOff x="0" y="0"/>
          <a:chExt cx="0" cy="0"/>
        </a:xfrm>
      </p:grpSpPr>
      <p:sp>
        <p:nvSpPr>
          <p:cNvPr id="301" name="Google Shape;301;p55"/>
          <p:cNvSpPr txBox="1">
            <a:spLocks noGrp="1"/>
          </p:cNvSpPr>
          <p:nvPr>
            <p:ph type="title"/>
          </p:nvPr>
        </p:nvSpPr>
        <p:spPr>
          <a:xfrm>
            <a:off x="311700" y="97850"/>
            <a:ext cx="8520600" cy="91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El Messiri"/>
                <a:ea typeface="El Messiri"/>
                <a:cs typeface="El Messiri"/>
                <a:sym typeface="El Messiri"/>
              </a:rPr>
              <a:t>Palliative Sedation (Terminal Sedation)</a:t>
            </a:r>
            <a:endParaRPr sz="3600" b="1" dirty="0">
              <a:latin typeface="El Messiri"/>
              <a:ea typeface="El Messiri"/>
              <a:cs typeface="El Messiri"/>
              <a:sym typeface="El Messiri"/>
            </a:endParaRPr>
          </a:p>
          <a:p>
            <a:pPr marL="0" lvl="0" indent="0" algn="ctr" rtl="0">
              <a:spcBef>
                <a:spcPts val="0"/>
              </a:spcBef>
              <a:spcAft>
                <a:spcPts val="0"/>
              </a:spcAft>
              <a:buNone/>
            </a:pPr>
            <a:endParaRPr sz="3600" b="1" dirty="0">
              <a:latin typeface="El Messiri"/>
              <a:ea typeface="El Messiri"/>
              <a:cs typeface="El Messiri"/>
              <a:sym typeface="El Messiri"/>
            </a:endParaRPr>
          </a:p>
        </p:txBody>
      </p:sp>
      <p:sp>
        <p:nvSpPr>
          <p:cNvPr id="302" name="Google Shape;302;p55"/>
          <p:cNvSpPr txBox="1">
            <a:spLocks noGrp="1"/>
          </p:cNvSpPr>
          <p:nvPr>
            <p:ph type="body" idx="1"/>
          </p:nvPr>
        </p:nvSpPr>
        <p:spPr>
          <a:xfrm>
            <a:off x="311700" y="883950"/>
            <a:ext cx="8520600" cy="44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latin typeface="Oxygen"/>
                <a:ea typeface="Oxygen"/>
                <a:cs typeface="Oxygen"/>
                <a:sym typeface="Oxygen"/>
              </a:rPr>
              <a:t>The US Supreme Court has supported the right of informed patients to pursue relief of suffering, even if the treatment may unintentionally shorten life.</a:t>
            </a:r>
            <a:r>
              <a:rPr lang="en" sz="2200" baseline="30000" dirty="0">
                <a:solidFill>
                  <a:schemeClr val="dk1"/>
                </a:solidFill>
                <a:latin typeface="Oxygen"/>
                <a:ea typeface="Oxygen"/>
                <a:cs typeface="Oxygen"/>
                <a:sym typeface="Oxygen"/>
              </a:rPr>
              <a:t>24</a:t>
            </a:r>
            <a:r>
              <a:rPr lang="en" sz="2200" dirty="0">
                <a:solidFill>
                  <a:schemeClr val="dk1"/>
                </a:solidFill>
                <a:latin typeface="Oxygen"/>
                <a:ea typeface="Oxygen"/>
                <a:cs typeface="Oxygen"/>
                <a:sym typeface="Oxygen"/>
              </a:rPr>
              <a:t>   </a:t>
            </a:r>
            <a:endParaRPr sz="2200" dirty="0">
              <a:solidFill>
                <a:schemeClr val="dk1"/>
              </a:solidFill>
              <a:latin typeface="Oxygen"/>
              <a:ea typeface="Oxygen"/>
              <a:cs typeface="Oxygen"/>
              <a:sym typeface="Oxygen"/>
            </a:endParaRPr>
          </a:p>
          <a:p>
            <a:pPr marL="0" lvl="0" indent="0" algn="l" rtl="0">
              <a:spcBef>
                <a:spcPts val="1600"/>
              </a:spcBef>
              <a:spcAft>
                <a:spcPts val="0"/>
              </a:spcAft>
              <a:buNone/>
            </a:pPr>
            <a:r>
              <a:rPr lang="en" sz="2200" dirty="0">
                <a:solidFill>
                  <a:schemeClr val="dk1"/>
                </a:solidFill>
                <a:latin typeface="Oxygen"/>
                <a:ea typeface="Oxygen"/>
                <a:cs typeface="Oxygen"/>
                <a:sym typeface="Oxygen"/>
              </a:rPr>
              <a:t>Palliative sedation is the use of medication given in a controlled setting to relieve refractory symptoms associated with terminal illness. It is given to control symptoms but not to cause death.</a:t>
            </a:r>
            <a:r>
              <a:rPr lang="en" sz="2200" baseline="30000" dirty="0">
                <a:solidFill>
                  <a:schemeClr val="dk1"/>
                </a:solidFill>
                <a:latin typeface="Oxygen"/>
                <a:ea typeface="Oxygen"/>
                <a:cs typeface="Oxygen"/>
                <a:sym typeface="Oxygen"/>
              </a:rPr>
              <a:t>25</a:t>
            </a:r>
            <a:endParaRPr sz="2200" baseline="300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2200" dirty="0">
                <a:solidFill>
                  <a:schemeClr val="dk1"/>
                </a:solidFill>
                <a:latin typeface="Oxygen"/>
                <a:ea typeface="Oxygen"/>
                <a:cs typeface="Oxygen"/>
                <a:sym typeface="Oxygen"/>
              </a:rPr>
              <a:t>Ethical Justification:  Autonomy, Beneficence and double effect.</a:t>
            </a:r>
            <a:endParaRPr sz="2200" dirty="0">
              <a:solidFill>
                <a:schemeClr val="dk1"/>
              </a:solidFill>
              <a:latin typeface="Oxygen"/>
              <a:ea typeface="Oxygen"/>
              <a:cs typeface="Oxygen"/>
              <a:sym typeface="Oxygen"/>
            </a:endParaRPr>
          </a:p>
          <a:p>
            <a:pPr marL="0" lvl="0" indent="0" algn="l" rtl="0">
              <a:spcBef>
                <a:spcPts val="1600"/>
              </a:spcBef>
              <a:spcAft>
                <a:spcPts val="1600"/>
              </a:spcAft>
              <a:buNone/>
            </a:pPr>
            <a:endParaRPr sz="2400" baseline="30000" dirty="0">
              <a:solidFill>
                <a:schemeClr val="dk1"/>
              </a:solidFill>
              <a:latin typeface="Oxygen"/>
              <a:ea typeface="Oxygen"/>
              <a:cs typeface="Oxygen"/>
              <a:sym typeface="Oxyge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t="100000" r="100000"/>
          </a:path>
          <a:tileRect l="-100000" b="-100000"/>
        </a:gradFill>
        <a:effectLst/>
      </p:bgPr>
    </p:bg>
    <p:spTree>
      <p:nvGrpSpPr>
        <p:cNvPr id="1" name="Shape 306"/>
        <p:cNvGrpSpPr/>
        <p:nvPr/>
      </p:nvGrpSpPr>
      <p:grpSpPr>
        <a:xfrm>
          <a:off x="0" y="0"/>
          <a:ext cx="0" cy="0"/>
          <a:chOff x="0" y="0"/>
          <a:chExt cx="0" cy="0"/>
        </a:xfrm>
      </p:grpSpPr>
      <p:sp>
        <p:nvSpPr>
          <p:cNvPr id="307" name="Google Shape;307;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El Messiri"/>
                <a:ea typeface="El Messiri"/>
                <a:cs typeface="El Messiri"/>
                <a:sym typeface="El Messiri"/>
              </a:rPr>
              <a:t>Indications for Palliative sedation</a:t>
            </a:r>
            <a:endParaRPr sz="3600" b="1" dirty="0">
              <a:latin typeface="El Messiri"/>
              <a:ea typeface="El Messiri"/>
              <a:cs typeface="El Messiri"/>
              <a:sym typeface="El Messiri"/>
            </a:endParaRPr>
          </a:p>
        </p:txBody>
      </p:sp>
      <p:sp>
        <p:nvSpPr>
          <p:cNvPr id="308" name="Google Shape;308;p56"/>
          <p:cNvSpPr txBox="1">
            <a:spLocks noGrp="1"/>
          </p:cNvSpPr>
          <p:nvPr>
            <p:ph type="body" idx="1"/>
          </p:nvPr>
        </p:nvSpPr>
        <p:spPr>
          <a:xfrm>
            <a:off x="311700" y="1017725"/>
            <a:ext cx="7862144" cy="3885300"/>
          </a:xfrm>
          <a:prstGeom prst="rect">
            <a:avLst/>
          </a:prstGeom>
        </p:spPr>
        <p:txBody>
          <a:bodyPr spcFirstLastPara="1" wrap="square" lIns="91425" tIns="91425" rIns="91425" bIns="91425" anchor="t" anchorCtr="0">
            <a:noAutofit/>
          </a:bodyPr>
          <a:lstStyle/>
          <a:p>
            <a:pPr marL="457200" lvl="0" indent="-342900" algn="l" rtl="0">
              <a:spcBef>
                <a:spcPts val="1500"/>
              </a:spcBef>
              <a:spcAft>
                <a:spcPts val="0"/>
              </a:spcAft>
              <a:buClr>
                <a:schemeClr val="dk1"/>
              </a:buClr>
              <a:buSzPts val="1800"/>
              <a:buFont typeface="Oxygen"/>
              <a:buAutoNum type="arabicPeriod"/>
            </a:pPr>
            <a:r>
              <a:rPr lang="en" dirty="0">
                <a:solidFill>
                  <a:schemeClr val="dk1"/>
                </a:solidFill>
                <a:latin typeface="Oxygen"/>
                <a:ea typeface="Oxygen"/>
                <a:cs typeface="Oxygen"/>
                <a:sym typeface="Oxygen"/>
              </a:rPr>
              <a:t>The symptoms are refractory to </a:t>
            </a:r>
            <a:r>
              <a:rPr lang="en" dirty="0" err="1">
                <a:solidFill>
                  <a:schemeClr val="dk1"/>
                </a:solidFill>
                <a:latin typeface="Oxygen"/>
                <a:ea typeface="Oxygen"/>
                <a:cs typeface="Oxygen"/>
                <a:sym typeface="Oxygen"/>
              </a:rPr>
              <a:t>nonsedating</a:t>
            </a:r>
            <a:r>
              <a:rPr lang="en" dirty="0">
                <a:solidFill>
                  <a:schemeClr val="dk1"/>
                </a:solidFill>
                <a:latin typeface="Oxygen"/>
                <a:ea typeface="Oxygen"/>
                <a:cs typeface="Oxygen"/>
                <a:sym typeface="Oxygen"/>
              </a:rPr>
              <a:t> treatments.</a:t>
            </a:r>
            <a:endParaRPr dirty="0">
              <a:solidFill>
                <a:schemeClr val="dk1"/>
              </a:solidFill>
              <a:latin typeface="Oxygen"/>
              <a:ea typeface="Oxygen"/>
              <a:cs typeface="Oxygen"/>
              <a:sym typeface="Oxygen"/>
            </a:endParaRPr>
          </a:p>
          <a:p>
            <a:pPr marL="457200" lvl="0" indent="-342900" algn="l" rtl="0">
              <a:spcBef>
                <a:spcPts val="0"/>
              </a:spcBef>
              <a:spcAft>
                <a:spcPts val="0"/>
              </a:spcAft>
              <a:buClr>
                <a:schemeClr val="dk1"/>
              </a:buClr>
              <a:buSzPts val="1800"/>
              <a:buFont typeface="Oxygen"/>
              <a:buAutoNum type="arabicPeriod"/>
            </a:pPr>
            <a:r>
              <a:rPr lang="en" dirty="0">
                <a:solidFill>
                  <a:schemeClr val="dk1"/>
                </a:solidFill>
                <a:latin typeface="Oxygen"/>
                <a:ea typeface="Oxygen"/>
                <a:cs typeface="Oxygen"/>
                <a:sym typeface="Oxygen"/>
              </a:rPr>
              <a:t>The patient is terminally ill, usually with death imminent and expected.</a:t>
            </a:r>
            <a:endParaRPr dirty="0">
              <a:solidFill>
                <a:schemeClr val="dk1"/>
              </a:solidFill>
              <a:latin typeface="Oxygen"/>
              <a:ea typeface="Oxygen"/>
              <a:cs typeface="Oxygen"/>
              <a:sym typeface="Oxygen"/>
            </a:endParaRPr>
          </a:p>
          <a:p>
            <a:pPr marL="457200" lvl="0" indent="-342900" algn="l" rtl="0">
              <a:spcBef>
                <a:spcPts val="0"/>
              </a:spcBef>
              <a:spcAft>
                <a:spcPts val="0"/>
              </a:spcAft>
              <a:buClr>
                <a:schemeClr val="dk1"/>
              </a:buClr>
              <a:buSzPts val="1800"/>
              <a:buFont typeface="Oxygen"/>
              <a:buAutoNum type="arabicPeriod"/>
            </a:pPr>
            <a:r>
              <a:rPr lang="en" dirty="0">
                <a:solidFill>
                  <a:schemeClr val="dk1"/>
                </a:solidFill>
                <a:latin typeface="Oxygen"/>
                <a:ea typeface="Oxygen"/>
                <a:cs typeface="Oxygen"/>
                <a:sym typeface="Oxygen"/>
              </a:rPr>
              <a:t>The goal of treatment is the control of symptoms and not the hastening of the patient's death.</a:t>
            </a:r>
            <a:endParaRPr dirty="0">
              <a:solidFill>
                <a:schemeClr val="dk1"/>
              </a:solidFill>
              <a:latin typeface="Oxygen"/>
              <a:ea typeface="Oxygen"/>
              <a:cs typeface="Oxygen"/>
              <a:sym typeface="Oxygen"/>
            </a:endParaRPr>
          </a:p>
          <a:p>
            <a:pPr marL="0" lvl="0" indent="0" algn="l" rtl="0">
              <a:spcBef>
                <a:spcPts val="1500"/>
              </a:spcBef>
              <a:spcAft>
                <a:spcPts val="0"/>
              </a:spcAft>
              <a:buNone/>
            </a:pPr>
            <a:r>
              <a:rPr lang="en" dirty="0">
                <a:solidFill>
                  <a:schemeClr val="dk1"/>
                </a:solidFill>
                <a:latin typeface="Oxygen"/>
                <a:ea typeface="Oxygen"/>
                <a:cs typeface="Oxygen"/>
                <a:sym typeface="Oxygen"/>
              </a:rPr>
              <a:t>Sedation may be intermittent or continuous; consider "respite" sedation of a predetermined duration, followed by lightening of unconsciousness to assess response.</a:t>
            </a:r>
            <a:endParaRPr dirty="0">
              <a:solidFill>
                <a:schemeClr val="dk1"/>
              </a:solidFill>
              <a:latin typeface="Oxygen"/>
              <a:ea typeface="Oxygen"/>
              <a:cs typeface="Oxygen"/>
              <a:sym typeface="Oxygen"/>
            </a:endParaRPr>
          </a:p>
          <a:p>
            <a:pPr marL="0" lvl="0" indent="0" algn="l" rtl="0">
              <a:spcBef>
                <a:spcPts val="1500"/>
              </a:spcBef>
              <a:spcAft>
                <a:spcPts val="0"/>
              </a:spcAft>
              <a:buNone/>
            </a:pPr>
            <a:r>
              <a:rPr lang="en" dirty="0">
                <a:solidFill>
                  <a:schemeClr val="dk1"/>
                </a:solidFill>
                <a:latin typeface="Oxygen"/>
                <a:ea typeface="Oxygen"/>
                <a:cs typeface="Oxygen"/>
                <a:sym typeface="Oxygen"/>
              </a:rPr>
              <a:t>Sedation for existential suffering must be approached cautiously, with both psychiatric and interdisciplinary consultation in advance; consider issues of informed consent.</a:t>
            </a:r>
            <a:r>
              <a:rPr lang="en" baseline="30000" dirty="0">
                <a:solidFill>
                  <a:schemeClr val="dk1"/>
                </a:solidFill>
                <a:latin typeface="Oxygen"/>
                <a:ea typeface="Oxygen"/>
                <a:cs typeface="Oxygen"/>
                <a:sym typeface="Oxygen"/>
              </a:rPr>
              <a:t>29</a:t>
            </a:r>
            <a:endParaRPr baseline="30000" dirty="0">
              <a:solidFill>
                <a:schemeClr val="dk1"/>
              </a:solidFill>
              <a:latin typeface="Oxygen"/>
              <a:ea typeface="Oxygen"/>
              <a:cs typeface="Oxygen"/>
              <a:sym typeface="Oxygen"/>
            </a:endParaRPr>
          </a:p>
          <a:p>
            <a:pPr marL="0" lvl="0" indent="0" algn="l" rtl="0">
              <a:spcBef>
                <a:spcPts val="1500"/>
              </a:spcBef>
              <a:spcAft>
                <a:spcPts val="0"/>
              </a:spcAft>
              <a:buClr>
                <a:srgbClr val="000000"/>
              </a:buClr>
              <a:buSzPts val="1100"/>
              <a:buFont typeface="Arial"/>
              <a:buNone/>
            </a:pPr>
            <a:endParaRPr sz="1100" dirty="0">
              <a:solidFill>
                <a:schemeClr val="dk1"/>
              </a:solidFill>
              <a:latin typeface="Oxygen"/>
              <a:ea typeface="Oxygen"/>
              <a:cs typeface="Oxygen"/>
              <a:sym typeface="Oxygen"/>
            </a:endParaRPr>
          </a:p>
          <a:p>
            <a:pPr marL="457200" lvl="0" indent="0" algn="l" rtl="0">
              <a:spcBef>
                <a:spcPts val="3000"/>
              </a:spcBef>
              <a:spcAft>
                <a:spcPts val="0"/>
              </a:spcAft>
              <a:buNone/>
            </a:pPr>
            <a:endParaRPr sz="1500" dirty="0">
              <a:solidFill>
                <a:schemeClr val="dk1"/>
              </a:solidFill>
              <a:latin typeface="Oxygen"/>
              <a:ea typeface="Oxygen"/>
              <a:cs typeface="Oxygen"/>
              <a:sym typeface="Oxygen"/>
            </a:endParaRPr>
          </a:p>
          <a:p>
            <a:pPr marL="0" lvl="0" indent="0" algn="l" rtl="0">
              <a:spcBef>
                <a:spcPts val="1500"/>
              </a:spcBef>
              <a:spcAft>
                <a:spcPts val="1600"/>
              </a:spcAft>
              <a:buNone/>
            </a:pPr>
            <a:endParaRPr dirty="0">
              <a:latin typeface="Oxygen"/>
              <a:ea typeface="Oxygen"/>
              <a:cs typeface="Oxygen"/>
              <a:sym typeface="Oxyge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312"/>
        <p:cNvGrpSpPr/>
        <p:nvPr/>
      </p:nvGrpSpPr>
      <p:grpSpPr>
        <a:xfrm>
          <a:off x="0" y="0"/>
          <a:ext cx="0" cy="0"/>
          <a:chOff x="0" y="0"/>
          <a:chExt cx="0" cy="0"/>
        </a:xfrm>
      </p:grpSpPr>
      <p:sp>
        <p:nvSpPr>
          <p:cNvPr id="313" name="Google Shape;313;p57"/>
          <p:cNvSpPr txBox="1">
            <a:spLocks noGrp="1"/>
          </p:cNvSpPr>
          <p:nvPr>
            <p:ph type="body" idx="1"/>
          </p:nvPr>
        </p:nvSpPr>
        <p:spPr>
          <a:xfrm>
            <a:off x="366922" y="278781"/>
            <a:ext cx="8520600" cy="49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err="1">
                <a:solidFill>
                  <a:schemeClr val="dk1"/>
                </a:solidFill>
                <a:latin typeface="Oxygen"/>
                <a:ea typeface="Oxygen"/>
                <a:cs typeface="Oxygen"/>
                <a:sym typeface="Oxygen"/>
              </a:rPr>
              <a:t>Kohara</a:t>
            </a:r>
            <a:r>
              <a:rPr lang="en" dirty="0">
                <a:solidFill>
                  <a:schemeClr val="dk1"/>
                </a:solidFill>
                <a:latin typeface="Oxygen"/>
                <a:ea typeface="Oxygen"/>
                <a:cs typeface="Oxygen"/>
                <a:sym typeface="Oxygen"/>
              </a:rPr>
              <a:t> and colleagues published a retrospective review of cancer patients admitted to the palliative care unit at the National Sanyo Hospital in Japan.</a:t>
            </a:r>
            <a:endParaRPr dirty="0">
              <a:solidFill>
                <a:schemeClr val="dk1"/>
              </a:solidFill>
              <a:latin typeface="Oxygen"/>
              <a:ea typeface="Oxygen"/>
              <a:cs typeface="Oxygen"/>
              <a:sym typeface="Oxygen"/>
            </a:endParaRPr>
          </a:p>
          <a:p>
            <a:pPr marL="0" lvl="0" indent="0" algn="l" rtl="0">
              <a:spcBef>
                <a:spcPts val="1100"/>
              </a:spcBef>
              <a:spcAft>
                <a:spcPts val="0"/>
              </a:spcAft>
              <a:buClr>
                <a:schemeClr val="dk1"/>
              </a:buClr>
              <a:buSzPts val="1100"/>
              <a:buFont typeface="Arial"/>
              <a:buNone/>
            </a:pPr>
            <a:r>
              <a:rPr lang="en" dirty="0">
                <a:solidFill>
                  <a:schemeClr val="dk1"/>
                </a:solidFill>
                <a:latin typeface="Oxygen"/>
                <a:ea typeface="Oxygen"/>
                <a:cs typeface="Oxygen"/>
                <a:sym typeface="Oxygen"/>
              </a:rPr>
              <a:t>Between January and December of 1999, 124 patients with cancer were admitted to the palliative care unit. Of these, one half had uncontrollable symptoms and received sedation.</a:t>
            </a:r>
            <a:endParaRPr dirty="0">
              <a:solidFill>
                <a:schemeClr val="dk1"/>
              </a:solidFill>
              <a:latin typeface="Oxygen"/>
              <a:ea typeface="Oxygen"/>
              <a:cs typeface="Oxygen"/>
              <a:sym typeface="Oxygen"/>
            </a:endParaRPr>
          </a:p>
          <a:p>
            <a:pPr marL="0" lvl="0" indent="0" algn="l" rtl="0">
              <a:spcBef>
                <a:spcPts val="1100"/>
              </a:spcBef>
              <a:spcAft>
                <a:spcPts val="0"/>
              </a:spcAft>
              <a:buClr>
                <a:schemeClr val="dk1"/>
              </a:buClr>
              <a:buSzPts val="1100"/>
              <a:buFont typeface="Arial"/>
              <a:buNone/>
            </a:pPr>
            <a:r>
              <a:rPr lang="en" dirty="0">
                <a:solidFill>
                  <a:schemeClr val="dk1"/>
                </a:solidFill>
                <a:latin typeface="Oxygen"/>
                <a:ea typeface="Oxygen"/>
                <a:cs typeface="Oxygen"/>
                <a:sym typeface="Oxygen"/>
              </a:rPr>
              <a:t>The patients received palliative sedation for management of refractory physical symptoms, including dyspnea, malaise/restlessness, pain, agitation, and nausea/vomiting. Over half had more than 1 uncontrolled symptom.</a:t>
            </a:r>
            <a:endParaRPr dirty="0">
              <a:solidFill>
                <a:schemeClr val="dk1"/>
              </a:solidFill>
              <a:latin typeface="Oxygen"/>
              <a:ea typeface="Oxygen"/>
              <a:cs typeface="Oxygen"/>
              <a:sym typeface="Oxygen"/>
            </a:endParaRPr>
          </a:p>
          <a:p>
            <a:pPr marL="0" lvl="0" indent="0" algn="l" rtl="0">
              <a:spcBef>
                <a:spcPts val="1100"/>
              </a:spcBef>
              <a:spcAft>
                <a:spcPts val="0"/>
              </a:spcAft>
              <a:buClr>
                <a:schemeClr val="dk1"/>
              </a:buClr>
              <a:buSzPts val="1100"/>
              <a:buFont typeface="Arial"/>
              <a:buNone/>
            </a:pPr>
            <a:r>
              <a:rPr lang="en" dirty="0">
                <a:solidFill>
                  <a:schemeClr val="dk1"/>
                </a:solidFill>
                <a:latin typeface="Oxygen"/>
                <a:ea typeface="Oxygen"/>
                <a:cs typeface="Oxygen"/>
                <a:sym typeface="Oxygen"/>
              </a:rPr>
              <a:t>To evaluate whether patients were close to death before palliative sedation, they reviewed the palliative performance status (PPS) scores before sedation. PPS scores were less than 20 in 83% of patients, indicating poor functional status and limited life expectancy. (Totally bed bound, Unable to do any activity, extensive disease, total care, minimal sips, consciousness full or drowsy +/- confusion)</a:t>
            </a:r>
            <a:endParaRPr dirty="0">
              <a:solidFill>
                <a:schemeClr val="dk1"/>
              </a:solidFill>
              <a:latin typeface="Oxygen"/>
              <a:ea typeface="Oxygen"/>
              <a:cs typeface="Oxygen"/>
              <a:sym typeface="Oxygen"/>
            </a:endParaRPr>
          </a:p>
          <a:p>
            <a:pPr marL="0" lvl="0" indent="0" algn="l" rtl="0">
              <a:spcBef>
                <a:spcPts val="1100"/>
              </a:spcBef>
              <a:spcAft>
                <a:spcPts val="1600"/>
              </a:spcAft>
              <a:buNone/>
            </a:pPr>
            <a:endParaRPr dirty="0">
              <a:latin typeface="Oxygen"/>
              <a:ea typeface="Oxygen"/>
              <a:cs typeface="Oxygen"/>
              <a:sym typeface="Oxyge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317"/>
        <p:cNvGrpSpPr/>
        <p:nvPr/>
      </p:nvGrpSpPr>
      <p:grpSpPr>
        <a:xfrm>
          <a:off x="0" y="0"/>
          <a:ext cx="0" cy="0"/>
          <a:chOff x="0" y="0"/>
          <a:chExt cx="0" cy="0"/>
        </a:xfrm>
      </p:grpSpPr>
      <p:sp>
        <p:nvSpPr>
          <p:cNvPr id="318" name="Google Shape;318;p58"/>
          <p:cNvSpPr txBox="1">
            <a:spLocks noGrp="1"/>
          </p:cNvSpPr>
          <p:nvPr>
            <p:ph type="body" idx="1"/>
          </p:nvPr>
        </p:nvSpPr>
        <p:spPr>
          <a:xfrm>
            <a:off x="378608" y="499553"/>
            <a:ext cx="7706027" cy="43257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r>
              <a:rPr lang="en" dirty="0">
                <a:solidFill>
                  <a:schemeClr val="dk1"/>
                </a:solidFill>
                <a:latin typeface="Oxygen"/>
                <a:ea typeface="Oxygen"/>
                <a:cs typeface="Oxygen"/>
                <a:sym typeface="Oxygen"/>
              </a:rPr>
              <a:t>They addressed the question of whether sedation hastens death. </a:t>
            </a:r>
            <a:endParaRPr dirty="0">
              <a:solidFill>
                <a:schemeClr val="dk1"/>
              </a:solidFill>
              <a:latin typeface="Oxygen"/>
              <a:ea typeface="Oxygen"/>
              <a:cs typeface="Oxygen"/>
              <a:sym typeface="Oxygen"/>
            </a:endParaRPr>
          </a:p>
          <a:p>
            <a:pPr marL="0" lvl="0" indent="0" algn="l" rtl="0">
              <a:spcBef>
                <a:spcPts val="1100"/>
              </a:spcBef>
              <a:spcAft>
                <a:spcPts val="600"/>
              </a:spcAft>
              <a:buNone/>
            </a:pPr>
            <a:r>
              <a:rPr lang="en" dirty="0">
                <a:solidFill>
                  <a:schemeClr val="dk1"/>
                </a:solidFill>
                <a:latin typeface="Oxygen"/>
                <a:ea typeface="Oxygen"/>
                <a:cs typeface="Oxygen"/>
                <a:sym typeface="Oxygen"/>
              </a:rPr>
              <a:t>Sedated patients died an average of 3.4 days after initiation of sedation. The longest duration of sedation was 11 days. </a:t>
            </a:r>
            <a:endParaRPr dirty="0">
              <a:solidFill>
                <a:schemeClr val="dk1"/>
              </a:solidFill>
              <a:latin typeface="Oxygen"/>
              <a:ea typeface="Oxygen"/>
              <a:cs typeface="Oxygen"/>
              <a:sym typeface="Oxygen"/>
            </a:endParaRPr>
          </a:p>
          <a:p>
            <a:pPr marL="0" lvl="0" indent="0" algn="l" rtl="0">
              <a:spcBef>
                <a:spcPts val="1100"/>
              </a:spcBef>
              <a:spcAft>
                <a:spcPts val="600"/>
              </a:spcAft>
              <a:buNone/>
            </a:pPr>
            <a:r>
              <a:rPr lang="en" dirty="0">
                <a:solidFill>
                  <a:schemeClr val="dk1"/>
                </a:solidFill>
                <a:latin typeface="Oxygen"/>
                <a:ea typeface="Oxygen"/>
                <a:cs typeface="Oxygen"/>
                <a:sym typeface="Oxygen"/>
              </a:rPr>
              <a:t>The length of admission to the palliative care unit, however, was not significantly different from that of patients not requiring sedation. </a:t>
            </a:r>
            <a:endParaRPr dirty="0">
              <a:solidFill>
                <a:schemeClr val="dk1"/>
              </a:solidFill>
              <a:latin typeface="Oxygen"/>
              <a:ea typeface="Oxygen"/>
              <a:cs typeface="Oxygen"/>
              <a:sym typeface="Oxygen"/>
            </a:endParaRPr>
          </a:p>
          <a:p>
            <a:pPr marL="0" lvl="0" indent="0" algn="l" rtl="0">
              <a:spcBef>
                <a:spcPts val="1100"/>
              </a:spcBef>
              <a:spcAft>
                <a:spcPts val="600"/>
              </a:spcAft>
              <a:buClr>
                <a:schemeClr val="dk1"/>
              </a:buClr>
              <a:buSzPts val="1100"/>
              <a:buFont typeface="Arial"/>
              <a:buNone/>
            </a:pPr>
            <a:r>
              <a:rPr lang="en" dirty="0">
                <a:solidFill>
                  <a:schemeClr val="dk1"/>
                </a:solidFill>
                <a:latin typeface="Oxygen"/>
                <a:ea typeface="Oxygen"/>
                <a:cs typeface="Oxygen"/>
                <a:sym typeface="Oxygen"/>
              </a:rPr>
              <a:t>This is consistent with other retrospective studies that suggest death is not hastened by palliative sedation.</a:t>
            </a:r>
            <a:r>
              <a:rPr lang="en" baseline="30000" dirty="0">
                <a:solidFill>
                  <a:schemeClr val="dk1"/>
                </a:solidFill>
                <a:latin typeface="Oxygen"/>
                <a:ea typeface="Oxygen"/>
                <a:cs typeface="Oxygen"/>
                <a:sym typeface="Oxygen"/>
              </a:rPr>
              <a:t>27</a:t>
            </a:r>
            <a:endParaRPr baseline="30000" dirty="0">
              <a:solidFill>
                <a:srgbClr val="007CB0"/>
              </a:solidFill>
              <a:latin typeface="Oxygen"/>
              <a:ea typeface="Oxygen"/>
              <a:cs typeface="Oxygen"/>
              <a:sym typeface="Oxygen"/>
            </a:endParaRPr>
          </a:p>
          <a:p>
            <a:pPr marL="0" lvl="0" indent="0" algn="l" rtl="0">
              <a:spcBef>
                <a:spcPts val="1100"/>
              </a:spcBef>
              <a:spcAft>
                <a:spcPts val="600"/>
              </a:spcAft>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322"/>
        <p:cNvGrpSpPr/>
        <p:nvPr/>
      </p:nvGrpSpPr>
      <p:grpSpPr>
        <a:xfrm>
          <a:off x="0" y="0"/>
          <a:ext cx="0" cy="0"/>
          <a:chOff x="0" y="0"/>
          <a:chExt cx="0" cy="0"/>
        </a:xfrm>
      </p:grpSpPr>
      <p:sp>
        <p:nvSpPr>
          <p:cNvPr id="323" name="Google Shape;323;p59"/>
          <p:cNvSpPr txBox="1">
            <a:spLocks noGrp="1"/>
          </p:cNvSpPr>
          <p:nvPr>
            <p:ph type="title"/>
          </p:nvPr>
        </p:nvSpPr>
        <p:spPr>
          <a:xfrm>
            <a:off x="311700" y="341854"/>
            <a:ext cx="8520600" cy="453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El Messiri"/>
                <a:ea typeface="El Messiri"/>
                <a:cs typeface="El Messiri"/>
                <a:sym typeface="El Messiri"/>
              </a:rPr>
              <a:t>Psycho-Existential Suffering</a:t>
            </a:r>
            <a:endParaRPr sz="3600" b="1" dirty="0">
              <a:latin typeface="El Messiri"/>
              <a:ea typeface="El Messiri"/>
              <a:cs typeface="El Messiri"/>
              <a:sym typeface="El Messiri"/>
            </a:endParaRPr>
          </a:p>
        </p:txBody>
      </p:sp>
      <p:sp>
        <p:nvSpPr>
          <p:cNvPr id="324" name="Google Shape;324;p59"/>
          <p:cNvSpPr txBox="1">
            <a:spLocks noGrp="1"/>
          </p:cNvSpPr>
          <p:nvPr>
            <p:ph type="body" idx="1"/>
          </p:nvPr>
        </p:nvSpPr>
        <p:spPr>
          <a:xfrm>
            <a:off x="311700" y="1092820"/>
            <a:ext cx="8520600" cy="38469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latin typeface="Oxygen"/>
                <a:ea typeface="Oxygen"/>
                <a:cs typeface="Oxygen"/>
                <a:sym typeface="Oxygen"/>
              </a:rPr>
              <a:t>Physical suffering often overlaps with psychosocial and spiritual pain. </a:t>
            </a:r>
            <a:endParaRPr sz="17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1700" dirty="0">
                <a:solidFill>
                  <a:schemeClr val="dk1"/>
                </a:solidFill>
                <a:latin typeface="Oxygen"/>
                <a:ea typeface="Oxygen"/>
                <a:cs typeface="Oxygen"/>
                <a:sym typeface="Oxygen"/>
              </a:rPr>
              <a:t>Patients requesting PS for existential suffering represent a small subset of cases, and the issue remains controversial.</a:t>
            </a:r>
            <a:endParaRPr sz="1700" dirty="0">
              <a:solidFill>
                <a:schemeClr val="dk1"/>
              </a:solidFill>
              <a:latin typeface="Oxygen"/>
              <a:ea typeface="Oxygen"/>
              <a:cs typeface="Oxygen"/>
              <a:sym typeface="Oxygen"/>
            </a:endParaRPr>
          </a:p>
          <a:p>
            <a:pPr marL="457200" lvl="0" indent="-342900" algn="l" rtl="0">
              <a:spcBef>
                <a:spcPts val="1600"/>
              </a:spcBef>
              <a:spcAft>
                <a:spcPts val="0"/>
              </a:spcAft>
              <a:buClr>
                <a:schemeClr val="dk1"/>
              </a:buClr>
              <a:buSzPts val="1800"/>
              <a:buFont typeface="Oxygen"/>
              <a:buChar char="●"/>
            </a:pPr>
            <a:r>
              <a:rPr lang="en" sz="1700" dirty="0">
                <a:solidFill>
                  <a:schemeClr val="dk1"/>
                </a:solidFill>
                <a:latin typeface="Oxygen"/>
                <a:ea typeface="Oxygen"/>
                <a:cs typeface="Oxygen"/>
                <a:sym typeface="Oxygen"/>
              </a:rPr>
              <a:t>Existential suffering is difficult to define</a:t>
            </a:r>
            <a:endParaRPr sz="1700" dirty="0">
              <a:solidFill>
                <a:schemeClr val="dk1"/>
              </a:solidFill>
              <a:latin typeface="Oxygen"/>
              <a:ea typeface="Oxygen"/>
              <a:cs typeface="Oxygen"/>
              <a:sym typeface="Oxygen"/>
            </a:endParaRPr>
          </a:p>
          <a:p>
            <a:pPr marL="457200" lvl="0" indent="-342900" algn="l" rtl="0">
              <a:spcBef>
                <a:spcPts val="0"/>
              </a:spcBef>
              <a:spcAft>
                <a:spcPts val="0"/>
              </a:spcAft>
              <a:buClr>
                <a:schemeClr val="dk1"/>
              </a:buClr>
              <a:buSzPts val="1800"/>
              <a:buFont typeface="Oxygen"/>
              <a:buChar char="●"/>
            </a:pPr>
            <a:r>
              <a:rPr lang="en" sz="1700" dirty="0">
                <a:solidFill>
                  <a:schemeClr val="dk1"/>
                </a:solidFill>
                <a:latin typeface="Oxygen"/>
                <a:ea typeface="Oxygen"/>
                <a:cs typeface="Oxygen"/>
                <a:sym typeface="Oxygen"/>
              </a:rPr>
              <a:t>difficult to label as "refractory" because of limited therapeutic guidelines</a:t>
            </a:r>
            <a:endParaRPr sz="1700" dirty="0">
              <a:solidFill>
                <a:schemeClr val="dk1"/>
              </a:solidFill>
              <a:latin typeface="Oxygen"/>
              <a:ea typeface="Oxygen"/>
              <a:cs typeface="Oxygen"/>
              <a:sym typeface="Oxygen"/>
            </a:endParaRPr>
          </a:p>
          <a:p>
            <a:pPr marL="457200" lvl="0" indent="-342900" algn="l" rtl="0">
              <a:spcBef>
                <a:spcPts val="0"/>
              </a:spcBef>
              <a:spcAft>
                <a:spcPts val="0"/>
              </a:spcAft>
              <a:buClr>
                <a:schemeClr val="dk1"/>
              </a:buClr>
              <a:buSzPts val="1800"/>
              <a:buFont typeface="Oxygen"/>
              <a:buChar char="●"/>
            </a:pPr>
            <a:r>
              <a:rPr lang="en" sz="1700" dirty="0">
                <a:solidFill>
                  <a:schemeClr val="dk1"/>
                </a:solidFill>
                <a:latin typeface="Oxygen"/>
                <a:ea typeface="Oxygen"/>
                <a:cs typeface="Oxygen"/>
                <a:sym typeface="Oxygen"/>
              </a:rPr>
              <a:t>may be profound in someone who is terminally ill but not imminently dying</a:t>
            </a:r>
            <a:endParaRPr sz="1700" dirty="0">
              <a:solidFill>
                <a:schemeClr val="dk1"/>
              </a:solidFill>
              <a:latin typeface="Oxygen"/>
              <a:ea typeface="Oxygen"/>
              <a:cs typeface="Oxygen"/>
              <a:sym typeface="Oxygen"/>
            </a:endParaRPr>
          </a:p>
          <a:p>
            <a:pPr marL="0" lvl="0" indent="0" algn="l" rtl="0">
              <a:spcBef>
                <a:spcPts val="1600"/>
              </a:spcBef>
              <a:spcAft>
                <a:spcPts val="0"/>
              </a:spcAft>
              <a:buNone/>
            </a:pPr>
            <a:r>
              <a:rPr lang="en" sz="1700" dirty="0">
                <a:solidFill>
                  <a:schemeClr val="dk1"/>
                </a:solidFill>
                <a:latin typeface="Oxygen"/>
                <a:ea typeface="Oxygen"/>
                <a:cs typeface="Oxygen"/>
                <a:sym typeface="Oxygen"/>
              </a:rPr>
              <a:t>Profound psychosocial and spiritual suffering often exists outside the setting of imminent death, making it less clear that death is not hastened by the palliative sedation, or, if death is hastened, that the good intention of symptom relief outweighs this potential harm.</a:t>
            </a:r>
            <a:endParaRPr sz="1700" dirty="0">
              <a:solidFill>
                <a:schemeClr val="dk1"/>
              </a:solidFill>
              <a:latin typeface="Oxygen"/>
              <a:ea typeface="Oxygen"/>
              <a:cs typeface="Oxygen"/>
              <a:sym typeface="Oxygen"/>
            </a:endParaRPr>
          </a:p>
          <a:p>
            <a:pPr marL="0" lvl="0" indent="0" algn="l" rtl="0">
              <a:spcBef>
                <a:spcPts val="1600"/>
              </a:spcBef>
              <a:spcAft>
                <a:spcPts val="0"/>
              </a:spcAft>
              <a:buNone/>
            </a:pPr>
            <a:endParaRPr sz="1700" dirty="0">
              <a:solidFill>
                <a:schemeClr val="dk1"/>
              </a:solidFill>
              <a:latin typeface="Oxygen"/>
              <a:ea typeface="Oxygen"/>
              <a:cs typeface="Oxygen"/>
              <a:sym typeface="Oxygen"/>
            </a:endParaRPr>
          </a:p>
          <a:p>
            <a:pPr marL="0" lvl="0" indent="0" algn="l" rtl="0">
              <a:spcBef>
                <a:spcPts val="1600"/>
              </a:spcBef>
              <a:spcAft>
                <a:spcPts val="1600"/>
              </a:spcAft>
              <a:buNone/>
            </a:pPr>
            <a:endParaRPr sz="1700" dirty="0">
              <a:solidFill>
                <a:schemeClr val="dk1"/>
              </a:solidFill>
              <a:latin typeface="Oxygen"/>
              <a:ea typeface="Oxygen"/>
              <a:cs typeface="Oxygen"/>
              <a:sym typeface="Oxyge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328"/>
        <p:cNvGrpSpPr/>
        <p:nvPr/>
      </p:nvGrpSpPr>
      <p:grpSpPr>
        <a:xfrm>
          <a:off x="0" y="0"/>
          <a:ext cx="0" cy="0"/>
          <a:chOff x="0" y="0"/>
          <a:chExt cx="0" cy="0"/>
        </a:xfrm>
      </p:grpSpPr>
      <p:sp>
        <p:nvSpPr>
          <p:cNvPr id="329" name="Google Shape;329;p60"/>
          <p:cNvSpPr txBox="1">
            <a:spLocks noGrp="1"/>
          </p:cNvSpPr>
          <p:nvPr>
            <p:ph type="title"/>
          </p:nvPr>
        </p:nvSpPr>
        <p:spPr>
          <a:xfrm>
            <a:off x="311700" y="128050"/>
            <a:ext cx="8520600" cy="739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Objections</a:t>
            </a:r>
            <a:endParaRPr sz="4800" b="1" dirty="0">
              <a:latin typeface="El Messiri"/>
              <a:ea typeface="El Messiri"/>
              <a:cs typeface="El Messiri"/>
              <a:sym typeface="El Messiri"/>
            </a:endParaRPr>
          </a:p>
        </p:txBody>
      </p:sp>
      <p:sp>
        <p:nvSpPr>
          <p:cNvPr id="330" name="Google Shape;330;p60"/>
          <p:cNvSpPr txBox="1">
            <a:spLocks noGrp="1"/>
          </p:cNvSpPr>
          <p:nvPr>
            <p:ph type="body" idx="1"/>
          </p:nvPr>
        </p:nvSpPr>
        <p:spPr>
          <a:xfrm>
            <a:off x="311700" y="949675"/>
            <a:ext cx="8107471" cy="40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dirty="0">
                <a:solidFill>
                  <a:schemeClr val="dk1"/>
                </a:solidFill>
                <a:latin typeface="Oxygen"/>
                <a:ea typeface="Oxygen"/>
                <a:cs typeface="Oxygen"/>
                <a:sym typeface="Oxygen"/>
              </a:rPr>
              <a:t>With no clear and convincing evidence that sedation controls symptoms of suffering, can a patient truly give informed consent? </a:t>
            </a:r>
            <a:endParaRPr sz="20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2000" dirty="0">
                <a:solidFill>
                  <a:schemeClr val="dk1"/>
                </a:solidFill>
                <a:latin typeface="Oxygen"/>
                <a:ea typeface="Oxygen"/>
                <a:cs typeface="Oxygen"/>
                <a:sym typeface="Oxygen"/>
              </a:rPr>
              <a:t>There may become a societal "obligation to die" that would endanger the rights of vulnerable populations, including the disabled and the frail elderly. </a:t>
            </a:r>
            <a:endParaRPr sz="20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2000" dirty="0">
                <a:solidFill>
                  <a:schemeClr val="dk1"/>
                </a:solidFill>
                <a:latin typeface="Oxygen"/>
                <a:ea typeface="Oxygen"/>
                <a:cs typeface="Oxygen"/>
                <a:sym typeface="Oxygen"/>
              </a:rPr>
              <a:t>"A truly autonomous choice relating to how one dies is impossible, especially for vulnerable populations."</a:t>
            </a:r>
            <a:r>
              <a:rPr lang="en" sz="2000" baseline="30000" dirty="0">
                <a:solidFill>
                  <a:srgbClr val="000000"/>
                </a:solidFill>
                <a:latin typeface="Oxygen"/>
                <a:ea typeface="Oxygen"/>
                <a:cs typeface="Oxygen"/>
                <a:sym typeface="Oxygen"/>
              </a:rPr>
              <a:t>26</a:t>
            </a:r>
            <a:endParaRPr sz="2000" baseline="30000" dirty="0">
              <a:solidFill>
                <a:srgbClr val="000000"/>
              </a:solidFill>
              <a:latin typeface="Oxygen"/>
              <a:ea typeface="Oxygen"/>
              <a:cs typeface="Oxygen"/>
              <a:sym typeface="Oxygen"/>
            </a:endParaRPr>
          </a:p>
          <a:p>
            <a:pPr marL="0" lvl="0" indent="0" algn="l" rtl="0">
              <a:spcBef>
                <a:spcPts val="1600"/>
              </a:spcBef>
              <a:spcAft>
                <a:spcPts val="160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4"/>
        <p:cNvGrpSpPr/>
        <p:nvPr/>
      </p:nvGrpSpPr>
      <p:grpSpPr>
        <a:xfrm>
          <a:off x="0" y="0"/>
          <a:ext cx="0" cy="0"/>
          <a:chOff x="0" y="0"/>
          <a:chExt cx="0" cy="0"/>
        </a:xfrm>
      </p:grpSpPr>
      <p:sp>
        <p:nvSpPr>
          <p:cNvPr id="335" name="Google Shape;335;p61"/>
          <p:cNvSpPr txBox="1">
            <a:spLocks noGrp="1"/>
          </p:cNvSpPr>
          <p:nvPr>
            <p:ph type="title"/>
          </p:nvPr>
        </p:nvSpPr>
        <p:spPr>
          <a:xfrm>
            <a:off x="311700" y="267630"/>
            <a:ext cx="8520600" cy="101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Double Effect?</a:t>
            </a:r>
            <a:endParaRPr sz="4800" b="1" dirty="0">
              <a:latin typeface="El Messiri"/>
              <a:ea typeface="El Messiri"/>
              <a:cs typeface="El Messiri"/>
              <a:sym typeface="El Messiri"/>
            </a:endParaRPr>
          </a:p>
        </p:txBody>
      </p:sp>
      <p:sp>
        <p:nvSpPr>
          <p:cNvPr id="336" name="Google Shape;336;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dirty="0">
                <a:solidFill>
                  <a:schemeClr val="dk1"/>
                </a:solidFill>
                <a:latin typeface="Oxygen"/>
                <a:ea typeface="Oxygen"/>
                <a:cs typeface="Oxygen"/>
                <a:sym typeface="Oxygen"/>
              </a:rPr>
              <a:t>William Shaver, MD in his presentation at the Annual Assembly of the American Academy of Hospice and Palliative Medicine in January 2005 voiced concerns about palliative sedation. </a:t>
            </a:r>
            <a:endParaRPr sz="20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2000" dirty="0">
                <a:solidFill>
                  <a:schemeClr val="dk1"/>
                </a:solidFill>
                <a:latin typeface="Oxygen"/>
                <a:ea typeface="Oxygen"/>
                <a:cs typeface="Oxygen"/>
                <a:sym typeface="Oxygen"/>
              </a:rPr>
              <a:t>“We have no way of knowing whether unconsciousness truly relieves suffering, making it difficult to know if the action is "good." When a patient is sedated until death, the clinician removes any opportunity for personal or spiritual reconciliation, as well as any opportunity for the sufferer to change their mind about the program of care.”</a:t>
            </a:r>
            <a:r>
              <a:rPr lang="en" sz="2000" baseline="30000" dirty="0">
                <a:solidFill>
                  <a:schemeClr val="dk1"/>
                </a:solidFill>
                <a:latin typeface="Oxygen"/>
                <a:ea typeface="Oxygen"/>
                <a:cs typeface="Oxygen"/>
                <a:sym typeface="Oxygen"/>
              </a:rPr>
              <a:t>28</a:t>
            </a:r>
            <a:endParaRPr sz="2000" dirty="0">
              <a:solidFill>
                <a:schemeClr val="dk1"/>
              </a:solidFill>
              <a:latin typeface="Oxygen"/>
              <a:ea typeface="Oxygen"/>
              <a:cs typeface="Oxygen"/>
              <a:sym typeface="Oxygen"/>
            </a:endParaRPr>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11700" y="1233965"/>
            <a:ext cx="8520600" cy="70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El Messiri"/>
                <a:ea typeface="El Messiri"/>
                <a:cs typeface="El Messiri"/>
                <a:sym typeface="El Messiri"/>
              </a:rPr>
              <a:t>Autonomy</a:t>
            </a:r>
            <a:endParaRPr sz="6000" b="1" dirty="0">
              <a:latin typeface="El Messiri"/>
              <a:ea typeface="El Messiri"/>
              <a:cs typeface="El Messiri"/>
              <a:sym typeface="El Messiri"/>
            </a:endParaRPr>
          </a:p>
        </p:txBody>
      </p:sp>
      <p:sp>
        <p:nvSpPr>
          <p:cNvPr id="80" name="Google Shape;80;p17"/>
          <p:cNvSpPr txBox="1">
            <a:spLocks noGrp="1"/>
          </p:cNvSpPr>
          <p:nvPr>
            <p:ph type="subTitle" idx="1"/>
          </p:nvPr>
        </p:nvSpPr>
        <p:spPr>
          <a:xfrm>
            <a:off x="623400" y="2080183"/>
            <a:ext cx="8520600" cy="27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latin typeface="Oxygen"/>
                <a:ea typeface="Oxygen"/>
                <a:cs typeface="Oxygen"/>
                <a:sym typeface="Oxygen"/>
              </a:rPr>
              <a:t>The patient's right to self-determination without prejudice</a:t>
            </a:r>
            <a:endParaRPr sz="1800" dirty="0">
              <a:solidFill>
                <a:srgbClr val="000000"/>
              </a:solidFill>
              <a:latin typeface="Oxygen"/>
              <a:ea typeface="Oxygen"/>
              <a:cs typeface="Oxygen"/>
              <a:sym typeface="Oxygen"/>
            </a:endParaRPr>
          </a:p>
          <a:p>
            <a:pPr marL="0" lvl="0" indent="0" algn="l" rtl="0">
              <a:spcBef>
                <a:spcPts val="0"/>
              </a:spcBef>
              <a:spcAft>
                <a:spcPts val="0"/>
              </a:spcAft>
              <a:buNone/>
            </a:pPr>
            <a:endParaRPr sz="1800" dirty="0">
              <a:solidFill>
                <a:srgbClr val="000000"/>
              </a:solidFill>
              <a:latin typeface="Oxygen"/>
              <a:ea typeface="Oxygen"/>
              <a:cs typeface="Oxygen"/>
              <a:sym typeface="Oxygen"/>
            </a:endParaRPr>
          </a:p>
          <a:p>
            <a:pPr marL="0" lvl="0" indent="0" algn="l" rtl="0">
              <a:spcBef>
                <a:spcPts val="0"/>
              </a:spcBef>
              <a:spcAft>
                <a:spcPts val="0"/>
              </a:spcAft>
              <a:buNone/>
            </a:pPr>
            <a:r>
              <a:rPr lang="en" sz="1800" dirty="0">
                <a:solidFill>
                  <a:srgbClr val="000000"/>
                </a:solidFill>
                <a:latin typeface="Oxygen"/>
                <a:ea typeface="Oxygen"/>
                <a:cs typeface="Oxygen"/>
                <a:sym typeface="Oxygen"/>
              </a:rPr>
              <a:t>There must be Informed Consent</a:t>
            </a:r>
            <a:endParaRPr sz="1800" dirty="0">
              <a:solidFill>
                <a:srgbClr val="000000"/>
              </a:solidFill>
              <a:latin typeface="Oxygen"/>
              <a:ea typeface="Oxygen"/>
              <a:cs typeface="Oxygen"/>
              <a:sym typeface="Oxygen"/>
            </a:endParaRPr>
          </a:p>
          <a:p>
            <a:pPr marL="0" lvl="0" indent="0" algn="l" rtl="0">
              <a:spcBef>
                <a:spcPts val="0"/>
              </a:spcBef>
              <a:spcAft>
                <a:spcPts val="0"/>
              </a:spcAft>
              <a:buNone/>
            </a:pPr>
            <a:endParaRPr sz="1800" dirty="0">
              <a:solidFill>
                <a:srgbClr val="000000"/>
              </a:solidFill>
              <a:latin typeface="Oxygen"/>
              <a:ea typeface="Oxygen"/>
              <a:cs typeface="Oxygen"/>
              <a:sym typeface="Oxygen"/>
            </a:endParaRPr>
          </a:p>
          <a:p>
            <a:pPr marL="0" lvl="0" indent="0" algn="l" rtl="0">
              <a:spcBef>
                <a:spcPts val="0"/>
              </a:spcBef>
              <a:spcAft>
                <a:spcPts val="0"/>
              </a:spcAft>
              <a:buNone/>
            </a:pPr>
            <a:r>
              <a:rPr lang="en" sz="1800" dirty="0">
                <a:solidFill>
                  <a:srgbClr val="000000"/>
                </a:solidFill>
                <a:latin typeface="Oxygen"/>
                <a:ea typeface="Oxygen"/>
                <a:cs typeface="Oxygen"/>
                <a:sym typeface="Oxygen"/>
              </a:rPr>
              <a:t>They have right to decide treatments they DO and DO NOT want</a:t>
            </a:r>
            <a:endParaRPr sz="1800" dirty="0">
              <a:solidFill>
                <a:srgbClr val="000000"/>
              </a:solidFill>
              <a:latin typeface="Oxygen"/>
              <a:ea typeface="Oxygen"/>
              <a:cs typeface="Oxygen"/>
              <a:sym typeface="Oxygen"/>
            </a:endParaRPr>
          </a:p>
          <a:p>
            <a:pPr marL="0" lvl="0" indent="0" algn="l" rtl="0">
              <a:spcBef>
                <a:spcPts val="0"/>
              </a:spcBef>
              <a:spcAft>
                <a:spcPts val="0"/>
              </a:spcAft>
              <a:buNone/>
            </a:pPr>
            <a:endParaRPr sz="1800" dirty="0">
              <a:solidFill>
                <a:srgbClr val="000000"/>
              </a:solidFill>
              <a:latin typeface="Oxygen"/>
              <a:ea typeface="Oxygen"/>
              <a:cs typeface="Oxygen"/>
              <a:sym typeface="Oxygen"/>
            </a:endParaRPr>
          </a:p>
          <a:p>
            <a:pPr marL="0" lvl="0" indent="0" algn="l" rtl="0">
              <a:spcBef>
                <a:spcPts val="0"/>
              </a:spcBef>
              <a:spcAft>
                <a:spcPts val="0"/>
              </a:spcAft>
              <a:buNone/>
            </a:pPr>
            <a:r>
              <a:rPr lang="en" sz="1800" dirty="0">
                <a:solidFill>
                  <a:srgbClr val="000000"/>
                </a:solidFill>
                <a:latin typeface="Oxygen"/>
                <a:ea typeface="Oxygen"/>
                <a:cs typeface="Oxygen"/>
                <a:sym typeface="Oxygen"/>
              </a:rPr>
              <a:t>They have the right to be fully informed in order to make decisions</a:t>
            </a:r>
            <a:endParaRPr sz="1800" dirty="0">
              <a:solidFill>
                <a:srgbClr val="000000"/>
              </a:solidFill>
              <a:latin typeface="Oxygen"/>
              <a:ea typeface="Oxygen"/>
              <a:cs typeface="Oxygen"/>
              <a:sym typeface="Oxygen"/>
            </a:endParaRPr>
          </a:p>
          <a:p>
            <a:pPr marL="0" lvl="0" indent="0" algn="l" rtl="0">
              <a:spcBef>
                <a:spcPts val="0"/>
              </a:spcBef>
              <a:spcAft>
                <a:spcPts val="0"/>
              </a:spcAft>
              <a:buNone/>
            </a:pPr>
            <a:endParaRPr sz="1800" dirty="0">
              <a:solidFill>
                <a:srgbClr val="000000"/>
              </a:solidFill>
              <a:latin typeface="Oxygen"/>
              <a:ea typeface="Oxygen"/>
              <a:cs typeface="Oxygen"/>
              <a:sym typeface="Oxygen"/>
            </a:endParaRPr>
          </a:p>
          <a:p>
            <a:pPr marL="0" lvl="0" indent="0" algn="l" rtl="0">
              <a:spcBef>
                <a:spcPts val="0"/>
              </a:spcBef>
              <a:spcAft>
                <a:spcPts val="0"/>
              </a:spcAft>
              <a:buNone/>
            </a:pPr>
            <a:r>
              <a:rPr lang="en" sz="1800" dirty="0">
                <a:solidFill>
                  <a:srgbClr val="000000"/>
                </a:solidFill>
                <a:latin typeface="Oxygen"/>
                <a:ea typeface="Oxygen"/>
                <a:cs typeface="Oxygen"/>
                <a:sym typeface="Oxygen"/>
              </a:rPr>
              <a:t>Health care professional must be honest and complete</a:t>
            </a:r>
            <a:endParaRPr sz="1800" dirty="0">
              <a:solidFill>
                <a:srgbClr val="000000"/>
              </a:solidFill>
              <a:latin typeface="Oxygen"/>
              <a:ea typeface="Oxygen"/>
              <a:cs typeface="Oxygen"/>
              <a:sym typeface="Oxygen"/>
            </a:endParaRPr>
          </a:p>
        </p:txBody>
      </p:sp>
      <p:pic>
        <p:nvPicPr>
          <p:cNvPr id="81" name="Google Shape;81;p17"/>
          <p:cNvPicPr preferRelativeResize="0"/>
          <p:nvPr/>
        </p:nvPicPr>
        <p:blipFill>
          <a:blip r:embed="rId4">
            <a:alphaModFix/>
          </a:blip>
          <a:stretch>
            <a:fillRect/>
          </a:stretch>
        </p:blipFill>
        <p:spPr>
          <a:xfrm>
            <a:off x="501272" y="213012"/>
            <a:ext cx="1930214" cy="142621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lin ang="5400012" scaled="0"/>
        </a:gradFill>
        <a:effectLst/>
      </p:bgPr>
    </p:bg>
    <p:spTree>
      <p:nvGrpSpPr>
        <p:cNvPr id="1" name="Shape 340"/>
        <p:cNvGrpSpPr/>
        <p:nvPr/>
      </p:nvGrpSpPr>
      <p:grpSpPr>
        <a:xfrm>
          <a:off x="0" y="0"/>
          <a:ext cx="0" cy="0"/>
          <a:chOff x="0" y="0"/>
          <a:chExt cx="0" cy="0"/>
        </a:xfrm>
      </p:grpSpPr>
      <p:sp>
        <p:nvSpPr>
          <p:cNvPr id="341" name="Google Shape;341;p62"/>
          <p:cNvSpPr txBox="1">
            <a:spLocks noGrp="1"/>
          </p:cNvSpPr>
          <p:nvPr>
            <p:ph type="title"/>
          </p:nvPr>
        </p:nvSpPr>
        <p:spPr>
          <a:xfrm>
            <a:off x="311700" y="279550"/>
            <a:ext cx="8520600" cy="73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El Messiri"/>
                <a:ea typeface="El Messiri"/>
                <a:cs typeface="El Messiri"/>
                <a:sym typeface="El Messiri"/>
              </a:rPr>
              <a:t>PS vs Physician Assisted Death</a:t>
            </a:r>
            <a:endParaRPr sz="3600" b="1">
              <a:latin typeface="El Messiri"/>
              <a:ea typeface="El Messiri"/>
              <a:cs typeface="El Messiri"/>
              <a:sym typeface="El Messiri"/>
            </a:endParaRPr>
          </a:p>
        </p:txBody>
      </p:sp>
      <p:sp>
        <p:nvSpPr>
          <p:cNvPr id="342" name="Google Shape;342;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Oxygen"/>
                <a:ea typeface="Oxygen"/>
                <a:cs typeface="Oxygen"/>
                <a:sym typeface="Oxygen"/>
              </a:rPr>
              <a:t>The</a:t>
            </a:r>
            <a:r>
              <a:rPr lang="en" sz="2000" b="1">
                <a:solidFill>
                  <a:schemeClr val="dk1"/>
                </a:solidFill>
                <a:latin typeface="Oxygen"/>
                <a:ea typeface="Oxygen"/>
                <a:cs typeface="Oxygen"/>
                <a:sym typeface="Oxygen"/>
              </a:rPr>
              <a:t> intent</a:t>
            </a:r>
            <a:r>
              <a:rPr lang="en" sz="2000">
                <a:solidFill>
                  <a:schemeClr val="dk1"/>
                </a:solidFill>
                <a:latin typeface="Oxygen"/>
                <a:ea typeface="Oxygen"/>
                <a:cs typeface="Oxygen"/>
                <a:sym typeface="Oxygen"/>
              </a:rPr>
              <a:t> of PS is relief of unremitting and intractable suffering achieved by sedation, whereas the intent of physician-assisted suicide and euthanasia is termination of the patient's life. The desired outcome of physician-assisted suicide and euthanasia is patient death. In contrast, the desired outcome of PS is relief of patient suffering through sedation, with the possible risk of hastening death</a:t>
            </a:r>
            <a:endParaRPr sz="2000">
              <a:solidFill>
                <a:schemeClr val="dk1"/>
              </a:solidFill>
              <a:latin typeface="Oxygen"/>
              <a:ea typeface="Oxygen"/>
              <a:cs typeface="Oxygen"/>
              <a:sym typeface="Oxygen"/>
            </a:endParaRPr>
          </a:p>
          <a:p>
            <a:pPr marL="0" lvl="0" indent="0" algn="l" rtl="0">
              <a:spcBef>
                <a:spcPts val="1600"/>
              </a:spcBef>
              <a:spcAft>
                <a:spcPts val="1600"/>
              </a:spcAft>
              <a:buNone/>
            </a:pPr>
            <a:r>
              <a:rPr lang="en" sz="2000">
                <a:solidFill>
                  <a:schemeClr val="dk1"/>
                </a:solidFill>
                <a:latin typeface="Oxygen"/>
                <a:ea typeface="Oxygen"/>
                <a:cs typeface="Oxygen"/>
                <a:sym typeface="Oxygen"/>
              </a:rPr>
              <a:t>Although the outcome of PS may include death as a product of disease, death is not a criterion for successful PS, whereas in physician-assisted suicide and euthanasia, death is the desired criterion for success.</a:t>
            </a:r>
            <a:r>
              <a:rPr lang="en" sz="2000" baseline="30000">
                <a:solidFill>
                  <a:schemeClr val="dk1"/>
                </a:solidFill>
                <a:latin typeface="Oxygen"/>
                <a:ea typeface="Oxygen"/>
                <a:cs typeface="Oxygen"/>
                <a:sym typeface="Oxygen"/>
              </a:rPr>
              <a:t>30</a:t>
            </a:r>
            <a:r>
              <a:rPr lang="en" sz="2000">
                <a:solidFill>
                  <a:schemeClr val="dk1"/>
                </a:solidFill>
                <a:latin typeface="Oxygen"/>
                <a:ea typeface="Oxygen"/>
                <a:cs typeface="Oxygen"/>
                <a:sym typeface="Oxygen"/>
              </a:rPr>
              <a:t>   </a:t>
            </a:r>
            <a:endParaRPr sz="2000">
              <a:solidFill>
                <a:schemeClr val="dk1"/>
              </a:solidFill>
              <a:latin typeface="Oxygen"/>
              <a:ea typeface="Oxygen"/>
              <a:cs typeface="Oxygen"/>
              <a:sym typeface="Oxyge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46"/>
        <p:cNvGrpSpPr/>
        <p:nvPr/>
      </p:nvGrpSpPr>
      <p:grpSpPr>
        <a:xfrm>
          <a:off x="0" y="0"/>
          <a:ext cx="0" cy="0"/>
          <a:chOff x="0" y="0"/>
          <a:chExt cx="0" cy="0"/>
        </a:xfrm>
      </p:grpSpPr>
      <p:sp>
        <p:nvSpPr>
          <p:cNvPr id="347" name="Google Shape;347;p63"/>
          <p:cNvSpPr txBox="1">
            <a:spLocks noGrp="1"/>
          </p:cNvSpPr>
          <p:nvPr>
            <p:ph type="body" idx="1"/>
          </p:nvPr>
        </p:nvSpPr>
        <p:spPr>
          <a:xfrm>
            <a:off x="311700" y="557550"/>
            <a:ext cx="8520600" cy="4011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0">
                <a:solidFill>
                  <a:srgbClr val="000000"/>
                </a:solidFill>
                <a:latin typeface="El Messiri"/>
                <a:ea typeface="El Messiri"/>
                <a:cs typeface="El Messiri"/>
                <a:sym typeface="El Messiri"/>
              </a:rPr>
              <a:t>?</a:t>
            </a:r>
            <a:endParaRPr sz="20000">
              <a:solidFill>
                <a:srgbClr val="000000"/>
              </a:solidFill>
              <a:latin typeface="El Messiri"/>
              <a:ea typeface="El Messiri"/>
              <a:cs typeface="El Messiri"/>
              <a:sym typeface="El Messi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351"/>
        <p:cNvGrpSpPr/>
        <p:nvPr/>
      </p:nvGrpSpPr>
      <p:grpSpPr>
        <a:xfrm>
          <a:off x="0" y="0"/>
          <a:ext cx="0" cy="0"/>
          <a:chOff x="0" y="0"/>
          <a:chExt cx="0" cy="0"/>
        </a:xfrm>
      </p:grpSpPr>
      <p:sp>
        <p:nvSpPr>
          <p:cNvPr id="352" name="Google Shape;352;p64"/>
          <p:cNvSpPr txBox="1">
            <a:spLocks noGrp="1"/>
          </p:cNvSpPr>
          <p:nvPr>
            <p:ph type="title"/>
          </p:nvPr>
        </p:nvSpPr>
        <p:spPr>
          <a:xfrm>
            <a:off x="311700" y="0"/>
            <a:ext cx="8520600" cy="84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latin typeface="El Messiri"/>
                <a:ea typeface="El Messiri"/>
                <a:cs typeface="El Messiri"/>
                <a:sym typeface="El Messiri"/>
              </a:rPr>
              <a:t>Physician Assisted Death</a:t>
            </a:r>
            <a:endParaRPr sz="4800" b="1">
              <a:latin typeface="El Messiri"/>
              <a:ea typeface="El Messiri"/>
              <a:cs typeface="El Messiri"/>
              <a:sym typeface="El Messiri"/>
            </a:endParaRPr>
          </a:p>
        </p:txBody>
      </p:sp>
      <p:sp>
        <p:nvSpPr>
          <p:cNvPr id="353" name="Google Shape;353;p64"/>
          <p:cNvSpPr txBox="1">
            <a:spLocks noGrp="1"/>
          </p:cNvSpPr>
          <p:nvPr>
            <p:ph type="body" idx="1"/>
          </p:nvPr>
        </p:nvSpPr>
        <p:spPr>
          <a:xfrm>
            <a:off x="311700" y="840300"/>
            <a:ext cx="8520600" cy="41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latin typeface="Oxygen"/>
                <a:ea typeface="Oxygen"/>
                <a:cs typeface="Oxygen"/>
                <a:sym typeface="Oxygen"/>
              </a:rPr>
              <a:t>Physicians providing a </a:t>
            </a:r>
            <a:r>
              <a:rPr lang="en" sz="3000" b="1">
                <a:solidFill>
                  <a:srgbClr val="000000"/>
                </a:solidFill>
                <a:latin typeface="Oxygen"/>
                <a:ea typeface="Oxygen"/>
                <a:cs typeface="Oxygen"/>
                <a:sym typeface="Oxygen"/>
              </a:rPr>
              <a:t>terminal</a:t>
            </a:r>
            <a:r>
              <a:rPr lang="en" sz="3000">
                <a:solidFill>
                  <a:srgbClr val="000000"/>
                </a:solidFill>
                <a:latin typeface="Oxygen"/>
                <a:ea typeface="Oxygen"/>
                <a:cs typeface="Oxygen"/>
                <a:sym typeface="Oxygen"/>
              </a:rPr>
              <a:t> patient with medication at lethal dose for self administration.</a:t>
            </a:r>
            <a:endParaRPr sz="3000">
              <a:solidFill>
                <a:srgbClr val="000000"/>
              </a:solidFill>
              <a:latin typeface="Oxygen"/>
              <a:ea typeface="Oxygen"/>
              <a:cs typeface="Oxygen"/>
              <a:sym typeface="Oxygen"/>
            </a:endParaRPr>
          </a:p>
          <a:p>
            <a:pPr marL="0" lvl="0" indent="0" algn="l" rtl="0">
              <a:spcBef>
                <a:spcPts val="1600"/>
              </a:spcBef>
              <a:spcAft>
                <a:spcPts val="0"/>
              </a:spcAft>
              <a:buNone/>
            </a:pPr>
            <a:r>
              <a:rPr lang="en" sz="3000">
                <a:solidFill>
                  <a:srgbClr val="000000"/>
                </a:solidFill>
                <a:latin typeface="Oxygen"/>
                <a:ea typeface="Oxygen"/>
                <a:cs typeface="Oxygen"/>
                <a:sym typeface="Oxygen"/>
              </a:rPr>
              <a:t>Usually a barbiturate. (Secobarbital or pentobarbital, no longer available) However in 2018, 38.1% of patients were prescribed a combination of diazepam, digoxin, morphine sulfate, and propranolol (DDMP).</a:t>
            </a:r>
            <a:endParaRPr sz="3000">
              <a:solidFill>
                <a:srgbClr val="000000"/>
              </a:solidFill>
              <a:latin typeface="Oxygen"/>
              <a:ea typeface="Oxygen"/>
              <a:cs typeface="Oxygen"/>
              <a:sym typeface="Oxygen"/>
            </a:endParaRPr>
          </a:p>
          <a:p>
            <a:pPr marL="0" lvl="0" indent="0" algn="l" rtl="0">
              <a:spcBef>
                <a:spcPts val="1600"/>
              </a:spcBef>
              <a:spcAft>
                <a:spcPts val="1600"/>
              </a:spcAft>
              <a:buNone/>
            </a:pPr>
            <a:endParaRPr sz="2400" baseline="30000">
              <a:solidFill>
                <a:srgbClr val="000000"/>
              </a:solidFill>
              <a:latin typeface="Oxygen"/>
              <a:ea typeface="Oxygen"/>
              <a:cs typeface="Oxygen"/>
              <a:sym typeface="Oxyge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7"/>
        <p:cNvGrpSpPr/>
        <p:nvPr/>
      </p:nvGrpSpPr>
      <p:grpSpPr>
        <a:xfrm>
          <a:off x="0" y="0"/>
          <a:ext cx="0" cy="0"/>
          <a:chOff x="0" y="0"/>
          <a:chExt cx="0" cy="0"/>
        </a:xfrm>
      </p:grpSpPr>
      <p:sp>
        <p:nvSpPr>
          <p:cNvPr id="358" name="Google Shape;358;p65"/>
          <p:cNvSpPr txBox="1">
            <a:spLocks noGrp="1"/>
          </p:cNvSpPr>
          <p:nvPr>
            <p:ph type="title"/>
          </p:nvPr>
        </p:nvSpPr>
        <p:spPr>
          <a:xfrm>
            <a:off x="311700" y="260575"/>
            <a:ext cx="8520600" cy="89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Pro and Con</a:t>
            </a:r>
            <a:endParaRPr sz="4800" b="1" dirty="0">
              <a:latin typeface="El Messiri"/>
              <a:ea typeface="El Messiri"/>
              <a:cs typeface="El Messiri"/>
              <a:sym typeface="El Messiri"/>
            </a:endParaRPr>
          </a:p>
        </p:txBody>
      </p:sp>
      <p:sp>
        <p:nvSpPr>
          <p:cNvPr id="359" name="Google Shape;359;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b="1" dirty="0">
                <a:solidFill>
                  <a:schemeClr val="dk1"/>
                </a:solidFill>
                <a:latin typeface="Oxygen"/>
                <a:ea typeface="Oxygen"/>
                <a:cs typeface="Oxygen"/>
                <a:sym typeface="Oxygen"/>
              </a:rPr>
              <a:t>Pro</a:t>
            </a:r>
            <a:r>
              <a:rPr lang="en" sz="2600" dirty="0">
                <a:solidFill>
                  <a:schemeClr val="dk1"/>
                </a:solidFill>
                <a:latin typeface="Oxygen"/>
                <a:ea typeface="Oxygen"/>
                <a:cs typeface="Oxygen"/>
                <a:sym typeface="Oxygen"/>
              </a:rPr>
              <a:t>: physician duty to ease suffering, patient autonomy, many patients that receive the Rx do not use.</a:t>
            </a:r>
            <a:endParaRPr sz="26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2600" b="1" dirty="0">
                <a:solidFill>
                  <a:schemeClr val="dk1"/>
                </a:solidFill>
                <a:latin typeface="Oxygen"/>
                <a:ea typeface="Oxygen"/>
                <a:cs typeface="Oxygen"/>
                <a:sym typeface="Oxygen"/>
              </a:rPr>
              <a:t>Against</a:t>
            </a:r>
            <a:r>
              <a:rPr lang="en" sz="2600" dirty="0">
                <a:solidFill>
                  <a:schemeClr val="dk1"/>
                </a:solidFill>
                <a:latin typeface="Oxygen"/>
                <a:ea typeface="Oxygen"/>
                <a:cs typeface="Oxygen"/>
                <a:sym typeface="Oxygen"/>
              </a:rPr>
              <a:t>: do no harm, skillful palliation can relieve pain and suffering, </a:t>
            </a:r>
            <a:r>
              <a:rPr lang="en" sz="2600" b="1" dirty="0">
                <a:solidFill>
                  <a:schemeClr val="dk1"/>
                </a:solidFill>
                <a:latin typeface="Oxygen"/>
                <a:ea typeface="Oxygen"/>
                <a:cs typeface="Oxygen"/>
                <a:sym typeface="Oxygen"/>
              </a:rPr>
              <a:t>societal trust</a:t>
            </a:r>
            <a:r>
              <a:rPr lang="en" sz="2600" dirty="0">
                <a:solidFill>
                  <a:schemeClr val="dk1"/>
                </a:solidFill>
                <a:latin typeface="Oxygen"/>
                <a:ea typeface="Oxygen"/>
                <a:cs typeface="Oxygen"/>
                <a:sym typeface="Oxygen"/>
              </a:rPr>
              <a:t>, financial motivation (less costly to payer), “slippery slope”</a:t>
            </a:r>
            <a:endParaRPr sz="2600" baseline="30000" dirty="0">
              <a:solidFill>
                <a:schemeClr val="dk1"/>
              </a:solidFill>
              <a:latin typeface="Oxygen"/>
              <a:ea typeface="Oxygen"/>
              <a:cs typeface="Oxygen"/>
              <a:sym typeface="Oxygen"/>
            </a:endParaRPr>
          </a:p>
          <a:p>
            <a:pPr marL="0" lvl="0" indent="0" algn="l" rtl="0">
              <a:spcBef>
                <a:spcPts val="1600"/>
              </a:spcBef>
              <a:spcAft>
                <a:spcPts val="1600"/>
              </a:spcAft>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363"/>
        <p:cNvGrpSpPr/>
        <p:nvPr/>
      </p:nvGrpSpPr>
      <p:grpSpPr>
        <a:xfrm>
          <a:off x="0" y="0"/>
          <a:ext cx="0" cy="0"/>
          <a:chOff x="0" y="0"/>
          <a:chExt cx="0" cy="0"/>
        </a:xfrm>
      </p:grpSpPr>
      <p:sp>
        <p:nvSpPr>
          <p:cNvPr id="364" name="Google Shape;364;p66"/>
          <p:cNvSpPr txBox="1">
            <a:spLocks noGrp="1"/>
          </p:cNvSpPr>
          <p:nvPr>
            <p:ph type="title"/>
          </p:nvPr>
        </p:nvSpPr>
        <p:spPr>
          <a:xfrm>
            <a:off x="311700" y="2233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Physician assisted death</a:t>
            </a:r>
            <a:endParaRPr sz="4800" b="1" dirty="0">
              <a:latin typeface="El Messiri"/>
              <a:ea typeface="El Messiri"/>
              <a:cs typeface="El Messiri"/>
              <a:sym typeface="El Messiri"/>
            </a:endParaRPr>
          </a:p>
        </p:txBody>
      </p:sp>
      <p:sp>
        <p:nvSpPr>
          <p:cNvPr id="365" name="Google Shape;365;p66"/>
          <p:cNvSpPr txBox="1">
            <a:spLocks noGrp="1"/>
          </p:cNvSpPr>
          <p:nvPr>
            <p:ph type="body" idx="1"/>
          </p:nvPr>
        </p:nvSpPr>
        <p:spPr>
          <a:xfrm>
            <a:off x="311700" y="1167250"/>
            <a:ext cx="8520600" cy="37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chemeClr val="dk1"/>
                </a:solidFill>
                <a:latin typeface="Oxygen"/>
                <a:ea typeface="Oxygen"/>
                <a:cs typeface="Oxygen"/>
                <a:sym typeface="Oxygen"/>
              </a:rPr>
              <a:t>1997 US Supreme court ruled there is no constitutional right to PAD, however there is no forbidding of it either. This kicked it back to the states. Since then several states have elected to legalize PAD.</a:t>
            </a:r>
            <a:r>
              <a:rPr lang="en" sz="2400" baseline="30000" dirty="0">
                <a:solidFill>
                  <a:schemeClr val="dk1"/>
                </a:solidFill>
                <a:latin typeface="Oxygen"/>
                <a:ea typeface="Oxygen"/>
                <a:cs typeface="Oxygen"/>
                <a:sym typeface="Oxygen"/>
              </a:rPr>
              <a:t>31</a:t>
            </a:r>
            <a:endParaRPr sz="2400" baseline="30000" dirty="0">
              <a:solidFill>
                <a:schemeClr val="dk1"/>
              </a:solidFill>
              <a:latin typeface="Oxygen"/>
              <a:ea typeface="Oxygen"/>
              <a:cs typeface="Oxygen"/>
              <a:sym typeface="Oxygen"/>
            </a:endParaRPr>
          </a:p>
          <a:p>
            <a:pPr marL="0" lvl="0" indent="0" algn="l" rtl="0">
              <a:spcBef>
                <a:spcPts val="1600"/>
              </a:spcBef>
              <a:spcAft>
                <a:spcPts val="0"/>
              </a:spcAft>
              <a:buNone/>
            </a:pPr>
            <a:r>
              <a:rPr lang="en" sz="2400" dirty="0">
                <a:solidFill>
                  <a:srgbClr val="000000"/>
                </a:solidFill>
                <a:latin typeface="Oxygen"/>
                <a:ea typeface="Oxygen"/>
                <a:cs typeface="Oxygen"/>
                <a:sym typeface="Oxygen"/>
              </a:rPr>
              <a:t>Legal in Washington, Oregon, California, Montana (not banned), Colorado, Vermont, Hawaii, and District of Columbia. (New Jersey) </a:t>
            </a:r>
            <a:endParaRPr sz="2400" dirty="0">
              <a:solidFill>
                <a:srgbClr val="000000"/>
              </a:solidFill>
              <a:latin typeface="Oxygen"/>
              <a:ea typeface="Oxygen"/>
              <a:cs typeface="Oxygen"/>
              <a:sym typeface="Oxygen"/>
            </a:endParaRPr>
          </a:p>
          <a:p>
            <a:pPr marL="0" lvl="0" indent="0" algn="l" rtl="0">
              <a:spcBef>
                <a:spcPts val="1600"/>
              </a:spcBef>
              <a:spcAft>
                <a:spcPts val="0"/>
              </a:spcAft>
              <a:buNone/>
            </a:pPr>
            <a:endParaRPr sz="2400" dirty="0">
              <a:solidFill>
                <a:srgbClr val="000000"/>
              </a:solidFill>
              <a:latin typeface="Oxygen"/>
              <a:ea typeface="Oxygen"/>
              <a:cs typeface="Oxygen"/>
              <a:sym typeface="Oxygen"/>
            </a:endParaRPr>
          </a:p>
          <a:p>
            <a:pPr marL="0" lvl="0" indent="0" algn="l" rtl="0">
              <a:spcBef>
                <a:spcPts val="1600"/>
              </a:spcBef>
              <a:spcAft>
                <a:spcPts val="1600"/>
              </a:spcAft>
              <a:buNone/>
            </a:pPr>
            <a:endParaRPr sz="2400" dirty="0">
              <a:solidFill>
                <a:srgbClr val="000000"/>
              </a:solidFill>
              <a:latin typeface="Oxygen"/>
              <a:ea typeface="Oxygen"/>
              <a:cs typeface="Oxygen"/>
              <a:sym typeface="Oxyge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path path="circle">
            <a:fillToRect l="50000" t="50000" r="50000" b="50000"/>
          </a:path>
          <a:tileRect/>
        </a:gradFill>
        <a:effectLst/>
      </p:bgPr>
    </p:bg>
    <p:spTree>
      <p:nvGrpSpPr>
        <p:cNvPr id="1" name="Shape 369"/>
        <p:cNvGrpSpPr/>
        <p:nvPr/>
      </p:nvGrpSpPr>
      <p:grpSpPr>
        <a:xfrm>
          <a:off x="0" y="0"/>
          <a:ext cx="0" cy="0"/>
          <a:chOff x="0" y="0"/>
          <a:chExt cx="0" cy="0"/>
        </a:xfrm>
      </p:grpSpPr>
      <p:sp>
        <p:nvSpPr>
          <p:cNvPr id="370" name="Google Shape;370;p67"/>
          <p:cNvSpPr txBox="1">
            <a:spLocks noGrp="1"/>
          </p:cNvSpPr>
          <p:nvPr>
            <p:ph type="title"/>
          </p:nvPr>
        </p:nvSpPr>
        <p:spPr>
          <a:xfrm>
            <a:off x="311700" y="267994"/>
            <a:ext cx="8520600" cy="66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El Messiri"/>
                <a:ea typeface="El Messiri"/>
                <a:cs typeface="El Messiri"/>
                <a:sym typeface="El Messiri"/>
              </a:rPr>
              <a:t>Rules for PAD</a:t>
            </a:r>
            <a:endParaRPr sz="3600" b="1" dirty="0">
              <a:latin typeface="El Messiri"/>
              <a:ea typeface="El Messiri"/>
              <a:cs typeface="El Messiri"/>
              <a:sym typeface="El Messiri"/>
            </a:endParaRPr>
          </a:p>
        </p:txBody>
      </p:sp>
      <p:sp>
        <p:nvSpPr>
          <p:cNvPr id="371" name="Google Shape;371;p67"/>
          <p:cNvSpPr txBox="1">
            <a:spLocks noGrp="1"/>
          </p:cNvSpPr>
          <p:nvPr>
            <p:ph type="body" idx="1"/>
          </p:nvPr>
        </p:nvSpPr>
        <p:spPr>
          <a:xfrm>
            <a:off x="311700" y="1059658"/>
            <a:ext cx="6735871" cy="41898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600"/>
              </a:spcAft>
              <a:buClr>
                <a:schemeClr val="dk1"/>
              </a:buClr>
              <a:buSzPts val="2600"/>
              <a:buFont typeface="Oxygen"/>
              <a:buAutoNum type="arabicPeriod"/>
            </a:pPr>
            <a:r>
              <a:rPr lang="en" sz="2200" dirty="0">
                <a:solidFill>
                  <a:schemeClr val="dk1"/>
                </a:solidFill>
                <a:latin typeface="Oxygen"/>
                <a:ea typeface="Oxygen"/>
                <a:cs typeface="Oxygen"/>
                <a:sym typeface="Oxygen"/>
              </a:rPr>
              <a:t>Must be 18</a:t>
            </a:r>
            <a:endParaRPr sz="2200" dirty="0">
              <a:solidFill>
                <a:schemeClr val="dk1"/>
              </a:solidFill>
              <a:latin typeface="Oxygen"/>
              <a:ea typeface="Oxygen"/>
              <a:cs typeface="Oxygen"/>
              <a:sym typeface="Oxygen"/>
            </a:endParaRPr>
          </a:p>
          <a:p>
            <a:pPr marL="457200" lvl="0" indent="-393700" algn="l" rtl="0">
              <a:spcBef>
                <a:spcPts val="0"/>
              </a:spcBef>
              <a:spcAft>
                <a:spcPts val="600"/>
              </a:spcAft>
              <a:buClr>
                <a:schemeClr val="dk1"/>
              </a:buClr>
              <a:buSzPts val="2600"/>
              <a:buFont typeface="Oxygen"/>
              <a:buAutoNum type="arabicPeriod"/>
            </a:pPr>
            <a:r>
              <a:rPr lang="en" sz="2200" dirty="0">
                <a:solidFill>
                  <a:schemeClr val="dk1"/>
                </a:solidFill>
                <a:latin typeface="Oxygen"/>
                <a:ea typeface="Oxygen"/>
                <a:cs typeface="Oxygen"/>
                <a:sym typeface="Oxygen"/>
              </a:rPr>
              <a:t>Terminal illness defined as life expectancy of less than 6 months</a:t>
            </a:r>
            <a:endParaRPr sz="2200" dirty="0">
              <a:solidFill>
                <a:schemeClr val="dk1"/>
              </a:solidFill>
              <a:latin typeface="Oxygen"/>
              <a:ea typeface="Oxygen"/>
              <a:cs typeface="Oxygen"/>
              <a:sym typeface="Oxygen"/>
            </a:endParaRPr>
          </a:p>
          <a:p>
            <a:pPr marL="457200" lvl="0" indent="-393700" algn="l" rtl="0">
              <a:spcBef>
                <a:spcPts val="0"/>
              </a:spcBef>
              <a:spcAft>
                <a:spcPts val="600"/>
              </a:spcAft>
              <a:buClr>
                <a:schemeClr val="dk1"/>
              </a:buClr>
              <a:buSzPts val="2600"/>
              <a:buFont typeface="Oxygen"/>
              <a:buAutoNum type="arabicPeriod"/>
            </a:pPr>
            <a:r>
              <a:rPr lang="en" sz="2200" dirty="0">
                <a:solidFill>
                  <a:schemeClr val="dk1"/>
                </a:solidFill>
                <a:latin typeface="Oxygen"/>
                <a:ea typeface="Oxygen"/>
                <a:cs typeface="Oxygen"/>
                <a:sym typeface="Oxygen"/>
              </a:rPr>
              <a:t>Confirmation by 2 physicians </a:t>
            </a:r>
            <a:endParaRPr sz="2200" dirty="0">
              <a:solidFill>
                <a:schemeClr val="dk1"/>
              </a:solidFill>
              <a:latin typeface="Oxygen"/>
              <a:ea typeface="Oxygen"/>
              <a:cs typeface="Oxygen"/>
              <a:sym typeface="Oxygen"/>
            </a:endParaRPr>
          </a:p>
          <a:p>
            <a:pPr marL="457200" lvl="0" indent="-393700" algn="l" rtl="0">
              <a:spcBef>
                <a:spcPts val="0"/>
              </a:spcBef>
              <a:spcAft>
                <a:spcPts val="600"/>
              </a:spcAft>
              <a:buClr>
                <a:schemeClr val="dk1"/>
              </a:buClr>
              <a:buSzPts val="2600"/>
              <a:buFont typeface="Oxygen"/>
              <a:buAutoNum type="arabicPeriod"/>
            </a:pPr>
            <a:r>
              <a:rPr lang="en" sz="2200" dirty="0">
                <a:solidFill>
                  <a:schemeClr val="dk1"/>
                </a:solidFill>
                <a:latin typeface="Oxygen"/>
                <a:ea typeface="Oxygen"/>
                <a:cs typeface="Oxygen"/>
                <a:sym typeface="Oxygen"/>
              </a:rPr>
              <a:t>Informed consent </a:t>
            </a:r>
            <a:endParaRPr sz="2200" dirty="0">
              <a:solidFill>
                <a:schemeClr val="dk1"/>
              </a:solidFill>
              <a:latin typeface="Oxygen"/>
              <a:ea typeface="Oxygen"/>
              <a:cs typeface="Oxygen"/>
              <a:sym typeface="Oxygen"/>
            </a:endParaRPr>
          </a:p>
          <a:p>
            <a:pPr marL="457200" lvl="0" indent="-393700" algn="l" rtl="0">
              <a:spcBef>
                <a:spcPts val="0"/>
              </a:spcBef>
              <a:spcAft>
                <a:spcPts val="600"/>
              </a:spcAft>
              <a:buClr>
                <a:schemeClr val="dk1"/>
              </a:buClr>
              <a:buSzPts val="2600"/>
              <a:buFont typeface="Oxygen"/>
              <a:buAutoNum type="arabicPeriod"/>
            </a:pPr>
            <a:r>
              <a:rPr lang="en" sz="2200" dirty="0">
                <a:solidFill>
                  <a:schemeClr val="dk1"/>
                </a:solidFill>
                <a:latin typeface="Oxygen"/>
                <a:ea typeface="Oxygen"/>
                <a:cs typeface="Oxygen"/>
                <a:sym typeface="Oxygen"/>
              </a:rPr>
              <a:t>Waiting period usually of 2-3 weeks between requests to physician.</a:t>
            </a:r>
            <a:endParaRPr sz="2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75"/>
        <p:cNvGrpSpPr/>
        <p:nvPr/>
      </p:nvGrpSpPr>
      <p:grpSpPr>
        <a:xfrm>
          <a:off x="0" y="0"/>
          <a:ext cx="0" cy="0"/>
          <a:chOff x="0" y="0"/>
          <a:chExt cx="0" cy="0"/>
        </a:xfrm>
      </p:grpSpPr>
      <p:sp>
        <p:nvSpPr>
          <p:cNvPr id="376" name="Google Shape;376;p68"/>
          <p:cNvSpPr txBox="1">
            <a:spLocks noGrp="1"/>
          </p:cNvSpPr>
          <p:nvPr>
            <p:ph type="title"/>
          </p:nvPr>
        </p:nvSpPr>
        <p:spPr>
          <a:xfrm>
            <a:off x="311700" y="323400"/>
            <a:ext cx="8520600" cy="76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Oregon, 21 years</a:t>
            </a:r>
            <a:endParaRPr sz="4800" b="1" dirty="0">
              <a:latin typeface="El Messiri"/>
              <a:ea typeface="El Messiri"/>
              <a:cs typeface="El Messiri"/>
              <a:sym typeface="El Messiri"/>
            </a:endParaRPr>
          </a:p>
        </p:txBody>
      </p:sp>
      <p:sp>
        <p:nvSpPr>
          <p:cNvPr id="377" name="Google Shape;377;p68"/>
          <p:cNvSpPr txBox="1">
            <a:spLocks noGrp="1"/>
          </p:cNvSpPr>
          <p:nvPr>
            <p:ph type="body" idx="1"/>
          </p:nvPr>
        </p:nvSpPr>
        <p:spPr>
          <a:xfrm>
            <a:off x="356305" y="1511912"/>
            <a:ext cx="8520600" cy="39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00"/>
                </a:solidFill>
                <a:latin typeface="Oxygen"/>
                <a:ea typeface="Oxygen"/>
                <a:cs typeface="Oxygen"/>
                <a:sym typeface="Oxygen"/>
              </a:rPr>
              <a:t>In 2018, 249 people received prescriptions under the DWDA. 168 people had died in 2018 from ingesting the prescribed medications, including 11 who had received the prescriptions in previous years. </a:t>
            </a:r>
            <a:endParaRPr sz="2000" dirty="0">
              <a:solidFill>
                <a:srgbClr val="000000"/>
              </a:solidFill>
              <a:latin typeface="Oxygen"/>
              <a:ea typeface="Oxygen"/>
              <a:cs typeface="Oxygen"/>
              <a:sym typeface="Oxygen"/>
            </a:endParaRPr>
          </a:p>
          <a:p>
            <a:pPr marL="0" lvl="0" indent="0" algn="l" rtl="0">
              <a:spcBef>
                <a:spcPts val="1600"/>
              </a:spcBef>
              <a:spcAft>
                <a:spcPts val="0"/>
              </a:spcAft>
              <a:buNone/>
            </a:pPr>
            <a:r>
              <a:rPr lang="en" sz="2000" dirty="0">
                <a:solidFill>
                  <a:schemeClr val="dk1"/>
                </a:solidFill>
                <a:latin typeface="Oxygen"/>
                <a:ea typeface="Oxygen"/>
                <a:cs typeface="Oxygen"/>
                <a:sym typeface="Oxygen"/>
              </a:rPr>
              <a:t>Since the law was passed in 1997</a:t>
            </a:r>
            <a:endParaRPr sz="2000" dirty="0">
              <a:solidFill>
                <a:schemeClr val="dk1"/>
              </a:solidFill>
              <a:latin typeface="Oxygen"/>
              <a:ea typeface="Oxygen"/>
              <a:cs typeface="Oxygen"/>
              <a:sym typeface="Oxygen"/>
            </a:endParaRPr>
          </a:p>
          <a:p>
            <a:pPr marL="457200" lvl="0" indent="-381000" algn="l" rtl="0">
              <a:spcBef>
                <a:spcPts val="1600"/>
              </a:spcBef>
              <a:spcAft>
                <a:spcPts val="0"/>
              </a:spcAft>
              <a:buClr>
                <a:schemeClr val="dk1"/>
              </a:buClr>
              <a:buSzPts val="2400"/>
              <a:buFont typeface="Oxygen"/>
              <a:buChar char="●"/>
            </a:pPr>
            <a:r>
              <a:rPr lang="en" sz="2000" dirty="0">
                <a:solidFill>
                  <a:schemeClr val="dk1"/>
                </a:solidFill>
                <a:latin typeface="Oxygen"/>
                <a:ea typeface="Oxygen"/>
                <a:cs typeface="Oxygen"/>
                <a:sym typeface="Oxygen"/>
              </a:rPr>
              <a:t>2,217 people have had prescriptions written </a:t>
            </a:r>
            <a:endParaRPr sz="2000" dirty="0">
              <a:solidFill>
                <a:schemeClr val="dk1"/>
              </a:solidFill>
              <a:latin typeface="Oxygen"/>
              <a:ea typeface="Oxygen"/>
              <a:cs typeface="Oxygen"/>
              <a:sym typeface="Oxygen"/>
            </a:endParaRPr>
          </a:p>
          <a:p>
            <a:pPr marL="457200" lvl="0" indent="-381000" algn="l" rtl="0">
              <a:spcBef>
                <a:spcPts val="0"/>
              </a:spcBef>
              <a:spcAft>
                <a:spcPts val="0"/>
              </a:spcAft>
              <a:buClr>
                <a:schemeClr val="dk1"/>
              </a:buClr>
              <a:buSzPts val="2400"/>
              <a:buFont typeface="Oxygen"/>
              <a:buChar char="●"/>
            </a:pPr>
            <a:r>
              <a:rPr lang="en" sz="2000" dirty="0">
                <a:solidFill>
                  <a:schemeClr val="dk1"/>
                </a:solidFill>
                <a:latin typeface="Oxygen"/>
                <a:ea typeface="Oxygen"/>
                <a:cs typeface="Oxygen"/>
                <a:sym typeface="Oxygen"/>
              </a:rPr>
              <a:t>1,459 patients have died from ingesting the medications.</a:t>
            </a:r>
            <a:r>
              <a:rPr lang="en" sz="2000" baseline="30000" dirty="0">
                <a:solidFill>
                  <a:schemeClr val="dk1"/>
                </a:solidFill>
                <a:latin typeface="Oxygen"/>
                <a:ea typeface="Oxygen"/>
                <a:cs typeface="Oxygen"/>
                <a:sym typeface="Oxygen"/>
              </a:rPr>
              <a:t>32</a:t>
            </a:r>
            <a:r>
              <a:rPr lang="en" sz="2000" dirty="0">
                <a:solidFill>
                  <a:schemeClr val="dk1"/>
                </a:solidFill>
                <a:latin typeface="Oxygen"/>
                <a:ea typeface="Oxygen"/>
                <a:cs typeface="Oxygen"/>
                <a:sym typeface="Oxygen"/>
              </a:rPr>
              <a:t> </a:t>
            </a:r>
            <a:endParaRPr sz="2000" dirty="0">
              <a:solidFill>
                <a:srgbClr val="000000"/>
              </a:solidFill>
              <a:latin typeface="Oxygen"/>
              <a:ea typeface="Oxygen"/>
              <a:cs typeface="Oxygen"/>
              <a:sym typeface="Oxygen"/>
            </a:endParaRPr>
          </a:p>
          <a:p>
            <a:pPr marL="0" lvl="0" indent="0" algn="l" rtl="0">
              <a:spcBef>
                <a:spcPts val="1600"/>
              </a:spcBef>
              <a:spcAft>
                <a:spcPts val="1600"/>
              </a:spcAft>
              <a:buNone/>
            </a:pPr>
            <a:endParaRPr sz="2000" baseline="30000" dirty="0">
              <a:solidFill>
                <a:srgbClr val="000000"/>
              </a:solidFill>
              <a:latin typeface="Oxygen"/>
              <a:ea typeface="Oxygen"/>
              <a:cs typeface="Oxygen"/>
              <a:sym typeface="Oxyge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81"/>
        <p:cNvGrpSpPr/>
        <p:nvPr/>
      </p:nvGrpSpPr>
      <p:grpSpPr>
        <a:xfrm>
          <a:off x="0" y="0"/>
          <a:ext cx="0" cy="0"/>
          <a:chOff x="0" y="0"/>
          <a:chExt cx="0" cy="0"/>
        </a:xfrm>
      </p:grpSpPr>
      <p:sp>
        <p:nvSpPr>
          <p:cNvPr id="382" name="Google Shape;382;p69"/>
          <p:cNvSpPr txBox="1">
            <a:spLocks noGrp="1"/>
          </p:cNvSpPr>
          <p:nvPr>
            <p:ph type="title"/>
          </p:nvPr>
        </p:nvSpPr>
        <p:spPr>
          <a:xfrm>
            <a:off x="311700" y="489073"/>
            <a:ext cx="8520600" cy="64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Who uses DWDA</a:t>
            </a:r>
            <a:endParaRPr sz="4800" b="1" dirty="0">
              <a:latin typeface="El Messiri"/>
              <a:ea typeface="El Messiri"/>
              <a:cs typeface="El Messiri"/>
              <a:sym typeface="El Messiri"/>
            </a:endParaRPr>
          </a:p>
        </p:txBody>
      </p:sp>
      <p:sp>
        <p:nvSpPr>
          <p:cNvPr id="383" name="Google Shape;383;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Oxygen"/>
                <a:ea typeface="Oxygen"/>
                <a:cs typeface="Oxygen"/>
                <a:sym typeface="Oxygen"/>
              </a:rPr>
              <a:t>Characteristics of DWDA patients:</a:t>
            </a:r>
            <a:endParaRPr sz="2400" dirty="0">
              <a:solidFill>
                <a:schemeClr val="dk1"/>
              </a:solidFill>
              <a:latin typeface="Oxygen"/>
              <a:ea typeface="Oxygen"/>
              <a:cs typeface="Oxygen"/>
              <a:sym typeface="Oxygen"/>
            </a:endParaRPr>
          </a:p>
          <a:p>
            <a:pPr marL="0" lvl="0" indent="0" algn="l" rtl="0">
              <a:spcBef>
                <a:spcPts val="1600"/>
              </a:spcBef>
              <a:spcAft>
                <a:spcPts val="0"/>
              </a:spcAft>
              <a:buNone/>
            </a:pPr>
            <a:r>
              <a:rPr lang="en" sz="2400" dirty="0">
                <a:solidFill>
                  <a:schemeClr val="dk1"/>
                </a:solidFill>
                <a:latin typeface="Oxygen"/>
                <a:ea typeface="Oxygen"/>
                <a:cs typeface="Oxygen"/>
                <a:sym typeface="Oxygen"/>
              </a:rPr>
              <a:t>most patients were aged 65 years or older (80.4%) </a:t>
            </a:r>
            <a:endParaRPr sz="2400" dirty="0">
              <a:solidFill>
                <a:schemeClr val="dk1"/>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2400" dirty="0">
                <a:solidFill>
                  <a:schemeClr val="dk1"/>
                </a:solidFill>
                <a:latin typeface="Oxygen"/>
                <a:ea typeface="Oxygen"/>
                <a:cs typeface="Oxygen"/>
                <a:sym typeface="Oxygen"/>
              </a:rPr>
              <a:t>cancer (75.9%)  ALS (8%) COPD (5%) Cardiac (4.5%)</a:t>
            </a:r>
            <a:endParaRPr sz="2400" dirty="0">
              <a:solidFill>
                <a:schemeClr val="dk1"/>
              </a:solidFill>
              <a:latin typeface="Oxygen"/>
              <a:ea typeface="Oxygen"/>
              <a:cs typeface="Oxygen"/>
              <a:sym typeface="Oxygen"/>
            </a:endParaRPr>
          </a:p>
          <a:p>
            <a:pPr marL="0" lvl="0" indent="0" algn="l" rtl="0">
              <a:spcBef>
                <a:spcPts val="1600"/>
              </a:spcBef>
              <a:spcAft>
                <a:spcPts val="0"/>
              </a:spcAft>
              <a:buNone/>
            </a:pPr>
            <a:r>
              <a:rPr lang="en" sz="2400" dirty="0">
                <a:solidFill>
                  <a:schemeClr val="dk1"/>
                </a:solidFill>
                <a:latin typeface="Oxygen"/>
                <a:ea typeface="Oxygen"/>
                <a:cs typeface="Oxygen"/>
                <a:sym typeface="Oxygen"/>
              </a:rPr>
              <a:t>died at home (92.4%) </a:t>
            </a:r>
            <a:endParaRPr sz="2400" dirty="0">
              <a:solidFill>
                <a:schemeClr val="dk1"/>
              </a:solidFill>
              <a:latin typeface="Oxygen"/>
              <a:ea typeface="Oxygen"/>
              <a:cs typeface="Oxygen"/>
              <a:sym typeface="Oxygen"/>
            </a:endParaRPr>
          </a:p>
          <a:p>
            <a:pPr marL="0" lvl="0" indent="0" algn="l" rtl="0">
              <a:spcBef>
                <a:spcPts val="1600"/>
              </a:spcBef>
              <a:spcAft>
                <a:spcPts val="1600"/>
              </a:spcAft>
              <a:buNone/>
            </a:pPr>
            <a:r>
              <a:rPr lang="en" sz="2400" dirty="0">
                <a:solidFill>
                  <a:schemeClr val="dk1"/>
                </a:solidFill>
                <a:latin typeface="Oxygen"/>
                <a:ea typeface="Oxygen"/>
                <a:cs typeface="Oxygen"/>
                <a:sym typeface="Oxygen"/>
              </a:rPr>
              <a:t>On hospice (90.2%)</a:t>
            </a:r>
            <a:r>
              <a:rPr lang="en" sz="2400" baseline="30000" dirty="0">
                <a:solidFill>
                  <a:schemeClr val="dk1"/>
                </a:solidFill>
                <a:latin typeface="Oxygen"/>
                <a:ea typeface="Oxygen"/>
                <a:cs typeface="Oxygen"/>
                <a:sym typeface="Oxygen"/>
              </a:rPr>
              <a:t>32</a:t>
            </a:r>
            <a:r>
              <a:rPr lang="en" sz="2400" dirty="0">
                <a:solidFill>
                  <a:schemeClr val="dk1"/>
                </a:solidFill>
                <a:latin typeface="Oxygen"/>
                <a:ea typeface="Oxygen"/>
                <a:cs typeface="Oxygen"/>
                <a:sym typeface="Oxygen"/>
              </a:rPr>
              <a:t> </a:t>
            </a:r>
            <a:endParaRPr sz="2400" dirty="0">
              <a:latin typeface="Oxygen"/>
              <a:ea typeface="Oxygen"/>
              <a:cs typeface="Oxygen"/>
              <a:sym typeface="Oxyge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87"/>
        <p:cNvGrpSpPr/>
        <p:nvPr/>
      </p:nvGrpSpPr>
      <p:grpSpPr>
        <a:xfrm>
          <a:off x="0" y="0"/>
          <a:ext cx="0" cy="0"/>
          <a:chOff x="0" y="0"/>
          <a:chExt cx="0" cy="0"/>
        </a:xfrm>
      </p:grpSpPr>
      <p:sp>
        <p:nvSpPr>
          <p:cNvPr id="388" name="Google Shape;388;p70"/>
          <p:cNvSpPr txBox="1">
            <a:spLocks noGrp="1"/>
          </p:cNvSpPr>
          <p:nvPr>
            <p:ph type="title"/>
          </p:nvPr>
        </p:nvSpPr>
        <p:spPr>
          <a:xfrm>
            <a:off x="311700" y="289932"/>
            <a:ext cx="8520600" cy="766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Reasons Why</a:t>
            </a:r>
            <a:endParaRPr sz="4800" b="1" dirty="0">
              <a:latin typeface="El Messiri"/>
              <a:ea typeface="El Messiri"/>
              <a:cs typeface="El Messiri"/>
              <a:sym typeface="El Messiri"/>
            </a:endParaRPr>
          </a:p>
        </p:txBody>
      </p:sp>
      <p:sp>
        <p:nvSpPr>
          <p:cNvPr id="389" name="Google Shape;389;p70"/>
          <p:cNvSpPr txBox="1">
            <a:spLocks noGrp="1"/>
          </p:cNvSpPr>
          <p:nvPr>
            <p:ph type="body" idx="1"/>
          </p:nvPr>
        </p:nvSpPr>
        <p:spPr>
          <a:xfrm>
            <a:off x="311700" y="1188000"/>
            <a:ext cx="8520600" cy="395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00000"/>
                </a:solidFill>
                <a:latin typeface="Oxygen"/>
                <a:ea typeface="Oxygen"/>
                <a:cs typeface="Oxygen"/>
                <a:sym typeface="Oxygen"/>
              </a:rPr>
              <a:t>Reported end-of-life concerns:</a:t>
            </a:r>
            <a:endParaRPr sz="2200" dirty="0">
              <a:solidFill>
                <a:srgbClr val="000000"/>
              </a:solidFill>
              <a:latin typeface="Oxygen"/>
              <a:ea typeface="Oxygen"/>
              <a:cs typeface="Oxygen"/>
              <a:sym typeface="Oxygen"/>
            </a:endParaRPr>
          </a:p>
          <a:p>
            <a:pPr marL="457200" lvl="0" indent="-381000" algn="l" rtl="0">
              <a:spcBef>
                <a:spcPts val="1600"/>
              </a:spcBef>
              <a:spcAft>
                <a:spcPts val="0"/>
              </a:spcAft>
              <a:buClr>
                <a:srgbClr val="000000"/>
              </a:buClr>
              <a:buSzPts val="2400"/>
              <a:buFont typeface="Oxygen"/>
              <a:buChar char="●"/>
            </a:pPr>
            <a:r>
              <a:rPr lang="en" sz="2200" dirty="0">
                <a:solidFill>
                  <a:srgbClr val="000000"/>
                </a:solidFill>
                <a:latin typeface="Oxygen"/>
                <a:ea typeface="Oxygen"/>
                <a:cs typeface="Oxygen"/>
                <a:sym typeface="Oxygen"/>
              </a:rPr>
              <a:t>Decreasing ability to participate in activities that made life enjoyable (94.6%)</a:t>
            </a:r>
            <a:endParaRPr sz="2200" dirty="0">
              <a:solidFill>
                <a:srgbClr val="000000"/>
              </a:solidFill>
              <a:latin typeface="Oxygen"/>
              <a:ea typeface="Oxygen"/>
              <a:cs typeface="Oxygen"/>
              <a:sym typeface="Oxygen"/>
            </a:endParaRPr>
          </a:p>
          <a:p>
            <a:pPr marL="457200" lvl="0" indent="-381000" algn="l" rtl="0">
              <a:spcBef>
                <a:spcPts val="0"/>
              </a:spcBef>
              <a:spcAft>
                <a:spcPts val="0"/>
              </a:spcAft>
              <a:buClr>
                <a:srgbClr val="000000"/>
              </a:buClr>
              <a:buSzPts val="2400"/>
              <a:buFont typeface="Oxygen"/>
              <a:buChar char="●"/>
            </a:pPr>
            <a:r>
              <a:rPr lang="en" sz="2200" dirty="0">
                <a:solidFill>
                  <a:srgbClr val="000000"/>
                </a:solidFill>
                <a:latin typeface="Oxygen"/>
                <a:ea typeface="Oxygen"/>
                <a:cs typeface="Oxygen"/>
                <a:sym typeface="Oxygen"/>
              </a:rPr>
              <a:t>Loss of autonomy (95.5%)</a:t>
            </a:r>
            <a:endParaRPr sz="2200" dirty="0">
              <a:solidFill>
                <a:srgbClr val="000000"/>
              </a:solidFill>
              <a:latin typeface="Oxygen"/>
              <a:ea typeface="Oxygen"/>
              <a:cs typeface="Oxygen"/>
              <a:sym typeface="Oxygen"/>
            </a:endParaRPr>
          </a:p>
          <a:p>
            <a:pPr marL="457200" lvl="0" indent="-381000" algn="l" rtl="0">
              <a:spcBef>
                <a:spcPts val="0"/>
              </a:spcBef>
              <a:spcAft>
                <a:spcPts val="0"/>
              </a:spcAft>
              <a:buClr>
                <a:srgbClr val="000000"/>
              </a:buClr>
              <a:buSzPts val="2400"/>
              <a:buFont typeface="Oxygen"/>
              <a:buChar char="●"/>
            </a:pPr>
            <a:r>
              <a:rPr lang="en" sz="2200" dirty="0">
                <a:solidFill>
                  <a:srgbClr val="000000"/>
                </a:solidFill>
                <a:latin typeface="Oxygen"/>
                <a:ea typeface="Oxygen"/>
                <a:cs typeface="Oxygen"/>
                <a:sym typeface="Oxygen"/>
              </a:rPr>
              <a:t>Loss of dignity (87.4%)</a:t>
            </a:r>
            <a:endParaRPr sz="2200" baseline="30000" dirty="0">
              <a:solidFill>
                <a:srgbClr val="000000"/>
              </a:solidFill>
              <a:latin typeface="Oxygen"/>
              <a:ea typeface="Oxygen"/>
              <a:cs typeface="Oxygen"/>
              <a:sym typeface="Oxygen"/>
            </a:endParaRPr>
          </a:p>
          <a:p>
            <a:pPr marL="457200" lvl="0" indent="-381000" algn="l" rtl="0">
              <a:spcBef>
                <a:spcPts val="0"/>
              </a:spcBef>
              <a:spcAft>
                <a:spcPts val="0"/>
              </a:spcAft>
              <a:buClr>
                <a:srgbClr val="000000"/>
              </a:buClr>
              <a:buSzPts val="2400"/>
              <a:buFont typeface="Oxygen"/>
              <a:buChar char="●"/>
            </a:pPr>
            <a:r>
              <a:rPr lang="en" sz="2200" dirty="0">
                <a:solidFill>
                  <a:srgbClr val="000000"/>
                </a:solidFill>
                <a:latin typeface="Oxygen"/>
                <a:ea typeface="Oxygen"/>
                <a:cs typeface="Oxygen"/>
                <a:sym typeface="Oxygen"/>
              </a:rPr>
              <a:t>Loss of bodily function (56%)</a:t>
            </a:r>
            <a:endParaRPr sz="2200" dirty="0">
              <a:solidFill>
                <a:srgbClr val="000000"/>
              </a:solidFill>
              <a:latin typeface="Oxygen"/>
              <a:ea typeface="Oxygen"/>
              <a:cs typeface="Oxygen"/>
              <a:sym typeface="Oxygen"/>
            </a:endParaRPr>
          </a:p>
          <a:p>
            <a:pPr marL="457200" lvl="0" indent="-381000" algn="l" rtl="0">
              <a:spcBef>
                <a:spcPts val="0"/>
              </a:spcBef>
              <a:spcAft>
                <a:spcPts val="0"/>
              </a:spcAft>
              <a:buClr>
                <a:srgbClr val="000000"/>
              </a:buClr>
              <a:buSzPts val="2400"/>
              <a:buFont typeface="Oxygen"/>
              <a:buChar char="●"/>
            </a:pPr>
            <a:r>
              <a:rPr lang="en" sz="2200" dirty="0">
                <a:solidFill>
                  <a:srgbClr val="000000"/>
                </a:solidFill>
                <a:latin typeface="Oxygen"/>
                <a:ea typeface="Oxygen"/>
                <a:cs typeface="Oxygen"/>
                <a:sym typeface="Oxygen"/>
              </a:rPr>
              <a:t>Burden on family (51%)</a:t>
            </a:r>
            <a:endParaRPr sz="2200" dirty="0">
              <a:solidFill>
                <a:srgbClr val="000000"/>
              </a:solidFill>
              <a:latin typeface="Oxygen"/>
              <a:ea typeface="Oxygen"/>
              <a:cs typeface="Oxygen"/>
              <a:sym typeface="Oxygen"/>
            </a:endParaRPr>
          </a:p>
          <a:p>
            <a:pPr marL="457200" lvl="0" indent="-381000" algn="l" rtl="0">
              <a:spcBef>
                <a:spcPts val="0"/>
              </a:spcBef>
              <a:spcAft>
                <a:spcPts val="0"/>
              </a:spcAft>
              <a:buClr>
                <a:srgbClr val="000000"/>
              </a:buClr>
              <a:buSzPts val="2400"/>
              <a:buFont typeface="Oxygen"/>
              <a:buChar char="●"/>
            </a:pPr>
            <a:r>
              <a:rPr lang="en" sz="2200" dirty="0">
                <a:solidFill>
                  <a:srgbClr val="000000"/>
                </a:solidFill>
                <a:latin typeface="Oxygen"/>
                <a:ea typeface="Oxygen"/>
                <a:cs typeface="Oxygen"/>
                <a:sym typeface="Oxygen"/>
              </a:rPr>
              <a:t>Inadequate pain control or concern about (29.8%)</a:t>
            </a:r>
            <a:r>
              <a:rPr lang="en" sz="2200" baseline="30000" dirty="0">
                <a:solidFill>
                  <a:srgbClr val="000000"/>
                </a:solidFill>
                <a:latin typeface="Oxygen"/>
                <a:ea typeface="Oxygen"/>
                <a:cs typeface="Oxygen"/>
                <a:sym typeface="Oxygen"/>
              </a:rPr>
              <a:t>32</a:t>
            </a:r>
            <a:endParaRPr sz="2200" baseline="30000" dirty="0">
              <a:solidFill>
                <a:srgbClr val="000000"/>
              </a:solidFill>
              <a:latin typeface="Oxygen"/>
              <a:ea typeface="Oxygen"/>
              <a:cs typeface="Oxygen"/>
              <a:sym typeface="Oxygen"/>
            </a:endParaRPr>
          </a:p>
          <a:p>
            <a:pPr marL="457200" lvl="0" indent="0" algn="l" rtl="0">
              <a:spcBef>
                <a:spcPts val="1600"/>
              </a:spcBef>
              <a:spcAft>
                <a:spcPts val="1600"/>
              </a:spcAft>
              <a:buNone/>
            </a:pPr>
            <a:endParaRPr sz="2200" dirty="0">
              <a:latin typeface="Oxygen"/>
              <a:ea typeface="Oxygen"/>
              <a:cs typeface="Oxygen"/>
              <a:sym typeface="Oxyge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93"/>
        <p:cNvGrpSpPr/>
        <p:nvPr/>
      </p:nvGrpSpPr>
      <p:grpSpPr>
        <a:xfrm>
          <a:off x="0" y="0"/>
          <a:ext cx="0" cy="0"/>
          <a:chOff x="0" y="0"/>
          <a:chExt cx="0" cy="0"/>
        </a:xfrm>
      </p:grpSpPr>
      <p:sp>
        <p:nvSpPr>
          <p:cNvPr id="394" name="Google Shape;394;p71"/>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solidFill>
                  <a:srgbClr val="000000"/>
                </a:solidFill>
                <a:latin typeface="El Messiri"/>
                <a:ea typeface="El Messiri"/>
                <a:cs typeface="El Messiri"/>
                <a:sym typeface="El Messiri"/>
              </a:rPr>
              <a:t>Barriers</a:t>
            </a:r>
            <a:endParaRPr sz="4800" b="1" dirty="0">
              <a:solidFill>
                <a:srgbClr val="000000"/>
              </a:solidFill>
              <a:latin typeface="El Messiri"/>
              <a:ea typeface="El Messiri"/>
              <a:cs typeface="El Messiri"/>
              <a:sym typeface="El Messiri"/>
            </a:endParaRPr>
          </a:p>
        </p:txBody>
      </p:sp>
      <p:sp>
        <p:nvSpPr>
          <p:cNvPr id="395" name="Google Shape;395;p71"/>
          <p:cNvSpPr txBox="1">
            <a:spLocks noGrp="1"/>
          </p:cNvSpPr>
          <p:nvPr>
            <p:ph type="body" idx="1"/>
          </p:nvPr>
        </p:nvSpPr>
        <p:spPr>
          <a:xfrm>
            <a:off x="311700" y="844575"/>
            <a:ext cx="8520600" cy="4165200"/>
          </a:xfrm>
          <a:prstGeom prst="rect">
            <a:avLst/>
          </a:prstGeom>
        </p:spPr>
        <p:txBody>
          <a:bodyPr spcFirstLastPara="1" wrap="square" lIns="91425" tIns="91425" rIns="91425" bIns="91425" anchor="t" anchorCtr="0">
            <a:noAutofit/>
          </a:bodyPr>
          <a:lstStyle/>
          <a:p>
            <a:pPr marL="0" indent="0">
              <a:buNone/>
            </a:pPr>
            <a:r>
              <a:rPr lang="en" sz="2200" dirty="0">
                <a:solidFill>
                  <a:srgbClr val="000000"/>
                </a:solidFill>
                <a:latin typeface="Oxygen"/>
                <a:ea typeface="Oxygen"/>
                <a:cs typeface="Oxygen"/>
                <a:sym typeface="Oxygen"/>
              </a:rPr>
              <a:t>Oregon in 2017 had 12,050 licensed physicians.</a:t>
            </a:r>
            <a:r>
              <a:rPr lang="en" sz="2200" baseline="30000" dirty="0">
                <a:solidFill>
                  <a:srgbClr val="000000"/>
                </a:solidFill>
                <a:latin typeface="Oxygen"/>
                <a:ea typeface="Oxygen"/>
                <a:cs typeface="Oxygen"/>
                <a:sym typeface="Oxygen"/>
              </a:rPr>
              <a:t>44</a:t>
            </a:r>
            <a:r>
              <a:rPr lang="en" sz="2200" dirty="0">
                <a:solidFill>
                  <a:srgbClr val="000000"/>
                </a:solidFill>
                <a:latin typeface="Oxygen"/>
                <a:ea typeface="Oxygen"/>
                <a:cs typeface="Oxygen"/>
                <a:sym typeface="Oxygen"/>
              </a:rPr>
              <a:t> </a:t>
            </a:r>
            <a:endParaRPr sz="2200" dirty="0">
              <a:solidFill>
                <a:srgbClr val="000000"/>
              </a:solidFill>
              <a:latin typeface="Oxygen"/>
              <a:ea typeface="Oxygen"/>
              <a:cs typeface="Oxygen"/>
              <a:sym typeface="Oxygen"/>
            </a:endParaRPr>
          </a:p>
          <a:p>
            <a:pPr marL="0" indent="0">
              <a:lnSpc>
                <a:spcPct val="160000"/>
              </a:lnSpc>
              <a:spcBef>
                <a:spcPts val="1600"/>
              </a:spcBef>
              <a:buClr>
                <a:schemeClr val="dk1"/>
              </a:buClr>
              <a:buSzPts val="1100"/>
              <a:buNone/>
            </a:pPr>
            <a:r>
              <a:rPr lang="en" sz="2200" dirty="0">
                <a:solidFill>
                  <a:srgbClr val="000000"/>
                </a:solidFill>
                <a:latin typeface="Oxygen"/>
                <a:ea typeface="Oxygen"/>
                <a:cs typeface="Oxygen"/>
                <a:sym typeface="Oxygen"/>
              </a:rPr>
              <a:t>A total of 374 physicians have written a lethal prescription in Oregon since 2000 and about 60 percent (224) have written only one prescription. 150 have written more than one. A few have written dozens.</a:t>
            </a:r>
            <a:r>
              <a:rPr lang="en" sz="2200" baseline="30000" dirty="0">
                <a:solidFill>
                  <a:srgbClr val="000000"/>
                </a:solidFill>
                <a:latin typeface="Oxygen"/>
                <a:ea typeface="Oxygen"/>
                <a:cs typeface="Oxygen"/>
                <a:sym typeface="Oxygen"/>
              </a:rPr>
              <a:t>43</a:t>
            </a:r>
            <a:endParaRPr sz="2200" baseline="30000" dirty="0">
              <a:solidFill>
                <a:srgbClr val="000000"/>
              </a:solidFill>
              <a:latin typeface="Oxygen"/>
              <a:ea typeface="Oxygen"/>
              <a:cs typeface="Oxygen"/>
              <a:sym typeface="Oxygen"/>
            </a:endParaRPr>
          </a:p>
          <a:p>
            <a:pPr marL="0" indent="0">
              <a:spcBef>
                <a:spcPts val="1200"/>
              </a:spcBef>
              <a:spcAft>
                <a:spcPts val="1600"/>
              </a:spcAft>
              <a:buNone/>
            </a:pPr>
            <a:r>
              <a:rPr lang="en" sz="2200" dirty="0">
                <a:solidFill>
                  <a:srgbClr val="000000"/>
                </a:solidFill>
                <a:latin typeface="Oxygen"/>
                <a:ea typeface="Oxygen"/>
                <a:cs typeface="Oxygen"/>
                <a:sym typeface="Oxygen"/>
              </a:rPr>
              <a:t>Secobarbital: difficult to get filled or increasing prices have led to new formulas such as DDMP or DDMP2.  </a:t>
            </a:r>
            <a:endParaRPr sz="2200" dirty="0">
              <a:solidFill>
                <a:srgbClr val="000000"/>
              </a:solidFill>
              <a:latin typeface="Oxygen"/>
              <a:ea typeface="Oxygen"/>
              <a:cs typeface="Oxygen"/>
              <a:sym typeface="Oxyge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311700" y="470716"/>
            <a:ext cx="8520600" cy="50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rgbClr val="333333"/>
                </a:solidFill>
                <a:latin typeface="Oxygen"/>
                <a:ea typeface="Oxygen"/>
                <a:cs typeface="Oxygen"/>
                <a:sym typeface="Oxygen"/>
              </a:rPr>
              <a:t>As physicians we are trained to save people, to develop and use new medicines or techniques to extend life. </a:t>
            </a:r>
            <a:endParaRPr sz="2400" dirty="0">
              <a:solidFill>
                <a:srgbClr val="333333"/>
              </a:solidFill>
              <a:latin typeface="Oxygen"/>
              <a:ea typeface="Oxygen"/>
              <a:cs typeface="Oxygen"/>
              <a:sym typeface="Oxygen"/>
            </a:endParaRPr>
          </a:p>
          <a:p>
            <a:pPr marL="0" lvl="0" indent="0" algn="l" rtl="0">
              <a:spcBef>
                <a:spcPts val="1800"/>
              </a:spcBef>
              <a:spcAft>
                <a:spcPts val="0"/>
              </a:spcAft>
              <a:buClr>
                <a:schemeClr val="dk1"/>
              </a:buClr>
              <a:buSzPts val="1100"/>
              <a:buFont typeface="Arial"/>
              <a:buNone/>
            </a:pPr>
            <a:r>
              <a:rPr lang="en" sz="2400" dirty="0">
                <a:solidFill>
                  <a:srgbClr val="333333"/>
                </a:solidFill>
                <a:latin typeface="Oxygen"/>
                <a:ea typeface="Oxygen"/>
                <a:cs typeface="Oxygen"/>
                <a:sym typeface="Oxygen"/>
              </a:rPr>
              <a:t>Todays tv and movies depict medicine as a place of miracles.</a:t>
            </a:r>
            <a:endParaRPr sz="2400" dirty="0">
              <a:solidFill>
                <a:srgbClr val="333333"/>
              </a:solidFill>
              <a:latin typeface="Oxygen"/>
              <a:ea typeface="Oxygen"/>
              <a:cs typeface="Oxygen"/>
              <a:sym typeface="Oxygen"/>
            </a:endParaRPr>
          </a:p>
          <a:p>
            <a:pPr marL="0" lvl="0" indent="0" algn="l" rtl="0">
              <a:spcBef>
                <a:spcPts val="1800"/>
              </a:spcBef>
              <a:spcAft>
                <a:spcPts val="1800"/>
              </a:spcAft>
              <a:buClr>
                <a:schemeClr val="dk1"/>
              </a:buClr>
              <a:buSzPts val="1100"/>
              <a:buFont typeface="Arial"/>
              <a:buNone/>
            </a:pPr>
            <a:r>
              <a:rPr lang="en" sz="2400" dirty="0">
                <a:solidFill>
                  <a:srgbClr val="333333"/>
                </a:solidFill>
                <a:latin typeface="Oxygen"/>
                <a:ea typeface="Oxygen"/>
                <a:cs typeface="Oxygen"/>
                <a:sym typeface="Oxygen"/>
              </a:rPr>
              <a:t>Our perception of our role along with the public's immersion in TV and movies create a situation on both sides where </a:t>
            </a:r>
            <a:br>
              <a:rPr lang="en" sz="2400" dirty="0">
                <a:solidFill>
                  <a:srgbClr val="333333"/>
                </a:solidFill>
                <a:latin typeface="Oxygen"/>
                <a:ea typeface="Oxygen"/>
                <a:cs typeface="Oxygen"/>
                <a:sym typeface="Oxygen"/>
              </a:rPr>
            </a:br>
            <a:r>
              <a:rPr lang="en" sz="2400" dirty="0">
                <a:solidFill>
                  <a:srgbClr val="333333"/>
                </a:solidFill>
                <a:latin typeface="Oxygen"/>
                <a:ea typeface="Oxygen"/>
                <a:cs typeface="Oxygen"/>
                <a:sym typeface="Oxygen"/>
              </a:rPr>
              <a:t>it becomes difficult to acknowledge death as inevitable </a:t>
            </a:r>
            <a:br>
              <a:rPr lang="en" sz="2400" dirty="0">
                <a:solidFill>
                  <a:srgbClr val="333333"/>
                </a:solidFill>
                <a:latin typeface="Oxygen"/>
                <a:ea typeface="Oxygen"/>
                <a:cs typeface="Oxygen"/>
                <a:sym typeface="Oxygen"/>
              </a:rPr>
            </a:br>
            <a:r>
              <a:rPr lang="en" sz="2400" dirty="0">
                <a:solidFill>
                  <a:srgbClr val="333333"/>
                </a:solidFill>
                <a:latin typeface="Oxygen"/>
                <a:ea typeface="Oxygen"/>
                <a:cs typeface="Oxygen"/>
                <a:sym typeface="Oxygen"/>
              </a:rPr>
              <a:t>and make decisions to withhold or withdraw life </a:t>
            </a:r>
            <a:br>
              <a:rPr lang="en" sz="2400" dirty="0">
                <a:solidFill>
                  <a:srgbClr val="333333"/>
                </a:solidFill>
                <a:latin typeface="Oxygen"/>
                <a:ea typeface="Oxygen"/>
                <a:cs typeface="Oxygen"/>
                <a:sym typeface="Oxygen"/>
              </a:rPr>
            </a:br>
            <a:r>
              <a:rPr lang="en" sz="2400" dirty="0">
                <a:solidFill>
                  <a:srgbClr val="333333"/>
                </a:solidFill>
                <a:latin typeface="Oxygen"/>
                <a:ea typeface="Oxygen"/>
                <a:cs typeface="Oxygen"/>
                <a:sym typeface="Oxygen"/>
              </a:rPr>
              <a:t>sustaining treatment. </a:t>
            </a:r>
            <a:endParaRPr sz="2400" dirty="0">
              <a:latin typeface="Oxygen"/>
              <a:ea typeface="Oxygen"/>
              <a:cs typeface="Oxygen"/>
              <a:sym typeface="Oxyge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path path="circle">
            <a:fillToRect l="50000" t="50000" r="50000" b="50000"/>
          </a:path>
          <a:tileRect/>
        </a:gradFill>
        <a:effectLst/>
      </p:bgPr>
    </p:bg>
    <p:spTree>
      <p:nvGrpSpPr>
        <p:cNvPr id="1" name="Shape 399"/>
        <p:cNvGrpSpPr/>
        <p:nvPr/>
      </p:nvGrpSpPr>
      <p:grpSpPr>
        <a:xfrm>
          <a:off x="0" y="0"/>
          <a:ext cx="0" cy="0"/>
          <a:chOff x="0" y="0"/>
          <a:chExt cx="0" cy="0"/>
        </a:xfrm>
      </p:grpSpPr>
      <p:sp>
        <p:nvSpPr>
          <p:cNvPr id="400" name="Google Shape;400;p72"/>
          <p:cNvSpPr txBox="1">
            <a:spLocks noGrp="1"/>
          </p:cNvSpPr>
          <p:nvPr>
            <p:ph type="title"/>
          </p:nvPr>
        </p:nvSpPr>
        <p:spPr>
          <a:xfrm>
            <a:off x="311700" y="153750"/>
            <a:ext cx="8520600" cy="86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What is the Slippery Slope</a:t>
            </a:r>
            <a:endParaRPr sz="4800" b="1" dirty="0">
              <a:latin typeface="El Messiri"/>
              <a:ea typeface="El Messiri"/>
              <a:cs typeface="El Messiri"/>
              <a:sym typeface="El Messiri"/>
            </a:endParaRPr>
          </a:p>
        </p:txBody>
      </p:sp>
      <p:sp>
        <p:nvSpPr>
          <p:cNvPr id="401" name="Google Shape;401;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indent="-457200"/>
            <a:r>
              <a:rPr lang="en" sz="3000" dirty="0">
                <a:solidFill>
                  <a:srgbClr val="000000"/>
                </a:solidFill>
                <a:latin typeface="Oxygen"/>
                <a:ea typeface="Oxygen"/>
                <a:cs typeface="Oxygen"/>
                <a:sym typeface="Oxygen"/>
              </a:rPr>
              <a:t>Non terminal diagnosis, patients.</a:t>
            </a:r>
            <a:endParaRPr sz="3000" dirty="0">
              <a:solidFill>
                <a:srgbClr val="000000"/>
              </a:solidFill>
              <a:latin typeface="Oxygen"/>
              <a:ea typeface="Oxygen"/>
              <a:cs typeface="Oxygen"/>
              <a:sym typeface="Oxygen"/>
            </a:endParaRPr>
          </a:p>
          <a:p>
            <a:pPr indent="-457200">
              <a:spcBef>
                <a:spcPts val="1600"/>
              </a:spcBef>
            </a:pPr>
            <a:r>
              <a:rPr lang="en" sz="3000" dirty="0">
                <a:solidFill>
                  <a:srgbClr val="000000"/>
                </a:solidFill>
                <a:latin typeface="Oxygen"/>
                <a:ea typeface="Oxygen"/>
                <a:cs typeface="Oxygen"/>
                <a:sym typeface="Oxygen"/>
              </a:rPr>
              <a:t>Under 18.</a:t>
            </a:r>
            <a:endParaRPr sz="3000" dirty="0">
              <a:solidFill>
                <a:srgbClr val="000000"/>
              </a:solidFill>
              <a:latin typeface="Oxygen"/>
              <a:ea typeface="Oxygen"/>
              <a:cs typeface="Oxygen"/>
              <a:sym typeface="Oxygen"/>
            </a:endParaRPr>
          </a:p>
          <a:p>
            <a:pPr indent="-457200">
              <a:spcBef>
                <a:spcPts val="1600"/>
              </a:spcBef>
            </a:pPr>
            <a:r>
              <a:rPr lang="en" sz="3000" dirty="0">
                <a:solidFill>
                  <a:srgbClr val="000000"/>
                </a:solidFill>
                <a:latin typeface="Oxygen"/>
                <a:ea typeface="Oxygen"/>
                <a:cs typeface="Oxygen"/>
                <a:sym typeface="Oxygen"/>
              </a:rPr>
              <a:t>Unable to consent.</a:t>
            </a:r>
            <a:endParaRPr sz="3000" dirty="0">
              <a:solidFill>
                <a:srgbClr val="000000"/>
              </a:solidFill>
              <a:latin typeface="Oxygen"/>
              <a:ea typeface="Oxygen"/>
              <a:cs typeface="Oxygen"/>
              <a:sym typeface="Oxygen"/>
            </a:endParaRPr>
          </a:p>
          <a:p>
            <a:pPr indent="-457200">
              <a:spcBef>
                <a:spcPts val="1600"/>
              </a:spcBef>
              <a:spcAft>
                <a:spcPts val="1600"/>
              </a:spcAft>
            </a:pPr>
            <a:r>
              <a:rPr lang="en" sz="3000" dirty="0">
                <a:solidFill>
                  <a:srgbClr val="000000"/>
                </a:solidFill>
                <a:latin typeface="Oxygen"/>
                <a:ea typeface="Oxygen"/>
                <a:cs typeface="Oxygen"/>
                <a:sym typeface="Oxygen"/>
              </a:rPr>
              <a:t>Euthanasia </a:t>
            </a:r>
            <a:endParaRPr sz="3000" dirty="0">
              <a:solidFill>
                <a:srgbClr val="000000"/>
              </a:solidFill>
              <a:latin typeface="Oxygen"/>
              <a:ea typeface="Oxygen"/>
              <a:cs typeface="Oxygen"/>
              <a:sym typeface="Oxyge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405"/>
        <p:cNvGrpSpPr/>
        <p:nvPr/>
      </p:nvGrpSpPr>
      <p:grpSpPr>
        <a:xfrm>
          <a:off x="0" y="0"/>
          <a:ext cx="0" cy="0"/>
          <a:chOff x="0" y="0"/>
          <a:chExt cx="0" cy="0"/>
        </a:xfrm>
      </p:grpSpPr>
      <p:sp>
        <p:nvSpPr>
          <p:cNvPr id="406" name="Google Shape;406;p73"/>
          <p:cNvSpPr txBox="1">
            <a:spLocks noGrp="1"/>
          </p:cNvSpPr>
          <p:nvPr>
            <p:ph type="title"/>
          </p:nvPr>
        </p:nvSpPr>
        <p:spPr>
          <a:xfrm>
            <a:off x="411527" y="316694"/>
            <a:ext cx="8520600" cy="88408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Slippery Slope Inevitable? </a:t>
            </a:r>
            <a:endParaRPr sz="4800" b="1" dirty="0">
              <a:latin typeface="El Messiri"/>
              <a:ea typeface="El Messiri"/>
              <a:cs typeface="El Messiri"/>
              <a:sym typeface="El Messiri"/>
            </a:endParaRPr>
          </a:p>
        </p:txBody>
      </p:sp>
      <p:sp>
        <p:nvSpPr>
          <p:cNvPr id="407" name="Google Shape;407;p73"/>
          <p:cNvSpPr txBox="1">
            <a:spLocks noGrp="1"/>
          </p:cNvSpPr>
          <p:nvPr>
            <p:ph type="body" idx="1"/>
          </p:nvPr>
        </p:nvSpPr>
        <p:spPr>
          <a:xfrm>
            <a:off x="512955" y="1200779"/>
            <a:ext cx="7950819" cy="3753302"/>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dirty="0">
                <a:solidFill>
                  <a:schemeClr val="dk1"/>
                </a:solidFill>
                <a:latin typeface="Oxygen"/>
                <a:ea typeface="Oxygen"/>
                <a:cs typeface="Oxygen"/>
                <a:sym typeface="Oxygen"/>
              </a:rPr>
              <a:t>Arguments that the slippery slope is inevitable:</a:t>
            </a:r>
            <a:endParaRPr sz="2000" dirty="0">
              <a:solidFill>
                <a:schemeClr val="dk1"/>
              </a:solidFill>
              <a:latin typeface="Oxygen"/>
              <a:ea typeface="Oxygen"/>
              <a:cs typeface="Oxygen"/>
              <a:sym typeface="Oxygen"/>
            </a:endParaRPr>
          </a:p>
          <a:p>
            <a:pPr marL="0" lvl="0" indent="0" algn="l" rtl="0">
              <a:spcBef>
                <a:spcPts val="1600"/>
              </a:spcBef>
              <a:spcAft>
                <a:spcPts val="0"/>
              </a:spcAft>
              <a:buNone/>
            </a:pPr>
            <a:r>
              <a:rPr lang="en" sz="2000" dirty="0">
                <a:solidFill>
                  <a:schemeClr val="dk1"/>
                </a:solidFill>
                <a:latin typeface="Oxygen"/>
                <a:ea typeface="Oxygen"/>
                <a:cs typeface="Oxygen"/>
                <a:sym typeface="Oxygen"/>
              </a:rPr>
              <a:t>PAD will desensitize policymakers, physicians, and the public to the practice of physicians giving their patients the means to end their lives or doing so directly.</a:t>
            </a:r>
            <a:endParaRPr sz="2000" dirty="0">
              <a:solidFill>
                <a:schemeClr val="dk1"/>
              </a:solidFill>
              <a:latin typeface="Oxygen"/>
              <a:ea typeface="Oxygen"/>
              <a:cs typeface="Oxygen"/>
              <a:sym typeface="Oxygen"/>
            </a:endParaRPr>
          </a:p>
          <a:p>
            <a:pPr marL="0" lvl="0" indent="0" algn="l" rtl="0">
              <a:spcBef>
                <a:spcPts val="1600"/>
              </a:spcBef>
              <a:spcAft>
                <a:spcPts val="0"/>
              </a:spcAft>
              <a:buNone/>
            </a:pPr>
            <a:r>
              <a:rPr lang="en" sz="2000" dirty="0">
                <a:solidFill>
                  <a:schemeClr val="dk1"/>
                </a:solidFill>
                <a:latin typeface="Oxygen"/>
                <a:ea typeface="Oxygen"/>
                <a:cs typeface="Oxygen"/>
                <a:sym typeface="Oxygen"/>
              </a:rPr>
              <a:t>Claiming patient autonomy in the face of untreatable suffering, it is difficult to argue from an ethical perspective that only terminal patients have the right to exercise such autonomy. </a:t>
            </a:r>
            <a:endParaRPr sz="2000" dirty="0">
              <a:solidFill>
                <a:schemeClr val="dk1"/>
              </a:solidFill>
              <a:latin typeface="Oxygen"/>
              <a:ea typeface="Oxygen"/>
              <a:cs typeface="Oxygen"/>
              <a:sym typeface="Oxygen"/>
            </a:endParaRPr>
          </a:p>
          <a:p>
            <a:pPr marL="0" lvl="0" indent="0" algn="l" rtl="0">
              <a:spcBef>
                <a:spcPts val="1600"/>
              </a:spcBef>
              <a:spcAft>
                <a:spcPts val="0"/>
              </a:spcAft>
              <a:buNone/>
            </a:pPr>
            <a:r>
              <a:rPr lang="en" sz="2000" dirty="0">
                <a:solidFill>
                  <a:schemeClr val="dk1"/>
                </a:solidFill>
                <a:latin typeface="Oxygen"/>
                <a:ea typeface="Oxygen"/>
                <a:cs typeface="Oxygen"/>
                <a:sym typeface="Oxygen"/>
              </a:rPr>
              <a:t>Implementation of PAD raises equal-protection issues related to affording a right to one group that is withheld from another (arguably similarly situated) group.”</a:t>
            </a:r>
            <a:r>
              <a:rPr lang="en" sz="2000" baseline="30000" dirty="0">
                <a:solidFill>
                  <a:schemeClr val="dk1"/>
                </a:solidFill>
                <a:latin typeface="Oxygen"/>
                <a:ea typeface="Oxygen"/>
                <a:cs typeface="Oxygen"/>
                <a:sym typeface="Oxygen"/>
              </a:rPr>
              <a:t>33</a:t>
            </a:r>
            <a:endParaRPr sz="2000" baseline="30000" dirty="0">
              <a:solidFill>
                <a:schemeClr val="dk1"/>
              </a:solidFill>
              <a:latin typeface="Oxygen"/>
              <a:ea typeface="Oxygen"/>
              <a:cs typeface="Oxygen"/>
              <a:sym typeface="Oxygen"/>
            </a:endParaRPr>
          </a:p>
          <a:p>
            <a:pPr marL="0" lvl="0" indent="0" algn="l" rtl="0">
              <a:spcBef>
                <a:spcPts val="1600"/>
              </a:spcBef>
              <a:spcAft>
                <a:spcPts val="1600"/>
              </a:spcAft>
              <a:buNone/>
            </a:pPr>
            <a:endParaRPr sz="2000" dirty="0">
              <a:solidFill>
                <a:schemeClr val="dk1"/>
              </a:solidFill>
              <a:highlight>
                <a:srgbClr val="EEEEEE"/>
              </a:highlight>
              <a:latin typeface="Oxygen"/>
              <a:ea typeface="Oxygen"/>
              <a:cs typeface="Oxygen"/>
              <a:sym typeface="Oxyge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411"/>
        <p:cNvGrpSpPr/>
        <p:nvPr/>
      </p:nvGrpSpPr>
      <p:grpSpPr>
        <a:xfrm>
          <a:off x="0" y="0"/>
          <a:ext cx="0" cy="0"/>
          <a:chOff x="0" y="0"/>
          <a:chExt cx="0" cy="0"/>
        </a:xfrm>
      </p:grpSpPr>
      <p:sp>
        <p:nvSpPr>
          <p:cNvPr id="412" name="Google Shape;412;p74"/>
          <p:cNvSpPr txBox="1">
            <a:spLocks noGrp="1"/>
          </p:cNvSpPr>
          <p:nvPr>
            <p:ph type="title"/>
          </p:nvPr>
        </p:nvSpPr>
        <p:spPr>
          <a:xfrm>
            <a:off x="300549" y="189278"/>
            <a:ext cx="8520600" cy="101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Statistics in Netherlands</a:t>
            </a:r>
            <a:endParaRPr sz="4800" b="1" dirty="0">
              <a:latin typeface="El Messiri"/>
              <a:ea typeface="El Messiri"/>
              <a:cs typeface="El Messiri"/>
              <a:sym typeface="El Messiri"/>
            </a:endParaRPr>
          </a:p>
        </p:txBody>
      </p:sp>
      <p:sp>
        <p:nvSpPr>
          <p:cNvPr id="413" name="Google Shape;413;p74"/>
          <p:cNvSpPr txBox="1"/>
          <p:nvPr/>
        </p:nvSpPr>
        <p:spPr>
          <a:xfrm>
            <a:off x="489451" y="1206878"/>
            <a:ext cx="8543036" cy="384462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Oxygen"/>
                <a:ea typeface="Oxygen"/>
                <a:cs typeface="Oxygen"/>
                <a:sym typeface="Oxygen"/>
              </a:rPr>
              <a:t>In 2002, the first year the law was enforced, there were 1,882 reported cases of euthanasia. </a:t>
            </a:r>
            <a:endParaRPr sz="1600" dirty="0">
              <a:latin typeface="Oxygen"/>
              <a:ea typeface="Oxygen"/>
              <a:cs typeface="Oxygen"/>
              <a:sym typeface="Oxygen"/>
            </a:endParaRPr>
          </a:p>
          <a:p>
            <a:pPr marL="0" lvl="0" indent="0" algn="l" rtl="0">
              <a:spcBef>
                <a:spcPts val="0"/>
              </a:spcBef>
              <a:spcAft>
                <a:spcPts val="0"/>
              </a:spcAft>
              <a:buNone/>
            </a:pPr>
            <a:r>
              <a:rPr lang="en" sz="1600" dirty="0">
                <a:latin typeface="Oxygen"/>
                <a:ea typeface="Oxygen"/>
                <a:cs typeface="Oxygen"/>
                <a:sym typeface="Oxygen"/>
              </a:rPr>
              <a:t>2012, this number had risen to 4,188</a:t>
            </a:r>
            <a:endParaRPr sz="1600" dirty="0">
              <a:latin typeface="Oxygen"/>
              <a:ea typeface="Oxygen"/>
              <a:cs typeface="Oxygen"/>
              <a:sym typeface="Oxygen"/>
            </a:endParaRPr>
          </a:p>
          <a:p>
            <a:pPr marL="0" lvl="0" indent="0" algn="l" rtl="0">
              <a:spcBef>
                <a:spcPts val="0"/>
              </a:spcBef>
              <a:spcAft>
                <a:spcPts val="0"/>
              </a:spcAft>
              <a:buNone/>
            </a:pPr>
            <a:r>
              <a:rPr lang="en" sz="1600" dirty="0">
                <a:latin typeface="Oxygen"/>
                <a:ea typeface="Oxygen"/>
                <a:cs typeface="Oxygen"/>
                <a:sym typeface="Oxygen"/>
              </a:rPr>
              <a:t>2016 it reached 6,091 cases. </a:t>
            </a:r>
            <a:endParaRPr sz="1600" dirty="0">
              <a:latin typeface="Oxygen"/>
              <a:ea typeface="Oxygen"/>
              <a:cs typeface="Oxygen"/>
              <a:sym typeface="Oxygen"/>
            </a:endParaRPr>
          </a:p>
          <a:p>
            <a:pPr marL="0" lvl="0" indent="0" algn="l" rtl="0">
              <a:spcBef>
                <a:spcPts val="0"/>
              </a:spcBef>
              <a:spcAft>
                <a:spcPts val="0"/>
              </a:spcAft>
              <a:buNone/>
            </a:pPr>
            <a:endParaRPr sz="1600" dirty="0">
              <a:latin typeface="Oxygen"/>
              <a:ea typeface="Oxygen"/>
              <a:cs typeface="Oxygen"/>
              <a:sym typeface="Oxygen"/>
            </a:endParaRPr>
          </a:p>
          <a:p>
            <a:pPr marL="0" lvl="0" indent="0" algn="l" rtl="0">
              <a:spcBef>
                <a:spcPts val="0"/>
              </a:spcBef>
              <a:spcAft>
                <a:spcPts val="0"/>
              </a:spcAft>
              <a:buNone/>
            </a:pPr>
            <a:r>
              <a:rPr lang="en" sz="1600" dirty="0">
                <a:latin typeface="Oxygen"/>
                <a:ea typeface="Oxygen"/>
                <a:cs typeface="Oxygen"/>
                <a:sym typeface="Oxygen"/>
              </a:rPr>
              <a:t>In 2016, there were 16 cases of euthanasia per day in this country, for a population of 16.8 million; thus accounting for 4% of all deaths annually. </a:t>
            </a:r>
            <a:endParaRPr sz="1600" dirty="0">
              <a:latin typeface="Oxygen"/>
              <a:ea typeface="Oxygen"/>
              <a:cs typeface="Oxygen"/>
              <a:sym typeface="Oxygen"/>
            </a:endParaRPr>
          </a:p>
          <a:p>
            <a:pPr marL="0" lvl="0" indent="0" algn="l" rtl="0">
              <a:spcBef>
                <a:spcPts val="0"/>
              </a:spcBef>
              <a:spcAft>
                <a:spcPts val="0"/>
              </a:spcAft>
              <a:buNone/>
            </a:pPr>
            <a:endParaRPr sz="1600" dirty="0">
              <a:latin typeface="Oxygen"/>
              <a:ea typeface="Oxygen"/>
              <a:cs typeface="Oxygen"/>
              <a:sym typeface="Oxygen"/>
            </a:endParaRPr>
          </a:p>
          <a:p>
            <a:pPr marL="0" lvl="0" indent="0" algn="l" rtl="0">
              <a:spcBef>
                <a:spcPts val="0"/>
              </a:spcBef>
              <a:spcAft>
                <a:spcPts val="0"/>
              </a:spcAft>
              <a:buNone/>
            </a:pPr>
            <a:r>
              <a:rPr lang="en" sz="1600" dirty="0">
                <a:latin typeface="Oxygen"/>
                <a:ea typeface="Oxygen"/>
                <a:cs typeface="Oxygen"/>
                <a:sym typeface="Oxygen"/>
              </a:rPr>
              <a:t>The majority of these euthanasia cases (83%) were performed on patients suffering from incurable diseases, another 10% for multiple pathologies, 4% for disabilities related to old age, 2% for psychiatric disorders and 1% for dementia.</a:t>
            </a:r>
            <a:r>
              <a:rPr lang="en" sz="1600" baseline="30000" dirty="0">
                <a:latin typeface="Oxygen"/>
                <a:ea typeface="Oxygen"/>
                <a:cs typeface="Oxygen"/>
                <a:sym typeface="Oxygen"/>
              </a:rPr>
              <a:t>34</a:t>
            </a:r>
            <a:r>
              <a:rPr lang="en" sz="1600" dirty="0">
                <a:latin typeface="Oxygen"/>
                <a:ea typeface="Oxygen"/>
                <a:cs typeface="Oxygen"/>
                <a:sym typeface="Oxygen"/>
              </a:rPr>
              <a:t> </a:t>
            </a:r>
            <a:endParaRPr sz="1600" dirty="0">
              <a:latin typeface="Oxygen"/>
              <a:ea typeface="Oxygen"/>
              <a:cs typeface="Oxygen"/>
              <a:sym typeface="Oxygen"/>
            </a:endParaRPr>
          </a:p>
          <a:p>
            <a:pPr marL="0" lvl="0" indent="0" algn="l" rtl="0">
              <a:spcBef>
                <a:spcPts val="0"/>
              </a:spcBef>
              <a:spcAft>
                <a:spcPts val="0"/>
              </a:spcAft>
              <a:buNone/>
            </a:pPr>
            <a:endParaRPr sz="1600" dirty="0">
              <a:latin typeface="Oxygen"/>
              <a:ea typeface="Oxygen"/>
              <a:cs typeface="Oxygen"/>
              <a:sym typeface="Oxygen"/>
            </a:endParaRPr>
          </a:p>
          <a:p>
            <a:pPr marL="0" lvl="0" indent="0" algn="l" rtl="0">
              <a:spcBef>
                <a:spcPts val="0"/>
              </a:spcBef>
              <a:spcAft>
                <a:spcPts val="0"/>
              </a:spcAft>
              <a:buNone/>
            </a:pPr>
            <a:r>
              <a:rPr lang="en" sz="1600" dirty="0">
                <a:latin typeface="Oxygen"/>
                <a:ea typeface="Oxygen"/>
                <a:cs typeface="Oxygen"/>
                <a:sym typeface="Oxygen"/>
              </a:rPr>
              <a:t>The Guardian </a:t>
            </a:r>
            <a:r>
              <a:rPr lang="en" sz="1600" dirty="0">
                <a:uFill>
                  <a:noFill/>
                </a:uFill>
                <a:latin typeface="Oxygen"/>
                <a:ea typeface="Oxygen"/>
                <a:cs typeface="Oxygen"/>
                <a:sym typeface="Oxygen"/>
                <a:hlinkClick r:id="rId3"/>
              </a:rPr>
              <a:t>recently reported</a:t>
            </a:r>
            <a:r>
              <a:rPr lang="en" sz="1600" dirty="0">
                <a:latin typeface="Oxygen"/>
                <a:ea typeface="Oxygen"/>
                <a:cs typeface="Oxygen"/>
                <a:sym typeface="Oxygen"/>
              </a:rPr>
              <a:t> that “well over a quarter” of deaths in the Netherlands in 2017 were “induced.” This included 6,585 who died by euthanasia; around 1,900 who killed themselves; and 32,000 “who died under palliative sedation.”</a:t>
            </a:r>
            <a:endParaRPr sz="1600" dirty="0">
              <a:latin typeface="Oxygen"/>
              <a:ea typeface="Oxygen"/>
              <a:cs typeface="Oxygen"/>
              <a:sym typeface="Oxyge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17"/>
        <p:cNvGrpSpPr/>
        <p:nvPr/>
      </p:nvGrpSpPr>
      <p:grpSpPr>
        <a:xfrm>
          <a:off x="0" y="0"/>
          <a:ext cx="0" cy="0"/>
          <a:chOff x="0" y="0"/>
          <a:chExt cx="0" cy="0"/>
        </a:xfrm>
      </p:grpSpPr>
      <p:sp>
        <p:nvSpPr>
          <p:cNvPr id="418" name="Google Shape;418;p75"/>
          <p:cNvSpPr txBox="1">
            <a:spLocks noGrp="1"/>
          </p:cNvSpPr>
          <p:nvPr>
            <p:ph type="body" idx="1"/>
          </p:nvPr>
        </p:nvSpPr>
        <p:spPr>
          <a:xfrm>
            <a:off x="534725" y="387879"/>
            <a:ext cx="8040563" cy="421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Oxygen"/>
                <a:ea typeface="Oxygen"/>
                <a:cs typeface="Oxygen"/>
                <a:sym typeface="Oxygen"/>
              </a:rPr>
              <a:t>In the Netherlands a terminal diagnosis is not necessary. Age over 12.</a:t>
            </a:r>
            <a:endParaRPr dirty="0">
              <a:solidFill>
                <a:srgbClr val="000000"/>
              </a:solidFill>
              <a:latin typeface="Oxygen"/>
              <a:ea typeface="Oxygen"/>
              <a:cs typeface="Oxygen"/>
              <a:sym typeface="Oxygen"/>
            </a:endParaRPr>
          </a:p>
          <a:p>
            <a:pPr marL="0" lvl="0" indent="0" algn="l" rtl="0">
              <a:spcBef>
                <a:spcPts val="1600"/>
              </a:spcBef>
              <a:spcAft>
                <a:spcPts val="0"/>
              </a:spcAft>
              <a:buNone/>
            </a:pPr>
            <a:r>
              <a:rPr lang="en" dirty="0">
                <a:solidFill>
                  <a:srgbClr val="000000"/>
                </a:solidFill>
                <a:latin typeface="Oxygen"/>
                <a:ea typeface="Oxygen"/>
                <a:cs typeface="Oxygen"/>
                <a:sym typeface="Oxygen"/>
              </a:rPr>
              <a:t>One of those who died was a victim of sexual abuse who suffered severe anorexia, chronic depression and hallucinations. Is 2016 a man was euthanized due to alcoholism.</a:t>
            </a:r>
            <a:r>
              <a:rPr lang="en" baseline="30000" dirty="0">
                <a:solidFill>
                  <a:srgbClr val="000000"/>
                </a:solidFill>
                <a:latin typeface="Oxygen"/>
                <a:ea typeface="Oxygen"/>
                <a:cs typeface="Oxygen"/>
                <a:sym typeface="Oxygen"/>
              </a:rPr>
              <a:t>35</a:t>
            </a:r>
            <a:endParaRPr baseline="30000" dirty="0">
              <a:solidFill>
                <a:srgbClr val="000000"/>
              </a:solidFill>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dirty="0">
                <a:solidFill>
                  <a:srgbClr val="000000"/>
                </a:solidFill>
                <a:latin typeface="Oxygen"/>
                <a:ea typeface="Oxygen"/>
                <a:cs typeface="Oxygen"/>
                <a:sym typeface="Oxygen"/>
              </a:rPr>
              <a:t>In Belgium most patients had cancer but people have also been euthanized because they had autism, anorexia, borderline personality disorder, chronic-fatigue syndrome, partial paralysis, blindness coupled with deafness, and manic depression. In 2013, a forty-four-year-old transgender man was euthanized because he was devastated by the failure of his sex-change surgeries.</a:t>
            </a:r>
            <a:r>
              <a:rPr lang="en" baseline="30000" dirty="0">
                <a:solidFill>
                  <a:srgbClr val="000000"/>
                </a:solidFill>
                <a:latin typeface="Oxygen"/>
                <a:ea typeface="Oxygen"/>
                <a:cs typeface="Oxygen"/>
                <a:sym typeface="Oxygen"/>
              </a:rPr>
              <a:t>36</a:t>
            </a:r>
            <a:endParaRPr dirty="0">
              <a:solidFill>
                <a:srgbClr val="000000"/>
              </a:solidFill>
              <a:latin typeface="Oxygen"/>
              <a:ea typeface="Oxygen"/>
              <a:cs typeface="Oxygen"/>
              <a:sym typeface="Oxygen"/>
            </a:endParaRPr>
          </a:p>
          <a:p>
            <a:pPr marL="0" lvl="0" indent="0" algn="l" rtl="0">
              <a:spcBef>
                <a:spcPts val="1600"/>
              </a:spcBef>
              <a:spcAft>
                <a:spcPts val="1600"/>
              </a:spcAft>
              <a:buNone/>
            </a:pPr>
            <a:r>
              <a:rPr lang="en" dirty="0">
                <a:solidFill>
                  <a:srgbClr val="000000"/>
                </a:solidFill>
                <a:latin typeface="Oxygen"/>
                <a:ea typeface="Oxygen"/>
                <a:cs typeface="Oxygen"/>
                <a:sym typeface="Oxygen"/>
              </a:rPr>
              <a:t>Belgium also allows for the euthanasia of children with 3 being euthanized in 2016-17. </a:t>
            </a:r>
            <a:endParaRPr dirty="0">
              <a:solidFill>
                <a:srgbClr val="000000"/>
              </a:solidFill>
              <a:latin typeface="Oxygen"/>
              <a:ea typeface="Oxygen"/>
              <a:cs typeface="Oxygen"/>
              <a:sym typeface="Oxyge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22"/>
        <p:cNvGrpSpPr/>
        <p:nvPr/>
      </p:nvGrpSpPr>
      <p:grpSpPr>
        <a:xfrm>
          <a:off x="0" y="0"/>
          <a:ext cx="0" cy="0"/>
          <a:chOff x="0" y="0"/>
          <a:chExt cx="0" cy="0"/>
        </a:xfrm>
      </p:grpSpPr>
      <p:sp>
        <p:nvSpPr>
          <p:cNvPr id="423" name="Google Shape;423;p76"/>
          <p:cNvSpPr txBox="1">
            <a:spLocks noGrp="1"/>
          </p:cNvSpPr>
          <p:nvPr>
            <p:ph type="title"/>
          </p:nvPr>
        </p:nvSpPr>
        <p:spPr>
          <a:xfrm>
            <a:off x="311700" y="293525"/>
            <a:ext cx="8520600" cy="72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800" b="1" dirty="0">
                <a:latin typeface="El Messiri"/>
                <a:ea typeface="El Messiri"/>
                <a:cs typeface="El Messiri"/>
                <a:sym typeface="El Messiri"/>
              </a:rPr>
              <a:t>Completed Life</a:t>
            </a:r>
            <a:endParaRPr sz="4800" b="1" dirty="0">
              <a:latin typeface="El Messiri"/>
              <a:ea typeface="El Messiri"/>
              <a:cs typeface="El Messiri"/>
              <a:sym typeface="El Messiri"/>
            </a:endParaRPr>
          </a:p>
        </p:txBody>
      </p:sp>
      <p:sp>
        <p:nvSpPr>
          <p:cNvPr id="424" name="Google Shape;424;p76"/>
          <p:cNvSpPr txBox="1">
            <a:spLocks noGrp="1"/>
          </p:cNvSpPr>
          <p:nvPr>
            <p:ph type="body" idx="1"/>
          </p:nvPr>
        </p:nvSpPr>
        <p:spPr>
          <a:xfrm>
            <a:off x="274320" y="11804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rgbClr val="121212"/>
                </a:solidFill>
                <a:highlight>
                  <a:srgbClr val="FFFFFF"/>
                </a:highlight>
                <a:latin typeface="Oxygen"/>
                <a:ea typeface="Oxygen"/>
                <a:cs typeface="Oxygen"/>
                <a:sym typeface="Oxygen"/>
              </a:rPr>
              <a:t>Two years ago the Netherlands’ health and justice ministers issued a joint proposal for a “completed life” pill that would give anyone over 70 years of age the right to receive a lethal poison, cutting the doctor out of the equation completely. This was voted down for now but it still being put forward for consideration at a future date. </a:t>
            </a:r>
            <a:endParaRPr sz="2400" dirty="0">
              <a:latin typeface="Oxygen"/>
              <a:ea typeface="Oxygen"/>
              <a:cs typeface="Oxygen"/>
              <a:sym typeface="Oxyge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28"/>
        <p:cNvGrpSpPr/>
        <p:nvPr/>
      </p:nvGrpSpPr>
      <p:grpSpPr>
        <a:xfrm>
          <a:off x="0" y="0"/>
          <a:ext cx="0" cy="0"/>
          <a:chOff x="0" y="0"/>
          <a:chExt cx="0" cy="0"/>
        </a:xfrm>
      </p:grpSpPr>
      <p:sp>
        <p:nvSpPr>
          <p:cNvPr id="429" name="Google Shape;429;p77"/>
          <p:cNvSpPr txBox="1">
            <a:spLocks noGrp="1"/>
          </p:cNvSpPr>
          <p:nvPr>
            <p:ph type="title"/>
          </p:nvPr>
        </p:nvSpPr>
        <p:spPr>
          <a:xfrm>
            <a:off x="311700" y="200880"/>
            <a:ext cx="8520600" cy="756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El Messiri"/>
                <a:ea typeface="El Messiri"/>
                <a:cs typeface="El Messiri"/>
                <a:sym typeface="El Messiri"/>
              </a:rPr>
              <a:t>Hope for the Hopeless, Psychedelics</a:t>
            </a:r>
            <a:endParaRPr sz="3600" b="1" dirty="0">
              <a:latin typeface="El Messiri"/>
              <a:ea typeface="El Messiri"/>
              <a:cs typeface="El Messiri"/>
              <a:sym typeface="El Messiri"/>
            </a:endParaRPr>
          </a:p>
        </p:txBody>
      </p:sp>
      <p:sp>
        <p:nvSpPr>
          <p:cNvPr id="430" name="Google Shape;430;p77"/>
          <p:cNvSpPr txBox="1">
            <a:spLocks noGrp="1"/>
          </p:cNvSpPr>
          <p:nvPr>
            <p:ph type="body" idx="1"/>
          </p:nvPr>
        </p:nvSpPr>
        <p:spPr>
          <a:xfrm>
            <a:off x="311700" y="957479"/>
            <a:ext cx="8631578" cy="3787516"/>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solidFill>
                  <a:srgbClr val="000000"/>
                </a:solidFill>
                <a:latin typeface="Oxygen"/>
                <a:ea typeface="Oxygen"/>
                <a:cs typeface="Oxygen"/>
                <a:sym typeface="Oxygen"/>
              </a:rPr>
              <a:t>Research involving psilocybin and related compounds have shown significant benefit suggesting therapeutic potential treating persistent non physical suffering.</a:t>
            </a:r>
            <a:endParaRPr dirty="0">
              <a:solidFill>
                <a:srgbClr val="000000"/>
              </a:solidFill>
              <a:highlight>
                <a:srgbClr val="FFFFFF"/>
              </a:highlight>
              <a:latin typeface="Oxygen"/>
              <a:ea typeface="Oxygen"/>
              <a:cs typeface="Oxygen"/>
              <a:sym typeface="Oxygen"/>
            </a:endParaRPr>
          </a:p>
          <a:p>
            <a:pPr marL="457200" lvl="0" indent="-342900" algn="l" rtl="0">
              <a:spcBef>
                <a:spcPts val="1600"/>
              </a:spcBef>
              <a:spcAft>
                <a:spcPts val="0"/>
              </a:spcAft>
              <a:buClr>
                <a:srgbClr val="000000"/>
              </a:buClr>
              <a:buSzPts val="1800"/>
              <a:buFont typeface="Oxygen"/>
              <a:buChar char="●"/>
            </a:pPr>
            <a:r>
              <a:rPr lang="en" dirty="0">
                <a:solidFill>
                  <a:srgbClr val="000000"/>
                </a:solidFill>
                <a:highlight>
                  <a:srgbClr val="FFFFFF"/>
                </a:highlight>
                <a:latin typeface="Oxygen"/>
                <a:ea typeface="Oxygen"/>
                <a:cs typeface="Oxygen"/>
                <a:sym typeface="Oxygen"/>
              </a:rPr>
              <a:t>psilocybin, a naturally occurring drug found in mushrooms, or LSD, synthetic, has strong and durable benefits for some patients with treatment resistant depression, anxiety and depression associated with terminal illness. </a:t>
            </a:r>
            <a:endParaRPr dirty="0">
              <a:solidFill>
                <a:srgbClr val="000000"/>
              </a:solidFill>
              <a:highlight>
                <a:srgbClr val="FFFFFF"/>
              </a:highlight>
              <a:latin typeface="Oxygen"/>
              <a:ea typeface="Oxygen"/>
              <a:cs typeface="Oxygen"/>
              <a:sym typeface="Oxygen"/>
            </a:endParaRPr>
          </a:p>
          <a:p>
            <a:pPr marL="457200" lvl="0" indent="-342900" algn="l" rtl="0">
              <a:spcBef>
                <a:spcPts val="0"/>
              </a:spcBef>
              <a:spcAft>
                <a:spcPts val="0"/>
              </a:spcAft>
              <a:buClr>
                <a:srgbClr val="000000"/>
              </a:buClr>
              <a:buSzPts val="1800"/>
              <a:buFont typeface="Oxygen"/>
              <a:buChar char="●"/>
            </a:pPr>
            <a:r>
              <a:rPr lang="en" dirty="0">
                <a:solidFill>
                  <a:srgbClr val="000000"/>
                </a:solidFill>
                <a:highlight>
                  <a:srgbClr val="FFFFFF"/>
                </a:highlight>
                <a:latin typeface="Oxygen"/>
                <a:ea typeface="Oxygen"/>
                <a:cs typeface="Oxygen"/>
                <a:sym typeface="Oxygen"/>
              </a:rPr>
              <a:t>Ketamine, an anesthetic with analgesic and psychedelic properties, used for treatment-resistant depression.</a:t>
            </a:r>
            <a:r>
              <a:rPr lang="en" baseline="30000" dirty="0">
                <a:solidFill>
                  <a:srgbClr val="000000"/>
                </a:solidFill>
                <a:highlight>
                  <a:srgbClr val="FFFFFF"/>
                </a:highlight>
                <a:latin typeface="Oxygen"/>
                <a:ea typeface="Oxygen"/>
                <a:cs typeface="Oxygen"/>
                <a:sym typeface="Oxygen"/>
              </a:rPr>
              <a:t>45</a:t>
            </a:r>
            <a:endParaRPr baseline="30000" dirty="0">
              <a:solidFill>
                <a:srgbClr val="000000"/>
              </a:solidFill>
              <a:highlight>
                <a:srgbClr val="FFFFFF"/>
              </a:highlight>
              <a:latin typeface="Oxygen"/>
              <a:ea typeface="Oxygen"/>
              <a:cs typeface="Oxygen"/>
              <a:sym typeface="Oxygen"/>
            </a:endParaRPr>
          </a:p>
          <a:p>
            <a:pPr marL="457200" lvl="0" indent="-342900" algn="l" rtl="0">
              <a:spcBef>
                <a:spcPts val="0"/>
              </a:spcBef>
              <a:spcAft>
                <a:spcPts val="0"/>
              </a:spcAft>
              <a:buClr>
                <a:srgbClr val="000000"/>
              </a:buClr>
              <a:buSzPts val="1800"/>
              <a:buFont typeface="Oxygen"/>
              <a:buChar char="●"/>
            </a:pPr>
            <a:r>
              <a:rPr lang="en" dirty="0">
                <a:solidFill>
                  <a:srgbClr val="000000"/>
                </a:solidFill>
                <a:highlight>
                  <a:srgbClr val="FFFFFF"/>
                </a:highlight>
                <a:latin typeface="Oxygen"/>
                <a:ea typeface="Oxygen"/>
                <a:cs typeface="Oxygen"/>
                <a:sym typeface="Oxygen"/>
              </a:rPr>
              <a:t> MDMA, (Ecstasy) is a drug synthesized in 1912 as a potential anticoagulant, was later found to have strong psychoactive properties. In the 1970s and early 1980s, psychiatrists who administered MDMA in the context of psychotherapy observed sometimes dramatic improvements in patients suffering from severe, treatment-resistant PTSD.</a:t>
            </a:r>
            <a:r>
              <a:rPr lang="en" baseline="30000" dirty="0">
                <a:solidFill>
                  <a:srgbClr val="000000"/>
                </a:solidFill>
                <a:highlight>
                  <a:srgbClr val="FFFFFF"/>
                </a:highlight>
                <a:latin typeface="Oxygen"/>
                <a:ea typeface="Oxygen"/>
                <a:cs typeface="Oxygen"/>
                <a:sym typeface="Oxygen"/>
              </a:rPr>
              <a:t>46,47</a:t>
            </a:r>
            <a:endParaRPr baseline="30000" dirty="0">
              <a:solidFill>
                <a:srgbClr val="000000"/>
              </a:solidFill>
              <a:latin typeface="Oxygen"/>
              <a:ea typeface="Oxygen"/>
              <a:cs typeface="Oxygen"/>
              <a:sym typeface="Oxygen"/>
            </a:endParaRPr>
          </a:p>
          <a:p>
            <a:pPr marL="0" lvl="0" indent="0" algn="l" rtl="0">
              <a:spcBef>
                <a:spcPts val="1600"/>
              </a:spcBef>
              <a:spcAft>
                <a:spcPts val="1600"/>
              </a:spcAft>
              <a:buNone/>
            </a:pPr>
            <a:endParaRPr dirty="0">
              <a:solidFill>
                <a:srgbClr val="000000"/>
              </a:solidFill>
              <a:latin typeface="Oxygen"/>
              <a:ea typeface="Oxygen"/>
              <a:cs typeface="Oxygen"/>
              <a:sym typeface="Oxyge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34"/>
        <p:cNvGrpSpPr/>
        <p:nvPr/>
      </p:nvGrpSpPr>
      <p:grpSpPr>
        <a:xfrm>
          <a:off x="0" y="0"/>
          <a:ext cx="0" cy="0"/>
          <a:chOff x="0" y="0"/>
          <a:chExt cx="0" cy="0"/>
        </a:xfrm>
      </p:grpSpPr>
      <p:sp>
        <p:nvSpPr>
          <p:cNvPr id="435" name="Google Shape;435;p78"/>
          <p:cNvSpPr txBox="1">
            <a:spLocks noGrp="1"/>
          </p:cNvSpPr>
          <p:nvPr>
            <p:ph type="body" idx="1"/>
          </p:nvPr>
        </p:nvSpPr>
        <p:spPr>
          <a:xfrm>
            <a:off x="457200" y="457200"/>
            <a:ext cx="8520600" cy="41217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200" dirty="0">
                <a:solidFill>
                  <a:schemeClr val="dk1"/>
                </a:solidFill>
                <a:highlight>
                  <a:srgbClr val="FFFFFF"/>
                </a:highlight>
                <a:latin typeface="Oxygen"/>
                <a:ea typeface="Oxygen"/>
                <a:cs typeface="Oxygen"/>
                <a:sym typeface="Oxygen"/>
              </a:rPr>
              <a:t>For most of these drugs, a single six to eight-hour session or short series of sessions suffices for therapeutic benefit. Alleviation of anxiety and depression may persist for weeks to months and, for some, proves permanent. Exceptions to this treatment pattern include protocols of daily low-dose ketamine for depression and recent non-medical reports of daily or every third day micro-dosing of LSD.</a:t>
            </a:r>
            <a:endParaRPr sz="2200" dirty="0">
              <a:solidFill>
                <a:schemeClr val="dk1"/>
              </a:solidFill>
              <a:highlight>
                <a:srgbClr val="FFFFFF"/>
              </a:highlight>
              <a:latin typeface="Oxygen"/>
              <a:ea typeface="Oxygen"/>
              <a:cs typeface="Oxygen"/>
              <a:sym typeface="Oxygen"/>
            </a:endParaRPr>
          </a:p>
          <a:p>
            <a:pPr marL="0" lvl="0" indent="0" algn="l" rtl="0">
              <a:spcBef>
                <a:spcPts val="1600"/>
              </a:spcBef>
              <a:spcAft>
                <a:spcPts val="0"/>
              </a:spcAft>
              <a:buClr>
                <a:schemeClr val="dk1"/>
              </a:buClr>
              <a:buSzPts val="1100"/>
              <a:buFont typeface="Arial"/>
              <a:buNone/>
            </a:pPr>
            <a:r>
              <a:rPr lang="en" sz="2200" dirty="0">
                <a:solidFill>
                  <a:schemeClr val="dk1"/>
                </a:solidFill>
                <a:highlight>
                  <a:srgbClr val="FFFFFF"/>
                </a:highlight>
                <a:latin typeface="Oxygen"/>
                <a:ea typeface="Oxygen"/>
                <a:cs typeface="Oxygen"/>
                <a:sym typeface="Oxygen"/>
              </a:rPr>
              <a:t>Patients living with medical conditions that had robbed them of hope or reason to live may experience a transformative shift in perspective and experience of inherent meaning, value, and worth.</a:t>
            </a:r>
            <a:endParaRPr sz="2200" dirty="0">
              <a:solidFill>
                <a:schemeClr val="dk1"/>
              </a:solidFill>
              <a:latin typeface="Oxygen"/>
              <a:ea typeface="Oxygen"/>
              <a:cs typeface="Oxygen"/>
              <a:sym typeface="Oxygen"/>
            </a:endParaRPr>
          </a:p>
          <a:p>
            <a:pPr marL="0" lvl="0" indent="0" algn="l" rtl="0">
              <a:spcBef>
                <a:spcPts val="1600"/>
              </a:spcBef>
              <a:spcAft>
                <a:spcPts val="1600"/>
              </a:spcAft>
              <a:buNone/>
            </a:pPr>
            <a:endParaRPr sz="2200" dirty="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9"/>
          <p:cNvSpPr txBox="1">
            <a:spLocks noGrp="1"/>
          </p:cNvSpPr>
          <p:nvPr>
            <p:ph type="body" idx="4294967295"/>
          </p:nvPr>
        </p:nvSpPr>
        <p:spPr>
          <a:xfrm>
            <a:off x="702526" y="583812"/>
            <a:ext cx="7672039" cy="30756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dirty="0">
                <a:solidFill>
                  <a:srgbClr val="000000"/>
                </a:solidFill>
                <a:highlight>
                  <a:srgbClr val="FFFFFF"/>
                </a:highlight>
                <a:uFill>
                  <a:noFill/>
                </a:uFill>
                <a:latin typeface="Oxygen"/>
                <a:ea typeface="Oxygen"/>
                <a:cs typeface="Oxygen"/>
                <a:sym typeface="Oxygen"/>
                <a:hlinkClick r:id="rId3"/>
              </a:rPr>
              <a:t>In her book “Refuge,”</a:t>
            </a:r>
            <a:r>
              <a:rPr lang="en" sz="2000" dirty="0">
                <a:solidFill>
                  <a:srgbClr val="000000"/>
                </a:solidFill>
                <a:highlight>
                  <a:srgbClr val="FFFFFF"/>
                </a:highlight>
                <a:latin typeface="Oxygen"/>
                <a:ea typeface="Oxygen"/>
                <a:cs typeface="Oxygen"/>
                <a:sym typeface="Oxygen"/>
              </a:rPr>
              <a:t> Terry Tempest Williams </a:t>
            </a:r>
            <a:br>
              <a:rPr lang="en" sz="2000" dirty="0">
                <a:solidFill>
                  <a:srgbClr val="000000"/>
                </a:solidFill>
                <a:highlight>
                  <a:srgbClr val="FFFFFF"/>
                </a:highlight>
                <a:latin typeface="Oxygen"/>
                <a:ea typeface="Oxygen"/>
                <a:cs typeface="Oxygen"/>
                <a:sym typeface="Oxygen"/>
              </a:rPr>
            </a:br>
            <a:r>
              <a:rPr lang="en" sz="2000" dirty="0">
                <a:solidFill>
                  <a:srgbClr val="000000"/>
                </a:solidFill>
                <a:highlight>
                  <a:srgbClr val="FFFFFF"/>
                </a:highlight>
                <a:latin typeface="Oxygen"/>
                <a:ea typeface="Oxygen"/>
                <a:cs typeface="Oxygen"/>
                <a:sym typeface="Oxygen"/>
              </a:rPr>
              <a:t>relates her dying mother’s observation: </a:t>
            </a:r>
          </a:p>
          <a:p>
            <a:pPr marL="0" lvl="0" indent="0" rtl="0">
              <a:spcBef>
                <a:spcPts val="0"/>
              </a:spcBef>
              <a:spcAft>
                <a:spcPts val="0"/>
              </a:spcAft>
              <a:buNone/>
            </a:pPr>
            <a:endParaRPr dirty="0">
              <a:solidFill>
                <a:srgbClr val="000000"/>
              </a:solidFill>
              <a:highlight>
                <a:srgbClr val="FFFFFF"/>
              </a:highlight>
              <a:latin typeface="Oxygen"/>
              <a:ea typeface="Oxygen"/>
              <a:cs typeface="Oxygen"/>
              <a:sym typeface="Oxygen"/>
            </a:endParaRPr>
          </a:p>
          <a:p>
            <a:pPr marL="274320" lvl="0" indent="-274320" rtl="0">
              <a:spcBef>
                <a:spcPts val="1600"/>
              </a:spcBef>
              <a:spcAft>
                <a:spcPts val="1600"/>
              </a:spcAft>
              <a:buClr>
                <a:schemeClr val="dk1"/>
              </a:buClr>
              <a:buSzPts val="1100"/>
              <a:buFont typeface="Arial"/>
              <a:buNone/>
            </a:pPr>
            <a:r>
              <a:rPr lang="en" sz="3000" dirty="0">
                <a:solidFill>
                  <a:srgbClr val="002060"/>
                </a:solidFill>
                <a:highlight>
                  <a:srgbClr val="FFFFFF"/>
                </a:highlight>
                <a:latin typeface="Oxygen"/>
                <a:ea typeface="Oxygen"/>
                <a:cs typeface="Oxygen"/>
                <a:sym typeface="Oxygen"/>
              </a:rPr>
              <a:t>“Terry, dying doesn’t cause suffering. Resistance to dying causes suffering.”</a:t>
            </a:r>
            <a:r>
              <a:rPr lang="en" sz="3000" dirty="0">
                <a:solidFill>
                  <a:srgbClr val="002060"/>
                </a:solidFill>
                <a:latin typeface="Oxygen"/>
                <a:ea typeface="Oxygen"/>
                <a:cs typeface="Oxygen"/>
                <a:sym typeface="Oxygen"/>
              </a:rPr>
              <a:t> </a:t>
            </a:r>
            <a:endParaRPr sz="3000" dirty="0">
              <a:solidFill>
                <a:srgbClr val="002060"/>
              </a:solidFill>
              <a:latin typeface="Oxygen"/>
              <a:ea typeface="Oxygen"/>
              <a:cs typeface="Oxygen"/>
              <a:sym typeface="Oxyge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0"/>
          <p:cNvSpPr txBox="1">
            <a:spLocks noGrp="1"/>
          </p:cNvSpPr>
          <p:nvPr>
            <p:ph type="title" idx="4294967295"/>
          </p:nvPr>
        </p:nvSpPr>
        <p:spPr>
          <a:xfrm>
            <a:off x="457200" y="195263"/>
            <a:ext cx="8521700" cy="60166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a:latin typeface="El Messiri"/>
                <a:ea typeface="El Messiri"/>
                <a:cs typeface="El Messiri"/>
                <a:sym typeface="El Messiri"/>
              </a:rPr>
              <a:t>Endnotes</a:t>
            </a:r>
            <a:endParaRPr sz="3000" b="1" dirty="0">
              <a:latin typeface="El Messiri"/>
              <a:ea typeface="El Messiri"/>
              <a:cs typeface="El Messiri"/>
              <a:sym typeface="El Messiri"/>
            </a:endParaRPr>
          </a:p>
          <a:p>
            <a:pPr marL="0" lvl="0" indent="0" algn="l" rtl="0">
              <a:spcBef>
                <a:spcPts val="0"/>
              </a:spcBef>
              <a:spcAft>
                <a:spcPts val="0"/>
              </a:spcAft>
              <a:buNone/>
            </a:pPr>
            <a:endParaRPr sz="3000" b="1" dirty="0">
              <a:latin typeface="El Messiri"/>
              <a:ea typeface="El Messiri"/>
              <a:cs typeface="El Messiri"/>
              <a:sym typeface="El Messiri"/>
            </a:endParaRPr>
          </a:p>
        </p:txBody>
      </p:sp>
      <p:sp>
        <p:nvSpPr>
          <p:cNvPr id="446" name="Google Shape;446;p80"/>
          <p:cNvSpPr txBox="1">
            <a:spLocks noGrp="1"/>
          </p:cNvSpPr>
          <p:nvPr>
            <p:ph type="body" idx="4294967295"/>
          </p:nvPr>
        </p:nvSpPr>
        <p:spPr>
          <a:xfrm>
            <a:off x="457200" y="796925"/>
            <a:ext cx="7984273" cy="4086225"/>
          </a:xfrm>
          <a:prstGeom prst="rect">
            <a:avLst/>
          </a:prstGeom>
        </p:spPr>
        <p:txBody>
          <a:bodyPr spcFirstLastPara="1" wrap="square" lIns="91425" tIns="91425" rIns="91425" bIns="91425" anchor="t" anchorCtr="0">
            <a:noAutofit/>
          </a:bodyPr>
          <a:lstStyle/>
          <a:p>
            <a:pPr marL="274320" lvl="0" indent="-274320" algn="l" rtl="0">
              <a:spcBef>
                <a:spcPts val="0"/>
              </a:spcBef>
              <a:spcAft>
                <a:spcPts val="0"/>
              </a:spcAft>
              <a:buNone/>
            </a:pPr>
            <a:r>
              <a:rPr lang="en" sz="1000" dirty="0">
                <a:solidFill>
                  <a:srgbClr val="000000"/>
                </a:solidFill>
                <a:latin typeface="Oxygen"/>
                <a:ea typeface="Oxygen"/>
                <a:cs typeface="Oxygen"/>
                <a:sym typeface="Oxygen"/>
              </a:rPr>
              <a:t>1.	</a:t>
            </a:r>
            <a:r>
              <a:rPr lang="en" sz="1000" dirty="0">
                <a:solidFill>
                  <a:srgbClr val="000000"/>
                </a:solidFill>
                <a:uFill>
                  <a:noFill/>
                </a:uFill>
                <a:latin typeface="Oxygen"/>
                <a:ea typeface="Oxygen"/>
                <a:cs typeface="Oxygen"/>
                <a:sym typeface="Oxygen"/>
                <a:hlinkClick r:id="rId3"/>
              </a:rPr>
              <a:t>Advance Care Planning</a:t>
            </a:r>
            <a:r>
              <a:rPr lang="en" sz="1000" dirty="0">
                <a:solidFill>
                  <a:srgbClr val="000000"/>
                </a:solidFill>
                <a:latin typeface="Oxygen"/>
                <a:ea typeface="Oxygen"/>
                <a:cs typeface="Oxygen"/>
                <a:sym typeface="Oxygen"/>
              </a:rPr>
              <a:t>, </a:t>
            </a:r>
            <a:r>
              <a:rPr lang="en" sz="1000" dirty="0">
                <a:solidFill>
                  <a:srgbClr val="000000"/>
                </a:solidFill>
                <a:uFill>
                  <a:noFill/>
                </a:uFill>
                <a:latin typeface="Oxygen"/>
                <a:ea typeface="Oxygen"/>
                <a:cs typeface="Oxygen"/>
                <a:sym typeface="Oxygen"/>
                <a:hlinkClick r:id="rId4"/>
              </a:rPr>
              <a:t>End-of-Life</a:t>
            </a:r>
            <a:r>
              <a:rPr lang="en" sz="1000" dirty="0">
                <a:solidFill>
                  <a:srgbClr val="000000"/>
                </a:solidFill>
                <a:latin typeface="Oxygen"/>
                <a:ea typeface="Oxygen"/>
                <a:cs typeface="Oxygen"/>
                <a:sym typeface="Oxygen"/>
              </a:rPr>
              <a:t>, </a:t>
            </a:r>
            <a:r>
              <a:rPr lang="en" sz="1000" dirty="0" err="1">
                <a:solidFill>
                  <a:srgbClr val="000000"/>
                </a:solidFill>
                <a:uFill>
                  <a:noFill/>
                </a:uFill>
                <a:latin typeface="Oxygen"/>
                <a:ea typeface="Oxygen"/>
                <a:cs typeface="Oxygen"/>
                <a:sym typeface="Oxygen"/>
                <a:hlinkClick r:id="rId5"/>
              </a:rPr>
              <a:t>Ethics</a:t>
            </a:r>
            <a:r>
              <a:rPr lang="en" sz="1000" dirty="0" err="1">
                <a:solidFill>
                  <a:srgbClr val="000000"/>
                </a:solidFill>
                <a:latin typeface="Oxygen"/>
                <a:ea typeface="Oxygen"/>
                <a:cs typeface="Oxygen"/>
                <a:sym typeface="Oxygen"/>
              </a:rPr>
              <a:t>,</a:t>
            </a:r>
            <a:r>
              <a:rPr lang="en" sz="1000" dirty="0" err="1">
                <a:solidFill>
                  <a:srgbClr val="000000"/>
                </a:solidFill>
                <a:uFill>
                  <a:noFill/>
                </a:uFill>
                <a:latin typeface="Oxygen"/>
                <a:ea typeface="Oxygen"/>
                <a:cs typeface="Oxygen"/>
                <a:sym typeface="Oxygen"/>
                <a:hlinkClick r:id="rId6"/>
              </a:rPr>
              <a:t>Allied</a:t>
            </a:r>
            <a:r>
              <a:rPr lang="en" sz="1000" dirty="0">
                <a:solidFill>
                  <a:srgbClr val="000000"/>
                </a:solidFill>
                <a:uFill>
                  <a:noFill/>
                </a:uFill>
                <a:latin typeface="Oxygen"/>
                <a:ea typeface="Oxygen"/>
                <a:cs typeface="Oxygen"/>
                <a:sym typeface="Oxygen"/>
                <a:hlinkClick r:id="rId6"/>
              </a:rPr>
              <a:t> Health Professional</a:t>
            </a:r>
            <a:r>
              <a:rPr lang="en" sz="1000" dirty="0">
                <a:solidFill>
                  <a:srgbClr val="000000"/>
                </a:solidFill>
                <a:latin typeface="Oxygen"/>
                <a:ea typeface="Oxygen"/>
                <a:cs typeface="Oxygen"/>
                <a:sym typeface="Oxygen"/>
              </a:rPr>
              <a:t>, </a:t>
            </a:r>
            <a:r>
              <a:rPr lang="en" sz="1000" dirty="0">
                <a:solidFill>
                  <a:srgbClr val="000000"/>
                </a:solidFill>
                <a:uFill>
                  <a:noFill/>
                </a:uFill>
                <a:latin typeface="Oxygen"/>
                <a:ea typeface="Oxygen"/>
                <a:cs typeface="Oxygen"/>
                <a:sym typeface="Oxygen"/>
                <a:hlinkClick r:id="rId7"/>
              </a:rPr>
              <a:t>NP/PA</a:t>
            </a:r>
            <a:r>
              <a:rPr lang="en" sz="1000" dirty="0">
                <a:solidFill>
                  <a:srgbClr val="000000"/>
                </a:solidFill>
                <a:latin typeface="Oxygen"/>
                <a:ea typeface="Oxygen"/>
                <a:cs typeface="Oxygen"/>
                <a:sym typeface="Oxygen"/>
              </a:rPr>
              <a:t>, </a:t>
            </a:r>
            <a:r>
              <a:rPr lang="en" sz="1000" dirty="0">
                <a:solidFill>
                  <a:srgbClr val="000000"/>
                </a:solidFill>
                <a:uFill>
                  <a:noFill/>
                </a:uFill>
                <a:latin typeface="Oxygen"/>
                <a:ea typeface="Oxygen"/>
                <a:cs typeface="Oxygen"/>
                <a:sym typeface="Oxygen"/>
                <a:hlinkClick r:id="rId8"/>
              </a:rPr>
              <a:t>Patients &amp; Families</a:t>
            </a:r>
            <a:r>
              <a:rPr lang="en" sz="1000" dirty="0">
                <a:solidFill>
                  <a:srgbClr val="000000"/>
                </a:solidFill>
                <a:latin typeface="Oxygen"/>
                <a:ea typeface="Oxygen"/>
                <a:cs typeface="Oxygen"/>
                <a:sym typeface="Oxygen"/>
              </a:rPr>
              <a:t>, </a:t>
            </a:r>
            <a:r>
              <a:rPr lang="en" sz="1000" dirty="0">
                <a:solidFill>
                  <a:srgbClr val="000000"/>
                </a:solidFill>
                <a:uFill>
                  <a:noFill/>
                </a:uFill>
                <a:latin typeface="Oxygen"/>
                <a:ea typeface="Oxygen"/>
                <a:cs typeface="Oxygen"/>
                <a:sym typeface="Oxygen"/>
                <a:hlinkClick r:id="rId9"/>
              </a:rPr>
              <a:t>Physician</a:t>
            </a:r>
            <a:r>
              <a:rPr lang="en" sz="1000" dirty="0">
                <a:solidFill>
                  <a:srgbClr val="000000"/>
                </a:solidFill>
                <a:latin typeface="Oxygen"/>
                <a:ea typeface="Oxygen"/>
                <a:cs typeface="Oxygen"/>
                <a:sym typeface="Oxygen"/>
              </a:rPr>
              <a:t>, March 1, 2008</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2.	Vasco v. Quill, 521 US 793, 807 (1997)</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3.	Ethical and legal practice, essential practices is hospice and palliative care, fifth edition, 2017, </a:t>
            </a:r>
            <a:r>
              <a:rPr lang="en" sz="1000" dirty="0" err="1">
                <a:solidFill>
                  <a:srgbClr val="000000"/>
                </a:solidFill>
                <a:latin typeface="Oxygen"/>
                <a:ea typeface="Oxygen"/>
                <a:cs typeface="Oxygen"/>
                <a:sym typeface="Oxygen"/>
              </a:rPr>
              <a:t>pg</a:t>
            </a:r>
            <a:r>
              <a:rPr lang="en" sz="1000" dirty="0">
                <a:solidFill>
                  <a:srgbClr val="000000"/>
                </a:solidFill>
                <a:latin typeface="Oxygen"/>
                <a:ea typeface="Oxygen"/>
                <a:cs typeface="Oxygen"/>
                <a:sym typeface="Oxygen"/>
              </a:rPr>
              <a:t> 17.</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4.	</a:t>
            </a:r>
            <a:r>
              <a:rPr lang="en" sz="1000" dirty="0" err="1">
                <a:solidFill>
                  <a:srgbClr val="000000"/>
                </a:solidFill>
                <a:latin typeface="Oxygen"/>
                <a:ea typeface="Oxygen"/>
                <a:cs typeface="Oxygen"/>
                <a:sym typeface="Oxygen"/>
              </a:rPr>
              <a:t>Teno</a:t>
            </a:r>
            <a:r>
              <a:rPr lang="en" sz="1000" dirty="0">
                <a:solidFill>
                  <a:srgbClr val="000000"/>
                </a:solidFill>
                <a:latin typeface="Oxygen"/>
                <a:ea typeface="Oxygen"/>
                <a:cs typeface="Oxygen"/>
                <a:sym typeface="Oxygen"/>
              </a:rPr>
              <a:t> JM, </a:t>
            </a:r>
            <a:r>
              <a:rPr lang="en" sz="1000" dirty="0" err="1">
                <a:solidFill>
                  <a:srgbClr val="000000"/>
                </a:solidFill>
                <a:latin typeface="Oxygen"/>
                <a:ea typeface="Oxygen"/>
                <a:cs typeface="Oxygen"/>
                <a:sym typeface="Oxygen"/>
              </a:rPr>
              <a:t>Gozalo</a:t>
            </a:r>
            <a:r>
              <a:rPr lang="en" sz="1000" dirty="0">
                <a:solidFill>
                  <a:srgbClr val="000000"/>
                </a:solidFill>
                <a:latin typeface="Oxygen"/>
                <a:ea typeface="Oxygen"/>
                <a:cs typeface="Oxygen"/>
                <a:sym typeface="Oxygen"/>
              </a:rPr>
              <a:t> PL, Mitchell SL, et al. Does feeding tube insertion and its timing improve survival : J Am Geriatric  Society. 2012, 60 (10): 1918-1921.</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5.	</a:t>
            </a:r>
            <a:r>
              <a:rPr lang="en" sz="1000" dirty="0" err="1">
                <a:solidFill>
                  <a:srgbClr val="000000"/>
                </a:solidFill>
                <a:latin typeface="Oxygen"/>
                <a:ea typeface="Oxygen"/>
                <a:cs typeface="Oxygen"/>
                <a:sym typeface="Oxygen"/>
              </a:rPr>
              <a:t>Teno</a:t>
            </a:r>
            <a:r>
              <a:rPr lang="en" sz="1000" dirty="0">
                <a:solidFill>
                  <a:srgbClr val="000000"/>
                </a:solidFill>
                <a:latin typeface="Oxygen"/>
                <a:ea typeface="Oxygen"/>
                <a:cs typeface="Oxygen"/>
                <a:sym typeface="Oxygen"/>
              </a:rPr>
              <a:t> JM, </a:t>
            </a:r>
            <a:r>
              <a:rPr lang="en" sz="1000" dirty="0" err="1">
                <a:solidFill>
                  <a:srgbClr val="000000"/>
                </a:solidFill>
                <a:latin typeface="Oxygen"/>
                <a:ea typeface="Oxygen"/>
                <a:cs typeface="Oxygen"/>
                <a:sym typeface="Oxygen"/>
              </a:rPr>
              <a:t>Gozalo</a:t>
            </a:r>
            <a:r>
              <a:rPr lang="en" sz="1000" dirty="0">
                <a:solidFill>
                  <a:srgbClr val="000000"/>
                </a:solidFill>
                <a:latin typeface="Oxygen"/>
                <a:ea typeface="Oxygen"/>
                <a:cs typeface="Oxygen"/>
                <a:sym typeface="Oxygen"/>
              </a:rPr>
              <a:t> P, Mitchell SL, </a:t>
            </a:r>
            <a:r>
              <a:rPr lang="en" sz="1000" dirty="0" err="1">
                <a:solidFill>
                  <a:srgbClr val="000000"/>
                </a:solidFill>
                <a:latin typeface="Oxygen"/>
                <a:ea typeface="Oxygen"/>
                <a:cs typeface="Oxygen"/>
                <a:sym typeface="Oxygen"/>
              </a:rPr>
              <a:t>Kuo</a:t>
            </a:r>
            <a:r>
              <a:rPr lang="en" sz="1000" dirty="0">
                <a:solidFill>
                  <a:srgbClr val="000000"/>
                </a:solidFill>
                <a:latin typeface="Oxygen"/>
                <a:ea typeface="Oxygen"/>
                <a:cs typeface="Oxygen"/>
                <a:sym typeface="Oxygen"/>
              </a:rPr>
              <a:t> S, Fulton AT, </a:t>
            </a:r>
            <a:r>
              <a:rPr lang="en" sz="1000" dirty="0" err="1">
                <a:solidFill>
                  <a:srgbClr val="000000"/>
                </a:solidFill>
                <a:latin typeface="Oxygen"/>
                <a:ea typeface="Oxygen"/>
                <a:cs typeface="Oxygen"/>
                <a:sym typeface="Oxygen"/>
              </a:rPr>
              <a:t>Mor</a:t>
            </a:r>
            <a:r>
              <a:rPr lang="en" sz="1000" dirty="0">
                <a:solidFill>
                  <a:srgbClr val="000000"/>
                </a:solidFill>
                <a:latin typeface="Oxygen"/>
                <a:ea typeface="Oxygen"/>
                <a:cs typeface="Oxygen"/>
                <a:sym typeface="Oxygen"/>
              </a:rPr>
              <a:t> V. Feeding tubes and the prevention or healing of pressure ulcers. Archives of Internal Med, 2012;172(9):697-701</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6.	The ethics of forgoing life-sustaining treatment: theoretical considerations and clinical decision making Jos VM </a:t>
            </a:r>
            <a:r>
              <a:rPr lang="en" sz="1000" dirty="0" err="1">
                <a:solidFill>
                  <a:srgbClr val="000000"/>
                </a:solidFill>
                <a:latin typeface="Oxygen"/>
                <a:ea typeface="Oxygen"/>
                <a:cs typeface="Oxygen"/>
                <a:sym typeface="Oxygen"/>
              </a:rPr>
              <a:t>Welie</a:t>
            </a:r>
            <a:r>
              <a:rPr lang="en" sz="1000" dirty="0">
                <a:solidFill>
                  <a:srgbClr val="000000"/>
                </a:solidFill>
                <a:latin typeface="Oxygen"/>
                <a:ea typeface="Oxygen"/>
                <a:cs typeface="Oxygen"/>
                <a:sym typeface="Oxygen"/>
              </a:rPr>
              <a:t> and Henk AMJ,  </a:t>
            </a:r>
            <a:r>
              <a:rPr lang="en" sz="1000" i="1" dirty="0">
                <a:solidFill>
                  <a:srgbClr val="000000"/>
                </a:solidFill>
                <a:latin typeface="Oxygen"/>
                <a:ea typeface="Oxygen"/>
                <a:cs typeface="Oxygen"/>
                <a:sym typeface="Oxygen"/>
              </a:rPr>
              <a:t>Multidisciplinary Respiratory Medicine </a:t>
            </a:r>
            <a:r>
              <a:rPr lang="en" sz="1000" dirty="0">
                <a:solidFill>
                  <a:srgbClr val="000000"/>
                </a:solidFill>
                <a:latin typeface="Oxygen"/>
                <a:ea typeface="Oxygen"/>
                <a:cs typeface="Oxygen"/>
                <a:sym typeface="Oxygen"/>
              </a:rPr>
              <a:t>2014 9:14</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7.	</a:t>
            </a:r>
            <a:r>
              <a:rPr lang="en" sz="1000" dirty="0" err="1">
                <a:solidFill>
                  <a:srgbClr val="000000"/>
                </a:solidFill>
                <a:latin typeface="Oxygen"/>
                <a:ea typeface="Oxygen"/>
                <a:cs typeface="Oxygen"/>
                <a:sym typeface="Oxygen"/>
              </a:rPr>
              <a:t>Karches</a:t>
            </a:r>
            <a:r>
              <a:rPr lang="en" sz="1000" dirty="0">
                <a:solidFill>
                  <a:srgbClr val="000000"/>
                </a:solidFill>
                <a:latin typeface="Oxygen"/>
                <a:ea typeface="Oxygen"/>
                <a:cs typeface="Oxygen"/>
                <a:sym typeface="Oxygen"/>
              </a:rPr>
              <a:t> KE, </a:t>
            </a:r>
            <a:r>
              <a:rPr lang="en" sz="1000" dirty="0" err="1">
                <a:solidFill>
                  <a:srgbClr val="000000"/>
                </a:solidFill>
                <a:latin typeface="Oxygen"/>
                <a:ea typeface="Oxygen"/>
                <a:cs typeface="Oxygen"/>
                <a:sym typeface="Oxygen"/>
              </a:rPr>
              <a:t>Sulmasy</a:t>
            </a:r>
            <a:r>
              <a:rPr lang="en" sz="1000" dirty="0">
                <a:solidFill>
                  <a:srgbClr val="000000"/>
                </a:solidFill>
                <a:latin typeface="Oxygen"/>
                <a:ea typeface="Oxygen"/>
                <a:cs typeface="Oxygen"/>
                <a:sym typeface="Oxygen"/>
              </a:rPr>
              <a:t> DP. Ethical considerations for turning off pacemakers and defibrillators. Card </a:t>
            </a:r>
            <a:r>
              <a:rPr lang="en" sz="1000" dirty="0" err="1">
                <a:solidFill>
                  <a:srgbClr val="000000"/>
                </a:solidFill>
                <a:latin typeface="Oxygen"/>
                <a:ea typeface="Oxygen"/>
                <a:cs typeface="Oxygen"/>
                <a:sym typeface="Oxygen"/>
              </a:rPr>
              <a:t>Electrophysiciol</a:t>
            </a:r>
            <a:r>
              <a:rPr lang="en" sz="1000" dirty="0">
                <a:solidFill>
                  <a:srgbClr val="000000"/>
                </a:solidFill>
                <a:latin typeface="Oxygen"/>
                <a:ea typeface="Oxygen"/>
                <a:cs typeface="Oxygen"/>
                <a:sym typeface="Oxygen"/>
              </a:rPr>
              <a:t> </a:t>
            </a:r>
            <a:r>
              <a:rPr lang="en" sz="1000" dirty="0" err="1">
                <a:solidFill>
                  <a:srgbClr val="000000"/>
                </a:solidFill>
                <a:latin typeface="Oxygen"/>
                <a:ea typeface="Oxygen"/>
                <a:cs typeface="Oxygen"/>
                <a:sym typeface="Oxygen"/>
              </a:rPr>
              <a:t>Clin</a:t>
            </a:r>
            <a:r>
              <a:rPr lang="en" sz="1000" dirty="0">
                <a:solidFill>
                  <a:srgbClr val="000000"/>
                </a:solidFill>
                <a:latin typeface="Oxygen"/>
                <a:ea typeface="Oxygen"/>
                <a:cs typeface="Oxygen"/>
                <a:sym typeface="Oxygen"/>
              </a:rPr>
              <a:t>. 2015;7(3):547-555</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8.	Givens JL, </a:t>
            </a:r>
            <a:r>
              <a:rPr lang="en" sz="1000" dirty="0" err="1">
                <a:solidFill>
                  <a:srgbClr val="000000"/>
                </a:solidFill>
                <a:latin typeface="Oxygen"/>
                <a:ea typeface="Oxygen"/>
                <a:cs typeface="Oxygen"/>
                <a:sym typeface="Oxygen"/>
              </a:rPr>
              <a:t>SelbyK</a:t>
            </a:r>
            <a:r>
              <a:rPr lang="en" sz="1000" dirty="0">
                <a:solidFill>
                  <a:srgbClr val="000000"/>
                </a:solidFill>
                <a:latin typeface="Oxygen"/>
                <a:ea typeface="Oxygen"/>
                <a:cs typeface="Oxygen"/>
                <a:sym typeface="Oxygen"/>
              </a:rPr>
              <a:t>, </a:t>
            </a:r>
            <a:r>
              <a:rPr lang="en" sz="1000" dirty="0" err="1">
                <a:solidFill>
                  <a:srgbClr val="000000"/>
                </a:solidFill>
                <a:latin typeface="Oxygen"/>
                <a:ea typeface="Oxygen"/>
                <a:cs typeface="Oxygen"/>
                <a:sym typeface="Oxygen"/>
              </a:rPr>
              <a:t>Goldfeld</a:t>
            </a:r>
            <a:r>
              <a:rPr lang="en" sz="1000" dirty="0">
                <a:solidFill>
                  <a:srgbClr val="000000"/>
                </a:solidFill>
                <a:latin typeface="Oxygen"/>
                <a:ea typeface="Oxygen"/>
                <a:cs typeface="Oxygen"/>
                <a:sym typeface="Oxygen"/>
              </a:rPr>
              <a:t> KS, Mitchell SL. Hospital transfers of nursing home residents with advanced dementia. J Am Geriatric Society. 2012; 60(5): 905-909.  </a:t>
            </a:r>
            <a:endParaRPr sz="1000" dirty="0">
              <a:solidFill>
                <a:srgbClr val="000000"/>
              </a:solidFill>
              <a:latin typeface="Oxygen"/>
              <a:ea typeface="Oxygen"/>
              <a:cs typeface="Oxygen"/>
              <a:sym typeface="Oxygen"/>
            </a:endParaRPr>
          </a:p>
          <a:p>
            <a:pPr marL="274320" lvl="0" indent="-274320" algn="l" rtl="0">
              <a:spcBef>
                <a:spcPts val="1600"/>
              </a:spcBef>
              <a:spcAft>
                <a:spcPts val="1600"/>
              </a:spcAft>
              <a:buNone/>
            </a:pPr>
            <a:endParaRPr sz="1000" dirty="0">
              <a:solidFill>
                <a:srgbClr val="000000"/>
              </a:solidFill>
              <a:latin typeface="Oxygen"/>
              <a:ea typeface="Oxygen"/>
              <a:cs typeface="Oxygen"/>
              <a:sym typeface="Oxyge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81"/>
          <p:cNvSpPr txBox="1">
            <a:spLocks noGrp="1"/>
          </p:cNvSpPr>
          <p:nvPr>
            <p:ph type="body" idx="4294967295"/>
          </p:nvPr>
        </p:nvSpPr>
        <p:spPr>
          <a:xfrm>
            <a:off x="457200" y="274320"/>
            <a:ext cx="8107136" cy="4675187"/>
          </a:xfrm>
          <a:prstGeom prst="rect">
            <a:avLst/>
          </a:prstGeom>
        </p:spPr>
        <p:txBody>
          <a:bodyPr spcFirstLastPara="1" wrap="square" lIns="91425" tIns="91425" rIns="91425" bIns="91425" anchor="t" anchorCtr="0">
            <a:noAutofit/>
          </a:bodyPr>
          <a:lstStyle/>
          <a:p>
            <a:pPr marL="274320" lvl="0" indent="-274320" algn="l" rtl="0">
              <a:spcBef>
                <a:spcPts val="0"/>
              </a:spcBef>
              <a:spcAft>
                <a:spcPts val="0"/>
              </a:spcAft>
              <a:buNone/>
            </a:pPr>
            <a:r>
              <a:rPr lang="en" sz="1000" dirty="0">
                <a:latin typeface="Georgia"/>
                <a:ea typeface="Georgia"/>
                <a:cs typeface="Georgia"/>
                <a:sym typeface="Georgia"/>
              </a:rPr>
              <a:t>9.	</a:t>
            </a:r>
            <a:r>
              <a:rPr lang="en" sz="950" dirty="0">
                <a:solidFill>
                  <a:schemeClr val="dk1"/>
                </a:solidFill>
                <a:highlight>
                  <a:srgbClr val="FFFFFF"/>
                </a:highlight>
              </a:rPr>
              <a:t>Swift W, Wong A, Li KM, Arnold JC, McGregor IS. Analysis of cannabis seizures in NSW, Australia: cannabis potency and cannabinoid profile. National Drug and Alcohol Research Centre, University of New South Wales, Sydney, NSW, Australia. 2013;8(7):e70052</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10.	</a:t>
            </a:r>
            <a:r>
              <a:rPr lang="en" sz="950" dirty="0" err="1">
                <a:solidFill>
                  <a:schemeClr val="dk1"/>
                </a:solidFill>
                <a:highlight>
                  <a:srgbClr val="FFFFFF"/>
                </a:highlight>
              </a:rPr>
              <a:t>Wilsey</a:t>
            </a:r>
            <a:r>
              <a:rPr lang="en" sz="950" dirty="0">
                <a:solidFill>
                  <a:schemeClr val="dk1"/>
                </a:solidFill>
                <a:highlight>
                  <a:srgbClr val="FFFFFF"/>
                </a:highlight>
              </a:rPr>
              <a:t> B, Marcotte T, </a:t>
            </a:r>
            <a:r>
              <a:rPr lang="en" sz="950" dirty="0" err="1">
                <a:solidFill>
                  <a:schemeClr val="dk1"/>
                </a:solidFill>
                <a:highlight>
                  <a:srgbClr val="FFFFFF"/>
                </a:highlight>
              </a:rPr>
              <a:t>Tsodikov</a:t>
            </a:r>
            <a:r>
              <a:rPr lang="en" sz="950" dirty="0">
                <a:solidFill>
                  <a:schemeClr val="dk1"/>
                </a:solidFill>
                <a:highlight>
                  <a:srgbClr val="FFFFFF"/>
                </a:highlight>
              </a:rPr>
              <a:t> A, </a:t>
            </a:r>
            <a:r>
              <a:rPr lang="en" sz="950" dirty="0" err="1">
                <a:solidFill>
                  <a:schemeClr val="dk1"/>
                </a:solidFill>
                <a:highlight>
                  <a:srgbClr val="FFFFFF"/>
                </a:highlight>
              </a:rPr>
              <a:t>Millman</a:t>
            </a:r>
            <a:r>
              <a:rPr lang="en" sz="950" dirty="0">
                <a:solidFill>
                  <a:schemeClr val="dk1"/>
                </a:solidFill>
                <a:highlight>
                  <a:srgbClr val="FFFFFF"/>
                </a:highlight>
              </a:rPr>
              <a:t> J, Bentley H, </a:t>
            </a:r>
            <a:r>
              <a:rPr lang="en" sz="950" dirty="0" err="1">
                <a:solidFill>
                  <a:schemeClr val="dk1"/>
                </a:solidFill>
                <a:highlight>
                  <a:srgbClr val="FFFFFF"/>
                </a:highlight>
              </a:rPr>
              <a:t>Gouaux</a:t>
            </a:r>
            <a:r>
              <a:rPr lang="en" sz="950" dirty="0">
                <a:solidFill>
                  <a:schemeClr val="dk1"/>
                </a:solidFill>
                <a:highlight>
                  <a:srgbClr val="FFFFFF"/>
                </a:highlight>
              </a:rPr>
              <a:t> B, Fishman S. A randomized, placebo-controlled, crossover trial of cannabis cigarettes in neuropathic pain. J Pain. 2008 Jun;9(6):506-21.</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11.	</a:t>
            </a:r>
            <a:r>
              <a:rPr lang="en" sz="950" dirty="0" err="1">
                <a:solidFill>
                  <a:schemeClr val="dk1"/>
                </a:solidFill>
                <a:highlight>
                  <a:srgbClr val="FFFFFF"/>
                </a:highlight>
              </a:rPr>
              <a:t>Wilsey</a:t>
            </a:r>
            <a:r>
              <a:rPr lang="en" sz="950" dirty="0">
                <a:solidFill>
                  <a:schemeClr val="dk1"/>
                </a:solidFill>
                <a:highlight>
                  <a:srgbClr val="FFFFFF"/>
                </a:highlight>
              </a:rPr>
              <a:t> B, Marcotte T, Deutsch R, </a:t>
            </a:r>
            <a:r>
              <a:rPr lang="en" sz="950" dirty="0" err="1">
                <a:solidFill>
                  <a:schemeClr val="dk1"/>
                </a:solidFill>
                <a:highlight>
                  <a:srgbClr val="FFFFFF"/>
                </a:highlight>
              </a:rPr>
              <a:t>Gouaux</a:t>
            </a:r>
            <a:r>
              <a:rPr lang="en" sz="950" dirty="0">
                <a:solidFill>
                  <a:schemeClr val="dk1"/>
                </a:solidFill>
                <a:highlight>
                  <a:srgbClr val="FFFFFF"/>
                </a:highlight>
              </a:rPr>
              <a:t> B, Sakai S, </a:t>
            </a:r>
            <a:r>
              <a:rPr lang="en" sz="950" dirty="0" err="1">
                <a:solidFill>
                  <a:schemeClr val="dk1"/>
                </a:solidFill>
                <a:highlight>
                  <a:srgbClr val="FFFFFF"/>
                </a:highlight>
              </a:rPr>
              <a:t>Donaghe</a:t>
            </a:r>
            <a:r>
              <a:rPr lang="en" sz="950" dirty="0">
                <a:solidFill>
                  <a:schemeClr val="dk1"/>
                </a:solidFill>
                <a:highlight>
                  <a:srgbClr val="FFFFFF"/>
                </a:highlight>
              </a:rPr>
              <a:t> H. Low-dose vaporized cannabis significantly improves neuropathic pain. J Pain. 2013 Feb;14(2):136-48</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12.	</a:t>
            </a:r>
            <a:r>
              <a:rPr lang="en" sz="950" dirty="0" err="1">
                <a:solidFill>
                  <a:schemeClr val="dk1"/>
                </a:solidFill>
                <a:highlight>
                  <a:srgbClr val="FFFFFF"/>
                </a:highlight>
              </a:rPr>
              <a:t>Jatoi</a:t>
            </a:r>
            <a:r>
              <a:rPr lang="en" sz="950" dirty="0">
                <a:solidFill>
                  <a:schemeClr val="dk1"/>
                </a:solidFill>
                <a:highlight>
                  <a:srgbClr val="FFFFFF"/>
                </a:highlight>
              </a:rPr>
              <a:t> A, </a:t>
            </a:r>
            <a:r>
              <a:rPr lang="en" sz="950" dirty="0" err="1">
                <a:solidFill>
                  <a:schemeClr val="dk1"/>
                </a:solidFill>
                <a:highlight>
                  <a:srgbClr val="FFFFFF"/>
                </a:highlight>
              </a:rPr>
              <a:t>Windschitl</a:t>
            </a:r>
            <a:r>
              <a:rPr lang="en" sz="950" dirty="0">
                <a:solidFill>
                  <a:schemeClr val="dk1"/>
                </a:solidFill>
                <a:highlight>
                  <a:srgbClr val="FFFFFF"/>
                </a:highlight>
              </a:rPr>
              <a:t> HE, et al. Dronabinol versus </a:t>
            </a:r>
            <a:r>
              <a:rPr lang="en" sz="950" dirty="0" err="1">
                <a:solidFill>
                  <a:schemeClr val="dk1"/>
                </a:solidFill>
                <a:highlight>
                  <a:srgbClr val="FFFFFF"/>
                </a:highlight>
              </a:rPr>
              <a:t>megestrol</a:t>
            </a:r>
            <a:r>
              <a:rPr lang="en" sz="950" dirty="0">
                <a:solidFill>
                  <a:schemeClr val="dk1"/>
                </a:solidFill>
                <a:highlight>
                  <a:srgbClr val="FFFFFF"/>
                </a:highlight>
              </a:rPr>
              <a:t> acetate versus combination therapy for cancer-associated anorexia. J </a:t>
            </a:r>
            <a:r>
              <a:rPr lang="en" sz="950" dirty="0" err="1">
                <a:solidFill>
                  <a:schemeClr val="dk1"/>
                </a:solidFill>
                <a:highlight>
                  <a:srgbClr val="FFFFFF"/>
                </a:highlight>
              </a:rPr>
              <a:t>Clin</a:t>
            </a:r>
            <a:r>
              <a:rPr lang="en" sz="950" dirty="0">
                <a:solidFill>
                  <a:schemeClr val="dk1"/>
                </a:solidFill>
                <a:highlight>
                  <a:srgbClr val="FFFFFF"/>
                </a:highlight>
              </a:rPr>
              <a:t> Oncol. 2002;20(2):567</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13.	</a:t>
            </a:r>
            <a:r>
              <a:rPr lang="en" sz="950" dirty="0" err="1">
                <a:solidFill>
                  <a:schemeClr val="dk1"/>
                </a:solidFill>
                <a:highlight>
                  <a:srgbClr val="FFFFFF"/>
                </a:highlight>
              </a:rPr>
              <a:t>Hesketh</a:t>
            </a:r>
            <a:r>
              <a:rPr lang="en" sz="950" dirty="0">
                <a:solidFill>
                  <a:schemeClr val="dk1"/>
                </a:solidFill>
                <a:highlight>
                  <a:srgbClr val="FFFFFF"/>
                </a:highlight>
              </a:rPr>
              <a:t> PJ, Kris MG. Antiemetics: American Society of Clinical Oncology Clinical Practice Guideline Update. J </a:t>
            </a:r>
            <a:r>
              <a:rPr lang="en" sz="950" dirty="0" err="1">
                <a:solidFill>
                  <a:schemeClr val="dk1"/>
                </a:solidFill>
                <a:highlight>
                  <a:srgbClr val="FFFFFF"/>
                </a:highlight>
              </a:rPr>
              <a:t>Clin</a:t>
            </a:r>
            <a:r>
              <a:rPr lang="en" sz="950" dirty="0">
                <a:solidFill>
                  <a:schemeClr val="dk1"/>
                </a:solidFill>
                <a:highlight>
                  <a:srgbClr val="FFFFFF"/>
                </a:highlight>
              </a:rPr>
              <a:t> Oncol. 2017;35(28):3240</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14.	Garcia JM, </a:t>
            </a:r>
            <a:r>
              <a:rPr lang="en" sz="950" dirty="0" err="1">
                <a:solidFill>
                  <a:schemeClr val="dk1"/>
                </a:solidFill>
                <a:highlight>
                  <a:srgbClr val="FFFFFF"/>
                </a:highlight>
              </a:rPr>
              <a:t>Shamliyan</a:t>
            </a:r>
            <a:r>
              <a:rPr lang="en" sz="950" dirty="0">
                <a:solidFill>
                  <a:schemeClr val="dk1"/>
                </a:solidFill>
                <a:highlight>
                  <a:srgbClr val="FFFFFF"/>
                </a:highlight>
              </a:rPr>
              <a:t> TA. Cannabinoids in Patients with Nausea and Vomiting Associated with Malignancy and Its Treatments. Am J Med. 2018;131(7):755</a:t>
            </a:r>
            <a:endParaRPr sz="950" dirty="0">
              <a:solidFill>
                <a:schemeClr val="dk1"/>
              </a:solidFill>
              <a:highlight>
                <a:srgbClr val="FFFFFF"/>
              </a:highlight>
            </a:endParaRPr>
          </a:p>
          <a:p>
            <a:pPr marL="274320" lvl="0" indent="-274320" algn="l" rtl="0">
              <a:spcBef>
                <a:spcPts val="1600"/>
              </a:spcBef>
              <a:spcAft>
                <a:spcPts val="0"/>
              </a:spcAft>
              <a:buClr>
                <a:schemeClr val="dk1"/>
              </a:buClr>
              <a:buSzPts val="1100"/>
              <a:buFont typeface="Arial"/>
              <a:buNone/>
            </a:pPr>
            <a:r>
              <a:rPr lang="en" sz="1000" dirty="0">
                <a:latin typeface="Georgia"/>
                <a:ea typeface="Georgia"/>
                <a:cs typeface="Georgia"/>
                <a:sym typeface="Georgia"/>
              </a:rPr>
              <a:t>15.	</a:t>
            </a:r>
            <a:r>
              <a:rPr lang="en" sz="950" dirty="0">
                <a:solidFill>
                  <a:schemeClr val="dk1"/>
                </a:solidFill>
                <a:highlight>
                  <a:schemeClr val="lt1"/>
                </a:highlight>
              </a:rPr>
              <a:t>Nugent SM, </a:t>
            </a:r>
            <a:r>
              <a:rPr lang="en" sz="950" dirty="0" err="1">
                <a:solidFill>
                  <a:schemeClr val="dk1"/>
                </a:solidFill>
                <a:highlight>
                  <a:schemeClr val="lt1"/>
                </a:highlight>
              </a:rPr>
              <a:t>Morasco</a:t>
            </a:r>
            <a:r>
              <a:rPr lang="en" sz="950" dirty="0">
                <a:solidFill>
                  <a:schemeClr val="dk1"/>
                </a:solidFill>
                <a:highlight>
                  <a:schemeClr val="lt1"/>
                </a:highlight>
              </a:rPr>
              <a:t> BJ, et al. The Effects of Cannabis Among Adults With Chronic Pain and an Overview of General Harms: A Systematic Review. Ann Intern Med. 2017;167(5):319</a:t>
            </a:r>
            <a:endParaRPr sz="950" dirty="0">
              <a:solidFill>
                <a:schemeClr val="dk1"/>
              </a:solidFill>
              <a:highlight>
                <a:schemeClr val="lt1"/>
              </a:highlight>
            </a:endParaRPr>
          </a:p>
          <a:p>
            <a:pPr marL="274320" lvl="0" indent="-274320" algn="l" rtl="0">
              <a:spcBef>
                <a:spcPts val="1600"/>
              </a:spcBef>
              <a:spcAft>
                <a:spcPts val="0"/>
              </a:spcAft>
              <a:buClr>
                <a:schemeClr val="dk1"/>
              </a:buClr>
              <a:buSzPts val="1100"/>
              <a:buFont typeface="Arial"/>
              <a:buNone/>
            </a:pPr>
            <a:r>
              <a:rPr lang="en" sz="950" dirty="0">
                <a:solidFill>
                  <a:schemeClr val="dk1"/>
                </a:solidFill>
                <a:highlight>
                  <a:schemeClr val="lt1"/>
                </a:highlight>
              </a:rPr>
              <a:t>16.	Whiting PF, Wolff RF, et al. Cannabinoids for medical use: A systematic review and meta-analysis. JAMA. 2015;313(24):2456. </a:t>
            </a:r>
            <a:endParaRPr sz="950" dirty="0">
              <a:solidFill>
                <a:schemeClr val="dk1"/>
              </a:solidFill>
              <a:highlight>
                <a:schemeClr val="lt1"/>
              </a:highlight>
            </a:endParaRPr>
          </a:p>
          <a:p>
            <a:pPr marL="274320" lvl="0" indent="-274320" algn="l" rtl="0">
              <a:spcBef>
                <a:spcPts val="1600"/>
              </a:spcBef>
              <a:spcAft>
                <a:spcPts val="0"/>
              </a:spcAft>
              <a:buClr>
                <a:schemeClr val="dk1"/>
              </a:buClr>
              <a:buSzPts val="1100"/>
              <a:buFont typeface="Arial"/>
              <a:buNone/>
            </a:pPr>
            <a:r>
              <a:rPr lang="en" sz="950" dirty="0">
                <a:solidFill>
                  <a:schemeClr val="dk1"/>
                </a:solidFill>
                <a:highlight>
                  <a:schemeClr val="lt1"/>
                </a:highlight>
              </a:rPr>
              <a:t>17.	Koppel BS, et al. Systematic review: efficacy and safety of medical marijuana in selected neurologic disorders: report of the Guideline Development Subcommittee of the American Academy of Neurology. Neurology. 2014;82(17):1556</a:t>
            </a:r>
            <a:endParaRPr sz="950" dirty="0">
              <a:solidFill>
                <a:schemeClr val="dk1"/>
              </a:solidFill>
              <a:highlight>
                <a:schemeClr val="lt1"/>
              </a:highlight>
            </a:endParaRPr>
          </a:p>
          <a:p>
            <a:pPr marL="0" lvl="0" indent="0" algn="l" rtl="0">
              <a:spcBef>
                <a:spcPts val="1600"/>
              </a:spcBef>
              <a:spcAft>
                <a:spcPts val="1600"/>
              </a:spcAft>
              <a:buNone/>
            </a:pPr>
            <a:endParaRPr sz="950" dirty="0">
              <a:solidFill>
                <a:schemeClr val="dk1"/>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311700" y="327763"/>
            <a:ext cx="8520600" cy="49272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600" b="1" dirty="0">
                <a:solidFill>
                  <a:srgbClr val="333333"/>
                </a:solidFill>
                <a:latin typeface="El Messiri"/>
                <a:ea typeface="El Messiri"/>
                <a:cs typeface="El Messiri"/>
                <a:sym typeface="El Messiri"/>
              </a:rPr>
              <a:t>Ethical Argument for Withdrawal of Care</a:t>
            </a:r>
            <a:endParaRPr sz="3600" dirty="0">
              <a:solidFill>
                <a:srgbClr val="333333"/>
              </a:solidFill>
              <a:latin typeface="El Messiri"/>
              <a:ea typeface="El Messiri"/>
              <a:cs typeface="El Messiri"/>
              <a:sym typeface="El Messiri"/>
            </a:endParaRPr>
          </a:p>
          <a:p>
            <a:pPr marL="377825" lvl="0" indent="-377825" rtl="0">
              <a:spcBef>
                <a:spcPts val="1800"/>
              </a:spcBef>
              <a:spcAft>
                <a:spcPts val="0"/>
              </a:spcAft>
              <a:buClr>
                <a:srgbClr val="333333"/>
              </a:buClr>
              <a:buSzPts val="2200"/>
              <a:buFont typeface="Oxygen"/>
              <a:buAutoNum type="arabicPeriod"/>
            </a:pPr>
            <a:r>
              <a:rPr lang="en" sz="2200" dirty="0">
                <a:solidFill>
                  <a:srgbClr val="333333"/>
                </a:solidFill>
                <a:latin typeface="Oxygen"/>
                <a:ea typeface="Oxygen"/>
                <a:cs typeface="Oxygen"/>
                <a:sym typeface="Oxygen"/>
              </a:rPr>
              <a:t>The treatment must be medically indicated</a:t>
            </a:r>
            <a:endParaRPr sz="2200" dirty="0">
              <a:solidFill>
                <a:srgbClr val="333333"/>
              </a:solidFill>
              <a:latin typeface="Oxygen"/>
              <a:ea typeface="Oxygen"/>
              <a:cs typeface="Oxygen"/>
              <a:sym typeface="Oxygen"/>
            </a:endParaRPr>
          </a:p>
          <a:p>
            <a:pPr marL="377825" lvl="0" indent="-377825" rtl="0">
              <a:spcBef>
                <a:spcPts val="0"/>
              </a:spcBef>
              <a:spcAft>
                <a:spcPts val="0"/>
              </a:spcAft>
              <a:buClr>
                <a:srgbClr val="333333"/>
              </a:buClr>
              <a:buSzPts val="2200"/>
              <a:buFont typeface="Oxygen"/>
              <a:buAutoNum type="arabicPeriod"/>
            </a:pPr>
            <a:r>
              <a:rPr lang="en" sz="2200" dirty="0">
                <a:solidFill>
                  <a:srgbClr val="333333"/>
                </a:solidFill>
                <a:latin typeface="Oxygen"/>
                <a:ea typeface="Oxygen"/>
                <a:cs typeface="Oxygen"/>
                <a:sym typeface="Oxygen"/>
              </a:rPr>
              <a:t>There must be a consent for the indicated treatment.</a:t>
            </a:r>
            <a:endParaRPr sz="2200" dirty="0">
              <a:solidFill>
                <a:srgbClr val="333333"/>
              </a:solidFill>
              <a:latin typeface="Oxygen"/>
              <a:ea typeface="Oxygen"/>
              <a:cs typeface="Oxygen"/>
              <a:sym typeface="Oxygen"/>
            </a:endParaRPr>
          </a:p>
          <a:p>
            <a:pPr marL="0" lvl="0" indent="0" rtl="0">
              <a:spcBef>
                <a:spcPts val="1800"/>
              </a:spcBef>
              <a:spcAft>
                <a:spcPts val="0"/>
              </a:spcAft>
              <a:buClr>
                <a:schemeClr val="dk1"/>
              </a:buClr>
              <a:buSzPts val="1100"/>
              <a:buFont typeface="Arial"/>
              <a:buNone/>
            </a:pPr>
            <a:r>
              <a:rPr lang="en" sz="2000" dirty="0">
                <a:solidFill>
                  <a:srgbClr val="333333"/>
                </a:solidFill>
                <a:highlight>
                  <a:srgbClr val="FFFFFF"/>
                </a:highlight>
                <a:latin typeface="Oxygen"/>
                <a:ea typeface="Oxygen"/>
                <a:cs typeface="Oxygen"/>
                <a:sym typeface="Oxygen"/>
              </a:rPr>
              <a:t>Physicians need the patient’s consent to treat or continue treatment. If they no longer have one of these they do not have consent. </a:t>
            </a:r>
            <a:endParaRPr sz="2000" dirty="0">
              <a:solidFill>
                <a:srgbClr val="333333"/>
              </a:solidFill>
              <a:highlight>
                <a:srgbClr val="FFFFFF"/>
              </a:highlight>
              <a:latin typeface="Oxygen"/>
              <a:ea typeface="Oxygen"/>
              <a:cs typeface="Oxygen"/>
              <a:sym typeface="Oxygen"/>
            </a:endParaRPr>
          </a:p>
          <a:p>
            <a:pPr marL="0" lvl="0" indent="0" rtl="0">
              <a:spcBef>
                <a:spcPts val="1800"/>
              </a:spcBef>
              <a:spcAft>
                <a:spcPts val="1800"/>
              </a:spcAft>
              <a:buClr>
                <a:schemeClr val="dk1"/>
              </a:buClr>
              <a:buSzPts val="1100"/>
              <a:buFont typeface="Arial"/>
              <a:buNone/>
            </a:pPr>
            <a:r>
              <a:rPr lang="en" sz="2000" dirty="0">
                <a:solidFill>
                  <a:srgbClr val="333333"/>
                </a:solidFill>
                <a:highlight>
                  <a:srgbClr val="FFFFFF"/>
                </a:highlight>
                <a:latin typeface="Oxygen"/>
                <a:ea typeface="Oxygen"/>
                <a:cs typeface="Oxygen"/>
                <a:sym typeface="Oxygen"/>
              </a:rPr>
              <a:t>Therefore, withdrawal of care does not amount to assisting in the patient’s suicide, but is a token of respect for the patient’s autonomy.</a:t>
            </a:r>
            <a:r>
              <a:rPr lang="en" sz="2000" baseline="30000" dirty="0">
                <a:solidFill>
                  <a:srgbClr val="333333"/>
                </a:solidFill>
                <a:highlight>
                  <a:srgbClr val="FFFFFF"/>
                </a:highlight>
                <a:latin typeface="Oxygen"/>
                <a:ea typeface="Oxygen"/>
                <a:cs typeface="Oxygen"/>
                <a:sym typeface="Oxygen"/>
              </a:rPr>
              <a:t>6</a:t>
            </a:r>
            <a:endParaRPr sz="2000" dirty="0">
              <a:latin typeface="Oxygen"/>
              <a:ea typeface="Oxygen"/>
              <a:cs typeface="Oxygen"/>
              <a:sym typeface="Oxyge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2"/>
          <p:cNvSpPr txBox="1">
            <a:spLocks noGrp="1"/>
          </p:cNvSpPr>
          <p:nvPr>
            <p:ph type="body" idx="4294967295"/>
          </p:nvPr>
        </p:nvSpPr>
        <p:spPr>
          <a:xfrm>
            <a:off x="457200" y="274320"/>
            <a:ext cx="8090806" cy="4646613"/>
          </a:xfrm>
          <a:prstGeom prst="rect">
            <a:avLst/>
          </a:prstGeom>
        </p:spPr>
        <p:txBody>
          <a:bodyPr spcFirstLastPara="1" wrap="square" lIns="91425" tIns="91425" rIns="91425" bIns="91425" anchor="t" anchorCtr="0">
            <a:noAutofit/>
          </a:bodyPr>
          <a:lstStyle/>
          <a:p>
            <a:pPr marL="274320" lvl="0" indent="-274320" algn="l" rtl="0">
              <a:spcBef>
                <a:spcPts val="0"/>
              </a:spcBef>
              <a:spcAft>
                <a:spcPts val="0"/>
              </a:spcAft>
              <a:buNone/>
            </a:pPr>
            <a:r>
              <a:rPr lang="en" sz="950" dirty="0">
                <a:solidFill>
                  <a:schemeClr val="dk1"/>
                </a:solidFill>
                <a:highlight>
                  <a:srgbClr val="FFFFFF"/>
                </a:highlight>
              </a:rPr>
              <a:t>18.	</a:t>
            </a:r>
            <a:r>
              <a:rPr lang="en" sz="950" dirty="0" err="1">
                <a:solidFill>
                  <a:schemeClr val="dk1"/>
                </a:solidFill>
                <a:highlight>
                  <a:srgbClr val="FFFFFF"/>
                </a:highlight>
              </a:rPr>
              <a:t>Devinsky</a:t>
            </a:r>
            <a:r>
              <a:rPr lang="en" sz="950" dirty="0">
                <a:solidFill>
                  <a:schemeClr val="dk1"/>
                </a:solidFill>
                <a:highlight>
                  <a:srgbClr val="FFFFFF"/>
                </a:highlight>
              </a:rPr>
              <a:t> O, Marsh E, et al. Cannabidiol in patients with treatment-resistant epilepsy: an open-label interventional trial. </a:t>
            </a:r>
            <a:r>
              <a:rPr lang="en" sz="950" dirty="0" err="1">
                <a:solidFill>
                  <a:schemeClr val="dk1"/>
                </a:solidFill>
                <a:highlight>
                  <a:srgbClr val="FFFFFF"/>
                </a:highlight>
              </a:rPr>
              <a:t>ancet</a:t>
            </a:r>
            <a:r>
              <a:rPr lang="en" sz="950" dirty="0">
                <a:solidFill>
                  <a:schemeClr val="dk1"/>
                </a:solidFill>
                <a:highlight>
                  <a:srgbClr val="FFFFFF"/>
                </a:highlight>
              </a:rPr>
              <a:t> Neurol. 2016 Mar;15(3):270-8</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19.	Whiting PF, Wolff RF, et al. Cannabinoids for medical use: A systematic review and meta-analysis, JAMA. 2015;313(24):2456</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20.	Ware MA, Wang T, et al. Cannabis for the Management of Pain: Assessment of Safety Study. J Pain. 2015 Dec;16(12):1233-42</a:t>
            </a:r>
            <a:endParaRPr sz="950" dirty="0">
              <a:solidFill>
                <a:schemeClr val="dk1"/>
              </a:solidFill>
              <a:highlight>
                <a:srgbClr val="FFFFFF"/>
              </a:highlight>
            </a:endParaRPr>
          </a:p>
          <a:p>
            <a:pPr marL="274320" lvl="0" indent="-274320" algn="l" rtl="0">
              <a:spcBef>
                <a:spcPts val="1600"/>
              </a:spcBef>
              <a:spcAft>
                <a:spcPts val="0"/>
              </a:spcAft>
              <a:buNone/>
            </a:pPr>
            <a:r>
              <a:rPr lang="en" sz="950" dirty="0">
                <a:solidFill>
                  <a:schemeClr val="dk1"/>
                </a:solidFill>
                <a:highlight>
                  <a:srgbClr val="FFFFFF"/>
                </a:highlight>
              </a:rPr>
              <a:t>21.	Mazer M, et al. </a:t>
            </a:r>
            <a:r>
              <a:rPr lang="en" sz="1100" dirty="0">
                <a:solidFill>
                  <a:srgbClr val="505050"/>
                </a:solidFill>
                <a:latin typeface="Georgia"/>
                <a:ea typeface="Georgia"/>
                <a:cs typeface="Georgia"/>
                <a:sym typeface="Georgia"/>
              </a:rPr>
              <a:t>The Infusion of Opioids During Terminal Withdrawal of Mechanical Ventilation in the Medical Intensive Care Unit, </a:t>
            </a:r>
            <a:r>
              <a:rPr lang="en" sz="1100" dirty="0">
                <a:uFill>
                  <a:noFill/>
                </a:uFill>
                <a:hlinkClick r:id="rId3"/>
              </a:rPr>
              <a:t>Journal of Pain and Symptom Management. Volume 42 issue 1 July 2011. Page 44. </a:t>
            </a:r>
            <a:endParaRPr dirty="0"/>
          </a:p>
          <a:p>
            <a:pPr marL="274320" lvl="0" indent="-274320" algn="l" rtl="0">
              <a:spcBef>
                <a:spcPts val="1600"/>
              </a:spcBef>
              <a:spcAft>
                <a:spcPts val="0"/>
              </a:spcAft>
              <a:buClr>
                <a:schemeClr val="dk1"/>
              </a:buClr>
              <a:buSzPts val="1100"/>
              <a:buFont typeface="Arial"/>
              <a:buNone/>
            </a:pPr>
            <a:r>
              <a:rPr lang="en" sz="1000" dirty="0">
                <a:solidFill>
                  <a:schemeClr val="dk1"/>
                </a:solidFill>
              </a:rPr>
              <a:t>22. 	D </a:t>
            </a:r>
            <a:r>
              <a:rPr lang="en" sz="1000" dirty="0" err="1">
                <a:solidFill>
                  <a:schemeClr val="dk1"/>
                </a:solidFill>
              </a:rPr>
              <a:t>Sulmasy</a:t>
            </a:r>
            <a:r>
              <a:rPr lang="en" sz="1000" dirty="0">
                <a:solidFill>
                  <a:schemeClr val="dk1"/>
                </a:solidFill>
              </a:rPr>
              <a:t>, Rule of Double Effect a commentary, ARCH INTERN MED/ VOL 159, MAR 22, 1999, </a:t>
            </a:r>
            <a:r>
              <a:rPr lang="en" sz="1000" dirty="0" err="1">
                <a:solidFill>
                  <a:schemeClr val="dk1"/>
                </a:solidFill>
              </a:rPr>
              <a:t>pg</a:t>
            </a:r>
            <a:r>
              <a:rPr lang="en" sz="1000" dirty="0">
                <a:solidFill>
                  <a:schemeClr val="dk1"/>
                </a:solidFill>
              </a:rPr>
              <a:t> 545</a:t>
            </a:r>
            <a:endParaRPr sz="1000" dirty="0">
              <a:solidFill>
                <a:schemeClr val="dk1"/>
              </a:solidFill>
            </a:endParaRPr>
          </a:p>
          <a:p>
            <a:pPr marL="274320" lvl="0" indent="-274320" algn="l" rtl="0">
              <a:spcBef>
                <a:spcPts val="1600"/>
              </a:spcBef>
              <a:spcAft>
                <a:spcPts val="0"/>
              </a:spcAft>
              <a:buClr>
                <a:schemeClr val="dk1"/>
              </a:buClr>
              <a:buSzPts val="1100"/>
              <a:buFont typeface="Arial"/>
              <a:buNone/>
            </a:pPr>
            <a:r>
              <a:rPr lang="en" sz="1000" dirty="0">
                <a:solidFill>
                  <a:schemeClr val="dk1"/>
                </a:solidFill>
              </a:rPr>
              <a:t>23.	Quill TE, Dresser R, Brock DW. The rule of double effect -- a critique of its role in end-of-life decision making. N </a:t>
            </a:r>
            <a:r>
              <a:rPr lang="en" sz="1000" dirty="0" err="1">
                <a:solidFill>
                  <a:schemeClr val="dk1"/>
                </a:solidFill>
              </a:rPr>
              <a:t>Engl</a:t>
            </a:r>
            <a:r>
              <a:rPr lang="en" sz="1000" dirty="0">
                <a:solidFill>
                  <a:schemeClr val="dk1"/>
                </a:solidFill>
              </a:rPr>
              <a:t> J Med. 1997;337:1768-1771</a:t>
            </a:r>
            <a:endParaRPr sz="1000" dirty="0">
              <a:solidFill>
                <a:schemeClr val="dk1"/>
              </a:solidFill>
            </a:endParaRPr>
          </a:p>
          <a:p>
            <a:pPr marL="274320" lvl="0" indent="-274320" algn="l" rtl="0">
              <a:spcBef>
                <a:spcPts val="1600"/>
              </a:spcBef>
              <a:spcAft>
                <a:spcPts val="0"/>
              </a:spcAft>
              <a:buClr>
                <a:schemeClr val="dk1"/>
              </a:buClr>
              <a:buSzPts val="1100"/>
              <a:buFont typeface="Arial"/>
              <a:buNone/>
            </a:pPr>
            <a:r>
              <a:rPr lang="en" sz="1000" dirty="0">
                <a:solidFill>
                  <a:schemeClr val="dk1"/>
                </a:solidFill>
              </a:rPr>
              <a:t>24	</a:t>
            </a:r>
            <a:r>
              <a:rPr lang="en" sz="1000" dirty="0">
                <a:solidFill>
                  <a:schemeClr val="dk1"/>
                </a:solidFill>
                <a:highlight>
                  <a:schemeClr val="lt1"/>
                </a:highlight>
                <a:latin typeface="Times New Roman"/>
                <a:ea typeface="Times New Roman"/>
                <a:cs typeface="Times New Roman"/>
                <a:sym typeface="Times New Roman"/>
              </a:rPr>
              <a:t>Washington et al v. Glucksberg et al, 117 </a:t>
            </a:r>
            <a:r>
              <a:rPr lang="en" sz="1000" dirty="0" err="1">
                <a:solidFill>
                  <a:schemeClr val="dk1"/>
                </a:solidFill>
                <a:highlight>
                  <a:schemeClr val="lt1"/>
                </a:highlight>
                <a:latin typeface="Times New Roman"/>
                <a:ea typeface="Times New Roman"/>
                <a:cs typeface="Times New Roman"/>
                <a:sym typeface="Times New Roman"/>
              </a:rPr>
              <a:t>S.Ct</a:t>
            </a:r>
            <a:r>
              <a:rPr lang="en" sz="1000" dirty="0">
                <a:solidFill>
                  <a:schemeClr val="dk1"/>
                </a:solidFill>
                <a:highlight>
                  <a:schemeClr val="lt1"/>
                </a:highlight>
                <a:latin typeface="Times New Roman"/>
                <a:ea typeface="Times New Roman"/>
                <a:cs typeface="Times New Roman"/>
                <a:sym typeface="Times New Roman"/>
              </a:rPr>
              <a:t>. 2258, 138 L.Ed.2d 772 (1997). </a:t>
            </a:r>
            <a:endParaRPr sz="1000" dirty="0">
              <a:solidFill>
                <a:schemeClr val="dk1"/>
              </a:solidFill>
              <a:highlight>
                <a:schemeClr val="lt1"/>
              </a:highlight>
              <a:latin typeface="Times New Roman"/>
              <a:ea typeface="Times New Roman"/>
              <a:cs typeface="Times New Roman"/>
              <a:sym typeface="Times New Roma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highlight>
                  <a:schemeClr val="lt1"/>
                </a:highlight>
                <a:latin typeface="Times New Roman"/>
                <a:ea typeface="Times New Roman"/>
                <a:cs typeface="Times New Roman"/>
                <a:sym typeface="Times New Roman"/>
              </a:rPr>
              <a:t>25.	</a:t>
            </a:r>
            <a:r>
              <a:rPr lang="en" sz="1000" dirty="0">
                <a:solidFill>
                  <a:schemeClr val="dk1"/>
                </a:solidFill>
              </a:rPr>
              <a:t>AAHPM position statement on sedation at the end of life. American Academy of Hospice and Palliative Medicine, September 2002, HPNA position statement on palliative sedation at end of life. Hospice and Palliative Nurses Association, June 2003</a:t>
            </a:r>
            <a:endParaRPr sz="1000" dirty="0">
              <a:solidFill>
                <a:schemeClr val="dk1"/>
              </a:solidFill>
            </a:endParaRPr>
          </a:p>
          <a:p>
            <a:pPr marL="274320" lvl="0" indent="-274320" algn="l" rtl="0">
              <a:spcBef>
                <a:spcPts val="1600"/>
              </a:spcBef>
              <a:spcAft>
                <a:spcPts val="0"/>
              </a:spcAft>
              <a:buClr>
                <a:schemeClr val="dk1"/>
              </a:buClr>
              <a:buSzPts val="1100"/>
              <a:buFont typeface="Arial"/>
              <a:buNone/>
            </a:pPr>
            <a:r>
              <a:rPr lang="en" sz="1000" dirty="0">
                <a:solidFill>
                  <a:schemeClr val="dk1"/>
                </a:solidFill>
              </a:rPr>
              <a:t>26.	</a:t>
            </a:r>
            <a:r>
              <a:rPr lang="en" sz="1000" dirty="0" err="1">
                <a:solidFill>
                  <a:schemeClr val="dk1"/>
                </a:solidFill>
                <a:latin typeface="Oxygen"/>
                <a:ea typeface="Oxygen"/>
                <a:cs typeface="Oxygen"/>
                <a:sym typeface="Oxygen"/>
              </a:rPr>
              <a:t>Hallenbeck</a:t>
            </a:r>
            <a:r>
              <a:rPr lang="en" sz="1000" dirty="0">
                <a:solidFill>
                  <a:schemeClr val="dk1"/>
                </a:solidFill>
                <a:latin typeface="Oxygen"/>
                <a:ea typeface="Oxygen"/>
                <a:cs typeface="Oxygen"/>
                <a:sym typeface="Oxygen"/>
              </a:rPr>
              <a:t> JL. Terminal sedation: ethical implications in different situations. J </a:t>
            </a:r>
            <a:r>
              <a:rPr lang="en" sz="1000" dirty="0" err="1">
                <a:solidFill>
                  <a:schemeClr val="dk1"/>
                </a:solidFill>
                <a:latin typeface="Oxygen"/>
                <a:ea typeface="Oxygen"/>
                <a:cs typeface="Oxygen"/>
                <a:sym typeface="Oxygen"/>
              </a:rPr>
              <a:t>Palliat</a:t>
            </a:r>
            <a:r>
              <a:rPr lang="en" sz="1000" dirty="0">
                <a:solidFill>
                  <a:schemeClr val="dk1"/>
                </a:solidFill>
                <a:latin typeface="Oxygen"/>
                <a:ea typeface="Oxygen"/>
                <a:cs typeface="Oxygen"/>
                <a:sym typeface="Oxygen"/>
              </a:rPr>
              <a:t> Med. 2000;3:313-320.</a:t>
            </a:r>
            <a:endParaRPr sz="1000" dirty="0">
              <a:solidFill>
                <a:schemeClr val="dk1"/>
              </a:solidFill>
            </a:endParaRPr>
          </a:p>
          <a:p>
            <a:pPr marL="274320" lvl="0" indent="-274320" algn="l" rtl="0">
              <a:spcBef>
                <a:spcPts val="1600"/>
              </a:spcBef>
              <a:spcAft>
                <a:spcPts val="0"/>
              </a:spcAft>
              <a:buClr>
                <a:schemeClr val="dk1"/>
              </a:buClr>
              <a:buSzPts val="1100"/>
              <a:buFont typeface="Arial"/>
              <a:buNone/>
            </a:pPr>
            <a:r>
              <a:rPr lang="en" sz="1000" dirty="0">
                <a:solidFill>
                  <a:schemeClr val="dk1"/>
                </a:solidFill>
              </a:rPr>
              <a:t>27.	Rousseau P. Palliative sedation in the control of refractory symptoms. J </a:t>
            </a:r>
            <a:r>
              <a:rPr lang="en" sz="1000" dirty="0" err="1">
                <a:solidFill>
                  <a:schemeClr val="dk1"/>
                </a:solidFill>
              </a:rPr>
              <a:t>Palliat</a:t>
            </a:r>
            <a:r>
              <a:rPr lang="en" sz="1000" dirty="0">
                <a:solidFill>
                  <a:schemeClr val="dk1"/>
                </a:solidFill>
              </a:rPr>
              <a:t> Med. 2005;8:10-12.</a:t>
            </a:r>
            <a:endParaRPr sz="1000" dirty="0">
              <a:solidFill>
                <a:schemeClr val="dk1"/>
              </a:solidFill>
            </a:endParaRPr>
          </a:p>
          <a:p>
            <a:pPr marL="274320" lvl="0" indent="-274320" algn="l" rtl="0">
              <a:spcBef>
                <a:spcPts val="1600"/>
              </a:spcBef>
              <a:spcAft>
                <a:spcPts val="0"/>
              </a:spcAft>
              <a:buNone/>
            </a:pPr>
            <a:endParaRPr dirty="0">
              <a:uFill>
                <a:noFill/>
              </a:uFill>
              <a:hlinkClick r:id="rId3"/>
            </a:endParaRPr>
          </a:p>
          <a:p>
            <a:pPr marL="274320" lvl="0" indent="-274320" algn="l" rtl="0">
              <a:spcBef>
                <a:spcPts val="1600"/>
              </a:spcBef>
              <a:spcAft>
                <a:spcPts val="1600"/>
              </a:spcAft>
              <a:buNone/>
            </a:pPr>
            <a:endParaRPr sz="950" dirty="0">
              <a:solidFill>
                <a:schemeClr val="dk1"/>
              </a:solidFill>
              <a:highlight>
                <a:srgbClr val="FFFFFF"/>
              </a:highligh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3"/>
          <p:cNvSpPr txBox="1">
            <a:spLocks noGrp="1"/>
          </p:cNvSpPr>
          <p:nvPr>
            <p:ph type="body" idx="4294967295"/>
          </p:nvPr>
        </p:nvSpPr>
        <p:spPr>
          <a:xfrm>
            <a:off x="457200" y="274320"/>
            <a:ext cx="8521700" cy="4708525"/>
          </a:xfrm>
          <a:prstGeom prst="rect">
            <a:avLst/>
          </a:prstGeom>
        </p:spPr>
        <p:txBody>
          <a:bodyPr spcFirstLastPara="1" wrap="square" lIns="91425" tIns="91425" rIns="91425" bIns="91425" anchor="t" anchorCtr="0">
            <a:noAutofit/>
          </a:bodyPr>
          <a:lstStyle/>
          <a:p>
            <a:pPr marL="274320" lvl="0" indent="-274320" algn="l" rtl="0">
              <a:spcBef>
                <a:spcPts val="0"/>
              </a:spcBef>
              <a:spcAft>
                <a:spcPts val="0"/>
              </a:spcAft>
              <a:buNone/>
            </a:pPr>
            <a:r>
              <a:rPr lang="en" sz="1000" dirty="0">
                <a:solidFill>
                  <a:srgbClr val="000000"/>
                </a:solidFill>
                <a:latin typeface="Oxygen"/>
                <a:ea typeface="Oxygen"/>
                <a:cs typeface="Oxygen"/>
                <a:sym typeface="Oxygen"/>
              </a:rPr>
              <a:t>28.	Shaver WA, Rousseau PC. A challenge to the ethical validity of palliative sedation. Program and abstracts of the American Academy of Hospice and Palliative Medicine/Hospice and Palliative Nurses Association Annual Assembly; January 19-23, 2005; New Orleans, Louisiana.</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29.	G Cooney, Palliative Sedation: The Ethical Controversy, Medscape Nurses © 2005.CME.</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30.	</a:t>
            </a:r>
            <a:r>
              <a:rPr lang="en" sz="1000" dirty="0" err="1">
                <a:solidFill>
                  <a:schemeClr val="dk1"/>
                </a:solidFill>
                <a:highlight>
                  <a:schemeClr val="lt1"/>
                </a:highlight>
                <a:latin typeface="Oxygen"/>
                <a:ea typeface="Oxygen"/>
                <a:cs typeface="Oxygen"/>
                <a:sym typeface="Oxygen"/>
              </a:rPr>
              <a:t>Maltoni</a:t>
            </a:r>
            <a:r>
              <a:rPr lang="en" sz="1000" dirty="0">
                <a:solidFill>
                  <a:schemeClr val="dk1"/>
                </a:solidFill>
                <a:highlight>
                  <a:schemeClr val="lt1"/>
                </a:highlight>
                <a:latin typeface="Oxygen"/>
                <a:ea typeface="Oxygen"/>
                <a:cs typeface="Oxygen"/>
                <a:sym typeface="Oxygen"/>
              </a:rPr>
              <a:t> M, </a:t>
            </a:r>
            <a:r>
              <a:rPr lang="en" sz="1000" dirty="0" err="1">
                <a:solidFill>
                  <a:schemeClr val="dk1"/>
                </a:solidFill>
                <a:highlight>
                  <a:schemeClr val="lt1"/>
                </a:highlight>
                <a:latin typeface="Oxygen"/>
                <a:ea typeface="Oxygen"/>
                <a:cs typeface="Oxygen"/>
                <a:sym typeface="Oxygen"/>
              </a:rPr>
              <a:t>Pittureri</a:t>
            </a:r>
            <a:r>
              <a:rPr lang="en" sz="1000" dirty="0">
                <a:solidFill>
                  <a:schemeClr val="dk1"/>
                </a:solidFill>
                <a:highlight>
                  <a:schemeClr val="lt1"/>
                </a:highlight>
                <a:latin typeface="Oxygen"/>
                <a:ea typeface="Oxygen"/>
                <a:cs typeface="Oxygen"/>
                <a:sym typeface="Oxygen"/>
              </a:rPr>
              <a:t> C, </a:t>
            </a:r>
            <a:r>
              <a:rPr lang="en" sz="1000" dirty="0" err="1">
                <a:solidFill>
                  <a:schemeClr val="dk1"/>
                </a:solidFill>
                <a:highlight>
                  <a:schemeClr val="lt1"/>
                </a:highlight>
                <a:latin typeface="Oxygen"/>
                <a:ea typeface="Oxygen"/>
                <a:cs typeface="Oxygen"/>
                <a:sym typeface="Oxygen"/>
              </a:rPr>
              <a:t>Scarpi</a:t>
            </a:r>
            <a:r>
              <a:rPr lang="en" sz="1000" dirty="0">
                <a:solidFill>
                  <a:schemeClr val="dk1"/>
                </a:solidFill>
                <a:highlight>
                  <a:schemeClr val="lt1"/>
                </a:highlight>
                <a:latin typeface="Oxygen"/>
                <a:ea typeface="Oxygen"/>
                <a:cs typeface="Oxygen"/>
                <a:sym typeface="Oxygen"/>
              </a:rPr>
              <a:t> E, et al. Palliative sedation therapy does not hasten death: results from a prospective multicenter study. </a:t>
            </a:r>
            <a:r>
              <a:rPr lang="en" sz="1000" i="1" dirty="0">
                <a:solidFill>
                  <a:schemeClr val="dk1"/>
                </a:solidFill>
                <a:highlight>
                  <a:schemeClr val="lt1"/>
                </a:highlight>
                <a:latin typeface="Oxygen"/>
                <a:ea typeface="Oxygen"/>
                <a:cs typeface="Oxygen"/>
                <a:sym typeface="Oxygen"/>
              </a:rPr>
              <a:t>Ann Oncol.</a:t>
            </a:r>
            <a:r>
              <a:rPr lang="en" sz="1000" dirty="0">
                <a:solidFill>
                  <a:schemeClr val="dk1"/>
                </a:solidFill>
                <a:highlight>
                  <a:schemeClr val="lt1"/>
                </a:highlight>
                <a:latin typeface="Oxygen"/>
                <a:ea typeface="Oxygen"/>
                <a:cs typeface="Oxygen"/>
                <a:sym typeface="Oxygen"/>
              </a:rPr>
              <a:t> 2009;20:1163-1169</a:t>
            </a:r>
            <a:endParaRPr sz="1000" dirty="0">
              <a:solidFill>
                <a:schemeClr val="dk1"/>
              </a:solidFill>
              <a:highlight>
                <a:schemeClr val="lt1"/>
              </a:highlight>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latin typeface="Oxygen"/>
                <a:ea typeface="Oxygen"/>
                <a:cs typeface="Oxygen"/>
                <a:sym typeface="Oxygen"/>
              </a:rPr>
              <a:t>31.	</a:t>
            </a:r>
            <a:r>
              <a:rPr lang="en" sz="1000" dirty="0" err="1">
                <a:solidFill>
                  <a:schemeClr val="dk1"/>
                </a:solidFill>
                <a:latin typeface="Oxygen"/>
                <a:ea typeface="Oxygen"/>
                <a:cs typeface="Oxygen"/>
                <a:sym typeface="Oxygen"/>
              </a:rPr>
              <a:t>Vacco</a:t>
            </a:r>
            <a:r>
              <a:rPr lang="en" sz="1000" dirty="0">
                <a:solidFill>
                  <a:schemeClr val="dk1"/>
                </a:solidFill>
                <a:latin typeface="Oxygen"/>
                <a:ea typeface="Oxygen"/>
                <a:cs typeface="Oxygen"/>
                <a:sym typeface="Oxygen"/>
              </a:rPr>
              <a:t> v Quill, 521 US793, 807 (1997), Wash vs. Glucksberg, 521 UA 702 (1997)</a:t>
            </a:r>
            <a:endParaRPr sz="1000" dirty="0">
              <a:solidFill>
                <a:schemeClr val="dk1"/>
              </a:solidFill>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latin typeface="Oxygen"/>
                <a:ea typeface="Oxygen"/>
                <a:cs typeface="Oxygen"/>
                <a:sym typeface="Oxygen"/>
              </a:rPr>
              <a:t>32.	Oregon Death with Dignity Act, Public Health Division, Center for Health Statistics Date: February 15, 2019.</a:t>
            </a:r>
            <a:endParaRPr sz="1000" dirty="0">
              <a:solidFill>
                <a:schemeClr val="dk1"/>
              </a:solidFill>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latin typeface="Oxygen"/>
                <a:ea typeface="Oxygen"/>
                <a:cs typeface="Oxygen"/>
                <a:sym typeface="Oxygen"/>
              </a:rPr>
              <a:t>33.	Moran M, How Should Organized Medicine Respond to Physician-Assisted Death?</a:t>
            </a:r>
            <a:r>
              <a:rPr lang="en" sz="1000" i="1" dirty="0">
                <a:solidFill>
                  <a:schemeClr val="dk1"/>
                </a:solidFill>
                <a:latin typeface="Oxygen"/>
                <a:ea typeface="Oxygen"/>
                <a:cs typeface="Oxygen"/>
                <a:sym typeface="Oxygen"/>
              </a:rPr>
              <a:t> </a:t>
            </a:r>
            <a:r>
              <a:rPr lang="en" sz="1000" dirty="0">
                <a:solidFill>
                  <a:schemeClr val="dk1"/>
                </a:solidFill>
                <a:latin typeface="Oxygen"/>
                <a:ea typeface="Oxygen"/>
                <a:cs typeface="Oxygen"/>
                <a:sym typeface="Oxygen"/>
              </a:rPr>
              <a:t>Published Online:25 Jan 2019 Psychiatric news, </a:t>
            </a:r>
            <a:r>
              <a:rPr lang="en" sz="1000" dirty="0" err="1">
                <a:solidFill>
                  <a:schemeClr val="dk1"/>
                </a:solidFill>
                <a:latin typeface="Oxygen"/>
                <a:ea typeface="Oxygen"/>
                <a:cs typeface="Oxygen"/>
                <a:sym typeface="Oxygen"/>
              </a:rPr>
              <a:t>apa</a:t>
            </a:r>
            <a:endParaRPr sz="1000" dirty="0">
              <a:solidFill>
                <a:schemeClr val="dk1"/>
              </a:solidFill>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latin typeface="Oxygen"/>
                <a:ea typeface="Oxygen"/>
                <a:cs typeface="Oxygen"/>
                <a:sym typeface="Oxygen"/>
              </a:rPr>
              <a:t>34.	</a:t>
            </a:r>
            <a:r>
              <a:rPr lang="en" sz="1000" dirty="0">
                <a:solidFill>
                  <a:schemeClr val="dk1"/>
                </a:solidFill>
                <a:highlight>
                  <a:schemeClr val="lt1"/>
                </a:highlight>
                <a:uFill>
                  <a:noFill/>
                </a:uFill>
                <a:latin typeface="Oxygen"/>
                <a:ea typeface="Oxygen"/>
                <a:cs typeface="Oxygen"/>
                <a:sym typeface="Oxygen"/>
                <a:hlinkClick r:id="rId3"/>
              </a:rPr>
              <a:t>www.alliancevita.org/wp-content/uploads/2018/03/...</a:t>
            </a:r>
            <a:r>
              <a:rPr lang="en" sz="1000" dirty="0" err="1">
                <a:solidFill>
                  <a:schemeClr val="dk1"/>
                </a:solidFill>
                <a:highlight>
                  <a:schemeClr val="lt1"/>
                </a:highlight>
                <a:uFill>
                  <a:noFill/>
                </a:uFill>
                <a:latin typeface="Oxygen"/>
                <a:ea typeface="Oxygen"/>
                <a:cs typeface="Oxygen"/>
                <a:sym typeface="Oxygen"/>
                <a:hlinkClick r:id="rId3"/>
              </a:rPr>
              <a:t>euthansasi</a:t>
            </a:r>
            <a:r>
              <a:rPr lang="en" sz="1000" dirty="0" err="1">
                <a:solidFill>
                  <a:schemeClr val="dk1"/>
                </a:solidFill>
                <a:highlight>
                  <a:schemeClr val="lt1"/>
                </a:highlight>
                <a:latin typeface="Oxygen"/>
                <a:ea typeface="Oxygen"/>
                <a:cs typeface="Oxygen"/>
                <a:sym typeface="Oxygen"/>
              </a:rPr>
              <a:t>a</a:t>
            </a:r>
            <a:r>
              <a:rPr lang="en" sz="1000" dirty="0">
                <a:solidFill>
                  <a:schemeClr val="dk1"/>
                </a:solidFill>
                <a:highlight>
                  <a:schemeClr val="lt1"/>
                </a:highlight>
                <a:latin typeface="Oxygen"/>
                <a:ea typeface="Oxygen"/>
                <a:cs typeface="Oxygen"/>
                <a:sym typeface="Oxygen"/>
              </a:rPr>
              <a:t> in the </a:t>
            </a:r>
            <a:r>
              <a:rPr lang="en" sz="1000" dirty="0" err="1">
                <a:solidFill>
                  <a:schemeClr val="dk1"/>
                </a:solidFill>
                <a:highlight>
                  <a:schemeClr val="lt1"/>
                </a:highlight>
                <a:latin typeface="Oxygen"/>
                <a:ea typeface="Oxygen"/>
                <a:cs typeface="Oxygen"/>
                <a:sym typeface="Oxygen"/>
              </a:rPr>
              <a:t>netherlands</a:t>
            </a:r>
            <a:r>
              <a:rPr lang="en" sz="1000" dirty="0">
                <a:solidFill>
                  <a:schemeClr val="dk1"/>
                </a:solidFill>
                <a:highlight>
                  <a:schemeClr val="lt1"/>
                </a:highlight>
                <a:latin typeface="Oxygen"/>
                <a:ea typeface="Oxygen"/>
                <a:cs typeface="Oxygen"/>
                <a:sym typeface="Oxygen"/>
              </a:rPr>
              <a:t> 24 Nov, 2017, annual report of the Regional Review Committees for examining euthanasia</a:t>
            </a:r>
            <a:endParaRPr sz="1000" dirty="0">
              <a:solidFill>
                <a:schemeClr val="dk1"/>
              </a:solidFill>
              <a:highlight>
                <a:schemeClr val="lt1"/>
              </a:highlight>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highlight>
                  <a:schemeClr val="lt1"/>
                </a:highlight>
                <a:latin typeface="Oxygen"/>
                <a:ea typeface="Oxygen"/>
                <a:cs typeface="Oxygen"/>
                <a:sym typeface="Oxygen"/>
              </a:rPr>
              <a:t>35.	</a:t>
            </a:r>
            <a:r>
              <a:rPr lang="en" sz="1000" dirty="0">
                <a:solidFill>
                  <a:schemeClr val="dk1"/>
                </a:solidFill>
                <a:latin typeface="Oxygen"/>
                <a:ea typeface="Oxygen"/>
                <a:cs typeface="Oxygen"/>
                <a:sym typeface="Oxygen"/>
              </a:rPr>
              <a:t>26. Independent news, </a:t>
            </a:r>
            <a:r>
              <a:rPr lang="en" sz="1000" dirty="0" err="1">
                <a:solidFill>
                  <a:schemeClr val="dk1"/>
                </a:solidFill>
                <a:latin typeface="Oxygen"/>
                <a:ea typeface="Oxygen"/>
                <a:cs typeface="Oxygen"/>
                <a:sym typeface="Oxygen"/>
              </a:rPr>
              <a:t>tuesday</a:t>
            </a:r>
            <a:r>
              <a:rPr lang="en" sz="1000" dirty="0">
                <a:solidFill>
                  <a:schemeClr val="dk1"/>
                </a:solidFill>
                <a:latin typeface="Oxygen"/>
                <a:ea typeface="Oxygen"/>
                <a:cs typeface="Oxygen"/>
                <a:sym typeface="Oxygen"/>
              </a:rPr>
              <a:t> </a:t>
            </a:r>
            <a:r>
              <a:rPr lang="en" sz="1000" dirty="0" err="1">
                <a:solidFill>
                  <a:schemeClr val="dk1"/>
                </a:solidFill>
                <a:latin typeface="Oxygen"/>
                <a:ea typeface="Oxygen"/>
                <a:cs typeface="Oxygen"/>
                <a:sym typeface="Oxygen"/>
              </a:rPr>
              <a:t>nov</a:t>
            </a:r>
            <a:r>
              <a:rPr lang="en" sz="1000" dirty="0">
                <a:solidFill>
                  <a:schemeClr val="dk1"/>
                </a:solidFill>
                <a:latin typeface="Oxygen"/>
                <a:ea typeface="Oxygen"/>
                <a:cs typeface="Oxygen"/>
                <a:sym typeface="Oxygen"/>
              </a:rPr>
              <a:t> 29, 2016</a:t>
            </a:r>
            <a:endParaRPr sz="1000" dirty="0">
              <a:solidFill>
                <a:schemeClr val="dk1"/>
              </a:solidFill>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latin typeface="Oxygen"/>
                <a:ea typeface="Oxygen"/>
                <a:cs typeface="Oxygen"/>
                <a:sym typeface="Oxygen"/>
              </a:rPr>
              <a:t>36.	27. The New Yorker Magazine, </a:t>
            </a:r>
            <a:r>
              <a:rPr lang="en" sz="1000" dirty="0">
                <a:solidFill>
                  <a:schemeClr val="dk1"/>
                </a:solidFill>
                <a:uFill>
                  <a:noFill/>
                </a:uFill>
                <a:latin typeface="Oxygen"/>
                <a:ea typeface="Oxygen"/>
                <a:cs typeface="Oxygen"/>
                <a:sym typeface="Oxygen"/>
                <a:hlinkClick r:id="rId4"/>
              </a:rPr>
              <a:t>Letter from Belgium</a:t>
            </a:r>
            <a:r>
              <a:rPr lang="en" sz="1000" dirty="0">
                <a:solidFill>
                  <a:schemeClr val="dk1"/>
                </a:solidFill>
                <a:latin typeface="Oxygen"/>
                <a:ea typeface="Oxygen"/>
                <a:cs typeface="Oxygen"/>
                <a:sym typeface="Oxygen"/>
              </a:rPr>
              <a:t>, </a:t>
            </a:r>
            <a:r>
              <a:rPr lang="en" sz="1000" dirty="0">
                <a:solidFill>
                  <a:schemeClr val="dk1"/>
                </a:solidFill>
                <a:uFill>
                  <a:noFill/>
                </a:uFill>
                <a:latin typeface="Oxygen"/>
                <a:ea typeface="Oxygen"/>
                <a:cs typeface="Oxygen"/>
                <a:sym typeface="Oxygen"/>
                <a:hlinkClick r:id="rId5"/>
              </a:rPr>
              <a:t>June 22, 2015 Issue</a:t>
            </a:r>
            <a:r>
              <a:rPr lang="en" sz="1000" dirty="0">
                <a:solidFill>
                  <a:schemeClr val="dk1"/>
                </a:solidFill>
                <a:latin typeface="Oxygen"/>
                <a:ea typeface="Oxygen"/>
                <a:cs typeface="Oxygen"/>
                <a:sym typeface="Oxygen"/>
              </a:rPr>
              <a:t> The Death Treatment</a:t>
            </a:r>
            <a:endParaRPr sz="1000" dirty="0">
              <a:solidFill>
                <a:schemeClr val="dk1"/>
              </a:solidFill>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highlight>
                  <a:schemeClr val="lt1"/>
                </a:highlight>
                <a:latin typeface="Oxygen"/>
                <a:ea typeface="Oxygen"/>
                <a:cs typeface="Oxygen"/>
                <a:sym typeface="Oxygen"/>
              </a:rPr>
              <a:t>37. 	Bar-Lev </a:t>
            </a:r>
            <a:r>
              <a:rPr lang="en" sz="1000" dirty="0" err="1">
                <a:solidFill>
                  <a:schemeClr val="dk1"/>
                </a:solidFill>
                <a:highlight>
                  <a:schemeClr val="lt1"/>
                </a:highlight>
                <a:latin typeface="Oxygen"/>
                <a:ea typeface="Oxygen"/>
                <a:cs typeface="Oxygen"/>
                <a:sym typeface="Oxygen"/>
              </a:rPr>
              <a:t>Schleider</a:t>
            </a:r>
            <a:r>
              <a:rPr lang="en" sz="1000" dirty="0">
                <a:solidFill>
                  <a:schemeClr val="dk1"/>
                </a:solidFill>
                <a:highlight>
                  <a:schemeClr val="lt1"/>
                </a:highlight>
                <a:latin typeface="Oxygen"/>
                <a:ea typeface="Oxygen"/>
                <a:cs typeface="Oxygen"/>
                <a:sym typeface="Oxygen"/>
              </a:rPr>
              <a:t>, et al. Prospective analysis of safety and efficacy of medical cannabis in large unselected population of patients with cancer.  </a:t>
            </a:r>
            <a:r>
              <a:rPr lang="en" sz="1000" dirty="0">
                <a:solidFill>
                  <a:schemeClr val="dk1"/>
                </a:solidFill>
                <a:uFill>
                  <a:noFill/>
                </a:uFill>
                <a:latin typeface="Oxygen"/>
                <a:ea typeface="Oxygen"/>
                <a:cs typeface="Oxygen"/>
                <a:sym typeface="Oxygen"/>
                <a:hlinkClick r:id="rId6"/>
              </a:rPr>
              <a:t>Eur J Intern Med.</a:t>
            </a:r>
            <a:r>
              <a:rPr lang="en" sz="1000" dirty="0">
                <a:solidFill>
                  <a:schemeClr val="dk1"/>
                </a:solidFill>
                <a:latin typeface="Oxygen"/>
                <a:ea typeface="Oxygen"/>
                <a:cs typeface="Oxygen"/>
                <a:sym typeface="Oxygen"/>
              </a:rPr>
              <a:t> 2018 Mar;49:37-43. </a:t>
            </a:r>
            <a:endParaRPr sz="1000" dirty="0">
              <a:solidFill>
                <a:schemeClr val="dk1"/>
              </a:solidFill>
              <a:latin typeface="Oxygen"/>
              <a:ea typeface="Oxygen"/>
              <a:cs typeface="Oxygen"/>
              <a:sym typeface="Oxygen"/>
            </a:endParaRPr>
          </a:p>
          <a:p>
            <a:pPr marL="274320" lvl="0" indent="-274320" algn="l" rtl="0">
              <a:spcBef>
                <a:spcPts val="1600"/>
              </a:spcBef>
              <a:spcAft>
                <a:spcPts val="0"/>
              </a:spcAft>
              <a:buNone/>
            </a:pPr>
            <a:r>
              <a:rPr lang="en" sz="1000" dirty="0">
                <a:solidFill>
                  <a:schemeClr val="dk1"/>
                </a:solidFill>
                <a:latin typeface="Oxygen"/>
                <a:ea typeface="Oxygen"/>
                <a:cs typeface="Oxygen"/>
                <a:sym typeface="Oxygen"/>
              </a:rPr>
              <a:t> </a:t>
            </a:r>
            <a:endParaRPr sz="1000" dirty="0">
              <a:solidFill>
                <a:schemeClr val="dk1"/>
              </a:solidFill>
              <a:latin typeface="Oxygen"/>
              <a:ea typeface="Oxygen"/>
              <a:cs typeface="Oxygen"/>
              <a:sym typeface="Oxygen"/>
            </a:endParaRPr>
          </a:p>
          <a:p>
            <a:pPr marL="274320" lvl="0" indent="-274320" algn="l" rtl="0">
              <a:spcBef>
                <a:spcPts val="1600"/>
              </a:spcBef>
              <a:spcAft>
                <a:spcPts val="0"/>
              </a:spcAft>
              <a:buNone/>
            </a:pPr>
            <a:endParaRPr sz="1000" dirty="0">
              <a:solidFill>
                <a:schemeClr val="dk1"/>
              </a:solidFill>
              <a:latin typeface="Oxygen"/>
              <a:ea typeface="Oxygen"/>
              <a:cs typeface="Oxygen"/>
              <a:sym typeface="Oxygen"/>
            </a:endParaRPr>
          </a:p>
          <a:p>
            <a:pPr marL="274320" lvl="0" indent="-274320" algn="l" rtl="0">
              <a:spcBef>
                <a:spcPts val="1600"/>
              </a:spcBef>
              <a:spcAft>
                <a:spcPts val="0"/>
              </a:spcAft>
              <a:buNone/>
            </a:pPr>
            <a:endParaRPr sz="1000" dirty="0">
              <a:solidFill>
                <a:schemeClr val="dk1"/>
              </a:solidFill>
              <a:latin typeface="Oxygen"/>
              <a:ea typeface="Oxygen"/>
              <a:cs typeface="Oxygen"/>
              <a:sym typeface="Oxygen"/>
            </a:endParaRPr>
          </a:p>
          <a:p>
            <a:pPr marL="274320" lvl="0" indent="-274320" algn="l" rtl="0">
              <a:spcBef>
                <a:spcPts val="1600"/>
              </a:spcBef>
              <a:spcAft>
                <a:spcPts val="0"/>
              </a:spcAft>
              <a:buNone/>
            </a:pPr>
            <a:endParaRPr sz="1000" dirty="0">
              <a:solidFill>
                <a:schemeClr val="dk1"/>
              </a:solidFill>
              <a:latin typeface="Oxygen"/>
              <a:ea typeface="Oxygen"/>
              <a:cs typeface="Oxygen"/>
              <a:sym typeface="Oxygen"/>
            </a:endParaRPr>
          </a:p>
          <a:p>
            <a:pPr marL="274320" lvl="0" indent="-274320" algn="l" rtl="0">
              <a:spcBef>
                <a:spcPts val="1600"/>
              </a:spcBef>
              <a:spcAft>
                <a:spcPts val="1600"/>
              </a:spcAft>
              <a:buNone/>
            </a:pPr>
            <a:endParaRPr sz="1000" dirty="0">
              <a:latin typeface="Oxygen"/>
              <a:ea typeface="Oxygen"/>
              <a:cs typeface="Oxygen"/>
              <a:sym typeface="Oxyge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84"/>
          <p:cNvSpPr txBox="1">
            <a:spLocks noGrp="1"/>
          </p:cNvSpPr>
          <p:nvPr>
            <p:ph type="body" idx="4294967295"/>
          </p:nvPr>
        </p:nvSpPr>
        <p:spPr>
          <a:xfrm>
            <a:off x="457200" y="274320"/>
            <a:ext cx="8521700" cy="4849812"/>
          </a:xfrm>
          <a:prstGeom prst="rect">
            <a:avLst/>
          </a:prstGeom>
        </p:spPr>
        <p:txBody>
          <a:bodyPr spcFirstLastPara="1" wrap="square" lIns="91425" tIns="91425" rIns="91425" bIns="91425" anchor="t" anchorCtr="0">
            <a:noAutofit/>
          </a:bodyPr>
          <a:lstStyle/>
          <a:p>
            <a:pPr marL="274320" lvl="0" indent="-274320" algn="l" rtl="0">
              <a:spcBef>
                <a:spcPts val="0"/>
              </a:spcBef>
              <a:spcAft>
                <a:spcPts val="0"/>
              </a:spcAft>
              <a:buNone/>
            </a:pPr>
            <a:r>
              <a:rPr lang="en" sz="1000" dirty="0">
                <a:solidFill>
                  <a:srgbClr val="000000"/>
                </a:solidFill>
                <a:latin typeface="Oxygen"/>
                <a:ea typeface="Oxygen"/>
                <a:cs typeface="Oxygen"/>
                <a:sym typeface="Oxygen"/>
              </a:rPr>
              <a:t>38 	</a:t>
            </a:r>
            <a:r>
              <a:rPr lang="en" sz="1000" dirty="0" err="1">
                <a:solidFill>
                  <a:srgbClr val="000000"/>
                </a:solidFill>
                <a:latin typeface="Oxygen"/>
                <a:ea typeface="Oxygen"/>
                <a:cs typeface="Oxygen"/>
                <a:sym typeface="Oxygen"/>
              </a:rPr>
              <a:t>Sggarwal</a:t>
            </a:r>
            <a:r>
              <a:rPr lang="en" sz="1000" dirty="0">
                <a:solidFill>
                  <a:srgbClr val="000000"/>
                </a:solidFill>
                <a:latin typeface="Oxygen"/>
                <a:ea typeface="Oxygen"/>
                <a:cs typeface="Oxygen"/>
                <a:sym typeface="Oxygen"/>
              </a:rPr>
              <a:t>, S, et al. Dosing Medical Marijuana: Rational </a:t>
            </a:r>
            <a:r>
              <a:rPr lang="en" sz="1000" dirty="0" err="1">
                <a:solidFill>
                  <a:srgbClr val="000000"/>
                </a:solidFill>
                <a:latin typeface="Oxygen"/>
                <a:ea typeface="Oxygen"/>
                <a:cs typeface="Oxygen"/>
                <a:sym typeface="Oxygen"/>
              </a:rPr>
              <a:t>Guidlines</a:t>
            </a:r>
            <a:r>
              <a:rPr lang="en" sz="1000" dirty="0">
                <a:solidFill>
                  <a:srgbClr val="000000"/>
                </a:solidFill>
                <a:latin typeface="Oxygen"/>
                <a:ea typeface="Oxygen"/>
                <a:cs typeface="Oxygen"/>
                <a:sym typeface="Oxygen"/>
              </a:rPr>
              <a:t> on Trial in Washington State, </a:t>
            </a:r>
            <a:r>
              <a:rPr lang="en" sz="1000" dirty="0">
                <a:solidFill>
                  <a:srgbClr val="000000"/>
                </a:solidFill>
                <a:uFill>
                  <a:noFill/>
                </a:uFill>
                <a:latin typeface="Oxygen"/>
                <a:ea typeface="Oxygen"/>
                <a:cs typeface="Oxygen"/>
                <a:sym typeface="Oxygen"/>
                <a:hlinkClick r:id="rId3"/>
              </a:rPr>
              <a:t>MedGenMed</a:t>
            </a:r>
            <a:r>
              <a:rPr lang="en" sz="1000" dirty="0">
                <a:solidFill>
                  <a:srgbClr val="000000"/>
                </a:solidFill>
                <a:latin typeface="Oxygen"/>
                <a:ea typeface="Oxygen"/>
                <a:cs typeface="Oxygen"/>
                <a:sym typeface="Oxygen"/>
              </a:rPr>
              <a:t>. 2007; 9(3): 52.</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39	</a:t>
            </a:r>
            <a:r>
              <a:rPr lang="en" sz="1000" dirty="0">
                <a:solidFill>
                  <a:srgbClr val="000000"/>
                </a:solidFill>
                <a:highlight>
                  <a:srgbClr val="FFFFFF"/>
                </a:highlight>
                <a:latin typeface="Oxygen"/>
                <a:ea typeface="Oxygen"/>
                <a:cs typeface="Oxygen"/>
                <a:sym typeface="Oxygen"/>
              </a:rPr>
              <a:t>Ware MA, Wang T, Shapiro S, et al. Smoked cannabis for chronic neuropathic pain: a randomized controlled trial. CMAJ 2010;182:E694-701. </a:t>
            </a:r>
            <a:endParaRPr sz="1000" dirty="0">
              <a:solidFill>
                <a:srgbClr val="000000"/>
              </a:solidFill>
              <a:highlight>
                <a:srgbClr val="FFFFFF"/>
              </a:highlight>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highlight>
                  <a:srgbClr val="FFFFFF"/>
                </a:highlight>
                <a:latin typeface="Oxygen"/>
                <a:ea typeface="Oxygen"/>
                <a:cs typeface="Oxygen"/>
                <a:sym typeface="Oxygen"/>
              </a:rPr>
              <a:t>40.	Russo EB. Current Therapeutic Cannabis Controversies and Clinical Trial Design Issues. Front </a:t>
            </a:r>
            <a:r>
              <a:rPr lang="en" sz="1000" dirty="0" err="1">
                <a:solidFill>
                  <a:srgbClr val="000000"/>
                </a:solidFill>
                <a:highlight>
                  <a:srgbClr val="FFFFFF"/>
                </a:highlight>
                <a:latin typeface="Oxygen"/>
                <a:ea typeface="Oxygen"/>
                <a:cs typeface="Oxygen"/>
                <a:sym typeface="Oxygen"/>
              </a:rPr>
              <a:t>Pharmacol</a:t>
            </a:r>
            <a:r>
              <a:rPr lang="en" sz="1000" dirty="0">
                <a:solidFill>
                  <a:srgbClr val="000000"/>
                </a:solidFill>
                <a:highlight>
                  <a:srgbClr val="FFFFFF"/>
                </a:highlight>
                <a:latin typeface="Oxygen"/>
                <a:ea typeface="Oxygen"/>
                <a:cs typeface="Oxygen"/>
                <a:sym typeface="Oxygen"/>
              </a:rPr>
              <a:t> 2016;7:309. </a:t>
            </a:r>
            <a:endParaRPr sz="1000" dirty="0">
              <a:solidFill>
                <a:srgbClr val="000000"/>
              </a:solidFill>
              <a:highlight>
                <a:srgbClr val="FFFFFF"/>
              </a:highlight>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highlight>
                  <a:srgbClr val="FFFFFF"/>
                </a:highlight>
                <a:latin typeface="Oxygen"/>
                <a:ea typeface="Oxygen"/>
                <a:cs typeface="Oxygen"/>
                <a:sym typeface="Oxygen"/>
              </a:rPr>
              <a:t>41.	MacCallum CA, Russo EB. Practical considerations in medical cannabis administration and dosing. </a:t>
            </a:r>
            <a:r>
              <a:rPr lang="en" sz="1000" dirty="0" err="1">
                <a:solidFill>
                  <a:srgbClr val="000000"/>
                </a:solidFill>
                <a:highlight>
                  <a:srgbClr val="FFFFFF"/>
                </a:highlight>
                <a:latin typeface="Oxygen"/>
                <a:ea typeface="Oxygen"/>
                <a:cs typeface="Oxygen"/>
                <a:sym typeface="Oxygen"/>
              </a:rPr>
              <a:t>Eur</a:t>
            </a:r>
            <a:r>
              <a:rPr lang="en" sz="1000" dirty="0">
                <a:solidFill>
                  <a:srgbClr val="000000"/>
                </a:solidFill>
                <a:highlight>
                  <a:srgbClr val="FFFFFF"/>
                </a:highlight>
                <a:latin typeface="Oxygen"/>
                <a:ea typeface="Oxygen"/>
                <a:cs typeface="Oxygen"/>
                <a:sym typeface="Oxygen"/>
              </a:rPr>
              <a:t> J Intern Med 2018;49:12-9</a:t>
            </a:r>
            <a:endParaRPr sz="1000" dirty="0">
              <a:solidFill>
                <a:srgbClr val="000000"/>
              </a:solidFill>
              <a:highlight>
                <a:srgbClr val="FFFFFF"/>
              </a:highlight>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highlight>
                  <a:srgbClr val="FFFFFF"/>
                </a:highlight>
                <a:latin typeface="Oxygen"/>
                <a:ea typeface="Oxygen"/>
                <a:cs typeface="Oxygen"/>
                <a:sym typeface="Oxygen"/>
              </a:rPr>
              <a:t>42.	Cyr, Claude, et al. </a:t>
            </a:r>
            <a:r>
              <a:rPr lang="en" sz="1000" dirty="0">
                <a:solidFill>
                  <a:srgbClr val="000000"/>
                </a:solidFill>
                <a:latin typeface="Oxygen"/>
                <a:ea typeface="Oxygen"/>
                <a:cs typeface="Oxygen"/>
                <a:sym typeface="Oxygen"/>
              </a:rPr>
              <a:t>Cannabis in palliative care: current challenges and practical recommendations, Annals of Palliative Medicine, </a:t>
            </a:r>
            <a:br>
              <a:rPr lang="en" sz="1000" dirty="0">
                <a:solidFill>
                  <a:srgbClr val="000000"/>
                </a:solidFill>
                <a:latin typeface="Oxygen"/>
                <a:ea typeface="Oxygen"/>
                <a:cs typeface="Oxygen"/>
                <a:sym typeface="Oxygen"/>
              </a:rPr>
            </a:br>
            <a:r>
              <a:rPr lang="en" sz="1000" dirty="0">
                <a:solidFill>
                  <a:srgbClr val="000000"/>
                </a:solidFill>
                <a:highlight>
                  <a:srgbClr val="FFFFFF"/>
                </a:highlight>
                <a:uFill>
                  <a:noFill/>
                </a:uFill>
                <a:latin typeface="Oxygen"/>
                <a:ea typeface="Oxygen"/>
                <a:cs typeface="Oxygen"/>
                <a:sym typeface="Oxygen"/>
                <a:hlinkClick r:id="rId4"/>
              </a:rPr>
              <a:t>Vol 7, No 4 (October 2018) </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43. 	Terry, l, Oregon's Death with Dignity: Barriers remain 20 years later, The Oregonian, Oct 27, 2017. </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latin typeface="Oxygen"/>
                <a:ea typeface="Oxygen"/>
                <a:cs typeface="Oxygen"/>
                <a:sym typeface="Oxygen"/>
              </a:rPr>
              <a:t>44.	</a:t>
            </a:r>
            <a:r>
              <a:rPr lang="en" sz="1000" dirty="0" err="1">
                <a:solidFill>
                  <a:srgbClr val="000000"/>
                </a:solidFill>
                <a:latin typeface="Oxygen"/>
                <a:ea typeface="Oxygen"/>
                <a:cs typeface="Oxygen"/>
                <a:sym typeface="Oxygen"/>
              </a:rPr>
              <a:t>Assoc</a:t>
            </a:r>
            <a:r>
              <a:rPr lang="en" sz="1000" dirty="0">
                <a:solidFill>
                  <a:srgbClr val="000000"/>
                </a:solidFill>
                <a:latin typeface="Oxygen"/>
                <a:ea typeface="Oxygen"/>
                <a:cs typeface="Oxygen"/>
                <a:sym typeface="Oxygen"/>
              </a:rPr>
              <a:t> of American Medical Colleges, 2017 State Physician Workforce Data Book, Oregon. </a:t>
            </a:r>
            <a:endParaRPr sz="1000" dirty="0">
              <a:solidFill>
                <a:srgbClr val="000000"/>
              </a:solidFill>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latin typeface="Oxygen"/>
                <a:ea typeface="Oxygen"/>
                <a:cs typeface="Oxygen"/>
                <a:sym typeface="Oxygen"/>
              </a:rPr>
              <a:t>45.	</a:t>
            </a:r>
            <a:r>
              <a:rPr lang="en" sz="1000" dirty="0" err="1">
                <a:solidFill>
                  <a:schemeClr val="dk1"/>
                </a:solidFill>
                <a:highlight>
                  <a:srgbClr val="FFFFFF"/>
                </a:highlight>
                <a:latin typeface="Oxygen"/>
                <a:ea typeface="Oxygen"/>
                <a:cs typeface="Oxygen"/>
                <a:sym typeface="Oxygen"/>
              </a:rPr>
              <a:t>Iglewicz</a:t>
            </a:r>
            <a:r>
              <a:rPr lang="en" sz="1000" dirty="0">
                <a:solidFill>
                  <a:schemeClr val="dk1"/>
                </a:solidFill>
                <a:highlight>
                  <a:srgbClr val="FFFFFF"/>
                </a:highlight>
                <a:latin typeface="Oxygen"/>
                <a:ea typeface="Oxygen"/>
                <a:cs typeface="Oxygen"/>
                <a:sym typeface="Oxygen"/>
              </a:rPr>
              <a:t> A, Morrison K, </a:t>
            </a:r>
            <a:r>
              <a:rPr lang="en" sz="1000" dirty="0" err="1">
                <a:solidFill>
                  <a:schemeClr val="dk1"/>
                </a:solidFill>
                <a:highlight>
                  <a:srgbClr val="FFFFFF"/>
                </a:highlight>
                <a:latin typeface="Oxygen"/>
                <a:ea typeface="Oxygen"/>
                <a:cs typeface="Oxygen"/>
                <a:sym typeface="Oxygen"/>
              </a:rPr>
              <a:t>Nelesen</a:t>
            </a:r>
            <a:r>
              <a:rPr lang="en" sz="1000" dirty="0">
                <a:solidFill>
                  <a:schemeClr val="dk1"/>
                </a:solidFill>
                <a:highlight>
                  <a:srgbClr val="FFFFFF"/>
                </a:highlight>
                <a:latin typeface="Oxygen"/>
                <a:ea typeface="Oxygen"/>
                <a:cs typeface="Oxygen"/>
                <a:sym typeface="Oxygen"/>
              </a:rPr>
              <a:t> RA, et al. : Ketamine for the treatment of depression in patients receiving hospice care: A retrospective medical record review of thirty-one cases. Psychosomatics 2015;56:329–337</a:t>
            </a:r>
            <a:endParaRPr sz="1000" dirty="0">
              <a:solidFill>
                <a:schemeClr val="dk1"/>
              </a:solidFill>
              <a:highlight>
                <a:srgbClr val="FFFFFF"/>
              </a:highlight>
              <a:latin typeface="Oxygen"/>
              <a:ea typeface="Oxygen"/>
              <a:cs typeface="Oxygen"/>
              <a:sym typeface="Oxygen"/>
            </a:endParaRPr>
          </a:p>
          <a:p>
            <a:pPr marL="274320" lvl="0" indent="-274320" algn="l" rtl="0">
              <a:spcBef>
                <a:spcPts val="1600"/>
              </a:spcBef>
              <a:spcAft>
                <a:spcPts val="0"/>
              </a:spcAft>
              <a:buNone/>
            </a:pPr>
            <a:r>
              <a:rPr lang="en" sz="1000" dirty="0">
                <a:solidFill>
                  <a:schemeClr val="dk1"/>
                </a:solidFill>
                <a:highlight>
                  <a:srgbClr val="FFFFFF"/>
                </a:highlight>
                <a:latin typeface="Oxygen"/>
                <a:ea typeface="Oxygen"/>
                <a:cs typeface="Oxygen"/>
                <a:sym typeface="Oxygen"/>
              </a:rPr>
              <a:t>46.	</a:t>
            </a:r>
            <a:r>
              <a:rPr lang="en" sz="1000" dirty="0" err="1">
                <a:solidFill>
                  <a:schemeClr val="dk1"/>
                </a:solidFill>
                <a:highlight>
                  <a:srgbClr val="FFFFFF"/>
                </a:highlight>
                <a:latin typeface="Oxygen"/>
                <a:ea typeface="Oxygen"/>
                <a:cs typeface="Oxygen"/>
                <a:sym typeface="Oxygen"/>
              </a:rPr>
              <a:t>Mithoefer</a:t>
            </a:r>
            <a:r>
              <a:rPr lang="en" sz="1000" dirty="0">
                <a:solidFill>
                  <a:schemeClr val="dk1"/>
                </a:solidFill>
                <a:highlight>
                  <a:srgbClr val="FFFFFF"/>
                </a:highlight>
                <a:latin typeface="Oxygen"/>
                <a:ea typeface="Oxygen"/>
                <a:cs typeface="Oxygen"/>
                <a:sym typeface="Oxygen"/>
              </a:rPr>
              <a:t> MC, </a:t>
            </a:r>
            <a:r>
              <a:rPr lang="en" sz="1000" dirty="0" err="1">
                <a:solidFill>
                  <a:schemeClr val="dk1"/>
                </a:solidFill>
                <a:highlight>
                  <a:srgbClr val="FFFFFF"/>
                </a:highlight>
                <a:latin typeface="Oxygen"/>
                <a:ea typeface="Oxygen"/>
                <a:cs typeface="Oxygen"/>
                <a:sym typeface="Oxygen"/>
              </a:rPr>
              <a:t>Grob</a:t>
            </a:r>
            <a:r>
              <a:rPr lang="en" sz="1000" dirty="0">
                <a:solidFill>
                  <a:schemeClr val="dk1"/>
                </a:solidFill>
                <a:highlight>
                  <a:srgbClr val="FFFFFF"/>
                </a:highlight>
                <a:latin typeface="Oxygen"/>
                <a:ea typeface="Oxygen"/>
                <a:cs typeface="Oxygen"/>
                <a:sym typeface="Oxygen"/>
              </a:rPr>
              <a:t> CS, Brewerton TD: Novel psychopharmacological therapies for psychiatric disorders: Psilocybin and MDMA. </a:t>
            </a:r>
            <a:br>
              <a:rPr lang="en" sz="1000" dirty="0">
                <a:solidFill>
                  <a:schemeClr val="dk1"/>
                </a:solidFill>
                <a:highlight>
                  <a:srgbClr val="FFFFFF"/>
                </a:highlight>
                <a:latin typeface="Oxygen"/>
                <a:ea typeface="Oxygen"/>
                <a:cs typeface="Oxygen"/>
                <a:sym typeface="Oxygen"/>
              </a:rPr>
            </a:br>
            <a:r>
              <a:rPr lang="en" sz="1000" dirty="0">
                <a:solidFill>
                  <a:schemeClr val="dk1"/>
                </a:solidFill>
                <a:highlight>
                  <a:srgbClr val="FFFFFF"/>
                </a:highlight>
                <a:latin typeface="Oxygen"/>
                <a:ea typeface="Oxygen"/>
                <a:cs typeface="Oxygen"/>
                <a:sym typeface="Oxygen"/>
              </a:rPr>
              <a:t>Lancet Psychiatry 2016;3:481–488</a:t>
            </a:r>
            <a:endParaRPr sz="1000" dirty="0">
              <a:solidFill>
                <a:schemeClr val="dk1"/>
              </a:solidFill>
              <a:highlight>
                <a:srgbClr val="FFFFFF"/>
              </a:highlight>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r>
              <a:rPr lang="en" sz="1000" dirty="0">
                <a:solidFill>
                  <a:schemeClr val="dk1"/>
                </a:solidFill>
                <a:highlight>
                  <a:srgbClr val="FFFFFF"/>
                </a:highlight>
                <a:latin typeface="Oxygen"/>
                <a:ea typeface="Oxygen"/>
                <a:cs typeface="Oxygen"/>
                <a:sym typeface="Oxygen"/>
              </a:rPr>
              <a:t>47.	Sessa B: MDMA and PTSD treatment: “PTSD: From novel pathophysiology to innovative therapeutics”. </a:t>
            </a:r>
            <a:r>
              <a:rPr lang="en" sz="1000" dirty="0" err="1">
                <a:solidFill>
                  <a:schemeClr val="dk1"/>
                </a:solidFill>
                <a:highlight>
                  <a:srgbClr val="FFFFFF"/>
                </a:highlight>
                <a:latin typeface="Oxygen"/>
                <a:ea typeface="Oxygen"/>
                <a:cs typeface="Oxygen"/>
                <a:sym typeface="Oxygen"/>
              </a:rPr>
              <a:t>Neurosci</a:t>
            </a:r>
            <a:r>
              <a:rPr lang="en" sz="1000" dirty="0">
                <a:solidFill>
                  <a:schemeClr val="dk1"/>
                </a:solidFill>
                <a:highlight>
                  <a:srgbClr val="FFFFFF"/>
                </a:highlight>
                <a:latin typeface="Oxygen"/>
                <a:ea typeface="Oxygen"/>
                <a:cs typeface="Oxygen"/>
                <a:sym typeface="Oxygen"/>
              </a:rPr>
              <a:t> Lett 2017;649:176–180</a:t>
            </a:r>
            <a:endParaRPr sz="1000" dirty="0">
              <a:solidFill>
                <a:schemeClr val="dk1"/>
              </a:solidFill>
              <a:highlight>
                <a:srgbClr val="FFFFFF"/>
              </a:highlight>
              <a:latin typeface="Oxygen"/>
              <a:ea typeface="Oxygen"/>
              <a:cs typeface="Oxygen"/>
              <a:sym typeface="Oxygen"/>
            </a:endParaRPr>
          </a:p>
          <a:p>
            <a:pPr marL="274320" lvl="0" indent="-274320" algn="l" rtl="0">
              <a:spcBef>
                <a:spcPts val="1600"/>
              </a:spcBef>
              <a:spcAft>
                <a:spcPts val="0"/>
              </a:spcAft>
              <a:buClr>
                <a:schemeClr val="dk1"/>
              </a:buClr>
              <a:buSzPts val="1100"/>
              <a:buFont typeface="Arial"/>
              <a:buNone/>
            </a:pPr>
            <a:endParaRPr sz="1000" dirty="0">
              <a:solidFill>
                <a:schemeClr val="dk1"/>
              </a:solidFill>
              <a:highlight>
                <a:srgbClr val="FFFFFF"/>
              </a:highlight>
              <a:latin typeface="Oxygen"/>
              <a:ea typeface="Oxygen"/>
              <a:cs typeface="Oxygen"/>
              <a:sym typeface="Oxygen"/>
            </a:endParaRPr>
          </a:p>
          <a:p>
            <a:pPr marL="274320" lvl="0" indent="-274320" algn="l" rtl="0">
              <a:spcBef>
                <a:spcPts val="1600"/>
              </a:spcBef>
              <a:spcAft>
                <a:spcPts val="1600"/>
              </a:spcAft>
              <a:buNone/>
            </a:pPr>
            <a:endParaRPr sz="1000" dirty="0">
              <a:solidFill>
                <a:srgbClr val="000000"/>
              </a:solidFill>
              <a:latin typeface="Oxygen"/>
              <a:ea typeface="Oxygen"/>
              <a:cs typeface="Oxygen"/>
              <a:sym typeface="Oxyge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5"/>
          <p:cNvSpPr txBox="1">
            <a:spLocks noGrp="1"/>
          </p:cNvSpPr>
          <p:nvPr>
            <p:ph type="body" idx="4294967295"/>
          </p:nvPr>
        </p:nvSpPr>
        <p:spPr>
          <a:xfrm>
            <a:off x="457200" y="274320"/>
            <a:ext cx="8521700" cy="4164012"/>
          </a:xfrm>
          <a:prstGeom prst="rect">
            <a:avLst/>
          </a:prstGeom>
        </p:spPr>
        <p:txBody>
          <a:bodyPr spcFirstLastPara="1" wrap="square" lIns="91425" tIns="91425" rIns="91425" bIns="91425" anchor="t" anchorCtr="0">
            <a:noAutofit/>
          </a:bodyPr>
          <a:lstStyle/>
          <a:p>
            <a:pPr marL="274320" lvl="0" indent="-274320" algn="l" rtl="0">
              <a:spcBef>
                <a:spcPts val="1600"/>
              </a:spcBef>
              <a:spcAft>
                <a:spcPts val="0"/>
              </a:spcAft>
              <a:buNone/>
            </a:pPr>
            <a:r>
              <a:rPr lang="en" sz="1000" dirty="0">
                <a:solidFill>
                  <a:srgbClr val="000000"/>
                </a:solidFill>
                <a:highlight>
                  <a:srgbClr val="FFFFFF"/>
                </a:highlight>
                <a:latin typeface="Oxygen"/>
                <a:ea typeface="Oxygen"/>
                <a:cs typeface="Oxygen"/>
                <a:sym typeface="Oxygen"/>
              </a:rPr>
              <a:t>48.	</a:t>
            </a:r>
            <a:r>
              <a:rPr lang="en" sz="1000" dirty="0" err="1">
                <a:solidFill>
                  <a:srgbClr val="000000"/>
                </a:solidFill>
                <a:highlight>
                  <a:srgbClr val="FFFFFF"/>
                </a:highlight>
                <a:latin typeface="Oxygen"/>
                <a:ea typeface="Oxygen"/>
                <a:cs typeface="Oxygen"/>
                <a:sym typeface="Oxygen"/>
              </a:rPr>
              <a:t>Byock</a:t>
            </a:r>
            <a:r>
              <a:rPr lang="en" sz="1000" dirty="0">
                <a:solidFill>
                  <a:srgbClr val="000000"/>
                </a:solidFill>
                <a:highlight>
                  <a:srgbClr val="FFFFFF"/>
                </a:highlight>
                <a:latin typeface="Oxygen"/>
                <a:ea typeface="Oxygen"/>
                <a:cs typeface="Oxygen"/>
                <a:sym typeface="Oxygen"/>
              </a:rPr>
              <a:t>, I, </a:t>
            </a:r>
            <a:r>
              <a:rPr lang="en" sz="1000" dirty="0">
                <a:solidFill>
                  <a:srgbClr val="000000"/>
                </a:solidFill>
                <a:latin typeface="Oxygen"/>
                <a:ea typeface="Oxygen"/>
                <a:cs typeface="Oxygen"/>
                <a:sym typeface="Oxygen"/>
              </a:rPr>
              <a:t>Taking Psychedelics Seriously, </a:t>
            </a:r>
            <a:r>
              <a:rPr lang="en" sz="1000" dirty="0">
                <a:solidFill>
                  <a:srgbClr val="000000"/>
                </a:solidFill>
                <a:highlight>
                  <a:srgbClr val="FFFFFF"/>
                </a:highlight>
                <a:uFill>
                  <a:noFill/>
                </a:uFill>
                <a:latin typeface="Oxygen"/>
                <a:ea typeface="Oxygen"/>
                <a:cs typeface="Oxygen"/>
                <a:sym typeface="Oxygen"/>
                <a:hlinkClick r:id="rId3"/>
              </a:rPr>
              <a:t>J Palliat Med</a:t>
            </a:r>
            <a:r>
              <a:rPr lang="en" sz="1000" dirty="0">
                <a:solidFill>
                  <a:srgbClr val="000000"/>
                </a:solidFill>
                <a:highlight>
                  <a:srgbClr val="FFFFFF"/>
                </a:highlight>
                <a:latin typeface="Oxygen"/>
                <a:ea typeface="Oxygen"/>
                <a:cs typeface="Oxygen"/>
                <a:sym typeface="Oxygen"/>
              </a:rPr>
              <a:t>. 2018 Apr 1; 21(4): 417–421</a:t>
            </a:r>
            <a:endParaRPr sz="1000" dirty="0">
              <a:solidFill>
                <a:srgbClr val="000000"/>
              </a:solidFill>
              <a:highlight>
                <a:srgbClr val="FFFFFF"/>
              </a:highlight>
              <a:latin typeface="Oxygen"/>
              <a:ea typeface="Oxygen"/>
              <a:cs typeface="Oxygen"/>
              <a:sym typeface="Oxygen"/>
            </a:endParaRPr>
          </a:p>
          <a:p>
            <a:pPr marL="274320" lvl="0" indent="-274320" algn="l" rtl="0">
              <a:spcBef>
                <a:spcPts val="1600"/>
              </a:spcBef>
              <a:spcAft>
                <a:spcPts val="0"/>
              </a:spcAft>
              <a:buNone/>
            </a:pPr>
            <a:r>
              <a:rPr lang="en" sz="1000" dirty="0">
                <a:solidFill>
                  <a:srgbClr val="000000"/>
                </a:solidFill>
                <a:highlight>
                  <a:srgbClr val="FFFFFF"/>
                </a:highlight>
                <a:latin typeface="Oxygen"/>
                <a:ea typeface="Oxygen"/>
                <a:cs typeface="Oxygen"/>
                <a:sym typeface="Oxygen"/>
              </a:rPr>
              <a:t>49. 	</a:t>
            </a:r>
            <a:r>
              <a:rPr lang="en" sz="1000" dirty="0" err="1">
                <a:solidFill>
                  <a:srgbClr val="000000"/>
                </a:solidFill>
                <a:highlight>
                  <a:srgbClr val="FFFFFF"/>
                </a:highlight>
                <a:latin typeface="Oxygen"/>
                <a:ea typeface="Oxygen"/>
                <a:cs typeface="Oxygen"/>
                <a:sym typeface="Oxygen"/>
              </a:rPr>
              <a:t>Lopinzi</a:t>
            </a:r>
            <a:r>
              <a:rPr lang="en" sz="1000" dirty="0">
                <a:solidFill>
                  <a:srgbClr val="000000"/>
                </a:solidFill>
                <a:highlight>
                  <a:srgbClr val="FFFFFF"/>
                </a:highlight>
                <a:latin typeface="Oxygen"/>
                <a:ea typeface="Oxygen"/>
                <a:cs typeface="Oxygen"/>
                <a:sym typeface="Oxygen"/>
              </a:rPr>
              <a:t>, C, </a:t>
            </a:r>
            <a:r>
              <a:rPr lang="en" sz="1000" dirty="0" err="1">
                <a:solidFill>
                  <a:srgbClr val="000000"/>
                </a:solidFill>
                <a:highlight>
                  <a:srgbClr val="FFFFFF"/>
                </a:highlight>
                <a:latin typeface="Oxygen"/>
                <a:ea typeface="Oxygen"/>
                <a:cs typeface="Oxygen"/>
                <a:sym typeface="Oxygen"/>
              </a:rPr>
              <a:t>Jatoi</a:t>
            </a:r>
            <a:r>
              <a:rPr lang="en" sz="1000" dirty="0">
                <a:solidFill>
                  <a:srgbClr val="000000"/>
                </a:solidFill>
                <a:highlight>
                  <a:srgbClr val="FFFFFF"/>
                </a:highlight>
                <a:latin typeface="Oxygen"/>
                <a:ea typeface="Oxygen"/>
                <a:cs typeface="Oxygen"/>
                <a:sym typeface="Oxygen"/>
              </a:rPr>
              <a:t>, A </a:t>
            </a:r>
            <a:r>
              <a:rPr lang="en" sz="1000" dirty="0">
                <a:solidFill>
                  <a:srgbClr val="000000"/>
                </a:solidFill>
                <a:highlight>
                  <a:schemeClr val="lt1"/>
                </a:highlight>
                <a:latin typeface="Oxygen"/>
                <a:ea typeface="Oxygen"/>
                <a:cs typeface="Oxygen"/>
                <a:sym typeface="Oxygen"/>
              </a:rPr>
              <a:t> </a:t>
            </a:r>
            <a:r>
              <a:rPr lang="en" sz="1000" dirty="0">
                <a:solidFill>
                  <a:srgbClr val="000000"/>
                </a:solidFill>
                <a:latin typeface="Oxygen"/>
                <a:ea typeface="Oxygen"/>
                <a:cs typeface="Oxygen"/>
                <a:sym typeface="Oxygen"/>
              </a:rPr>
              <a:t>Pharmacologic management of cancer anorexia/cachexia, </a:t>
            </a:r>
            <a:r>
              <a:rPr lang="en" sz="1000" dirty="0" err="1">
                <a:solidFill>
                  <a:srgbClr val="000000"/>
                </a:solidFill>
                <a:latin typeface="Oxygen"/>
                <a:ea typeface="Oxygen"/>
                <a:cs typeface="Oxygen"/>
                <a:sym typeface="Oxygen"/>
              </a:rPr>
              <a:t>Uptodate</a:t>
            </a:r>
            <a:r>
              <a:rPr lang="en" sz="1000" dirty="0">
                <a:solidFill>
                  <a:srgbClr val="000000"/>
                </a:solidFill>
                <a:latin typeface="Oxygen"/>
                <a:ea typeface="Oxygen"/>
                <a:cs typeface="Oxygen"/>
                <a:sym typeface="Oxygen"/>
              </a:rPr>
              <a:t> August 2018. </a:t>
            </a:r>
            <a:endParaRPr sz="1000" dirty="0">
              <a:solidFill>
                <a:srgbClr val="000000"/>
              </a:solidFill>
              <a:latin typeface="Oxygen"/>
              <a:ea typeface="Oxygen"/>
              <a:cs typeface="Oxygen"/>
              <a:sym typeface="Oxygen"/>
            </a:endParaRPr>
          </a:p>
          <a:p>
            <a:pPr marL="274320" lvl="0" indent="-274320" algn="l" rtl="0">
              <a:spcBef>
                <a:spcPts val="1600"/>
              </a:spcBef>
              <a:spcAft>
                <a:spcPts val="1600"/>
              </a:spcAft>
              <a:buNone/>
            </a:pPr>
            <a:r>
              <a:rPr lang="en" sz="1000" dirty="0">
                <a:solidFill>
                  <a:srgbClr val="000000"/>
                </a:solidFill>
                <a:latin typeface="Oxygen"/>
                <a:ea typeface="Oxygen"/>
                <a:cs typeface="Oxygen"/>
                <a:sym typeface="Oxygen"/>
              </a:rPr>
              <a:t>50.	</a:t>
            </a:r>
            <a:r>
              <a:rPr lang="en" sz="1000" dirty="0" err="1">
                <a:solidFill>
                  <a:srgbClr val="303030"/>
                </a:solidFill>
                <a:highlight>
                  <a:srgbClr val="FFFFFF"/>
                </a:highlight>
                <a:latin typeface="Oxygen"/>
                <a:ea typeface="Oxygen"/>
                <a:cs typeface="Oxygen"/>
                <a:sym typeface="Oxygen"/>
              </a:rPr>
              <a:t>Sekar</a:t>
            </a:r>
            <a:r>
              <a:rPr lang="en" sz="1000" dirty="0">
                <a:solidFill>
                  <a:srgbClr val="303030"/>
                </a:solidFill>
                <a:highlight>
                  <a:srgbClr val="FFFFFF"/>
                </a:highlight>
                <a:latin typeface="Oxygen"/>
                <a:ea typeface="Oxygen"/>
                <a:cs typeface="Oxygen"/>
                <a:sym typeface="Oxygen"/>
              </a:rPr>
              <a:t> K, Pack A. </a:t>
            </a:r>
            <a:r>
              <a:rPr lang="en" sz="1000" dirty="0" err="1">
                <a:solidFill>
                  <a:srgbClr val="303030"/>
                </a:solidFill>
                <a:highlight>
                  <a:srgbClr val="FFFFFF"/>
                </a:highlight>
                <a:latin typeface="Oxygen"/>
                <a:ea typeface="Oxygen"/>
                <a:cs typeface="Oxygen"/>
                <a:sym typeface="Oxygen"/>
              </a:rPr>
              <a:t>Epidiolex</a:t>
            </a:r>
            <a:r>
              <a:rPr lang="en" sz="1000" dirty="0">
                <a:solidFill>
                  <a:srgbClr val="303030"/>
                </a:solidFill>
                <a:highlight>
                  <a:srgbClr val="FFFFFF"/>
                </a:highlight>
                <a:latin typeface="Oxygen"/>
                <a:ea typeface="Oxygen"/>
                <a:cs typeface="Oxygen"/>
                <a:sym typeface="Oxygen"/>
              </a:rPr>
              <a:t> as adjunct therapy for treatment of refractory epilepsy: a comprehensive review with a focus on adverse effects. </a:t>
            </a:r>
            <a:r>
              <a:rPr lang="en" sz="1000" i="1" dirty="0">
                <a:solidFill>
                  <a:srgbClr val="303030"/>
                </a:solidFill>
                <a:highlight>
                  <a:srgbClr val="FFFFFF"/>
                </a:highlight>
                <a:latin typeface="Oxygen"/>
                <a:ea typeface="Oxygen"/>
                <a:cs typeface="Oxygen"/>
                <a:sym typeface="Oxygen"/>
              </a:rPr>
              <a:t>F1000Res</a:t>
            </a:r>
            <a:r>
              <a:rPr lang="en" sz="1000" dirty="0">
                <a:solidFill>
                  <a:srgbClr val="303030"/>
                </a:solidFill>
                <a:highlight>
                  <a:srgbClr val="FFFFFF"/>
                </a:highlight>
                <a:latin typeface="Oxygen"/>
                <a:ea typeface="Oxygen"/>
                <a:cs typeface="Oxygen"/>
                <a:sym typeface="Oxygen"/>
              </a:rPr>
              <a:t>. 2019;8:F1000 Faculty Rev-234. Published 2019 Feb 28</a:t>
            </a:r>
            <a:endParaRPr sz="1000" dirty="0">
              <a:solidFill>
                <a:srgbClr val="000000"/>
              </a:solidFill>
              <a:latin typeface="Oxygen"/>
              <a:ea typeface="Oxygen"/>
              <a:cs typeface="Oxygen"/>
              <a:sym typeface="Oxyge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133350" y="254525"/>
            <a:ext cx="10839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solidFill>
                  <a:srgbClr val="000000"/>
                </a:solidFill>
                <a:latin typeface="El Messiri"/>
                <a:ea typeface="El Messiri"/>
                <a:cs typeface="El Messiri"/>
                <a:sym typeface="El Messiri"/>
              </a:rPr>
              <a:t>Withholding or Withdrawing treatments</a:t>
            </a:r>
            <a:endParaRPr sz="3600" b="1" dirty="0">
              <a:solidFill>
                <a:srgbClr val="000000"/>
              </a:solidFill>
              <a:latin typeface="El Messiri"/>
              <a:ea typeface="El Messiri"/>
              <a:cs typeface="El Messiri"/>
              <a:sym typeface="El Messiri"/>
            </a:endParaRPr>
          </a:p>
        </p:txBody>
      </p:sp>
      <p:sp>
        <p:nvSpPr>
          <p:cNvPr id="97" name="Google Shape;97;p20"/>
          <p:cNvSpPr txBox="1">
            <a:spLocks noGrp="1"/>
          </p:cNvSpPr>
          <p:nvPr>
            <p:ph type="body" idx="1"/>
          </p:nvPr>
        </p:nvSpPr>
        <p:spPr>
          <a:xfrm>
            <a:off x="311700" y="956400"/>
            <a:ext cx="8520600" cy="404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dirty="0">
                <a:solidFill>
                  <a:srgbClr val="000000"/>
                </a:solidFill>
                <a:latin typeface="Oxygen"/>
                <a:ea typeface="Oxygen"/>
                <a:cs typeface="Oxygen"/>
                <a:sym typeface="Oxygen"/>
              </a:rPr>
              <a:t>Patient Autonomy</a:t>
            </a:r>
            <a:endParaRPr sz="2400" b="1" dirty="0">
              <a:solidFill>
                <a:srgbClr val="000000"/>
              </a:solidFill>
              <a:latin typeface="Oxygen"/>
              <a:ea typeface="Oxygen"/>
              <a:cs typeface="Oxygen"/>
              <a:sym typeface="Oxygen"/>
            </a:endParaRPr>
          </a:p>
          <a:p>
            <a:pPr marL="0" lvl="0" indent="0" rtl="0">
              <a:spcBef>
                <a:spcPts val="1600"/>
              </a:spcBef>
              <a:spcAft>
                <a:spcPts val="0"/>
              </a:spcAft>
              <a:buNone/>
            </a:pPr>
            <a:r>
              <a:rPr lang="en" dirty="0">
                <a:solidFill>
                  <a:srgbClr val="000000"/>
                </a:solidFill>
                <a:latin typeface="Oxygen"/>
                <a:ea typeface="Oxygen"/>
                <a:cs typeface="Oxygen"/>
                <a:sym typeface="Oxygen"/>
              </a:rPr>
              <a:t>Any adult with mental capacity is free to reject any form of medical treatment including life-sustaining treatments. </a:t>
            </a:r>
            <a:endParaRPr dirty="0">
              <a:solidFill>
                <a:srgbClr val="000000"/>
              </a:solidFill>
              <a:latin typeface="Oxygen"/>
              <a:ea typeface="Oxygen"/>
              <a:cs typeface="Oxygen"/>
              <a:sym typeface="Oxygen"/>
            </a:endParaRPr>
          </a:p>
          <a:p>
            <a:pPr marL="0" lvl="0" indent="0" rtl="0">
              <a:spcBef>
                <a:spcPts val="1600"/>
              </a:spcBef>
              <a:spcAft>
                <a:spcPts val="0"/>
              </a:spcAft>
              <a:buNone/>
            </a:pPr>
            <a:r>
              <a:rPr lang="en" dirty="0">
                <a:solidFill>
                  <a:srgbClr val="000000"/>
                </a:solidFill>
                <a:latin typeface="Oxygen"/>
                <a:ea typeface="Oxygen"/>
                <a:cs typeface="Oxygen"/>
                <a:sym typeface="Oxygen"/>
              </a:rPr>
              <a:t>The decision to withhold and withdraw treatments are considered legally and ethically equal. </a:t>
            </a:r>
            <a:endParaRPr dirty="0">
              <a:solidFill>
                <a:srgbClr val="000000"/>
              </a:solidFill>
              <a:latin typeface="Oxygen"/>
              <a:ea typeface="Oxygen"/>
              <a:cs typeface="Oxygen"/>
              <a:sym typeface="Oxygen"/>
            </a:endParaRPr>
          </a:p>
          <a:p>
            <a:pPr marL="0" lvl="0" indent="0" rtl="0">
              <a:spcBef>
                <a:spcPts val="1600"/>
              </a:spcBef>
              <a:spcAft>
                <a:spcPts val="1600"/>
              </a:spcAft>
              <a:buNone/>
            </a:pPr>
            <a:r>
              <a:rPr lang="en" dirty="0">
                <a:solidFill>
                  <a:srgbClr val="000000"/>
                </a:solidFill>
                <a:latin typeface="Oxygen"/>
                <a:ea typeface="Oxygen"/>
                <a:cs typeface="Oxygen"/>
                <a:sym typeface="Oxygen"/>
              </a:rPr>
              <a:t>SCOTUS has recognized that withdrawal of care is NOT equivalent to physician assisted suicide. “When a patient refuses life sustaining medical treatment he dies from a underlying fatal disease or pathology. If a </a:t>
            </a:r>
            <a:r>
              <a:rPr lang="en" dirty="0" err="1">
                <a:solidFill>
                  <a:srgbClr val="000000"/>
                </a:solidFill>
                <a:latin typeface="Oxygen"/>
                <a:ea typeface="Oxygen"/>
                <a:cs typeface="Oxygen"/>
                <a:sym typeface="Oxygen"/>
              </a:rPr>
              <a:t>pt</a:t>
            </a:r>
            <a:r>
              <a:rPr lang="en" dirty="0">
                <a:solidFill>
                  <a:srgbClr val="000000"/>
                </a:solidFill>
                <a:latin typeface="Oxygen"/>
                <a:ea typeface="Oxygen"/>
                <a:cs typeface="Oxygen"/>
                <a:sym typeface="Oxygen"/>
              </a:rPr>
              <a:t> ingests a lethal medication prescribed by a physician he is killed by that medication.”</a:t>
            </a:r>
            <a:r>
              <a:rPr lang="en" baseline="30000" dirty="0">
                <a:solidFill>
                  <a:srgbClr val="000000"/>
                </a:solidFill>
                <a:latin typeface="Oxygen"/>
                <a:ea typeface="Oxygen"/>
                <a:cs typeface="Oxygen"/>
                <a:sym typeface="Oxygen"/>
              </a:rPr>
              <a:t>2</a:t>
            </a:r>
            <a:endParaRPr dirty="0">
              <a:solidFill>
                <a:srgbClr val="000000"/>
              </a:solidFill>
              <a:latin typeface="Oxygen"/>
              <a:ea typeface="Oxygen"/>
              <a:cs typeface="Oxygen"/>
              <a:sym typeface="Oxyge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274320" y="27432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100" b="1" dirty="0">
                <a:latin typeface="El Messiri"/>
                <a:ea typeface="El Messiri"/>
                <a:cs typeface="El Messiri"/>
                <a:sym typeface="El Messiri"/>
              </a:rPr>
              <a:t>Withholding or Withdrawal of Care</a:t>
            </a:r>
            <a:endParaRPr sz="4100" b="1" dirty="0">
              <a:latin typeface="El Messiri"/>
              <a:ea typeface="El Messiri"/>
              <a:cs typeface="El Messiri"/>
              <a:sym typeface="El Messiri"/>
            </a:endParaRPr>
          </a:p>
        </p:txBody>
      </p:sp>
      <p:sp>
        <p:nvSpPr>
          <p:cNvPr id="103" name="Google Shape;103;p21"/>
          <p:cNvSpPr txBox="1">
            <a:spLocks noGrp="1"/>
          </p:cNvSpPr>
          <p:nvPr>
            <p:ph type="body" idx="1"/>
          </p:nvPr>
        </p:nvSpPr>
        <p:spPr>
          <a:xfrm>
            <a:off x="274320" y="1017476"/>
            <a:ext cx="8261227" cy="35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0000"/>
                </a:solidFill>
                <a:latin typeface="Oxygen"/>
                <a:ea typeface="Oxygen"/>
                <a:cs typeface="Oxygen"/>
                <a:sym typeface="Oxygen"/>
              </a:rPr>
              <a:t>Initiating a treatment does not mandate continued use. </a:t>
            </a:r>
            <a:endParaRPr sz="2400" dirty="0">
              <a:solidFill>
                <a:srgbClr val="000000"/>
              </a:solidFill>
              <a:latin typeface="Oxygen"/>
              <a:ea typeface="Oxygen"/>
              <a:cs typeface="Oxygen"/>
              <a:sym typeface="Oxygen"/>
            </a:endParaRPr>
          </a:p>
          <a:p>
            <a:pPr marL="0" lvl="0" indent="0" algn="l" rtl="0">
              <a:spcBef>
                <a:spcPts val="1600"/>
              </a:spcBef>
              <a:spcAft>
                <a:spcPts val="0"/>
              </a:spcAft>
              <a:buNone/>
            </a:pPr>
            <a:r>
              <a:rPr lang="en" sz="2400" dirty="0">
                <a:solidFill>
                  <a:srgbClr val="000000"/>
                </a:solidFill>
                <a:latin typeface="Oxygen"/>
                <a:ea typeface="Oxygen"/>
                <a:cs typeface="Oxygen"/>
                <a:sym typeface="Oxygen"/>
              </a:rPr>
              <a:t>The mere availability of a medical treatment does not mandate its use. </a:t>
            </a:r>
            <a:endParaRPr sz="2400" dirty="0">
              <a:solidFill>
                <a:srgbClr val="000000"/>
              </a:solidFill>
              <a:latin typeface="Oxygen"/>
              <a:ea typeface="Oxygen"/>
              <a:cs typeface="Oxygen"/>
              <a:sym typeface="Oxygen"/>
            </a:endParaRPr>
          </a:p>
          <a:p>
            <a:pPr marL="0" lvl="0" indent="0" algn="l" rtl="0">
              <a:spcBef>
                <a:spcPts val="1600"/>
              </a:spcBef>
              <a:spcAft>
                <a:spcPts val="0"/>
              </a:spcAft>
              <a:buNone/>
            </a:pPr>
            <a:r>
              <a:rPr lang="en" sz="2400" dirty="0">
                <a:solidFill>
                  <a:srgbClr val="000000"/>
                </a:solidFill>
                <a:latin typeface="Oxygen"/>
                <a:ea typeface="Oxygen"/>
                <a:cs typeface="Oxygen"/>
                <a:sym typeface="Oxygen"/>
              </a:rPr>
              <a:t>Treatments commonly withheld/withdrawn: ventilators, artificial nutrition or hydration, hemodialysis, </a:t>
            </a:r>
            <a:r>
              <a:rPr lang="en" sz="2400" dirty="0" err="1">
                <a:solidFill>
                  <a:srgbClr val="000000"/>
                </a:solidFill>
                <a:latin typeface="Oxygen"/>
                <a:ea typeface="Oxygen"/>
                <a:cs typeface="Oxygen"/>
                <a:sym typeface="Oxygen"/>
              </a:rPr>
              <a:t>icd</a:t>
            </a:r>
            <a:r>
              <a:rPr lang="en" sz="2400" dirty="0">
                <a:solidFill>
                  <a:srgbClr val="000000"/>
                </a:solidFill>
                <a:latin typeface="Oxygen"/>
                <a:ea typeface="Oxygen"/>
                <a:cs typeface="Oxygen"/>
                <a:sym typeface="Oxygen"/>
              </a:rPr>
              <a:t>, vasopressors, or antibiotics.</a:t>
            </a:r>
            <a:endParaRPr sz="2400" dirty="0">
              <a:solidFill>
                <a:srgbClr val="000000"/>
              </a:solidFill>
              <a:latin typeface="Oxygen"/>
              <a:ea typeface="Oxygen"/>
              <a:cs typeface="Oxygen"/>
              <a:sym typeface="Oxygen"/>
            </a:endParaRPr>
          </a:p>
          <a:p>
            <a:pPr marL="0" lvl="0" indent="0" algn="l" rtl="0">
              <a:spcBef>
                <a:spcPts val="1600"/>
              </a:spcBef>
              <a:spcAft>
                <a:spcPts val="1600"/>
              </a:spcAft>
              <a:buNone/>
            </a:pPr>
            <a:endParaRPr dirty="0">
              <a:solidFill>
                <a:srgbClr val="000000"/>
              </a:solidFill>
              <a:latin typeface="Oxygen"/>
              <a:ea typeface="Oxygen"/>
              <a:cs typeface="Oxygen"/>
              <a:sym typeface="Oxygen"/>
            </a:endParaRPr>
          </a:p>
        </p:txBody>
      </p:sp>
      <p:pic>
        <p:nvPicPr>
          <p:cNvPr id="104" name="Google Shape;104;p21"/>
          <p:cNvPicPr preferRelativeResize="0"/>
          <p:nvPr/>
        </p:nvPicPr>
        <p:blipFill>
          <a:blip r:embed="rId3">
            <a:alphaModFix/>
          </a:blip>
          <a:stretch>
            <a:fillRect/>
          </a:stretch>
        </p:blipFill>
        <p:spPr>
          <a:xfrm>
            <a:off x="7247962" y="3308000"/>
            <a:ext cx="1695850" cy="16958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4730</Words>
  <Application>Microsoft Macintosh PowerPoint</Application>
  <PresentationFormat>On-screen Show (16:9)</PresentationFormat>
  <Paragraphs>369</Paragraphs>
  <Slides>73</Slides>
  <Notes>73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El Messiri</vt:lpstr>
      <vt:lpstr>Oxygen</vt:lpstr>
      <vt:lpstr>Georgia</vt:lpstr>
      <vt:lpstr>Times New Roman</vt:lpstr>
      <vt:lpstr>Arial</vt:lpstr>
      <vt:lpstr>Office Theme</vt:lpstr>
      <vt:lpstr>Simple Light</vt:lpstr>
      <vt:lpstr>Controversial Topics in  Ethics and End of Life</vt:lpstr>
      <vt:lpstr>Objectives</vt:lpstr>
      <vt:lpstr>Ethics: a set of moral principles, especially ones relating to or affirming a specified group, field, or form of conduct.</vt:lpstr>
      <vt:lpstr>PowerPoint Presentation</vt:lpstr>
      <vt:lpstr>Autonomy</vt:lpstr>
      <vt:lpstr>PowerPoint Presentation</vt:lpstr>
      <vt:lpstr>PowerPoint Presentation</vt:lpstr>
      <vt:lpstr>Withholding or Withdrawing treatments</vt:lpstr>
      <vt:lpstr>Withholding or Withdrawal of Care</vt:lpstr>
      <vt:lpstr>Withholding or Withdrawal of Care </vt:lpstr>
      <vt:lpstr>Artificial Nutrition and Hydration</vt:lpstr>
      <vt:lpstr>Artificial Nutrition/Hydration</vt:lpstr>
      <vt:lpstr>Artificial nutrition/hydration </vt:lpstr>
      <vt:lpstr>LVAD/Pacer Discontinuation</vt:lpstr>
      <vt:lpstr>PowerPoint Presentation</vt:lpstr>
      <vt:lpstr>Medical Marijuana</vt:lpstr>
      <vt:lpstr>Cannabis Plant</vt:lpstr>
      <vt:lpstr>Mode of Consumption </vt:lpstr>
      <vt:lpstr>THC</vt:lpstr>
      <vt:lpstr>Qualifying Diagnosis for Medical Marijuana</vt:lpstr>
      <vt:lpstr>Chronic Pain</vt:lpstr>
      <vt:lpstr>Chronic Pain</vt:lpstr>
      <vt:lpstr>Neuropathic Pain</vt:lpstr>
      <vt:lpstr>Cancer Anorexia/Cachexia</vt:lpstr>
      <vt:lpstr>Refractory Nausea</vt:lpstr>
      <vt:lpstr>Seizures</vt:lpstr>
      <vt:lpstr>Multiple Sclerosis</vt:lpstr>
      <vt:lpstr>Quality of Life</vt:lpstr>
      <vt:lpstr>Side Effects</vt:lpstr>
      <vt:lpstr>THC Dosing</vt:lpstr>
      <vt:lpstr>PowerPoint Presentation</vt:lpstr>
      <vt:lpstr>CBD Dosing</vt:lpstr>
      <vt:lpstr>Recommended?</vt:lpstr>
      <vt:lpstr>PowerPoint Presentation</vt:lpstr>
      <vt:lpstr>PowerPoint Presentation</vt:lpstr>
      <vt:lpstr>More Studies Needed </vt:lpstr>
      <vt:lpstr>PowerPoint Presentation</vt:lpstr>
      <vt:lpstr>What is double effect</vt:lpstr>
      <vt:lpstr>Double Effect</vt:lpstr>
      <vt:lpstr>PowerPoint Presentation</vt:lpstr>
      <vt:lpstr>PowerPoint Presentation</vt:lpstr>
      <vt:lpstr>PowerPoint Presentation</vt:lpstr>
      <vt:lpstr>Palliative Sedation (Terminal Sedation) </vt:lpstr>
      <vt:lpstr>Indications for Palliative sedation</vt:lpstr>
      <vt:lpstr>PowerPoint Presentation</vt:lpstr>
      <vt:lpstr>PowerPoint Presentation</vt:lpstr>
      <vt:lpstr>Psycho-Existential Suffering</vt:lpstr>
      <vt:lpstr>Objections</vt:lpstr>
      <vt:lpstr>Double Effect?</vt:lpstr>
      <vt:lpstr>PS vs Physician Assisted Death</vt:lpstr>
      <vt:lpstr>PowerPoint Presentation</vt:lpstr>
      <vt:lpstr>Physician Assisted Death</vt:lpstr>
      <vt:lpstr>Pro and Con</vt:lpstr>
      <vt:lpstr>Physician assisted death</vt:lpstr>
      <vt:lpstr>Rules for PAD</vt:lpstr>
      <vt:lpstr>Oregon, 21 years</vt:lpstr>
      <vt:lpstr>Who uses DWDA</vt:lpstr>
      <vt:lpstr>Reasons Why</vt:lpstr>
      <vt:lpstr>Barriers</vt:lpstr>
      <vt:lpstr>What is the Slippery Slope</vt:lpstr>
      <vt:lpstr>Slippery Slope Inevitable? </vt:lpstr>
      <vt:lpstr>Statistics in Netherlands</vt:lpstr>
      <vt:lpstr>PowerPoint Presentation</vt:lpstr>
      <vt:lpstr>Completed Life</vt:lpstr>
      <vt:lpstr>Hope for the Hopeless, Psychedelics</vt:lpstr>
      <vt:lpstr>PowerPoint Presentation</vt:lpstr>
      <vt:lpstr>PowerPoint Presentation</vt:lpstr>
      <vt:lpstr>Endnotes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Controversial Topics in  Ethics and End of Life</dc:title>
  <cp:lastModifiedBy>Matthew Golden</cp:lastModifiedBy>
  <cp:revision>8</cp:revision>
  <dcterms:modified xsi:type="dcterms:W3CDTF">2019-04-02T23:03:04Z</dcterms:modified>
</cp:coreProperties>
</file>