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5143500" type="screen16x9"/>
  <p:notesSz cx="6858000" cy="9144000"/>
  <p:embeddedFontLst>
    <p:embeddedFont>
      <p:font typeface="Calibri" panose="020F0502020204030204" pitchFamily="34" charset="0"/>
      <p:regular r:id="rId85"/>
      <p:bold r:id="rId86"/>
      <p:italic r:id="rId87"/>
      <p:boldItalic r:id="rId8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0"/>
    <p:restoredTop sz="94665"/>
  </p:normalViewPr>
  <p:slideViewPr>
    <p:cSldViewPr snapToGrid="0" snapToObjects="1">
      <p:cViewPr varScale="1">
        <p:scale>
          <a:sx n="167" d="100"/>
          <a:sy n="167" d="100"/>
        </p:scale>
        <p:origin x="16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92" name="Shape 192"/>
          <p:cNvSpPr>
            <a:spLocks noGrp="1"/>
          </p:cNvSpPr>
          <p:nvPr>
            <p:ph type="body" sz="quarter" idx="1"/>
          </p:nvPr>
        </p:nvSpPr>
        <p:spPr>
          <a:prstGeom prst="rect">
            <a:avLst/>
          </a:prstGeom>
        </p:spPr>
        <p:txBody>
          <a:bodyPr/>
          <a:lstStyle/>
          <a:p>
            <a:r>
              <a:rPr dirty="0"/>
              <a:t>Nabiximols (USAN, trade name Sativex) is a specific extract of Cannabis that was approved as a botanical drug in the United Kingdom in 2010 as a mouth spray to alleviate neuropathic pain, spasticity, overactive bladder, and other symptoms of multiple sclerosis; it was developed by the UK company GW Pharmaceuticals.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43" name="Shape 343"/>
          <p:cNvSpPr>
            <a:spLocks noGrp="1"/>
          </p:cNvSpPr>
          <p:nvPr>
            <p:ph type="body" sz="quarter" idx="1"/>
          </p:nvPr>
        </p:nvSpPr>
        <p:spPr>
          <a:prstGeom prst="rect">
            <a:avLst/>
          </a:prstGeom>
        </p:spPr>
        <p:txBody>
          <a:bodyPr/>
          <a:lstStyle/>
          <a:p>
            <a:r>
              <a:rPr dirty="0"/>
              <a:t>Advantages:  Long duration of action</a:t>
            </a:r>
          </a:p>
          <a:p>
            <a:r>
              <a:rPr dirty="0"/>
              <a:t>		Availability of multiple dosage formulations (tablet, oral solution, highly concentrated oral solution)</a:t>
            </a:r>
          </a:p>
          <a:p>
            <a:r>
              <a:rPr dirty="0"/>
              <a:t>		High oral availability 80%</a:t>
            </a:r>
          </a:p>
          <a:p>
            <a:r>
              <a:rPr dirty="0"/>
              <a:t>		Low cost</a:t>
            </a:r>
          </a:p>
          <a:p>
            <a:r>
              <a:rPr dirty="0"/>
              <a:t>		Lack of pharmacologically active metabolites</a:t>
            </a:r>
          </a:p>
          <a:p>
            <a:r>
              <a:rPr dirty="0"/>
              <a:t>		Effectiveness in neuropathic pain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dirty="0"/>
          </a:p>
        </p:txBody>
      </p:sp>
      <p:sp>
        <p:nvSpPr>
          <p:cNvPr id="216" name="Shape 216"/>
          <p:cNvSpPr>
            <a:spLocks noGrp="1"/>
          </p:cNvSpPr>
          <p:nvPr>
            <p:ph type="body" sz="quarter" idx="1"/>
          </p:nvPr>
        </p:nvSpPr>
        <p:spPr>
          <a:prstGeom prst="rect">
            <a:avLst/>
          </a:prstGeom>
        </p:spPr>
        <p:txBody>
          <a:bodyPr/>
          <a:lstStyle/>
          <a:p>
            <a:r>
              <a:rPr dirty="0"/>
              <a:t>Drawbacks of Methadone:</a:t>
            </a:r>
          </a:p>
          <a:p>
            <a:r>
              <a:rPr dirty="0"/>
              <a:t>	1.  High potential for accumulation leading to delayed toxicity</a:t>
            </a:r>
          </a:p>
          <a:p>
            <a:r>
              <a:rPr dirty="0"/>
              <a:t>	2.  Highly variable Pharmacokinetics between individuals</a:t>
            </a:r>
          </a:p>
          <a:p>
            <a:r>
              <a:rPr dirty="0"/>
              <a:t>	3.  Possible drug interactions</a:t>
            </a:r>
          </a:p>
          <a:p>
            <a:r>
              <a:rPr dirty="0"/>
              <a:t>	4.  Concerns over dose titration and conversion from other opioids</a:t>
            </a:r>
          </a:p>
          <a:p>
            <a:r>
              <a:rPr dirty="0"/>
              <a:t>	5.  Potential for prolongation of the QT interval and serious arrhythmias</a:t>
            </a:r>
          </a:p>
          <a:p>
            <a:endParaRPr dirty="0"/>
          </a:p>
          <a:p>
            <a:r>
              <a:rPr dirty="0"/>
              <a:t>Hyperanalgesia:  increased level of pain as a result of chronic opioid use, leading to decreased opioid effectiveness.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dirty="0"/>
          </a:p>
        </p:txBody>
      </p:sp>
      <p:sp>
        <p:nvSpPr>
          <p:cNvPr id="230" name="Shape 230"/>
          <p:cNvSpPr>
            <a:spLocks noGrp="1"/>
          </p:cNvSpPr>
          <p:nvPr>
            <p:ph type="body" sz="quarter" idx="1"/>
          </p:nvPr>
        </p:nvSpPr>
        <p:spPr>
          <a:prstGeom prst="rect">
            <a:avLst/>
          </a:prstGeom>
        </p:spPr>
        <p:txBody>
          <a:bodyPr/>
          <a:lstStyle/>
          <a:p>
            <a:r>
              <a:rPr dirty="0"/>
              <a:t>MEDD = Morhine equivalent daily dose</a:t>
            </a:r>
          </a:p>
          <a:p>
            <a:endParaRPr dirty="0"/>
          </a:p>
          <a:p>
            <a:r>
              <a:rPr dirty="0"/>
              <a:t>Hyperanalgesia = an increased pain response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40" name="Shape 240"/>
          <p:cNvSpPr>
            <a:spLocks noGrp="1"/>
          </p:cNvSpPr>
          <p:nvPr>
            <p:ph type="body" sz="quarter" idx="1"/>
          </p:nvPr>
        </p:nvSpPr>
        <p:spPr>
          <a:prstGeom prst="rect">
            <a:avLst/>
          </a:prstGeom>
        </p:spPr>
        <p:txBody>
          <a:bodyPr/>
          <a:lstStyle/>
          <a:p>
            <a:r>
              <a:rPr dirty="0"/>
              <a:t>Hyoscine Buthlbromide: also known as Scopalamine butylbromide or brand name Buscopan.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52" name="Shape 252"/>
          <p:cNvSpPr>
            <a:spLocks noGrp="1"/>
          </p:cNvSpPr>
          <p:nvPr>
            <p:ph type="body" sz="quarter" idx="1"/>
          </p:nvPr>
        </p:nvSpPr>
        <p:spPr>
          <a:prstGeom prst="rect">
            <a:avLst/>
          </a:prstGeom>
        </p:spPr>
        <p:txBody>
          <a:bodyPr/>
          <a:lstStyle/>
          <a:p>
            <a:r>
              <a:rPr dirty="0"/>
              <a:t>Hyoscine Butylbromide is an anticholinergic drug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59" name="Shape 259"/>
          <p:cNvSpPr>
            <a:spLocks noGrp="1"/>
          </p:cNvSpPr>
          <p:nvPr>
            <p:ph type="body" sz="quarter" idx="1"/>
          </p:nvPr>
        </p:nvSpPr>
        <p:spPr>
          <a:prstGeom prst="rect">
            <a:avLst/>
          </a:prstGeom>
        </p:spPr>
        <p:txBody>
          <a:bodyPr/>
          <a:lstStyle/>
          <a:p>
            <a:r>
              <a:rPr dirty="0"/>
              <a:t>RASS-PAL = Richmond Agitation-Sedation Scale- palliative version. </a:t>
            </a:r>
          </a:p>
          <a:p>
            <a:endParaRPr dirty="0"/>
          </a:p>
          <a:p>
            <a:r>
              <a:rPr dirty="0"/>
              <a:t>Reduced LOC either for a spontaneous neurological deterioration or because of palliative sedation</a:t>
            </a:r>
          </a:p>
          <a:p>
            <a:endParaRPr dirty="0"/>
          </a:p>
          <a:p>
            <a:r>
              <a:rPr dirty="0"/>
              <a:t>Exclusion criteria:  Treated with other muscarinic medications during admission, patient presenting with DR present, Patient with secondary cause of rattle including respiratory infection, food/fluid aspiration or cardiac failure</a:t>
            </a:r>
          </a:p>
          <a:p>
            <a:endParaRPr dirty="0"/>
          </a:p>
          <a:p>
            <a:r>
              <a:rPr dirty="0"/>
              <a:t>HB 60mg every 24 hours was delivered either 20mg every 8 hours or continuous infusion. </a:t>
            </a:r>
          </a:p>
          <a:p>
            <a:endParaRPr dirty="0"/>
          </a:p>
          <a:p>
            <a:r>
              <a:rPr dirty="0"/>
              <a:t>DRFT = death rattle free time</a:t>
            </a:r>
          </a:p>
          <a:p>
            <a:endParaRPr dirty="0"/>
          </a:p>
          <a:p>
            <a:r>
              <a:rPr dirty="0"/>
              <a:t>Intensity scale:</a:t>
            </a:r>
          </a:p>
          <a:p>
            <a:r>
              <a:rPr dirty="0"/>
              <a:t>0 - no rattle</a:t>
            </a:r>
          </a:p>
          <a:p>
            <a:r>
              <a:rPr dirty="0"/>
              <a:t>1 - rattle audible near patient</a:t>
            </a:r>
          </a:p>
          <a:p>
            <a:r>
              <a:rPr dirty="0"/>
              <a:t>2 - rattle clearly audible at the foot of the patient bed in a quiet room</a:t>
            </a:r>
          </a:p>
          <a:p>
            <a:r>
              <a:rPr dirty="0"/>
              <a:t>3 - rattle clearly audible at the door of the room (9.5 m) in a quiet room</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6" name="Shape 276"/>
          <p:cNvSpPr>
            <a:spLocks noGrp="1"/>
          </p:cNvSpPr>
          <p:nvPr>
            <p:ph type="body" sz="quarter" idx="1"/>
          </p:nvPr>
        </p:nvSpPr>
        <p:spPr>
          <a:prstGeom prst="rect">
            <a:avLst/>
          </a:prstGeom>
        </p:spPr>
        <p:txBody>
          <a:bodyPr/>
          <a:lstStyle/>
          <a:p>
            <a:r>
              <a:rPr dirty="0"/>
              <a:t>Other anticholinergics used for DR:  atropine, hyoscyamine, scopolamine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844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12" name="Shape 312"/>
          <p:cNvSpPr>
            <a:spLocks noGrp="1"/>
          </p:cNvSpPr>
          <p:nvPr>
            <p:ph type="body" sz="quarter" idx="1"/>
          </p:nvPr>
        </p:nvSpPr>
        <p:spPr>
          <a:prstGeom prst="rect">
            <a:avLst/>
          </a:prstGeom>
        </p:spPr>
        <p:txBody>
          <a:bodyPr/>
          <a:lstStyle/>
          <a:p>
            <a:r>
              <a:rPr dirty="0"/>
              <a:t>Is this study relevant for use in Hospice and Palliative care?  </a:t>
            </a:r>
          </a:p>
          <a:p>
            <a:endParaRPr dirty="0"/>
          </a:p>
          <a:p>
            <a:r>
              <a:rPr dirty="0"/>
              <a:t>Limitations:   ICU setting, hypoactive delirium</a:t>
            </a:r>
          </a:p>
          <a:p>
            <a:endParaRPr dirty="0"/>
          </a:p>
          <a:p>
            <a:r>
              <a:rPr dirty="0"/>
              <a:t>Terminal agitation or terminal delirium which can be most distressing for patients and families as well as a safety issue, is most often treated initially with benzodiazepines  and haldol.</a:t>
            </a:r>
          </a:p>
          <a:p>
            <a:endParaRPr dirty="0"/>
          </a:p>
          <a:p>
            <a:r>
              <a:rPr dirty="0"/>
              <a:t>Additional studies may need to done</a:t>
            </a:r>
          </a:p>
          <a:p>
            <a:endParaRPr dirty="0"/>
          </a:p>
          <a:p>
            <a:r>
              <a:rPr dirty="0"/>
              <a:t>Other studies:  Neuroleptics in the Management of Delirium in Patients with Advanced Cancer</a:t>
            </a:r>
          </a:p>
          <a:p>
            <a:r>
              <a:rPr dirty="0"/>
              <a:t>David Hui, MD, MSc, Rony Dev, MD and Eduardo Bruera, MDn.  (2016)</a:t>
            </a:r>
          </a:p>
          <a:p>
            <a:endParaRPr dirty="0"/>
          </a:p>
          <a:p>
            <a:r>
              <a:rPr dirty="0"/>
              <a:t>Delirium is a common and highly distressing neuropsychiatric complication in the palliative cancer care setting.</a:t>
            </a:r>
          </a:p>
          <a:p>
            <a:endParaRPr dirty="0"/>
          </a:p>
          <a:p>
            <a:r>
              <a:rPr dirty="0"/>
              <a:t>Management of delirium include (1) identifying and removing any reversible causes, (2) providing non-pharmacologic interventions such as environmental control and orientation aids, and (3) administering pharmacologic treatments for palliation.</a:t>
            </a:r>
          </a:p>
          <a:p>
            <a:endParaRPr dirty="0"/>
          </a:p>
          <a:p>
            <a:r>
              <a:rPr dirty="0"/>
              <a:t>Haloperidol and other neuroleptics may be considered as first line pharmacologic options. More research is required to identify the optimal dosing schedule, risks and benefits.</a:t>
            </a:r>
          </a:p>
          <a:p>
            <a:endParaRPr dirty="0"/>
          </a:p>
          <a:p>
            <a:r>
              <a:rPr dirty="0"/>
              <a:t>Treatment strategies for persistent agitation despite first line neuroleptic include dose escalation, neuroleptic rotation, and combination therapy.</a:t>
            </a:r>
          </a:p>
          <a:p>
            <a:endParaRPr dirty="0"/>
          </a:p>
          <a:p>
            <a:r>
              <a:rPr dirty="0"/>
              <a:t>haloperidol, chlorpromazine, olanzapine, risperidone, quetiapine) and benzodiazepines (e.g. lorazepam, midazolam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597819"/>
            <a:ext cx="7772400" cy="1102520"/>
          </a:xfrm>
          <a:prstGeom prst="rect">
            <a:avLst/>
          </a:prstGeom>
        </p:spPr>
        <p:txBody>
          <a:bodyPr/>
          <a:lstStyle>
            <a:lvl1pPr algn="ctr">
              <a:defRPr sz="4400"/>
            </a:lvl1pPr>
          </a:lstStyle>
          <a:p>
            <a:r>
              <a:t>Title Text</a:t>
            </a:r>
          </a:p>
        </p:txBody>
      </p:sp>
      <p:sp>
        <p:nvSpPr>
          <p:cNvPr id="12" name="Body Level One…"/>
          <p:cNvSpPr txBox="1">
            <a:spLocks noGrp="1"/>
          </p:cNvSpPr>
          <p:nvPr>
            <p:ph type="body" sz="quarter" idx="1"/>
          </p:nvPr>
        </p:nvSpPr>
        <p:spPr>
          <a:xfrm>
            <a:off x="1371600" y="2914650"/>
            <a:ext cx="6400800" cy="1237133"/>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486400" y="4627562"/>
            <a:ext cx="2133600" cy="279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xfrm>
            <a:off x="457200" y="1200150"/>
            <a:ext cx="8229600" cy="32119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05978"/>
            <a:ext cx="2057400" cy="4263673"/>
          </a:xfrm>
          <a:prstGeom prst="rect">
            <a:avLst/>
          </a:prstGeom>
        </p:spPr>
        <p:txBody>
          <a:bodyPr/>
          <a:lstStyle/>
          <a:p>
            <a:r>
              <a:t>Title Text</a:t>
            </a:r>
          </a:p>
        </p:txBody>
      </p:sp>
      <p:sp>
        <p:nvSpPr>
          <p:cNvPr id="102" name="Body Level One…"/>
          <p:cNvSpPr txBox="1">
            <a:spLocks noGrp="1"/>
          </p:cNvSpPr>
          <p:nvPr>
            <p:ph type="body" idx="1"/>
          </p:nvPr>
        </p:nvSpPr>
        <p:spPr>
          <a:xfrm>
            <a:off x="457200" y="205978"/>
            <a:ext cx="6019800" cy="42636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485900" y="205978"/>
            <a:ext cx="6172200" cy="857251"/>
          </a:xfrm>
          <a:prstGeom prst="rect">
            <a:avLst/>
          </a:prstGeom>
        </p:spPr>
        <p:txBody>
          <a:bodyPr lIns="34289" tIns="34289" rIns="34289" bIns="34289"/>
          <a:lstStyle>
            <a:lvl1pPr defTabSz="342900">
              <a:defRPr sz="3000"/>
            </a:lvl1pPr>
          </a:lstStyle>
          <a:p>
            <a:r>
              <a:t>Title Text</a:t>
            </a:r>
          </a:p>
        </p:txBody>
      </p:sp>
      <p:sp>
        <p:nvSpPr>
          <p:cNvPr id="111" name="Body Level One…"/>
          <p:cNvSpPr txBox="1">
            <a:spLocks noGrp="1"/>
          </p:cNvSpPr>
          <p:nvPr>
            <p:ph type="body" idx="1"/>
          </p:nvPr>
        </p:nvSpPr>
        <p:spPr>
          <a:xfrm>
            <a:off x="1485900" y="1200150"/>
            <a:ext cx="6172200" cy="3211930"/>
          </a:xfrm>
          <a:prstGeom prst="rect">
            <a:avLst/>
          </a:prstGeom>
        </p:spPr>
        <p:txBody>
          <a:bodyPr lIns="34289" tIns="34289" rIns="34289" bIns="34289"/>
          <a:lstStyle>
            <a:lvl1pPr marL="257175" indent="-257175" defTabSz="342900">
              <a:spcBef>
                <a:spcPts val="400"/>
              </a:spcBef>
              <a:defRPr sz="1800"/>
            </a:lvl1pPr>
            <a:lvl2pPr marL="690995" indent="-233795" defTabSz="342900">
              <a:spcBef>
                <a:spcPts val="400"/>
              </a:spcBef>
              <a:defRPr sz="1800"/>
            </a:lvl2pPr>
            <a:lvl3pPr marL="1120139" indent="-205739" defTabSz="342900">
              <a:spcBef>
                <a:spcPts val="400"/>
              </a:spcBef>
              <a:defRPr sz="1800"/>
            </a:lvl3pPr>
            <a:lvl4pPr marL="1600200" indent="-228600" defTabSz="342900">
              <a:spcBef>
                <a:spcPts val="400"/>
              </a:spcBef>
              <a:defRPr sz="1800"/>
            </a:lvl4pPr>
            <a:lvl5pPr marL="2085975" indent="-257175" defTabSz="342900">
              <a:spcBef>
                <a:spcPts val="400"/>
              </a:spcBef>
              <a:defRPr sz="18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7790952" y="73421"/>
            <a:ext cx="127001" cy="127001"/>
          </a:xfrm>
          <a:prstGeom prst="rect">
            <a:avLst/>
          </a:prstGeom>
        </p:spPr>
        <p:txBody>
          <a:bodyPr/>
          <a:lstStyle>
            <a:lvl1pPr defTabSz="342900">
              <a:defRPr sz="600"/>
            </a:lvl1p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3305176"/>
            <a:ext cx="7772401" cy="1021557"/>
          </a:xfrm>
          <a:prstGeom prst="rect">
            <a:avLst/>
          </a:prstGeom>
        </p:spPr>
        <p:txBody>
          <a:bodyPr anchor="t"/>
          <a:lstStyle>
            <a:lvl1pPr>
              <a:defRPr b="1" cap="all"/>
            </a:lvl1pPr>
          </a:lstStyle>
          <a:p>
            <a:r>
              <a:t>Title Text</a:t>
            </a:r>
          </a:p>
        </p:txBody>
      </p:sp>
      <p:sp>
        <p:nvSpPr>
          <p:cNvPr id="30"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200150"/>
            <a:ext cx="4038600" cy="32381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151334"/>
            <a:ext cx="4040188" cy="479823"/>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6" y="1151334"/>
            <a:ext cx="4041776" cy="479823"/>
          </a:xfrm>
          <a:prstGeom prst="rect">
            <a:avLst/>
          </a:prstGeom>
        </p:spPr>
        <p:txBody>
          <a:bodyPr anchor="b"/>
          <a:lstStyle/>
          <a:p>
            <a:pPr marL="0" indent="0">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1" y="204786"/>
            <a:ext cx="3008314" cy="871539"/>
          </a:xfrm>
          <a:prstGeom prst="rect">
            <a:avLst/>
          </a:prstGeom>
        </p:spPr>
        <p:txBody>
          <a:bodyPr anchor="b"/>
          <a:lstStyle>
            <a:lvl1pPr>
              <a:defRPr sz="2000" b="1"/>
            </a:lvl1pPr>
          </a:lstStyle>
          <a:p>
            <a:r>
              <a:t>Title Text</a:t>
            </a:r>
          </a:p>
        </p:txBody>
      </p:sp>
      <p:sp>
        <p:nvSpPr>
          <p:cNvPr id="73" name="Body Level One…"/>
          <p:cNvSpPr txBox="1">
            <a:spLocks noGrp="1"/>
          </p:cNvSpPr>
          <p:nvPr>
            <p:ph type="body" idx="1"/>
          </p:nvPr>
        </p:nvSpPr>
        <p:spPr>
          <a:xfrm>
            <a:off x="3575050" y="204788"/>
            <a:ext cx="5111750" cy="419159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3600450"/>
            <a:ext cx="5486401" cy="425054"/>
          </a:xfrm>
          <a:prstGeom prst="rect">
            <a:avLst/>
          </a:prstGeom>
        </p:spPr>
        <p:txBody>
          <a:bodyPr anchor="b"/>
          <a:lstStyle>
            <a:lvl1pPr>
              <a:defRPr sz="2000" b="1"/>
            </a:lvl1pPr>
          </a:lstStyle>
          <a:p>
            <a:r>
              <a:t>Title Text</a:t>
            </a:r>
          </a:p>
        </p:txBody>
      </p:sp>
      <p:sp>
        <p:nvSpPr>
          <p:cNvPr id="83" name="Picture Placeholder 2"/>
          <p:cNvSpPr>
            <a:spLocks noGrp="1"/>
          </p:cNvSpPr>
          <p:nvPr>
            <p:ph type="pic" sz="half" idx="13"/>
          </p:nvPr>
        </p:nvSpPr>
        <p:spPr>
          <a:xfrm>
            <a:off x="1792288" y="459581"/>
            <a:ext cx="5486401" cy="3086101"/>
          </a:xfrm>
          <a:prstGeom prst="rect">
            <a:avLst/>
          </a:prstGeom>
        </p:spPr>
        <p:txBody>
          <a:bodyPr lIns="91439" rIns="91439">
            <a:noAutofit/>
          </a:bodyPr>
          <a:lstStyle/>
          <a:p>
            <a:endParaRPr dirty="0"/>
          </a:p>
        </p:txBody>
      </p:sp>
      <p:sp>
        <p:nvSpPr>
          <p:cNvPr id="84"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147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878685" y="73421"/>
            <a:ext cx="139837" cy="127001"/>
          </a:xfrm>
          <a:prstGeom prst="rect">
            <a:avLst/>
          </a:prstGeom>
          <a:ln w="12700">
            <a:miter lim="400000"/>
          </a:ln>
        </p:spPr>
        <p:txBody>
          <a:bodyPr wrap="none" lIns="0" tIns="0" rIns="0" bIns="0" anchor="ctr">
            <a:spAutoFit/>
          </a:bodyPr>
          <a:lstStyle>
            <a:lvl1pPr algn="ctr">
              <a:defRPr sz="900">
                <a:solidFill>
                  <a:srgbClr val="888888"/>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768927" marR="0" indent="-311727"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76400" marR="0" indent="-3048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717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1pPr>
      <a:lvl2pPr marL="0" marR="0" indent="4572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2pPr>
      <a:lvl3pPr marL="0" marR="0" indent="9144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3pPr>
      <a:lvl4pPr marL="0" marR="0" indent="13716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4pPr>
      <a:lvl5pPr marL="0" marR="0" indent="18288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5pPr>
      <a:lvl6pPr marL="0" marR="0" indent="22860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6pPr>
      <a:lvl7pPr marL="0" marR="0" indent="27432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7pPr>
      <a:lvl8pPr marL="0" marR="0" indent="32004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8pPr>
      <a:lvl9pPr marL="0" marR="0" indent="3657600" algn="ct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3"/>
          <p:cNvSpPr txBox="1">
            <a:spLocks noGrp="1"/>
          </p:cNvSpPr>
          <p:nvPr>
            <p:ph type="ctrTitle"/>
          </p:nvPr>
        </p:nvSpPr>
        <p:spPr>
          <a:xfrm>
            <a:off x="685800" y="961330"/>
            <a:ext cx="7772400" cy="1739009"/>
          </a:xfrm>
          <a:prstGeom prst="rect">
            <a:avLst/>
          </a:prstGeom>
        </p:spPr>
        <p:txBody>
          <a:bodyPr>
            <a:normAutofit fontScale="90000"/>
          </a:bodyPr>
          <a:lstStyle/>
          <a:p>
            <a:pPr defTabSz="393192">
              <a:defRPr sz="3784" b="1"/>
            </a:pPr>
            <a:r>
              <a:rPr dirty="0"/>
              <a:t>The Year in Review:  </a:t>
            </a:r>
          </a:p>
          <a:p>
            <a:pPr defTabSz="393192">
              <a:defRPr sz="3784" b="1"/>
            </a:pPr>
            <a:r>
              <a:rPr dirty="0"/>
              <a:t>State of the Art in Hospice and Palliative Care Literature</a:t>
            </a:r>
          </a:p>
        </p:txBody>
      </p:sp>
      <p:sp>
        <p:nvSpPr>
          <p:cNvPr id="122" name="Subtitle 4"/>
          <p:cNvSpPr txBox="1">
            <a:spLocks noGrp="1"/>
          </p:cNvSpPr>
          <p:nvPr>
            <p:ph type="subTitle" sz="half" idx="1"/>
          </p:nvPr>
        </p:nvSpPr>
        <p:spPr>
          <a:xfrm>
            <a:off x="1371600" y="2914650"/>
            <a:ext cx="6400800" cy="1739008"/>
          </a:xfrm>
          <a:prstGeom prst="rect">
            <a:avLst/>
          </a:prstGeom>
        </p:spPr>
        <p:txBody>
          <a:bodyPr>
            <a:normAutofit lnSpcReduction="10000"/>
          </a:bodyPr>
          <a:lstStyle/>
          <a:p>
            <a:pPr defTabSz="260604">
              <a:spcBef>
                <a:spcPts val="300"/>
              </a:spcBef>
              <a:defRPr sz="1368">
                <a:solidFill>
                  <a:srgbClr val="0433FF"/>
                </a:solidFill>
              </a:defRPr>
            </a:pPr>
            <a:r>
              <a:rPr dirty="0"/>
              <a:t>Jerry Bruggeman, MD, MBA, CMD</a:t>
            </a:r>
          </a:p>
          <a:p>
            <a:pPr defTabSz="260604">
              <a:spcBef>
                <a:spcPts val="300"/>
              </a:spcBef>
              <a:defRPr sz="1368">
                <a:solidFill>
                  <a:srgbClr val="0433FF"/>
                </a:solidFill>
              </a:defRPr>
            </a:pPr>
            <a:r>
              <a:rPr dirty="0"/>
              <a:t>Compassus Associate Medical Director</a:t>
            </a:r>
          </a:p>
          <a:p>
            <a:pPr defTabSz="260604">
              <a:spcBef>
                <a:spcPts val="300"/>
              </a:spcBef>
              <a:defRPr sz="1368">
                <a:solidFill>
                  <a:srgbClr val="0433FF"/>
                </a:solidFill>
              </a:defRPr>
            </a:pPr>
            <a:r>
              <a:rPr dirty="0"/>
              <a:t>Columbus, MO</a:t>
            </a:r>
          </a:p>
          <a:p>
            <a:pPr defTabSz="260604">
              <a:spcBef>
                <a:spcPts val="300"/>
              </a:spcBef>
              <a:defRPr sz="1368">
                <a:solidFill>
                  <a:srgbClr val="0433FF"/>
                </a:solidFill>
              </a:defRPr>
            </a:pPr>
            <a:endParaRPr dirty="0"/>
          </a:p>
          <a:p>
            <a:pPr defTabSz="260604">
              <a:spcBef>
                <a:spcPts val="300"/>
              </a:spcBef>
              <a:defRPr sz="1368">
                <a:solidFill>
                  <a:srgbClr val="0433FF"/>
                </a:solidFill>
              </a:defRPr>
            </a:pPr>
            <a:r>
              <a:rPr dirty="0"/>
              <a:t>Daniel Ward, DO, HMDC</a:t>
            </a:r>
          </a:p>
          <a:p>
            <a:pPr defTabSz="260604">
              <a:spcBef>
                <a:spcPts val="300"/>
              </a:spcBef>
              <a:defRPr sz="1368">
                <a:solidFill>
                  <a:srgbClr val="0433FF"/>
                </a:solidFill>
              </a:defRPr>
            </a:pPr>
            <a:r>
              <a:rPr dirty="0"/>
              <a:t>Compassus Medical Director</a:t>
            </a:r>
          </a:p>
          <a:p>
            <a:pPr defTabSz="260604">
              <a:spcBef>
                <a:spcPts val="300"/>
              </a:spcBef>
              <a:defRPr sz="1368">
                <a:solidFill>
                  <a:srgbClr val="0433FF"/>
                </a:solidFill>
              </a:defRPr>
            </a:pPr>
            <a:r>
              <a:rPr dirty="0"/>
              <a:t>Colorado Springs, CO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onclusion: “Take home message”"/>
          <p:cNvSpPr txBox="1">
            <a:spLocks noGrp="1"/>
          </p:cNvSpPr>
          <p:nvPr>
            <p:ph type="title"/>
          </p:nvPr>
        </p:nvSpPr>
        <p:spPr>
          <a:prstGeom prst="rect">
            <a:avLst/>
          </a:prstGeom>
        </p:spPr>
        <p:txBody>
          <a:bodyPr/>
          <a:lstStyle>
            <a:lvl1pPr defTabSz="434340">
              <a:defRPr sz="3800" b="1"/>
            </a:lvl1pPr>
          </a:lstStyle>
          <a:p>
            <a:r>
              <a:rPr dirty="0"/>
              <a:t>Conclusion: “Take home message”</a:t>
            </a:r>
          </a:p>
        </p:txBody>
      </p:sp>
      <p:sp>
        <p:nvSpPr>
          <p:cNvPr id="162" name="Inhaled isopropyl alcohol is a quick, safe, easily accessible, low-cost method for short-term relief in alleviating nausea and vomiting symptoms in patients.…"/>
          <p:cNvSpPr txBox="1">
            <a:spLocks noGrp="1"/>
          </p:cNvSpPr>
          <p:nvPr>
            <p:ph type="body" idx="1"/>
          </p:nvPr>
        </p:nvSpPr>
        <p:spPr>
          <a:prstGeom prst="rect">
            <a:avLst/>
          </a:prstGeom>
        </p:spPr>
        <p:txBody>
          <a:bodyPr>
            <a:normAutofit lnSpcReduction="10000"/>
          </a:bodyPr>
          <a:lstStyle/>
          <a:p>
            <a:pPr marL="291164" indent="-291164" defTabSz="402336">
              <a:buFontTx/>
              <a:buBlip>
                <a:blip r:embed="rId2"/>
              </a:buBlip>
              <a:defRPr sz="2904" b="1"/>
            </a:pPr>
            <a:r>
              <a:rPr dirty="0"/>
              <a:t>Inhaled isopropyl alcohol is a quick, safe, easily accessible, low-cost method for short-term relief in alleviating nausea and vomiting symptoms in patients. </a:t>
            </a:r>
          </a:p>
          <a:p>
            <a:pPr marL="291164" indent="-291164" defTabSz="402336">
              <a:buFontTx/>
              <a:buBlip>
                <a:blip r:embed="rId2"/>
              </a:buBlip>
              <a:defRPr sz="2904" b="1"/>
            </a:pPr>
            <a:r>
              <a:rPr dirty="0"/>
              <a:t>It can be effective as a bridge until other antiemetics medications can be initiated if needed. </a:t>
            </a:r>
          </a:p>
        </p:txBody>
      </p:sp>
      <p:sp>
        <p:nvSpPr>
          <p:cNvPr id="1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fullsizeoutput_9f59.jpeg" descr="fullsizeoutput_9f59.jpeg"/>
          <p:cNvPicPr>
            <a:picLocks noGrp="1" noChangeAspect="1"/>
          </p:cNvPicPr>
          <p:nvPr>
            <p:ph type="pic" idx="13"/>
          </p:nvPr>
        </p:nvPicPr>
        <p:blipFill>
          <a:blip r:embed="rId2">
            <a:extLst/>
          </a:blip>
          <a:srcRect/>
          <a:stretch>
            <a:fillRect/>
          </a:stretch>
        </p:blipFill>
        <p:spPr>
          <a:xfrm>
            <a:off x="2397312" y="459581"/>
            <a:ext cx="4276352" cy="3086101"/>
          </a:xfrm>
          <a:prstGeom prst="rect">
            <a:avLst/>
          </a:prstGeom>
        </p:spPr>
      </p:pic>
      <p:sp>
        <p:nvSpPr>
          <p:cNvPr id="166" name="Slide Number"/>
          <p:cNvSpPr txBox="1">
            <a:spLocks noGrp="1"/>
          </p:cNvSpPr>
          <p:nvPr>
            <p:ph type="sldNum" sz="quarter" idx="2"/>
          </p:nvPr>
        </p:nvSpPr>
        <p:spPr>
          <a:xfrm>
            <a:off x="8882926" y="73421"/>
            <a:ext cx="131355"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annabis for Pain"/>
          <p:cNvSpPr txBox="1">
            <a:spLocks noGrp="1"/>
          </p:cNvSpPr>
          <p:nvPr>
            <p:ph type="ctrTitle"/>
          </p:nvPr>
        </p:nvSpPr>
        <p:spPr>
          <a:xfrm>
            <a:off x="685800" y="416719"/>
            <a:ext cx="7772400" cy="1102520"/>
          </a:xfrm>
          <a:prstGeom prst="rect">
            <a:avLst/>
          </a:prstGeom>
        </p:spPr>
        <p:txBody>
          <a:bodyPr/>
          <a:lstStyle>
            <a:lvl1pPr>
              <a:defRPr b="1"/>
            </a:lvl1pPr>
          </a:lstStyle>
          <a:p>
            <a:r>
              <a:rPr dirty="0"/>
              <a:t>Cannabis for Pain</a:t>
            </a:r>
          </a:p>
        </p:txBody>
      </p:sp>
      <p:sp>
        <p:nvSpPr>
          <p:cNvPr id="169" name="Cannabis and cannabinoids for the treatment of people with chronic non-cancer pain conditions: a systematic review and meta-analysis of controlled and observational studies"/>
          <p:cNvSpPr txBox="1">
            <a:spLocks noGrp="1"/>
          </p:cNvSpPr>
          <p:nvPr>
            <p:ph type="subTitle" sz="half" idx="1"/>
          </p:nvPr>
        </p:nvSpPr>
        <p:spPr>
          <a:xfrm>
            <a:off x="978148" y="1454398"/>
            <a:ext cx="7493497" cy="1694085"/>
          </a:xfrm>
          <a:prstGeom prst="rect">
            <a:avLst/>
          </a:prstGeom>
        </p:spPr>
        <p:txBody>
          <a:bodyPr/>
          <a:lstStyle>
            <a:lvl1pPr defTabSz="288036">
              <a:spcBef>
                <a:spcPts val="300"/>
              </a:spcBef>
              <a:defRPr sz="2520" b="1">
                <a:solidFill>
                  <a:srgbClr val="0433FF"/>
                </a:solidFill>
              </a:defRPr>
            </a:lvl1pPr>
          </a:lstStyle>
          <a:p>
            <a:r>
              <a:rPr dirty="0"/>
              <a:t>Cannabis and cannabinoids for the treatment of people with chronic non-cancer pain conditions: a systematic review and meta-analysis of controlled and observational studies</a:t>
            </a:r>
          </a:p>
        </p:txBody>
      </p:sp>
      <p:sp>
        <p:nvSpPr>
          <p:cNvPr id="170" name="Stockings, Emily, Gabrielle Campbell, Wayne D. Hall, Suzanne Nielsen, Rakin Rahman, Bridin Murnion, Michael Farrell, Megan Weier, Louisa Dugenhardt. “Cannabis and cannabinoids for the treatment of people with chronic noncancer pain conditions: a systematic review and meta-analysis of controlled and observational studies”. Pain. Volume 159 (2018): 1932-1954."/>
          <p:cNvSpPr txBox="1"/>
          <p:nvPr/>
        </p:nvSpPr>
        <p:spPr>
          <a:xfrm>
            <a:off x="667439" y="3209219"/>
            <a:ext cx="8114914" cy="1227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a:defRPr sz="1600">
                <a:solidFill>
                  <a:srgbClr val="222222"/>
                </a:solidFill>
              </a:defRPr>
            </a:pPr>
            <a:r>
              <a:rPr dirty="0"/>
              <a:t>Stockings, Emily, Gabrielle Campbell, Wayne D. Hall, Suzanne Nielsen, Rakin Rahman, Bridin Murnion, Michael Farrell, Megan Weier, Louisa Dugenhardt.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173" name="As the availability and use of cannabis and cannabinoid products increase, is there evidence to support the effectiveness in treating chronic non-cancer pain (CNCP)?"/>
          <p:cNvSpPr txBox="1">
            <a:spLocks noGrp="1"/>
          </p:cNvSpPr>
          <p:nvPr>
            <p:ph type="body" idx="1"/>
          </p:nvPr>
        </p:nvSpPr>
        <p:spPr>
          <a:prstGeom prst="rect">
            <a:avLst/>
          </a:prstGeom>
        </p:spPr>
        <p:txBody>
          <a:bodyPr>
            <a:normAutofit fontScale="92500"/>
          </a:bodyPr>
          <a:lstStyle>
            <a:lvl1pPr marL="0" indent="0" defTabSz="425195">
              <a:buSzTx/>
              <a:buFontTx/>
              <a:buNone/>
              <a:defRPr sz="3720" b="1"/>
            </a:lvl1pPr>
          </a:lstStyle>
          <a:p>
            <a:r>
              <a:rPr dirty="0"/>
              <a:t>As the availability and use of cannabis and cannabinoid products increase, is there evidence to support the effective</a:t>
            </a:r>
            <a:endParaRPr lang="en-US" dirty="0"/>
          </a:p>
          <a:p>
            <a:r>
              <a:rPr dirty="0"/>
              <a:t>ess in treating chronic non-cancer pain (CNCP)?</a:t>
            </a:r>
          </a:p>
        </p:txBody>
      </p:sp>
      <p:sp>
        <p:nvSpPr>
          <p:cNvPr id="1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dirty="0"/>
          </a:p>
        </p:txBody>
      </p:sp>
      <p:sp>
        <p:nvSpPr>
          <p:cNvPr id="175"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Background"/>
          <p:cNvSpPr txBox="1">
            <a:spLocks noGrp="1"/>
          </p:cNvSpPr>
          <p:nvPr>
            <p:ph type="title"/>
          </p:nvPr>
        </p:nvSpPr>
        <p:spPr>
          <a:prstGeom prst="rect">
            <a:avLst/>
          </a:prstGeom>
        </p:spPr>
        <p:txBody>
          <a:bodyPr/>
          <a:lstStyle/>
          <a:p>
            <a:r>
              <a:rPr dirty="0"/>
              <a:t>Background</a:t>
            </a:r>
          </a:p>
        </p:txBody>
      </p:sp>
      <p:sp>
        <p:nvSpPr>
          <p:cNvPr id="178" name="CNCP is prevalent and ranks among the most significant cause of disability globally…"/>
          <p:cNvSpPr txBox="1">
            <a:spLocks noGrp="1"/>
          </p:cNvSpPr>
          <p:nvPr>
            <p:ph type="body" idx="1"/>
          </p:nvPr>
        </p:nvSpPr>
        <p:spPr>
          <a:xfrm>
            <a:off x="457200" y="1200150"/>
            <a:ext cx="8229600" cy="3239348"/>
          </a:xfrm>
          <a:prstGeom prst="rect">
            <a:avLst/>
          </a:prstGeom>
        </p:spPr>
        <p:txBody>
          <a:bodyPr>
            <a:normAutofit/>
          </a:bodyPr>
          <a:lstStyle/>
          <a:p>
            <a:pPr marL="240631" indent="-240631">
              <a:buFontTx/>
              <a:buBlip>
                <a:blip r:embed="rId2"/>
              </a:buBlip>
            </a:pPr>
            <a:r>
              <a:rPr dirty="0"/>
              <a:t>CNCP is prevalent and ranks among the most significant cause of disability globally</a:t>
            </a:r>
          </a:p>
          <a:p>
            <a:pPr marL="240631" indent="-240631">
              <a:buFontTx/>
              <a:buBlip>
                <a:blip r:embed="rId2"/>
              </a:buBlip>
            </a:pPr>
            <a:r>
              <a:rPr dirty="0"/>
              <a:t>This is the first systematic review of the evidence for the effectiveness and safety of cannabinoids for CNCP</a:t>
            </a:r>
          </a:p>
          <a:p>
            <a:pPr marL="240631" indent="-240631">
              <a:buFontTx/>
              <a:buBlip>
                <a:blip r:embed="rId2"/>
              </a:buBlip>
            </a:pPr>
            <a:r>
              <a:rPr dirty="0"/>
              <a:t>Recent reviews on medical use of cannabis are limited for use for CNCP and conclusions are conflicting</a:t>
            </a:r>
          </a:p>
          <a:p>
            <a:pPr marL="240631" indent="-240631">
              <a:buFontTx/>
              <a:buBlip>
                <a:blip r:embed="rId2"/>
              </a:buBlip>
            </a:pPr>
            <a:r>
              <a:rPr dirty="0"/>
              <a:t>This study looked at all study types, different types of CNCP, all types of cannabinoids and safety</a:t>
            </a:r>
          </a:p>
        </p:txBody>
      </p:sp>
      <p:sp>
        <p:nvSpPr>
          <p:cNvPr id="1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dirty="0"/>
          </a:p>
        </p:txBody>
      </p:sp>
      <p:sp>
        <p:nvSpPr>
          <p:cNvPr id="180"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Methods"/>
          <p:cNvSpPr txBox="1">
            <a:spLocks noGrp="1"/>
          </p:cNvSpPr>
          <p:nvPr>
            <p:ph type="title"/>
          </p:nvPr>
        </p:nvSpPr>
        <p:spPr>
          <a:prstGeom prst="rect">
            <a:avLst/>
          </a:prstGeom>
        </p:spPr>
        <p:txBody>
          <a:bodyPr/>
          <a:lstStyle/>
          <a:p>
            <a:r>
              <a:rPr dirty="0"/>
              <a:t>Methods</a:t>
            </a:r>
          </a:p>
        </p:txBody>
      </p:sp>
      <p:sp>
        <p:nvSpPr>
          <p:cNvPr id="183" name="Systematic review of MEDLINE, Embase, PsychINFO, Cochrane Database Systematic Reviews and clinicaltrials.gov to identify all reviews and empirical studies evaluating the evidence base for use of any cannabinoid to treat CNCP and 4 supplemental searches to identify studies of any cannabinoid for neuropathic pain, fibromyalgia, arthritis or mixed CNCP pain between 1980 to July 2017…"/>
          <p:cNvSpPr txBox="1">
            <a:spLocks noGrp="1"/>
          </p:cNvSpPr>
          <p:nvPr>
            <p:ph type="body" idx="1"/>
          </p:nvPr>
        </p:nvSpPr>
        <p:spPr>
          <a:prstGeom prst="rect">
            <a:avLst/>
          </a:prstGeom>
        </p:spPr>
        <p:txBody>
          <a:bodyPr>
            <a:normAutofit lnSpcReduction="10000"/>
          </a:bodyPr>
          <a:lstStyle/>
          <a:p>
            <a:pPr marL="154004" indent="-154004" defTabSz="292607">
              <a:spcBef>
                <a:spcPts val="300"/>
              </a:spcBef>
              <a:buFontTx/>
              <a:buBlip>
                <a:blip r:embed="rId2"/>
              </a:buBlip>
              <a:defRPr sz="1536"/>
            </a:pPr>
            <a:r>
              <a:rPr dirty="0"/>
              <a:t>Systematic review of MEDLINE, Embase, PsychINFO, Cochrane Database Systematic Reviews and </a:t>
            </a:r>
            <a:r>
              <a:rPr u="sng" dirty="0">
                <a:solidFill>
                  <a:srgbClr val="0000FF"/>
                </a:solidFill>
                <a:uFill>
                  <a:solidFill>
                    <a:srgbClr val="0000FF"/>
                  </a:solidFill>
                </a:uFill>
                <a:hlinkClick r:id="rId3"/>
              </a:rPr>
              <a:t>clinicaltrials.gov</a:t>
            </a:r>
            <a:r>
              <a:rPr dirty="0"/>
              <a:t> to identify all reviews and empirical studies evaluating the evidence base for use of any cannabinoid to treat CNCP and 4 supplemental searches to identify studies of any cannabinoid for neuropathic pain, fibromyalgia, arthritis or mixed CNCP pain between 1980 to July 2017</a:t>
            </a:r>
          </a:p>
          <a:p>
            <a:pPr marL="154004" indent="-154004" defTabSz="292607">
              <a:spcBef>
                <a:spcPts val="300"/>
              </a:spcBef>
              <a:buFontTx/>
              <a:buBlip>
                <a:blip r:embed="rId2"/>
              </a:buBlip>
              <a:defRPr sz="1536"/>
            </a:pPr>
            <a:r>
              <a:rPr dirty="0"/>
              <a:t>Types of studies</a:t>
            </a:r>
          </a:p>
          <a:p>
            <a:pPr marL="397844" lvl="1" indent="-154004" defTabSz="292607">
              <a:spcBef>
                <a:spcPts val="300"/>
              </a:spcBef>
              <a:buSzPct val="60000"/>
              <a:buFontTx/>
              <a:buBlip>
                <a:blip r:embed="rId2"/>
              </a:buBlip>
              <a:defRPr sz="1536"/>
            </a:pPr>
            <a:r>
              <a:rPr dirty="0"/>
              <a:t>Randomized and nonrandomized controlled trials</a:t>
            </a:r>
          </a:p>
          <a:p>
            <a:pPr marL="397844" lvl="1" indent="-154004" defTabSz="292607">
              <a:spcBef>
                <a:spcPts val="300"/>
              </a:spcBef>
              <a:buSzPct val="60000"/>
              <a:buFontTx/>
              <a:buBlip>
                <a:blip r:embed="rId2"/>
              </a:buBlip>
              <a:defRPr sz="1536"/>
            </a:pPr>
            <a:r>
              <a:rPr dirty="0"/>
              <a:t>Quasi-experimental</a:t>
            </a:r>
          </a:p>
          <a:p>
            <a:pPr marL="397844" lvl="1" indent="-154004" defTabSz="292607">
              <a:spcBef>
                <a:spcPts val="300"/>
              </a:spcBef>
              <a:buSzPct val="60000"/>
              <a:buFontTx/>
              <a:buBlip>
                <a:blip r:embed="rId2"/>
              </a:buBlip>
              <a:defRPr sz="1536"/>
            </a:pPr>
            <a:r>
              <a:rPr dirty="0"/>
              <a:t>Before and after studies</a:t>
            </a:r>
          </a:p>
          <a:p>
            <a:pPr marL="397844" lvl="1" indent="-154004" defTabSz="292607">
              <a:spcBef>
                <a:spcPts val="300"/>
              </a:spcBef>
              <a:buSzPct val="60000"/>
              <a:buFontTx/>
              <a:buBlip>
                <a:blip r:embed="rId2"/>
              </a:buBlip>
              <a:defRPr sz="1536"/>
            </a:pPr>
            <a:r>
              <a:rPr dirty="0"/>
              <a:t>Prospective and retrospective cohort studies</a:t>
            </a:r>
          </a:p>
          <a:p>
            <a:pPr marL="397844" lvl="1" indent="-154004" defTabSz="292607">
              <a:spcBef>
                <a:spcPts val="300"/>
              </a:spcBef>
              <a:buSzPct val="60000"/>
              <a:buFontTx/>
              <a:buBlip>
                <a:blip r:embed="rId2"/>
              </a:buBlip>
              <a:defRPr sz="1536"/>
            </a:pPr>
            <a:r>
              <a:rPr dirty="0"/>
              <a:t>Observational and self-report studies </a:t>
            </a:r>
          </a:p>
          <a:p>
            <a:pPr marL="397844" lvl="1" indent="-154004" defTabSz="292607">
              <a:spcBef>
                <a:spcPts val="300"/>
              </a:spcBef>
              <a:buSzPct val="60000"/>
              <a:buFontTx/>
              <a:buBlip>
                <a:blip r:embed="rId2"/>
              </a:buBlip>
              <a:defRPr sz="1536"/>
            </a:pPr>
            <a:r>
              <a:rPr dirty="0"/>
              <a:t>N-of-1 studies</a:t>
            </a:r>
          </a:p>
        </p:txBody>
      </p:sp>
      <p:sp>
        <p:nvSpPr>
          <p:cNvPr id="18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dirty="0"/>
          </a:p>
        </p:txBody>
      </p:sp>
      <p:sp>
        <p:nvSpPr>
          <p:cNvPr id="185"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sults"/>
          <p:cNvSpPr txBox="1">
            <a:spLocks noGrp="1"/>
          </p:cNvSpPr>
          <p:nvPr>
            <p:ph type="title"/>
          </p:nvPr>
        </p:nvSpPr>
        <p:spPr>
          <a:prstGeom prst="rect">
            <a:avLst/>
          </a:prstGeom>
        </p:spPr>
        <p:txBody>
          <a:bodyPr/>
          <a:lstStyle/>
          <a:p>
            <a:r>
              <a:rPr dirty="0"/>
              <a:t>Results</a:t>
            </a:r>
          </a:p>
        </p:txBody>
      </p:sp>
      <p:sp>
        <p:nvSpPr>
          <p:cNvPr id="188" name="104 studies, 91 publications; 47 RCT, 57 Observational studies…"/>
          <p:cNvSpPr txBox="1">
            <a:spLocks noGrp="1"/>
          </p:cNvSpPr>
          <p:nvPr>
            <p:ph type="body" idx="1"/>
          </p:nvPr>
        </p:nvSpPr>
        <p:spPr>
          <a:xfrm>
            <a:off x="457200" y="998245"/>
            <a:ext cx="8229600" cy="3147010"/>
          </a:xfrm>
          <a:prstGeom prst="rect">
            <a:avLst/>
          </a:prstGeom>
        </p:spPr>
        <p:txBody>
          <a:bodyPr>
            <a:normAutofit lnSpcReduction="10000"/>
          </a:bodyPr>
          <a:lstStyle/>
          <a:p>
            <a:pPr marL="151597" indent="-151597" defTabSz="288036">
              <a:spcBef>
                <a:spcPts val="300"/>
              </a:spcBef>
              <a:buFontTx/>
              <a:buBlip>
                <a:blip r:embed="rId3"/>
              </a:buBlip>
              <a:defRPr sz="1512"/>
            </a:pPr>
            <a:r>
              <a:rPr dirty="0"/>
              <a:t>104 studies, 91 publications; 47 RCT, 57 Observational studies</a:t>
            </a:r>
          </a:p>
          <a:p>
            <a:pPr marL="151597" indent="-151597" defTabSz="288036">
              <a:spcBef>
                <a:spcPts val="300"/>
              </a:spcBef>
              <a:buFontTx/>
              <a:buBlip>
                <a:blip r:embed="rId3"/>
              </a:buBlip>
              <a:defRPr sz="1512"/>
            </a:pPr>
            <a:r>
              <a:rPr dirty="0"/>
              <a:t>Mean age 50.5, males 45.1%, initial pain intensity VAS (visual analog scale) 59.6</a:t>
            </a:r>
          </a:p>
          <a:p>
            <a:pPr marL="151597" indent="-151597" defTabSz="288036">
              <a:spcBef>
                <a:spcPts val="300"/>
              </a:spcBef>
              <a:buFontTx/>
              <a:buBlip>
                <a:blip r:embed="rId3"/>
              </a:buBlip>
              <a:defRPr sz="1512"/>
            </a:pPr>
            <a:r>
              <a:rPr dirty="0"/>
              <a:t>Most studied cannabinoid: nabiximol </a:t>
            </a:r>
            <a:r>
              <a:rPr sz="882" dirty="0"/>
              <a:t>(Cannabis extract available in UK)</a:t>
            </a:r>
          </a:p>
          <a:p>
            <a:pPr marL="151597" indent="-151597" defTabSz="288036">
              <a:spcBef>
                <a:spcPts val="300"/>
              </a:spcBef>
              <a:buFontTx/>
              <a:buBlip>
                <a:blip r:embed="rId3"/>
              </a:buBlip>
              <a:defRPr sz="1512"/>
            </a:pPr>
            <a:r>
              <a:rPr dirty="0"/>
              <a:t>Outcome studied: Pain intensity, physical functioning, emotional functioning, global impression of change</a:t>
            </a:r>
          </a:p>
          <a:p>
            <a:pPr marL="151597" indent="-151597" defTabSz="288036">
              <a:spcBef>
                <a:spcPts val="300"/>
              </a:spcBef>
              <a:buFontTx/>
              <a:buBlip>
                <a:blip r:embed="rId3"/>
              </a:buBlip>
              <a:defRPr sz="1512"/>
            </a:pPr>
            <a:r>
              <a:rPr dirty="0"/>
              <a:t>Summary of number needed to treat to benefit (NNTB)</a:t>
            </a:r>
          </a:p>
          <a:p>
            <a:pPr marL="151597" indent="-151597" defTabSz="288036">
              <a:spcBef>
                <a:spcPts val="300"/>
              </a:spcBef>
              <a:buFontTx/>
              <a:buBlip>
                <a:blip r:embed="rId3"/>
              </a:buBlip>
              <a:defRPr sz="1512"/>
            </a:pPr>
            <a:r>
              <a:rPr dirty="0"/>
              <a:t>Cannabinoids versus placebo for pain outcomes</a:t>
            </a:r>
          </a:p>
          <a:p>
            <a:pPr marL="391627" lvl="1" indent="-151597" defTabSz="288036">
              <a:spcBef>
                <a:spcPts val="300"/>
              </a:spcBef>
              <a:buSzPct val="60000"/>
              <a:buFontTx/>
              <a:buBlip>
                <a:blip r:embed="rId3"/>
              </a:buBlip>
              <a:defRPr sz="1512"/>
            </a:pPr>
            <a:r>
              <a:rPr dirty="0"/>
              <a:t>30% reduction pain intensity </a:t>
            </a:r>
            <a:r>
              <a:rPr b="1" dirty="0"/>
              <a:t>29%</a:t>
            </a:r>
            <a:r>
              <a:rPr dirty="0"/>
              <a:t> vs placebo </a:t>
            </a:r>
            <a:r>
              <a:rPr b="1" dirty="0"/>
              <a:t>25.9%</a:t>
            </a:r>
          </a:p>
          <a:p>
            <a:pPr marL="631657" lvl="2" indent="-151597" defTabSz="288036">
              <a:spcBef>
                <a:spcPts val="300"/>
              </a:spcBef>
              <a:buSzPct val="60000"/>
              <a:buFontTx/>
              <a:buBlip>
                <a:blip r:embed="rId3"/>
              </a:buBlip>
              <a:defRPr sz="1512"/>
            </a:pPr>
            <a:r>
              <a:rPr dirty="0"/>
              <a:t>NNTB = 24          </a:t>
            </a:r>
          </a:p>
          <a:p>
            <a:pPr marL="391627" lvl="1" indent="-151597" defTabSz="288036">
              <a:spcBef>
                <a:spcPts val="300"/>
              </a:spcBef>
              <a:buSzPct val="60000"/>
              <a:buFontTx/>
              <a:buBlip>
                <a:blip r:embed="rId3"/>
              </a:buBlip>
              <a:defRPr sz="1512"/>
            </a:pPr>
            <a:r>
              <a:rPr dirty="0"/>
              <a:t>50% reduction pain intensity </a:t>
            </a:r>
            <a:r>
              <a:rPr b="1" dirty="0"/>
              <a:t>18.2%</a:t>
            </a:r>
            <a:r>
              <a:rPr dirty="0"/>
              <a:t> vs placebo </a:t>
            </a:r>
            <a:r>
              <a:rPr b="1" dirty="0"/>
              <a:t>14.4%</a:t>
            </a:r>
          </a:p>
          <a:p>
            <a:pPr marL="631657" lvl="2" indent="-151597" defTabSz="288036">
              <a:spcBef>
                <a:spcPts val="300"/>
              </a:spcBef>
              <a:buSzPct val="60000"/>
              <a:buFontTx/>
              <a:buBlip>
                <a:blip r:embed="rId3"/>
              </a:buBlip>
              <a:defRPr sz="1512"/>
            </a:pPr>
            <a:r>
              <a:rPr dirty="0"/>
              <a:t>NNTB = 38     (not statistically significant)</a:t>
            </a:r>
          </a:p>
          <a:p>
            <a:pPr marL="391627" lvl="1" indent="-151597" defTabSz="288036">
              <a:spcBef>
                <a:spcPts val="300"/>
              </a:spcBef>
              <a:buSzPct val="60000"/>
              <a:buFontTx/>
              <a:buBlip>
                <a:blip r:embed="rId3"/>
              </a:buBlip>
              <a:defRPr sz="1512"/>
            </a:pPr>
            <a:r>
              <a:rPr dirty="0"/>
              <a:t>Minimal evidence of effectiveness for improved emotional or physical functioning. </a:t>
            </a:r>
          </a:p>
        </p:txBody>
      </p:sp>
      <p:sp>
        <p:nvSpPr>
          <p:cNvPr id="18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dirty="0"/>
          </a:p>
        </p:txBody>
      </p:sp>
      <p:sp>
        <p:nvSpPr>
          <p:cNvPr id="190"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Discussion"/>
          <p:cNvSpPr txBox="1">
            <a:spLocks noGrp="1"/>
          </p:cNvSpPr>
          <p:nvPr>
            <p:ph type="title"/>
          </p:nvPr>
        </p:nvSpPr>
        <p:spPr>
          <a:prstGeom prst="rect">
            <a:avLst/>
          </a:prstGeom>
        </p:spPr>
        <p:txBody>
          <a:bodyPr/>
          <a:lstStyle/>
          <a:p>
            <a:r>
              <a:rPr dirty="0"/>
              <a:t>Discussion</a:t>
            </a:r>
          </a:p>
        </p:txBody>
      </p:sp>
      <p:sp>
        <p:nvSpPr>
          <p:cNvPr id="195" name="Limitations: low sample size with &gt; 100 participants, cannabinoid effectiveness may diminish over time, study did not look at psychosis or dependence associated with long-term use…"/>
          <p:cNvSpPr txBox="1">
            <a:spLocks noGrp="1"/>
          </p:cNvSpPr>
          <p:nvPr>
            <p:ph type="body" idx="1"/>
          </p:nvPr>
        </p:nvSpPr>
        <p:spPr>
          <a:prstGeom prst="rect">
            <a:avLst/>
          </a:prstGeom>
        </p:spPr>
        <p:txBody>
          <a:bodyPr/>
          <a:lstStyle/>
          <a:p>
            <a:pPr marL="240631" indent="-240631">
              <a:buFontTx/>
              <a:buBlip>
                <a:blip r:embed="rId2"/>
              </a:buBlip>
            </a:pPr>
            <a:r>
              <a:rPr dirty="0"/>
              <a:t>Limitations: low sample size with &gt; 100 participants, cannabinoid effectiveness may diminish over time, study did not look at psychosis or dependence associated with long-term use</a:t>
            </a:r>
          </a:p>
          <a:p>
            <a:pPr marL="240631" indent="-240631">
              <a:buFontTx/>
              <a:buBlip>
                <a:blip r:embed="rId2"/>
              </a:buBlip>
            </a:pPr>
            <a:r>
              <a:rPr dirty="0"/>
              <a:t>Cannabinoid most often studied was Nabiximol</a:t>
            </a:r>
          </a:p>
          <a:p>
            <a:pPr marL="240631" indent="-240631">
              <a:buFontTx/>
              <a:buBlip>
                <a:blip r:embed="rId2"/>
              </a:buBlip>
            </a:pPr>
            <a:r>
              <a:rPr dirty="0"/>
              <a:t>Cannabinoids in MMJ or RMJ use are not similar to Nabiximol. </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dirty="0"/>
          </a:p>
        </p:txBody>
      </p:sp>
      <p:sp>
        <p:nvSpPr>
          <p:cNvPr id="197"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clusion: “Take home message”"/>
          <p:cNvSpPr txBox="1">
            <a:spLocks noGrp="1"/>
          </p:cNvSpPr>
          <p:nvPr>
            <p:ph type="title"/>
          </p:nvPr>
        </p:nvSpPr>
        <p:spPr>
          <a:prstGeom prst="rect">
            <a:avLst/>
          </a:prstGeom>
        </p:spPr>
        <p:txBody>
          <a:bodyPr/>
          <a:lstStyle>
            <a:lvl1pPr defTabSz="434340">
              <a:defRPr sz="3800" b="1"/>
            </a:lvl1pPr>
          </a:lstStyle>
          <a:p>
            <a:r>
              <a:rPr dirty="0"/>
              <a:t>Conclusion: “Take home message”</a:t>
            </a:r>
          </a:p>
        </p:txBody>
      </p:sp>
      <p:sp>
        <p:nvSpPr>
          <p:cNvPr id="200" name="This study shows no evidence for the effectiveness of cannabis or cannabinoids in chronic non-cancer pain…"/>
          <p:cNvSpPr txBox="1">
            <a:spLocks noGrp="1"/>
          </p:cNvSpPr>
          <p:nvPr>
            <p:ph type="body" idx="1"/>
          </p:nvPr>
        </p:nvSpPr>
        <p:spPr>
          <a:xfrm>
            <a:off x="457200" y="1200150"/>
            <a:ext cx="8229600" cy="3147011"/>
          </a:xfrm>
          <a:prstGeom prst="rect">
            <a:avLst/>
          </a:prstGeom>
        </p:spPr>
        <p:txBody>
          <a:bodyPr>
            <a:normAutofit lnSpcReduction="10000"/>
          </a:bodyPr>
          <a:lstStyle/>
          <a:p>
            <a:pPr marL="170848" indent="-170848" defTabSz="324611">
              <a:spcBef>
                <a:spcPts val="400"/>
              </a:spcBef>
              <a:buFontTx/>
              <a:buBlip>
                <a:blip r:embed="rId2"/>
              </a:buBlip>
              <a:defRPr sz="2130" b="1"/>
            </a:pPr>
            <a:r>
              <a:rPr dirty="0"/>
              <a:t>This study shows no evidence for the effectiveness of cannabis or cannabinoids in chronic non-cancer pain  </a:t>
            </a:r>
          </a:p>
          <a:p>
            <a:pPr marL="170848" indent="-170848" defTabSz="324611">
              <a:spcBef>
                <a:spcPts val="400"/>
              </a:spcBef>
              <a:buFontTx/>
              <a:buBlip>
                <a:blip r:embed="rId2"/>
              </a:buBlip>
              <a:defRPr sz="2130" b="1"/>
            </a:pPr>
            <a:r>
              <a:rPr dirty="0"/>
              <a:t>There is also no evidence of benefit for emotional or physical functioning</a:t>
            </a:r>
          </a:p>
          <a:p>
            <a:pPr marL="170848" indent="-170848" defTabSz="324611">
              <a:spcBef>
                <a:spcPts val="400"/>
              </a:spcBef>
              <a:buFontTx/>
              <a:buBlip>
                <a:blip r:embed="rId2"/>
              </a:buBlip>
              <a:defRPr sz="2130" b="1"/>
            </a:pPr>
            <a:r>
              <a:rPr dirty="0"/>
              <a:t>Limitations: Nabiximol Ratio1:1-THC/CBD however most MMJ or RMJ strains are ratio 20:1 THC/CBD </a:t>
            </a:r>
          </a:p>
          <a:p>
            <a:pPr marL="170848" indent="-170848" defTabSz="324611">
              <a:spcBef>
                <a:spcPts val="400"/>
              </a:spcBef>
              <a:buFontTx/>
              <a:buBlip>
                <a:blip r:embed="rId2"/>
              </a:buBlip>
              <a:defRPr sz="2130" b="1"/>
            </a:pPr>
            <a:r>
              <a:rPr dirty="0"/>
              <a:t>The number needed to treat to harm is low, similar to opioids</a:t>
            </a:r>
          </a:p>
          <a:p>
            <a:pPr marL="170848" indent="-170848" defTabSz="324611">
              <a:spcBef>
                <a:spcPts val="400"/>
              </a:spcBef>
              <a:buFontTx/>
              <a:buBlip>
                <a:blip r:embed="rId2"/>
              </a:buBlip>
              <a:defRPr sz="2130" b="1"/>
            </a:pPr>
            <a:r>
              <a:rPr dirty="0"/>
              <a:t>More studies need to be done to determine possible use for hospice patients</a:t>
            </a:r>
          </a:p>
        </p:txBody>
      </p:sp>
      <p:sp>
        <p:nvSpPr>
          <p:cNvPr id="20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dirty="0"/>
          </a:p>
        </p:txBody>
      </p:sp>
      <p:sp>
        <p:nvSpPr>
          <p:cNvPr id="202" name="Stockings et al. “Cannabis and cannabinoids for the treatment of people with chronic noncancer pain conditions: a systematic review and meta-analysis of controlled and observational studies”. Pain. Volume 159 (2018): 1932-1954."/>
          <p:cNvSpPr txBox="1"/>
          <p:nvPr/>
        </p:nvSpPr>
        <p:spPr>
          <a:xfrm>
            <a:off x="464239" y="4326819"/>
            <a:ext cx="751682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Stockings et al. “Cannabis and cannabinoids for the treatment of people with chronic noncancer pain conditions: a systematic review and meta-analysis of controlled and observational studies”. </a:t>
            </a:r>
            <a:r>
              <a:rPr i="1" dirty="0"/>
              <a:t>Pain</a:t>
            </a:r>
            <a:r>
              <a:rPr dirty="0"/>
              <a:t>. Volume 159 (2018): 1932-1954.</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Methadone for Cancer Pain"/>
          <p:cNvSpPr txBox="1">
            <a:spLocks noGrp="1"/>
          </p:cNvSpPr>
          <p:nvPr>
            <p:ph type="ctrTitle"/>
          </p:nvPr>
        </p:nvSpPr>
        <p:spPr>
          <a:xfrm>
            <a:off x="685800" y="416719"/>
            <a:ext cx="7772400" cy="1102520"/>
          </a:xfrm>
          <a:prstGeom prst="rect">
            <a:avLst/>
          </a:prstGeom>
        </p:spPr>
        <p:txBody>
          <a:bodyPr/>
          <a:lstStyle>
            <a:lvl1pPr>
              <a:defRPr b="1"/>
            </a:lvl1pPr>
          </a:lstStyle>
          <a:p>
            <a:r>
              <a:rPr dirty="0"/>
              <a:t>Methadone for Cancer Pain</a:t>
            </a:r>
          </a:p>
        </p:txBody>
      </p:sp>
      <p:sp>
        <p:nvSpPr>
          <p:cNvPr id="205" name="Methadone as a First-Line Opioid in Cancer Pain Management: A Systematic Review"/>
          <p:cNvSpPr txBox="1">
            <a:spLocks noGrp="1"/>
          </p:cNvSpPr>
          <p:nvPr>
            <p:ph type="subTitle" sz="half" idx="1"/>
          </p:nvPr>
        </p:nvSpPr>
        <p:spPr>
          <a:xfrm>
            <a:off x="978148" y="1644898"/>
            <a:ext cx="7493497" cy="1694085"/>
          </a:xfrm>
          <a:prstGeom prst="rect">
            <a:avLst/>
          </a:prstGeom>
        </p:spPr>
        <p:txBody>
          <a:bodyPr>
            <a:normAutofit lnSpcReduction="10000"/>
          </a:bodyPr>
          <a:lstStyle>
            <a:lvl1pPr defTabSz="420623">
              <a:defRPr sz="3680" b="1">
                <a:solidFill>
                  <a:srgbClr val="0433FF"/>
                </a:solidFill>
              </a:defRPr>
            </a:lvl1pPr>
          </a:lstStyle>
          <a:p>
            <a:r>
              <a:rPr dirty="0"/>
              <a:t>Methadone as a First-Line Opioid in Cancer Pain Management: A Systematic Review</a:t>
            </a:r>
          </a:p>
        </p:txBody>
      </p:sp>
      <p:sp>
        <p:nvSpPr>
          <p:cNvPr id="206" name="Mercadante MD, Sebastiano and Eduardo Bruera MD. “Methadone as a First-Line Opiod in Cancer Pain Management: A Systematic Review”. American Academy of Hospice and Palliative Medicine. Volume 55, Issue 3 (2018): 998-1003."/>
          <p:cNvSpPr txBox="1"/>
          <p:nvPr/>
        </p:nvSpPr>
        <p:spPr>
          <a:xfrm>
            <a:off x="667439" y="3555105"/>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Mercadante MD, Sebastiano and Eduardo Bruera MD. “Methadone as a First-Line Opiod in Cancer Pain Management: A Systematic Review”. </a:t>
            </a:r>
            <a:r>
              <a:rPr i="1" dirty="0"/>
              <a:t>American Academy of Hospice and Palliative Medicine</a:t>
            </a:r>
            <a:r>
              <a:rPr dirty="0"/>
              <a:t>. Volume 55, Issue 3 (2018): 998-1003.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prstGeom prst="rect">
            <a:avLst/>
          </a:prstGeom>
        </p:spPr>
        <p:txBody>
          <a:bodyPr/>
          <a:lstStyle/>
          <a:p>
            <a:r>
              <a:rPr dirty="0"/>
              <a:t>Objective</a:t>
            </a:r>
          </a:p>
        </p:txBody>
      </p:sp>
      <p:sp>
        <p:nvSpPr>
          <p:cNvPr id="125" name="Content Placeholder 2"/>
          <p:cNvSpPr txBox="1">
            <a:spLocks noGrp="1"/>
          </p:cNvSpPr>
          <p:nvPr>
            <p:ph type="body" idx="1"/>
          </p:nvPr>
        </p:nvSpPr>
        <p:spPr>
          <a:prstGeom prst="rect">
            <a:avLst/>
          </a:prstGeom>
        </p:spPr>
        <p:txBody>
          <a:bodyPr/>
          <a:lstStyle/>
          <a:p>
            <a:pPr marL="381000" indent="-381000">
              <a:buFontTx/>
              <a:buBlip>
                <a:blip r:embed="rId2"/>
              </a:buBlip>
              <a:defRPr b="1"/>
            </a:pPr>
            <a:r>
              <a:rPr dirty="0"/>
              <a:t> Review 12 journal articles published in the past 16 months that support Compassus Hospice and palliative care strategic plan and focus on symptom management, safety and quality of life. </a:t>
            </a:r>
          </a:p>
          <a:p>
            <a:pPr marL="381000" indent="-381000">
              <a:buFontTx/>
              <a:buBlip>
                <a:blip r:embed="rId2"/>
              </a:buBlip>
              <a:defRPr b="1"/>
            </a:pPr>
            <a:r>
              <a:rPr dirty="0"/>
              <a:t>Directly apply research to a clinical question</a:t>
            </a:r>
          </a:p>
          <a:p>
            <a:pPr marL="381000" indent="-381000">
              <a:buFontTx/>
              <a:buBlip>
                <a:blip r:embed="rId2"/>
              </a:buBlip>
              <a:defRPr b="1"/>
            </a:pPr>
            <a:r>
              <a:rPr dirty="0"/>
              <a:t>Recommendations to influence practice change</a:t>
            </a:r>
          </a:p>
        </p:txBody>
      </p:sp>
      <p:sp>
        <p:nvSpPr>
          <p:cNvPr id="126" name="Slide Number Placeholder 3"/>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209" name="Should methadone be considered as the initial opioid for pain related to cancer?"/>
          <p:cNvSpPr txBox="1">
            <a:spLocks noGrp="1"/>
          </p:cNvSpPr>
          <p:nvPr>
            <p:ph type="body" idx="1"/>
          </p:nvPr>
        </p:nvSpPr>
        <p:spPr>
          <a:prstGeom prst="rect">
            <a:avLst/>
          </a:prstGeom>
        </p:spPr>
        <p:txBody>
          <a:bodyPr/>
          <a:lstStyle>
            <a:lvl1pPr marL="0" indent="0">
              <a:buSzTx/>
              <a:buFontTx/>
              <a:buNone/>
              <a:defRPr sz="5000"/>
            </a:lvl1pPr>
          </a:lstStyle>
          <a:p>
            <a:r>
              <a:rPr dirty="0"/>
              <a:t>Should methadone be considered as the initial opioid for pain related to cancer?</a:t>
            </a:r>
          </a:p>
        </p:txBody>
      </p:sp>
      <p:sp>
        <p:nvSpPr>
          <p:cNvPr id="2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Background"/>
          <p:cNvSpPr txBox="1">
            <a:spLocks noGrp="1"/>
          </p:cNvSpPr>
          <p:nvPr>
            <p:ph type="title"/>
          </p:nvPr>
        </p:nvSpPr>
        <p:spPr>
          <a:prstGeom prst="rect">
            <a:avLst/>
          </a:prstGeom>
        </p:spPr>
        <p:txBody>
          <a:bodyPr/>
          <a:lstStyle/>
          <a:p>
            <a:r>
              <a:rPr dirty="0"/>
              <a:t>Background</a:t>
            </a:r>
          </a:p>
        </p:txBody>
      </p:sp>
      <p:sp>
        <p:nvSpPr>
          <p:cNvPr id="213" name="Methadone is often considered as an alternative opioid when other opioids loose their efficacy…"/>
          <p:cNvSpPr txBox="1">
            <a:spLocks noGrp="1"/>
          </p:cNvSpPr>
          <p:nvPr>
            <p:ph type="body" idx="1"/>
          </p:nvPr>
        </p:nvSpPr>
        <p:spPr>
          <a:prstGeom prst="rect">
            <a:avLst/>
          </a:prstGeom>
        </p:spPr>
        <p:txBody>
          <a:bodyPr/>
          <a:lstStyle/>
          <a:p>
            <a:pPr marL="305180" indent="-305180" defTabSz="406908">
              <a:defRPr sz="2136"/>
            </a:pPr>
            <a:r>
              <a:rPr dirty="0"/>
              <a:t>Methadone is often considered as an alternative opioid when other opioids loose their efficacy</a:t>
            </a:r>
          </a:p>
          <a:p>
            <a:pPr marL="305180" indent="-305180" defTabSz="406908">
              <a:defRPr sz="2136"/>
            </a:pPr>
            <a:r>
              <a:rPr dirty="0"/>
              <a:t>Methadone concerns regarding its complex pharmacokinetics-phrarmodynamic profile may hinder its use</a:t>
            </a:r>
          </a:p>
          <a:p>
            <a:pPr marL="305180" indent="-305180" defTabSz="406908">
              <a:defRPr sz="2136"/>
            </a:pPr>
            <a:r>
              <a:rPr dirty="0"/>
              <a:t>Methadone is potent agonist of mu + delta + NMDA receptors: better neuropathic pain and reduced hyperalgesic effects</a:t>
            </a:r>
          </a:p>
          <a:p>
            <a:pPr marL="305180" indent="-305180" defTabSz="406908">
              <a:defRPr sz="2136"/>
            </a:pPr>
            <a:r>
              <a:rPr dirty="0"/>
              <a:t>Methadone is inexpensive. It has high oral bioavailability, rapid onset, long half-life, lack of active metabolites,  and low tolerance</a:t>
            </a:r>
          </a:p>
        </p:txBody>
      </p:sp>
      <p:sp>
        <p:nvSpPr>
          <p:cNvPr id="2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Methods"/>
          <p:cNvSpPr txBox="1">
            <a:spLocks noGrp="1"/>
          </p:cNvSpPr>
          <p:nvPr>
            <p:ph type="title"/>
          </p:nvPr>
        </p:nvSpPr>
        <p:spPr>
          <a:prstGeom prst="rect">
            <a:avLst/>
          </a:prstGeom>
        </p:spPr>
        <p:txBody>
          <a:bodyPr/>
          <a:lstStyle/>
          <a:p>
            <a:r>
              <a:rPr dirty="0"/>
              <a:t>Methods</a:t>
            </a:r>
          </a:p>
        </p:txBody>
      </p:sp>
      <p:sp>
        <p:nvSpPr>
          <p:cNvPr id="219" name="Systematic literature search on MEDLINE and Embase…"/>
          <p:cNvSpPr txBox="1">
            <a:spLocks noGrp="1"/>
          </p:cNvSpPr>
          <p:nvPr>
            <p:ph type="body" idx="1"/>
          </p:nvPr>
        </p:nvSpPr>
        <p:spPr>
          <a:prstGeom prst="rect">
            <a:avLst/>
          </a:prstGeom>
        </p:spPr>
        <p:txBody>
          <a:bodyPr/>
          <a:lstStyle/>
          <a:p>
            <a:r>
              <a:rPr dirty="0"/>
              <a:t>Systematic literature search on MEDLINE and Embase</a:t>
            </a:r>
          </a:p>
          <a:p>
            <a:r>
              <a:rPr dirty="0"/>
              <a:t>219 records with 10 papers considered for final review</a:t>
            </a:r>
          </a:p>
          <a:p>
            <a:r>
              <a:rPr dirty="0"/>
              <a:t>Three studies over 100 participants, 7 studies with 19-89</a:t>
            </a:r>
          </a:p>
          <a:p>
            <a:r>
              <a:rPr dirty="0"/>
              <a:t>Initial methadone dose was 15 mg per day </a:t>
            </a:r>
          </a:p>
          <a:p>
            <a:r>
              <a:rPr dirty="0"/>
              <a:t>Pain reduction similar to other opioids</a:t>
            </a:r>
          </a:p>
          <a:p>
            <a:r>
              <a:rPr dirty="0"/>
              <a:t>Adverse effects were similar to other opioids </a:t>
            </a:r>
          </a:p>
        </p:txBody>
      </p:sp>
      <p:sp>
        <p:nvSpPr>
          <p:cNvPr id="2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sults"/>
          <p:cNvSpPr txBox="1">
            <a:spLocks noGrp="1"/>
          </p:cNvSpPr>
          <p:nvPr>
            <p:ph type="title"/>
          </p:nvPr>
        </p:nvSpPr>
        <p:spPr>
          <a:prstGeom prst="rect">
            <a:avLst/>
          </a:prstGeom>
        </p:spPr>
        <p:txBody>
          <a:bodyPr/>
          <a:lstStyle/>
          <a:p>
            <a:r>
              <a:rPr dirty="0"/>
              <a:t>Results</a:t>
            </a:r>
          </a:p>
        </p:txBody>
      </p:sp>
      <p:sp>
        <p:nvSpPr>
          <p:cNvPr id="223" name="Available data in this review is not sufficient to draw a net conclusion…"/>
          <p:cNvSpPr txBox="1">
            <a:spLocks noGrp="1"/>
          </p:cNvSpPr>
          <p:nvPr>
            <p:ph type="body" idx="1"/>
          </p:nvPr>
        </p:nvSpPr>
        <p:spPr>
          <a:prstGeom prst="rect">
            <a:avLst/>
          </a:prstGeom>
        </p:spPr>
        <p:txBody>
          <a:bodyPr/>
          <a:lstStyle/>
          <a:p>
            <a:r>
              <a:rPr dirty="0"/>
              <a:t>Available data in this review is not sufficient to draw a net conclusion</a:t>
            </a:r>
          </a:p>
          <a:p>
            <a:r>
              <a:rPr dirty="0"/>
              <a:t>Observational and controlled studies have shown that methadone may be a valuable first-choice opioid either at step 3 (severe pain) or step 2 (moderate pain) in the WHO analgesic ladder. </a:t>
            </a:r>
          </a:p>
        </p:txBody>
      </p:sp>
      <p:sp>
        <p:nvSpPr>
          <p:cNvPr id="2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Discussion"/>
          <p:cNvSpPr txBox="1">
            <a:spLocks noGrp="1"/>
          </p:cNvSpPr>
          <p:nvPr>
            <p:ph type="title"/>
          </p:nvPr>
        </p:nvSpPr>
        <p:spPr>
          <a:prstGeom prst="rect">
            <a:avLst/>
          </a:prstGeom>
        </p:spPr>
        <p:txBody>
          <a:bodyPr/>
          <a:lstStyle/>
          <a:p>
            <a:r>
              <a:rPr dirty="0"/>
              <a:t>Discussion</a:t>
            </a:r>
          </a:p>
        </p:txBody>
      </p:sp>
      <p:sp>
        <p:nvSpPr>
          <p:cNvPr id="227" name="Methadone dosing and risk of toxicity from delayed accumulation can be difficult compared to other opioids unless understood (dose titration after 5 days)…"/>
          <p:cNvSpPr txBox="1">
            <a:spLocks noGrp="1"/>
          </p:cNvSpPr>
          <p:nvPr>
            <p:ph type="body" idx="1"/>
          </p:nvPr>
        </p:nvSpPr>
        <p:spPr>
          <a:prstGeom prst="rect">
            <a:avLst/>
          </a:prstGeom>
        </p:spPr>
        <p:txBody>
          <a:bodyPr/>
          <a:lstStyle/>
          <a:p>
            <a:pPr marL="291465" indent="-291465" defTabSz="388620">
              <a:spcBef>
                <a:spcPts val="400"/>
              </a:spcBef>
              <a:defRPr sz="2040"/>
            </a:pPr>
            <a:r>
              <a:rPr dirty="0"/>
              <a:t>Methadone dosing and risk of toxicity from delayed accumulation can be difficult compared to other opioids unless understood (dose titration after 5 days)</a:t>
            </a:r>
          </a:p>
          <a:p>
            <a:pPr marL="291465" indent="-291465" defTabSz="388620">
              <a:spcBef>
                <a:spcPts val="400"/>
              </a:spcBef>
              <a:defRPr sz="2040"/>
            </a:pPr>
            <a:r>
              <a:rPr dirty="0"/>
              <a:t>Potential for drug interactions (particularly other QT prolongation medications)</a:t>
            </a:r>
          </a:p>
          <a:p>
            <a:pPr marL="291465" indent="-291465" defTabSz="388620">
              <a:spcBef>
                <a:spcPts val="400"/>
              </a:spcBef>
              <a:defRPr sz="2040"/>
            </a:pPr>
            <a:r>
              <a:rPr dirty="0"/>
              <a:t>May be easier as first-line opioid as this avoids using conversion ratios (especially at higher MEDD)</a:t>
            </a:r>
          </a:p>
          <a:p>
            <a:pPr marL="291465" indent="-291465" defTabSz="388620">
              <a:spcBef>
                <a:spcPts val="400"/>
              </a:spcBef>
              <a:defRPr sz="2040"/>
            </a:pPr>
            <a:r>
              <a:rPr dirty="0"/>
              <a:t>Added benefits for neuropathic pain and decreased hyper-analgesia</a:t>
            </a:r>
          </a:p>
          <a:p>
            <a:pPr marL="291465" indent="-291465" defTabSz="388620">
              <a:spcBef>
                <a:spcPts val="400"/>
              </a:spcBef>
              <a:defRPr sz="2040"/>
            </a:pPr>
            <a:r>
              <a:rPr dirty="0"/>
              <a:t>Rapid onset, long half-life and slower dose escalation </a:t>
            </a:r>
          </a:p>
        </p:txBody>
      </p:sp>
      <p:sp>
        <p:nvSpPr>
          <p:cNvPr id="2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nclusion: “Take home message”"/>
          <p:cNvSpPr txBox="1">
            <a:spLocks noGrp="1"/>
          </p:cNvSpPr>
          <p:nvPr>
            <p:ph type="title"/>
          </p:nvPr>
        </p:nvSpPr>
        <p:spPr>
          <a:prstGeom prst="rect">
            <a:avLst/>
          </a:prstGeom>
        </p:spPr>
        <p:txBody>
          <a:bodyPr/>
          <a:lstStyle>
            <a:lvl1pPr defTabSz="434340">
              <a:defRPr sz="3800" b="1"/>
            </a:lvl1pPr>
          </a:lstStyle>
          <a:p>
            <a:r>
              <a:rPr dirty="0"/>
              <a:t>Conclusion: “Take home message”</a:t>
            </a:r>
          </a:p>
        </p:txBody>
      </p:sp>
      <p:sp>
        <p:nvSpPr>
          <p:cNvPr id="233" name="Other studies show methadone is equivalent to other opioids in first-line management of cancer pain with no increased adverse effects…"/>
          <p:cNvSpPr txBox="1">
            <a:spLocks noGrp="1"/>
          </p:cNvSpPr>
          <p:nvPr>
            <p:ph type="body" idx="1"/>
          </p:nvPr>
        </p:nvSpPr>
        <p:spPr>
          <a:prstGeom prst="rect">
            <a:avLst/>
          </a:prstGeom>
        </p:spPr>
        <p:txBody>
          <a:bodyPr>
            <a:normAutofit lnSpcReduction="10000"/>
          </a:bodyPr>
          <a:lstStyle/>
          <a:p>
            <a:pPr marL="214162" indent="-214162" defTabSz="406908">
              <a:buFontTx/>
              <a:buBlip>
                <a:blip r:embed="rId2"/>
              </a:buBlip>
              <a:defRPr sz="2136" b="1"/>
            </a:pPr>
            <a:r>
              <a:rPr dirty="0"/>
              <a:t>Other studies show methadone is equivalent to other opioids in first-line management of cancer pain with no increased adverse effects</a:t>
            </a:r>
          </a:p>
          <a:p>
            <a:pPr marL="214162" indent="-214162" defTabSz="406908">
              <a:buFontTx/>
              <a:buBlip>
                <a:blip r:embed="rId2"/>
              </a:buBlip>
              <a:defRPr sz="2136" b="1"/>
            </a:pPr>
            <a:r>
              <a:rPr dirty="0"/>
              <a:t>Methadone is inexpensive, provides added analgesic effects with less opioid tolerance</a:t>
            </a:r>
          </a:p>
          <a:p>
            <a:pPr marL="214162" indent="-214162" defTabSz="406908">
              <a:buFontTx/>
              <a:buBlip>
                <a:blip r:embed="rId2"/>
              </a:buBlip>
              <a:defRPr sz="2136" b="1"/>
            </a:pPr>
            <a:r>
              <a:rPr dirty="0"/>
              <a:t>Methadone has different pharmacokinetics-pharmacodynamics that require conversion dosing knowledge, thus using as initial opioid treatment may be preferred over use as a second-line agent</a:t>
            </a:r>
          </a:p>
        </p:txBody>
      </p:sp>
      <p:sp>
        <p:nvSpPr>
          <p:cNvPr id="2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When to Start Treatment for DR"/>
          <p:cNvSpPr txBox="1">
            <a:spLocks noGrp="1"/>
          </p:cNvSpPr>
          <p:nvPr>
            <p:ph type="ctrTitle"/>
          </p:nvPr>
        </p:nvSpPr>
        <p:spPr>
          <a:xfrm>
            <a:off x="685800" y="416719"/>
            <a:ext cx="7772400" cy="1102520"/>
          </a:xfrm>
          <a:prstGeom prst="rect">
            <a:avLst/>
          </a:prstGeom>
        </p:spPr>
        <p:txBody>
          <a:bodyPr>
            <a:normAutofit fontScale="90000"/>
          </a:bodyPr>
          <a:lstStyle>
            <a:lvl1pPr defTabSz="420623">
              <a:defRPr sz="4048" b="1"/>
            </a:lvl1pPr>
          </a:lstStyle>
          <a:p>
            <a:r>
              <a:rPr dirty="0"/>
              <a:t>When to Start Treatment for DR</a:t>
            </a:r>
          </a:p>
        </p:txBody>
      </p:sp>
      <p:sp>
        <p:nvSpPr>
          <p:cNvPr id="237" name="Hyoscine Butylbromide for the Management of Death Rattle: Sooner Rather Than Later"/>
          <p:cNvSpPr txBox="1">
            <a:spLocks noGrp="1"/>
          </p:cNvSpPr>
          <p:nvPr>
            <p:ph type="subTitle" sz="half" idx="1"/>
          </p:nvPr>
        </p:nvSpPr>
        <p:spPr>
          <a:xfrm>
            <a:off x="978148" y="1378198"/>
            <a:ext cx="7493497" cy="1694085"/>
          </a:xfrm>
          <a:prstGeom prst="rect">
            <a:avLst/>
          </a:prstGeom>
        </p:spPr>
        <p:txBody>
          <a:bodyPr>
            <a:normAutofit lnSpcReduction="10000"/>
          </a:bodyPr>
          <a:lstStyle>
            <a:lvl1pPr defTabSz="420623">
              <a:defRPr sz="3680" b="1">
                <a:solidFill>
                  <a:srgbClr val="0433FF"/>
                </a:solidFill>
              </a:defRPr>
            </a:lvl1pPr>
          </a:lstStyle>
          <a:p>
            <a:r>
              <a:rPr dirty="0"/>
              <a:t>Hyoscine Butylbromide for the Management of Death Rattle: Sooner Rather Than Later</a:t>
            </a:r>
          </a:p>
        </p:txBody>
      </p:sp>
      <p:sp>
        <p:nvSpPr>
          <p:cNvPr id="238" name="Mercadante MD, Sebastiano, Franco Marinangeli, MD, Francesco Masedu, BS, Marco Valenti, BS, Domenico Russo, MD, Laura Ursini, MD, Alessia Masici, MD and Federica Aielli,MD. “Hyoscine Butylbromide for the Management of Death Rattle: Sooner Rather Than Later”. Journal of Pain and Symptom Management. Volume 56, Issue 6 (2018): 902-907."/>
          <p:cNvSpPr txBox="1"/>
          <p:nvPr/>
        </p:nvSpPr>
        <p:spPr>
          <a:xfrm>
            <a:off x="667439" y="3194864"/>
            <a:ext cx="8114914" cy="1227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a:defRPr sz="1600">
                <a:solidFill>
                  <a:srgbClr val="222222"/>
                </a:solidFill>
              </a:defRPr>
            </a:pPr>
            <a:r>
              <a:rPr dirty="0"/>
              <a:t>Mercadante MD, Sebastiano, Franco Marinangeli, MD, Francesco Masedu, BS, Marco Valenti, BS, Domenico Russo, MD, Laura Ursini, MD, Alessia Masici, MD and Federica Aielli,MD.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243" name="When is the most effective time to start Hyoscine Butylbromide for the management of terminal secretions?"/>
          <p:cNvSpPr txBox="1">
            <a:spLocks noGrp="1"/>
          </p:cNvSpPr>
          <p:nvPr>
            <p:ph type="body" idx="1"/>
          </p:nvPr>
        </p:nvSpPr>
        <p:spPr>
          <a:prstGeom prst="rect">
            <a:avLst/>
          </a:prstGeom>
        </p:spPr>
        <p:txBody>
          <a:bodyPr>
            <a:normAutofit lnSpcReduction="10000"/>
          </a:bodyPr>
          <a:lstStyle>
            <a:lvl1pPr marL="204536" indent="-204536" defTabSz="388620">
              <a:spcBef>
                <a:spcPts val="400"/>
              </a:spcBef>
              <a:buFontTx/>
              <a:buBlip>
                <a:blip r:embed="rId2"/>
              </a:buBlip>
              <a:defRPr sz="4250" b="1"/>
            </a:lvl1pPr>
          </a:lstStyle>
          <a:p>
            <a:r>
              <a:rPr dirty="0"/>
              <a:t>When is the most effective time to start Hyoscine Butylbromide for the management of terminal secretions?</a:t>
            </a:r>
          </a:p>
        </p:txBody>
      </p:sp>
      <p:sp>
        <p:nvSpPr>
          <p:cNvPr id="2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dirty="0"/>
          </a:p>
        </p:txBody>
      </p:sp>
      <p:sp>
        <p:nvSpPr>
          <p:cNvPr id="245" name="Mercadante MD et al. “Hyoscine Butylbromide for the Management of Death Rattle: Sooner Rather Than Later”. Journal of Pain and Symptom Management. Volume 56, Issue 6 (2018): 902-907."/>
          <p:cNvSpPr txBox="1"/>
          <p:nvPr/>
        </p:nvSpPr>
        <p:spPr>
          <a:xfrm>
            <a:off x="667440" y="4326819"/>
            <a:ext cx="686244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Background"/>
          <p:cNvSpPr txBox="1">
            <a:spLocks noGrp="1"/>
          </p:cNvSpPr>
          <p:nvPr>
            <p:ph type="title"/>
          </p:nvPr>
        </p:nvSpPr>
        <p:spPr>
          <a:prstGeom prst="rect">
            <a:avLst/>
          </a:prstGeom>
        </p:spPr>
        <p:txBody>
          <a:bodyPr/>
          <a:lstStyle/>
          <a:p>
            <a:r>
              <a:rPr dirty="0"/>
              <a:t>Background</a:t>
            </a:r>
          </a:p>
        </p:txBody>
      </p:sp>
      <p:sp>
        <p:nvSpPr>
          <p:cNvPr id="248" name="The DR is frequent in the dying patient (23-92%)…"/>
          <p:cNvSpPr txBox="1">
            <a:spLocks noGrp="1"/>
          </p:cNvSpPr>
          <p:nvPr>
            <p:ph type="body" idx="1"/>
          </p:nvPr>
        </p:nvSpPr>
        <p:spPr>
          <a:prstGeom prst="rect">
            <a:avLst/>
          </a:prstGeom>
        </p:spPr>
        <p:txBody>
          <a:bodyPr>
            <a:normAutofit lnSpcReduction="10000"/>
          </a:bodyPr>
          <a:lstStyle/>
          <a:p>
            <a:pPr marL="301752" indent="-301752" defTabSz="402336">
              <a:defRPr sz="2112"/>
            </a:pPr>
            <a:r>
              <a:rPr dirty="0"/>
              <a:t>The DR is frequent in the dying patient (23-92%)</a:t>
            </a:r>
          </a:p>
          <a:p>
            <a:pPr marL="301752" indent="-301752" defTabSz="402336">
              <a:defRPr sz="2112"/>
            </a:pPr>
            <a:r>
              <a:rPr dirty="0"/>
              <a:t>Usually 2 to 3 days before death with decreased consciousness and loss of cough and swallowing reflexes</a:t>
            </a:r>
          </a:p>
          <a:p>
            <a:pPr marL="301752" indent="-301752" defTabSz="402336">
              <a:defRPr sz="2112"/>
            </a:pPr>
            <a:r>
              <a:rPr dirty="0"/>
              <a:t>More frequently with prolonged death</a:t>
            </a:r>
          </a:p>
          <a:p>
            <a:pPr marL="301752" indent="-301752" defTabSz="402336">
              <a:defRPr sz="2112"/>
            </a:pPr>
            <a:r>
              <a:rPr dirty="0"/>
              <a:t>Secretions produced by salivary glands and bronchial mucosa both containing muscarinic receptors</a:t>
            </a:r>
          </a:p>
          <a:p>
            <a:pPr marL="301752" indent="-301752" defTabSz="402336">
              <a:defRPr sz="2112"/>
            </a:pPr>
            <a:r>
              <a:rPr dirty="0"/>
              <a:t>Anticholenergic drugs are used to decrease secretions</a:t>
            </a:r>
          </a:p>
          <a:p>
            <a:pPr marL="301752" indent="-301752" defTabSz="402336">
              <a:defRPr sz="2112"/>
            </a:pPr>
            <a:r>
              <a:rPr dirty="0"/>
              <a:t>However, anticholinergics only reduce formation of new secretions</a:t>
            </a:r>
          </a:p>
        </p:txBody>
      </p:sp>
      <p:sp>
        <p:nvSpPr>
          <p:cNvPr id="2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dirty="0"/>
          </a:p>
        </p:txBody>
      </p:sp>
      <p:sp>
        <p:nvSpPr>
          <p:cNvPr id="250" name="Mercadante MD et al. “Hyoscine Butylbromide for the Management of Death Rattle: Sooner Rather Than Later”. Journal of Pain and Symptom Management. Volume 56, Issue 6 (2018): 902-907."/>
          <p:cNvSpPr txBox="1"/>
          <p:nvPr/>
        </p:nvSpPr>
        <p:spPr>
          <a:xfrm>
            <a:off x="667439" y="4326819"/>
            <a:ext cx="687834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Methods"/>
          <p:cNvSpPr txBox="1">
            <a:spLocks noGrp="1"/>
          </p:cNvSpPr>
          <p:nvPr>
            <p:ph type="title"/>
          </p:nvPr>
        </p:nvSpPr>
        <p:spPr>
          <a:prstGeom prst="rect">
            <a:avLst/>
          </a:prstGeom>
        </p:spPr>
        <p:txBody>
          <a:bodyPr/>
          <a:lstStyle/>
          <a:p>
            <a:r>
              <a:rPr dirty="0"/>
              <a:t>Methods</a:t>
            </a:r>
          </a:p>
        </p:txBody>
      </p:sp>
      <p:sp>
        <p:nvSpPr>
          <p:cNvPr id="255" name="Open-label, multi-center, prospective and randomized trial…"/>
          <p:cNvSpPr txBox="1">
            <a:spLocks noGrp="1"/>
          </p:cNvSpPr>
          <p:nvPr>
            <p:ph type="body" idx="1"/>
          </p:nvPr>
        </p:nvSpPr>
        <p:spPr>
          <a:prstGeom prst="rect">
            <a:avLst/>
          </a:prstGeom>
        </p:spPr>
        <p:txBody>
          <a:bodyPr>
            <a:normAutofit lnSpcReduction="10000"/>
          </a:bodyPr>
          <a:lstStyle/>
          <a:p>
            <a:pPr marL="322325" indent="-322325" defTabSz="429768">
              <a:defRPr sz="2256"/>
            </a:pPr>
            <a:r>
              <a:rPr dirty="0"/>
              <a:t>Open-label, multi-center, prospective and randomized trial</a:t>
            </a:r>
          </a:p>
          <a:p>
            <a:pPr marL="322325" indent="-322325" defTabSz="429768">
              <a:defRPr sz="2256"/>
            </a:pPr>
            <a:r>
              <a:rPr dirty="0"/>
              <a:t>Inclusion: reduced level of consciousness, RASS-PAL </a:t>
            </a:r>
            <a:r>
              <a:rPr u="sng" dirty="0"/>
              <a:t>&lt;</a:t>
            </a:r>
            <a:r>
              <a:rPr dirty="0"/>
              <a:t> 3</a:t>
            </a:r>
          </a:p>
          <a:p>
            <a:pPr marL="322325" indent="-322325" defTabSz="429768">
              <a:defRPr sz="2256"/>
            </a:pPr>
            <a:r>
              <a:rPr dirty="0"/>
              <a:t>Randomized to two groups</a:t>
            </a:r>
          </a:p>
          <a:p>
            <a:pPr marL="752093" lvl="1" indent="-322325" defTabSz="429768">
              <a:buChar char="•"/>
              <a:defRPr sz="1974"/>
            </a:pPr>
            <a:r>
              <a:rPr dirty="0"/>
              <a:t>Group 1: Started HB only when DR developed (81)</a:t>
            </a:r>
          </a:p>
          <a:p>
            <a:pPr marL="752093" lvl="1" indent="-322325" defTabSz="429768">
              <a:buChar char="•"/>
              <a:defRPr sz="1974"/>
            </a:pPr>
            <a:r>
              <a:rPr dirty="0"/>
              <a:t>Group 2: Started HB prophylactically in absence of DR (51)</a:t>
            </a:r>
          </a:p>
          <a:p>
            <a:pPr marL="752093" lvl="1" indent="-322325" defTabSz="429768">
              <a:buChar char="•"/>
              <a:defRPr sz="1974"/>
            </a:pPr>
            <a:r>
              <a:rPr dirty="0"/>
              <a:t>HB 20mg SC/IV bolus, then 20 mg every 8 hours (60mg/24hr)</a:t>
            </a:r>
          </a:p>
          <a:p>
            <a:pPr marL="322325" indent="-322325" defTabSz="429768">
              <a:defRPr sz="2256"/>
            </a:pPr>
            <a:r>
              <a:rPr dirty="0"/>
              <a:t>DRFT and intensity were measured, 30 min, 60 min, q6 hr</a:t>
            </a:r>
          </a:p>
          <a:p>
            <a:pPr marL="322325" indent="-322325" defTabSz="429768">
              <a:defRPr sz="2256"/>
            </a:pPr>
            <a:r>
              <a:rPr dirty="0"/>
              <a:t>Effective if no rattle or only audible near patient </a:t>
            </a:r>
          </a:p>
        </p:txBody>
      </p:sp>
      <p:sp>
        <p:nvSpPr>
          <p:cNvPr id="2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dirty="0"/>
          </a:p>
        </p:txBody>
      </p:sp>
      <p:sp>
        <p:nvSpPr>
          <p:cNvPr id="257" name="Mercadante MD et al. “Hyoscine Butylbromide for the Management of Death Rattle: Sooner Rather Than Later”. Journal of Pain and Symptom Management. Volume 56, Issue 6 (2018): 902-907."/>
          <p:cNvSpPr txBox="1"/>
          <p:nvPr/>
        </p:nvSpPr>
        <p:spPr>
          <a:xfrm>
            <a:off x="667440" y="4326819"/>
            <a:ext cx="6910154"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Format"/>
          <p:cNvSpPr txBox="1">
            <a:spLocks noGrp="1"/>
          </p:cNvSpPr>
          <p:nvPr>
            <p:ph type="title"/>
          </p:nvPr>
        </p:nvSpPr>
        <p:spPr>
          <a:prstGeom prst="rect">
            <a:avLst/>
          </a:prstGeom>
        </p:spPr>
        <p:txBody>
          <a:bodyPr/>
          <a:lstStyle>
            <a:lvl1pPr>
              <a:defRPr b="1"/>
            </a:lvl1pPr>
          </a:lstStyle>
          <a:p>
            <a:r>
              <a:rPr dirty="0"/>
              <a:t>Format</a:t>
            </a:r>
          </a:p>
        </p:txBody>
      </p:sp>
      <p:sp>
        <p:nvSpPr>
          <p:cNvPr id="129" name="Title…"/>
          <p:cNvSpPr txBox="1">
            <a:spLocks noGrp="1"/>
          </p:cNvSpPr>
          <p:nvPr>
            <p:ph type="body" idx="1"/>
          </p:nvPr>
        </p:nvSpPr>
        <p:spPr>
          <a:prstGeom prst="rect">
            <a:avLst/>
          </a:prstGeom>
        </p:spPr>
        <p:txBody>
          <a:bodyPr/>
          <a:lstStyle/>
          <a:p>
            <a:pPr marL="452119" indent="-452119" defTabSz="406908">
              <a:buFontTx/>
              <a:buBlip>
                <a:blip r:embed="rId2"/>
              </a:buBlip>
              <a:defRPr sz="2136" b="1"/>
            </a:pPr>
            <a:r>
              <a:rPr dirty="0"/>
              <a:t>Title</a:t>
            </a:r>
          </a:p>
          <a:p>
            <a:pPr marL="452119" indent="-452119" defTabSz="406908">
              <a:buFontTx/>
              <a:buBlip>
                <a:blip r:embed="rId2"/>
              </a:buBlip>
              <a:defRPr sz="2136" b="1"/>
            </a:pPr>
            <a:r>
              <a:rPr dirty="0"/>
              <a:t>Clinical question</a:t>
            </a:r>
          </a:p>
          <a:p>
            <a:pPr marL="452119" indent="-452119" defTabSz="406908">
              <a:buFontTx/>
              <a:buBlip>
                <a:blip r:embed="rId2"/>
              </a:buBlip>
              <a:defRPr sz="2136" b="1"/>
            </a:pPr>
            <a:r>
              <a:rPr dirty="0"/>
              <a:t>Review article</a:t>
            </a:r>
          </a:p>
          <a:p>
            <a:pPr marL="553252" lvl="1" indent="-214162" defTabSz="406908">
              <a:buSzPct val="60000"/>
              <a:buFontTx/>
              <a:buBlip>
                <a:blip r:embed="rId2"/>
              </a:buBlip>
              <a:defRPr sz="2136" b="1"/>
            </a:pPr>
            <a:r>
              <a:rPr dirty="0"/>
              <a:t>Background</a:t>
            </a:r>
          </a:p>
          <a:p>
            <a:pPr marL="553252" lvl="1" indent="-214162" defTabSz="406908">
              <a:buSzPct val="60000"/>
              <a:buFontTx/>
              <a:buBlip>
                <a:blip r:embed="rId2"/>
              </a:buBlip>
              <a:defRPr sz="2136" b="1"/>
            </a:pPr>
            <a:r>
              <a:rPr dirty="0"/>
              <a:t>Methods</a:t>
            </a:r>
          </a:p>
          <a:p>
            <a:pPr marL="553252" lvl="1" indent="-214162" defTabSz="406908">
              <a:buSzPct val="60000"/>
              <a:buFontTx/>
              <a:buBlip>
                <a:blip r:embed="rId2"/>
              </a:buBlip>
              <a:defRPr sz="2136" b="1"/>
            </a:pPr>
            <a:r>
              <a:rPr dirty="0"/>
              <a:t>Results</a:t>
            </a:r>
          </a:p>
          <a:p>
            <a:pPr marL="553252" lvl="1" indent="-214162" defTabSz="406908">
              <a:buSzPct val="60000"/>
              <a:buFontTx/>
              <a:buBlip>
                <a:blip r:embed="rId2"/>
              </a:buBlip>
              <a:defRPr sz="2136" b="1"/>
            </a:pPr>
            <a:r>
              <a:rPr dirty="0"/>
              <a:t>Discussion</a:t>
            </a:r>
          </a:p>
          <a:p>
            <a:pPr marL="452119" indent="-452119" defTabSz="406908">
              <a:buFontTx/>
              <a:buBlip>
                <a:blip r:embed="rId2"/>
              </a:buBlip>
              <a:defRPr sz="2136" b="1"/>
            </a:pPr>
            <a:r>
              <a:rPr dirty="0"/>
              <a:t>Conclusion or “take home message”</a:t>
            </a:r>
          </a:p>
        </p:txBody>
      </p:sp>
      <p:sp>
        <p:nvSpPr>
          <p:cNvPr id="130"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sults"/>
          <p:cNvSpPr txBox="1">
            <a:spLocks noGrp="1"/>
          </p:cNvSpPr>
          <p:nvPr>
            <p:ph type="title"/>
          </p:nvPr>
        </p:nvSpPr>
        <p:spPr>
          <a:prstGeom prst="rect">
            <a:avLst/>
          </a:prstGeom>
        </p:spPr>
        <p:txBody>
          <a:bodyPr/>
          <a:lstStyle/>
          <a:p>
            <a:r>
              <a:rPr dirty="0"/>
              <a:t>Results</a:t>
            </a:r>
          </a:p>
        </p:txBody>
      </p:sp>
      <p:sp>
        <p:nvSpPr>
          <p:cNvPr id="262" name="Patients in group 2 survived longer than group 1…"/>
          <p:cNvSpPr txBox="1">
            <a:spLocks noGrp="1"/>
          </p:cNvSpPr>
          <p:nvPr>
            <p:ph type="body" idx="1"/>
          </p:nvPr>
        </p:nvSpPr>
        <p:spPr>
          <a:prstGeom prst="rect">
            <a:avLst/>
          </a:prstGeom>
        </p:spPr>
        <p:txBody>
          <a:bodyPr>
            <a:normAutofit lnSpcReduction="10000"/>
          </a:bodyPr>
          <a:lstStyle/>
          <a:p>
            <a:pPr marL="291465" indent="-291465" defTabSz="388620">
              <a:spcBef>
                <a:spcPts val="400"/>
              </a:spcBef>
              <a:defRPr sz="2040"/>
            </a:pPr>
            <a:r>
              <a:rPr dirty="0"/>
              <a:t>Patients in group 2 survived longer than group 1</a:t>
            </a:r>
          </a:p>
          <a:p>
            <a:pPr marL="291465" indent="-291465" defTabSz="388620">
              <a:spcBef>
                <a:spcPts val="400"/>
              </a:spcBef>
              <a:defRPr sz="2040"/>
            </a:pPr>
            <a:r>
              <a:rPr dirty="0"/>
              <a:t>Death rattle occurrence:</a:t>
            </a:r>
          </a:p>
          <a:p>
            <a:pPr marL="680085" lvl="1" indent="-291465" defTabSz="388620">
              <a:spcBef>
                <a:spcPts val="400"/>
              </a:spcBef>
              <a:buChar char="•"/>
              <a:defRPr sz="2040"/>
            </a:pPr>
            <a:r>
              <a:rPr dirty="0"/>
              <a:t>Group 1 - 60.5 % (in 49 patients). Treatment effective in only 10 patients</a:t>
            </a:r>
          </a:p>
          <a:p>
            <a:pPr marL="680085" lvl="1" indent="-291465" defTabSz="388620">
              <a:spcBef>
                <a:spcPts val="400"/>
              </a:spcBef>
              <a:buChar char="•"/>
              <a:defRPr sz="2040"/>
            </a:pPr>
            <a:r>
              <a:rPr dirty="0"/>
              <a:t>Group 2 - 5.9%  (in 3 patients)</a:t>
            </a:r>
          </a:p>
          <a:p>
            <a:pPr marL="291465" indent="-291465" defTabSz="388620">
              <a:spcBef>
                <a:spcPts val="400"/>
              </a:spcBef>
              <a:defRPr sz="2040"/>
            </a:pPr>
            <a:r>
              <a:rPr dirty="0"/>
              <a:t>DRFT:</a:t>
            </a:r>
          </a:p>
          <a:p>
            <a:pPr marL="680085" lvl="1" indent="-291465" defTabSz="388620">
              <a:spcBef>
                <a:spcPts val="400"/>
              </a:spcBef>
              <a:buChar char="•"/>
              <a:defRPr sz="2040"/>
            </a:pPr>
            <a:r>
              <a:rPr dirty="0"/>
              <a:t>Group 1 - 20.4 hours (median 12)</a:t>
            </a:r>
          </a:p>
          <a:p>
            <a:pPr marL="680085" lvl="1" indent="-291465" defTabSz="388620">
              <a:spcBef>
                <a:spcPts val="400"/>
              </a:spcBef>
              <a:buChar char="•"/>
              <a:defRPr sz="2040"/>
            </a:pPr>
            <a:r>
              <a:rPr dirty="0"/>
              <a:t>Group 2 - 27.3d hours (median 36)</a:t>
            </a:r>
          </a:p>
          <a:p>
            <a:pPr marL="291465" indent="-291465" defTabSz="388620">
              <a:spcBef>
                <a:spcPts val="400"/>
              </a:spcBef>
              <a:defRPr sz="2040" b="1"/>
            </a:pPr>
            <a:r>
              <a:rPr dirty="0"/>
              <a:t>The difference was significant</a:t>
            </a:r>
          </a:p>
        </p:txBody>
      </p:sp>
      <p:sp>
        <p:nvSpPr>
          <p:cNvPr id="2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dirty="0"/>
          </a:p>
        </p:txBody>
      </p:sp>
      <p:sp>
        <p:nvSpPr>
          <p:cNvPr id="264" name="Mercadante MD et al. “Hyoscine Butylbromide for the Management of Death Rattle: Sooner Rather Than Later”. Journal of Pain and Symptom Management. Volume 56, Issue 6 (2018): 902-907."/>
          <p:cNvSpPr txBox="1"/>
          <p:nvPr/>
        </p:nvSpPr>
        <p:spPr>
          <a:xfrm>
            <a:off x="667439" y="4326819"/>
            <a:ext cx="687834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Discussion"/>
          <p:cNvSpPr txBox="1">
            <a:spLocks noGrp="1"/>
          </p:cNvSpPr>
          <p:nvPr>
            <p:ph type="title"/>
          </p:nvPr>
        </p:nvSpPr>
        <p:spPr>
          <a:prstGeom prst="rect">
            <a:avLst/>
          </a:prstGeom>
        </p:spPr>
        <p:txBody>
          <a:bodyPr/>
          <a:lstStyle/>
          <a:p>
            <a:r>
              <a:rPr dirty="0"/>
              <a:t>Discussion</a:t>
            </a:r>
          </a:p>
        </p:txBody>
      </p:sp>
      <p:sp>
        <p:nvSpPr>
          <p:cNvPr id="267" name="HB given prophylactically to the dying patient, at the time of decreased consciousness, if an effective strategy in preventing death rattle…"/>
          <p:cNvSpPr txBox="1">
            <a:spLocks noGrp="1"/>
          </p:cNvSpPr>
          <p:nvPr>
            <p:ph type="body" idx="1"/>
          </p:nvPr>
        </p:nvSpPr>
        <p:spPr>
          <a:prstGeom prst="rect">
            <a:avLst/>
          </a:prstGeom>
        </p:spPr>
        <p:txBody>
          <a:bodyPr>
            <a:normAutofit lnSpcReduction="10000"/>
          </a:bodyPr>
          <a:lstStyle/>
          <a:p>
            <a:pPr marL="342900" indent="-342900">
              <a:defRPr sz="3400"/>
            </a:pPr>
            <a:r>
              <a:rPr dirty="0"/>
              <a:t>HB given prophylactically to the dying patient, at the time of decreased consciousness, if an effective strategy in preventing death rattle</a:t>
            </a:r>
          </a:p>
          <a:p>
            <a:pPr marL="342900" indent="-342900">
              <a:defRPr sz="3400"/>
            </a:pPr>
            <a:r>
              <a:rPr dirty="0"/>
              <a:t>HB given after the development of death rattle was frequently ineffective</a:t>
            </a:r>
          </a:p>
        </p:txBody>
      </p:sp>
      <p:sp>
        <p:nvSpPr>
          <p:cNvPr id="2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dirty="0"/>
          </a:p>
        </p:txBody>
      </p:sp>
      <p:sp>
        <p:nvSpPr>
          <p:cNvPr id="269" name="Mercadante MD et al. “Hyoscine Butylbromide for the Management of Death Rattle: Sooner Rather Than Later”. Journal of Pain and Symptom Management. Volume 56, Issue 6 (2018): 902-907."/>
          <p:cNvSpPr txBox="1"/>
          <p:nvPr/>
        </p:nvSpPr>
        <p:spPr>
          <a:xfrm>
            <a:off x="667440" y="4326819"/>
            <a:ext cx="686244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onclusion: “Take home message”"/>
          <p:cNvSpPr txBox="1">
            <a:spLocks noGrp="1"/>
          </p:cNvSpPr>
          <p:nvPr>
            <p:ph type="title"/>
          </p:nvPr>
        </p:nvSpPr>
        <p:spPr>
          <a:prstGeom prst="rect">
            <a:avLst/>
          </a:prstGeom>
        </p:spPr>
        <p:txBody>
          <a:bodyPr/>
          <a:lstStyle>
            <a:lvl1pPr defTabSz="434340">
              <a:defRPr sz="3800" b="1"/>
            </a:lvl1pPr>
          </a:lstStyle>
          <a:p>
            <a:r>
              <a:rPr dirty="0"/>
              <a:t>Conclusion: “Take home message”</a:t>
            </a:r>
          </a:p>
        </p:txBody>
      </p:sp>
      <p:sp>
        <p:nvSpPr>
          <p:cNvPr id="272" name="For the prevention of death rattle in the dying patient, Hyoscine Butylbromide is most effective if started at the time of decreased level of consciousness and before DR develops…"/>
          <p:cNvSpPr txBox="1">
            <a:spLocks noGrp="1"/>
          </p:cNvSpPr>
          <p:nvPr>
            <p:ph type="body" idx="1"/>
          </p:nvPr>
        </p:nvSpPr>
        <p:spPr>
          <a:prstGeom prst="rect">
            <a:avLst/>
          </a:prstGeom>
        </p:spPr>
        <p:txBody>
          <a:bodyPr>
            <a:normAutofit lnSpcReduction="10000"/>
          </a:bodyPr>
          <a:lstStyle/>
          <a:p>
            <a:pPr marL="180473" indent="-180473" defTabSz="342900">
              <a:spcBef>
                <a:spcPts val="400"/>
              </a:spcBef>
              <a:buFontTx/>
              <a:buBlip>
                <a:blip r:embed="rId3"/>
              </a:buBlip>
              <a:defRPr sz="3000" b="1"/>
            </a:pPr>
            <a:r>
              <a:rPr dirty="0"/>
              <a:t>For the prevention of death rattle in the dying patient, Hyoscine Butylbromide is most effective if started at the time of decreased level of consciousness and before DR develops</a:t>
            </a:r>
          </a:p>
          <a:p>
            <a:pPr marL="180473" indent="-180473" defTabSz="342900">
              <a:spcBef>
                <a:spcPts val="400"/>
              </a:spcBef>
              <a:buFontTx/>
              <a:buBlip>
                <a:blip r:embed="rId3"/>
              </a:buBlip>
              <a:defRPr sz="3000" b="1"/>
            </a:pPr>
            <a:r>
              <a:rPr dirty="0"/>
              <a:t>Should we assume other anticholinergics will have the same effect?</a:t>
            </a:r>
          </a:p>
        </p:txBody>
      </p:sp>
      <p:sp>
        <p:nvSpPr>
          <p:cNvPr id="2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32</a:t>
            </a:fld>
            <a:endParaRPr dirty="0"/>
          </a:p>
        </p:txBody>
      </p:sp>
      <p:sp>
        <p:nvSpPr>
          <p:cNvPr id="274" name="Mercadante MD et al. “Hyoscine Butylbromide for the Management of Death Rattle: Sooner Rather Than Later”. Journal of Pain and Symptom Management. Volume 56, Issue 6 (2018): 902-907."/>
          <p:cNvSpPr txBox="1"/>
          <p:nvPr/>
        </p:nvSpPr>
        <p:spPr>
          <a:xfrm>
            <a:off x="667440" y="4326819"/>
            <a:ext cx="6846544"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Mercadante MD et al. “Hyoscine Butylbromide for the Management of Death Rattle: Sooner Rather Than Later”. </a:t>
            </a:r>
            <a:r>
              <a:rPr i="1" dirty="0"/>
              <a:t>Journal of Pain and Symptom Management</a:t>
            </a:r>
            <a:r>
              <a:rPr dirty="0"/>
              <a:t>. Volume 56, Issue 6 (2018): 902-907.</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Antipsychotics for Delirium?"/>
          <p:cNvSpPr txBox="1">
            <a:spLocks noGrp="1"/>
          </p:cNvSpPr>
          <p:nvPr>
            <p:ph type="ctrTitle"/>
          </p:nvPr>
        </p:nvSpPr>
        <p:spPr>
          <a:xfrm>
            <a:off x="685800" y="416719"/>
            <a:ext cx="7772400" cy="1102520"/>
          </a:xfrm>
          <a:prstGeom prst="rect">
            <a:avLst/>
          </a:prstGeom>
        </p:spPr>
        <p:txBody>
          <a:bodyPr/>
          <a:lstStyle>
            <a:lvl1pPr>
              <a:defRPr b="1"/>
            </a:lvl1pPr>
          </a:lstStyle>
          <a:p>
            <a:r>
              <a:rPr dirty="0"/>
              <a:t>Antipsychotics for Delirium?</a:t>
            </a:r>
          </a:p>
        </p:txBody>
      </p:sp>
      <p:sp>
        <p:nvSpPr>
          <p:cNvPr id="279" name="Haloperidol and Ziprasidone for Treatment of Delirium in Critical Illness"/>
          <p:cNvSpPr txBox="1">
            <a:spLocks noGrp="1"/>
          </p:cNvSpPr>
          <p:nvPr>
            <p:ph type="subTitle" sz="half" idx="1"/>
          </p:nvPr>
        </p:nvSpPr>
        <p:spPr>
          <a:xfrm>
            <a:off x="978148" y="1378198"/>
            <a:ext cx="7493497" cy="1694085"/>
          </a:xfrm>
          <a:prstGeom prst="rect">
            <a:avLst/>
          </a:prstGeom>
        </p:spPr>
        <p:txBody>
          <a:bodyPr>
            <a:normAutofit lnSpcReduction="10000"/>
          </a:bodyPr>
          <a:lstStyle>
            <a:lvl1pPr defTabSz="420623">
              <a:defRPr sz="3680" b="1">
                <a:solidFill>
                  <a:srgbClr val="0433FF"/>
                </a:solidFill>
              </a:defRPr>
            </a:lvl1pPr>
          </a:lstStyle>
          <a:p>
            <a:r>
              <a:rPr dirty="0"/>
              <a:t>Haloperidol and Ziprasidone for Treatment of Delirium in Critical Illness</a:t>
            </a:r>
          </a:p>
        </p:txBody>
      </p:sp>
      <p:sp>
        <p:nvSpPr>
          <p:cNvPr id="280" name="Girard, T.D., M.C. Exline, S.S. Carson, C.L. Hough, P. Rock, M.N Gong, I.S. Douglas, A. Malhotra, R.L. Owens, D.J. Feinstein, B. Kahn, M.A. Pisani, R.C. Hyzy, G.A. Schmidt, W.D. Schweickert, R.D. Hite, D.S. Bowton, A.L. Masica, J.L. Thompson, R. Chandrasekhar, B.T. Pun, C. Strength, L.M. Boehm, J.C. Jackson, P.P. Pandharipande, N.E. Bummel, C.G. Hughes, M.B. Patel, J.L. Sollings, G.R. Bernard,…"/>
          <p:cNvSpPr txBox="1"/>
          <p:nvPr/>
        </p:nvSpPr>
        <p:spPr>
          <a:xfrm>
            <a:off x="667439" y="3128162"/>
            <a:ext cx="8114914" cy="1913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Girard, T.D., M.C. Exline, S.S. Carson, C.L. Hough, P. Rock, M.N Gong, I.S. Douglas, A. Malhotra, R.L. Owens, D.J. Feinstein, B. Kahn, M.A. Pisani, R.C. Hyzy, G.A. Schmidt, W.D. Schweickert, R.D. Hite, D.S. Bowton, A.L. Masica, J.L. Thompson, R. Chandrasekhar, B.T. Pun, C. Strength, L.M. Boehm, J.C. Jackson, P.P. Pandharipande, N.E. Bummel, C.G. Hughes, M.B. Patel, J.L. Sollings, G.R. Bernard, </a:t>
            </a:r>
          </a:p>
          <a:p>
            <a:pPr>
              <a:defRPr sz="1600">
                <a:solidFill>
                  <a:srgbClr val="222222"/>
                </a:solidFill>
              </a:defRPr>
            </a:pPr>
            <a:r>
              <a:rPr dirty="0"/>
              <a:t>R.S. Dittus and E.W. Ely. “Haloperidol and Ziprasidone for Treatment </a:t>
            </a:r>
          </a:p>
          <a:p>
            <a:pPr>
              <a:defRPr sz="1600">
                <a:solidFill>
                  <a:srgbClr val="222222"/>
                </a:solidFill>
              </a:defRPr>
            </a:pPr>
            <a:r>
              <a:rPr dirty="0"/>
              <a:t>of Delirium in Critical Illness”. </a:t>
            </a:r>
            <a:r>
              <a:rPr i="1" dirty="0"/>
              <a:t>New England Journal of Medicine</a:t>
            </a:r>
            <a:r>
              <a:rPr dirty="0"/>
              <a:t>. </a:t>
            </a:r>
          </a:p>
          <a:p>
            <a:pPr>
              <a:defRPr sz="1600">
                <a:solidFill>
                  <a:srgbClr val="222222"/>
                </a:solidFill>
              </a:defRPr>
            </a:pPr>
            <a:r>
              <a:rPr dirty="0"/>
              <a:t>Volume 379, Issue 26 (2018): 2506-2516.</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283" name="Are antipsychotic medications effective in treating delirium?"/>
          <p:cNvSpPr txBox="1">
            <a:spLocks noGrp="1"/>
          </p:cNvSpPr>
          <p:nvPr>
            <p:ph type="body" idx="1"/>
          </p:nvPr>
        </p:nvSpPr>
        <p:spPr>
          <a:prstGeom prst="rect">
            <a:avLst/>
          </a:prstGeom>
        </p:spPr>
        <p:txBody>
          <a:bodyPr/>
          <a:lstStyle>
            <a:lvl1pPr marL="0" indent="0">
              <a:buSzTx/>
              <a:buFontTx/>
              <a:buNone/>
              <a:defRPr sz="5000" b="1"/>
            </a:lvl1pPr>
          </a:lstStyle>
          <a:p>
            <a:r>
              <a:rPr dirty="0"/>
              <a:t>Are antipsychotic medications effective in treating delirium?</a:t>
            </a:r>
          </a:p>
        </p:txBody>
      </p:sp>
      <p:sp>
        <p:nvSpPr>
          <p:cNvPr id="28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dirty="0"/>
          </a:p>
        </p:txBody>
      </p:sp>
      <p:sp>
        <p:nvSpPr>
          <p:cNvPr id="285" name="Girard et al. “Haloperidol and Ziprasidone for Treatment of Delirium in Critical…"/>
          <p:cNvSpPr txBox="1"/>
          <p:nvPr/>
        </p:nvSpPr>
        <p:spPr>
          <a:xfrm>
            <a:off x="451539" y="4377619"/>
            <a:ext cx="704654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Background"/>
          <p:cNvSpPr txBox="1">
            <a:spLocks noGrp="1"/>
          </p:cNvSpPr>
          <p:nvPr>
            <p:ph type="title"/>
          </p:nvPr>
        </p:nvSpPr>
        <p:spPr>
          <a:prstGeom prst="rect">
            <a:avLst/>
          </a:prstGeom>
        </p:spPr>
        <p:txBody>
          <a:bodyPr/>
          <a:lstStyle/>
          <a:p>
            <a:r>
              <a:rPr dirty="0"/>
              <a:t>Background</a:t>
            </a:r>
          </a:p>
        </p:txBody>
      </p:sp>
      <p:sp>
        <p:nvSpPr>
          <p:cNvPr id="288" name="Conflicting data on effects of antipsychotic medications for treatment of delirium…"/>
          <p:cNvSpPr txBox="1">
            <a:spLocks noGrp="1"/>
          </p:cNvSpPr>
          <p:nvPr>
            <p:ph type="body" idx="1"/>
          </p:nvPr>
        </p:nvSpPr>
        <p:spPr>
          <a:prstGeom prst="rect">
            <a:avLst/>
          </a:prstGeom>
        </p:spPr>
        <p:txBody>
          <a:bodyPr/>
          <a:lstStyle/>
          <a:p>
            <a:r>
              <a:rPr dirty="0"/>
              <a:t>Conflicting data on effects of antipsychotic medications for treatment of delirium</a:t>
            </a:r>
          </a:p>
          <a:p>
            <a:r>
              <a:rPr dirty="0"/>
              <a:t>Trial was randomized, double-blind, placebo-controlled</a:t>
            </a:r>
          </a:p>
          <a:p>
            <a:r>
              <a:rPr dirty="0"/>
              <a:t>Patients in ICU with acute respiratory failure or shock</a:t>
            </a:r>
          </a:p>
          <a:p>
            <a:r>
              <a:rPr dirty="0"/>
              <a:t>Hypoactive or hyperactive delirium</a:t>
            </a:r>
          </a:p>
          <a:p>
            <a:r>
              <a:rPr dirty="0"/>
              <a:t>Given haloperidol 20mg/day or ziprasidone 40mg/day IV versus placebo</a:t>
            </a:r>
          </a:p>
        </p:txBody>
      </p:sp>
      <p:sp>
        <p:nvSpPr>
          <p:cNvPr id="28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dirty="0"/>
          </a:p>
        </p:txBody>
      </p:sp>
      <p:sp>
        <p:nvSpPr>
          <p:cNvPr id="290" name="Girard et al. “Haloperidol and Ziprasidone for Treatment of Delirium in Critical…"/>
          <p:cNvSpPr txBox="1"/>
          <p:nvPr/>
        </p:nvSpPr>
        <p:spPr>
          <a:xfrm>
            <a:off x="451539" y="4377619"/>
            <a:ext cx="7038590"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Methods"/>
          <p:cNvSpPr txBox="1">
            <a:spLocks noGrp="1"/>
          </p:cNvSpPr>
          <p:nvPr>
            <p:ph type="title"/>
          </p:nvPr>
        </p:nvSpPr>
        <p:spPr>
          <a:prstGeom prst="rect">
            <a:avLst/>
          </a:prstGeom>
        </p:spPr>
        <p:txBody>
          <a:bodyPr/>
          <a:lstStyle/>
          <a:p>
            <a:pPr lvl="1"/>
            <a:r>
              <a:rPr dirty="0"/>
              <a:t>Methods</a:t>
            </a:r>
          </a:p>
        </p:txBody>
      </p:sp>
      <p:sp>
        <p:nvSpPr>
          <p:cNvPr id="293" name="Primary endpoint: number of days without delirium…"/>
          <p:cNvSpPr txBox="1">
            <a:spLocks noGrp="1"/>
          </p:cNvSpPr>
          <p:nvPr>
            <p:ph type="body" idx="1"/>
          </p:nvPr>
        </p:nvSpPr>
        <p:spPr>
          <a:prstGeom prst="rect">
            <a:avLst/>
          </a:prstGeom>
        </p:spPr>
        <p:txBody>
          <a:bodyPr/>
          <a:lstStyle/>
          <a:p>
            <a:r>
              <a:rPr dirty="0"/>
              <a:t>Primary endpoint: number of days without delirium</a:t>
            </a:r>
          </a:p>
          <a:p>
            <a:r>
              <a:rPr dirty="0"/>
              <a:t>Secondary endpoints: 30 &amp; 90 day survival, time to extubation, time in ICU, time to hospital discharge</a:t>
            </a:r>
          </a:p>
          <a:p>
            <a:r>
              <a:rPr dirty="0"/>
              <a:t>1138 patients enrolled; 566 developed delirium </a:t>
            </a:r>
          </a:p>
          <a:p>
            <a:pPr marL="800100" lvl="1" indent="-342900">
              <a:buChar char="•"/>
            </a:pPr>
            <a:r>
              <a:rPr dirty="0"/>
              <a:t>89% hypoactive delirium, 11% hyperactive delirium</a:t>
            </a:r>
          </a:p>
          <a:p>
            <a:r>
              <a:rPr dirty="0"/>
              <a:t>Randomized to haloperidol group (192), ziprasidone group (190) and placebo group (184)</a:t>
            </a:r>
          </a:p>
        </p:txBody>
      </p:sp>
      <p:sp>
        <p:nvSpPr>
          <p:cNvPr id="2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dirty="0"/>
          </a:p>
        </p:txBody>
      </p:sp>
      <p:sp>
        <p:nvSpPr>
          <p:cNvPr id="295" name="Girard et al. “Haloperidol and Ziprasidone for Treatment of Delirium in Critical…"/>
          <p:cNvSpPr txBox="1"/>
          <p:nvPr/>
        </p:nvSpPr>
        <p:spPr>
          <a:xfrm>
            <a:off x="451539" y="4377619"/>
            <a:ext cx="7038590"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sults"/>
          <p:cNvSpPr txBox="1">
            <a:spLocks noGrp="1"/>
          </p:cNvSpPr>
          <p:nvPr>
            <p:ph type="title"/>
          </p:nvPr>
        </p:nvSpPr>
        <p:spPr>
          <a:prstGeom prst="rect">
            <a:avLst/>
          </a:prstGeom>
        </p:spPr>
        <p:txBody>
          <a:bodyPr/>
          <a:lstStyle/>
          <a:p>
            <a:r>
              <a:rPr dirty="0"/>
              <a:t>Results</a:t>
            </a:r>
          </a:p>
        </p:txBody>
      </p:sp>
      <p:sp>
        <p:nvSpPr>
          <p:cNvPr id="298" name="Median number of days without delirium:…"/>
          <p:cNvSpPr txBox="1">
            <a:spLocks noGrp="1"/>
          </p:cNvSpPr>
          <p:nvPr>
            <p:ph type="body" idx="1"/>
          </p:nvPr>
        </p:nvSpPr>
        <p:spPr>
          <a:prstGeom prst="rect">
            <a:avLst/>
          </a:prstGeom>
        </p:spPr>
        <p:txBody>
          <a:bodyPr/>
          <a:lstStyle/>
          <a:p>
            <a:r>
              <a:rPr dirty="0"/>
              <a:t>Median number of days without delirium:</a:t>
            </a:r>
          </a:p>
          <a:p>
            <a:pPr marL="800100" lvl="1" indent="-342900">
              <a:buChar char="•"/>
            </a:pPr>
            <a:r>
              <a:rPr dirty="0"/>
              <a:t>Haloperidol group = 7.9 days</a:t>
            </a:r>
          </a:p>
          <a:p>
            <a:pPr marL="800100" lvl="1" indent="-342900">
              <a:buChar char="•"/>
            </a:pPr>
            <a:r>
              <a:rPr dirty="0"/>
              <a:t>Ziprasidone group = 8.7 days</a:t>
            </a:r>
          </a:p>
          <a:p>
            <a:pPr marL="800100" lvl="1" indent="-342900">
              <a:buChar char="•"/>
            </a:pPr>
            <a:r>
              <a:rPr dirty="0"/>
              <a:t>Placebo group = 8.5 days</a:t>
            </a:r>
          </a:p>
          <a:p>
            <a:pPr>
              <a:defRPr b="1"/>
            </a:pPr>
            <a:r>
              <a:rPr dirty="0"/>
              <a:t>No significant effect on either primary endpoint or secondary endpoints</a:t>
            </a:r>
          </a:p>
        </p:txBody>
      </p:sp>
      <p:sp>
        <p:nvSpPr>
          <p:cNvPr id="2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dirty="0"/>
          </a:p>
        </p:txBody>
      </p:sp>
      <p:sp>
        <p:nvSpPr>
          <p:cNvPr id="300" name="Girard et al. “Haloperidol and Ziprasidone for Treatment of Delirium in Critical…"/>
          <p:cNvSpPr txBox="1"/>
          <p:nvPr/>
        </p:nvSpPr>
        <p:spPr>
          <a:xfrm>
            <a:off x="451539" y="4377619"/>
            <a:ext cx="7070395"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Discussion"/>
          <p:cNvSpPr txBox="1">
            <a:spLocks noGrp="1"/>
          </p:cNvSpPr>
          <p:nvPr>
            <p:ph type="title"/>
          </p:nvPr>
        </p:nvSpPr>
        <p:spPr>
          <a:prstGeom prst="rect">
            <a:avLst/>
          </a:prstGeom>
        </p:spPr>
        <p:txBody>
          <a:bodyPr/>
          <a:lstStyle/>
          <a:p>
            <a:pPr lvl="1"/>
            <a:r>
              <a:rPr dirty="0"/>
              <a:t>Discussion</a:t>
            </a:r>
          </a:p>
        </p:txBody>
      </p:sp>
      <p:sp>
        <p:nvSpPr>
          <p:cNvPr id="303" name="Antipsychotic medications have been used to treat delirium for over 40 years…"/>
          <p:cNvSpPr txBox="1">
            <a:spLocks noGrp="1"/>
          </p:cNvSpPr>
          <p:nvPr>
            <p:ph type="body" idx="1"/>
          </p:nvPr>
        </p:nvSpPr>
        <p:spPr>
          <a:prstGeom prst="rect">
            <a:avLst/>
          </a:prstGeom>
        </p:spPr>
        <p:txBody>
          <a:bodyPr>
            <a:normAutofit lnSpcReduction="10000"/>
          </a:bodyPr>
          <a:lstStyle/>
          <a:p>
            <a:pPr marL="305180" indent="-305180" defTabSz="406908">
              <a:defRPr sz="2136"/>
            </a:pPr>
            <a:r>
              <a:rPr dirty="0"/>
              <a:t>Antipsychotic medications have been used to treat delirium for over 40 years</a:t>
            </a:r>
          </a:p>
          <a:p>
            <a:pPr marL="305180" indent="-305180" defTabSz="406908">
              <a:defRPr sz="2136"/>
            </a:pPr>
            <a:r>
              <a:rPr dirty="0"/>
              <a:t>A international surgery of internists reveals 65% report treating delirium in the ICU with haloperidol and 53% report treating with atypical antipsychotics</a:t>
            </a:r>
          </a:p>
          <a:p>
            <a:pPr marL="305180" indent="-305180" defTabSz="406908">
              <a:defRPr sz="2136"/>
            </a:pPr>
            <a:r>
              <a:rPr dirty="0"/>
              <a:t>Several studies show no benefit in using antipsychotics to treat delirium</a:t>
            </a:r>
          </a:p>
          <a:p>
            <a:pPr marL="305180" indent="-305180" defTabSz="406908">
              <a:defRPr sz="2136"/>
            </a:pPr>
            <a:r>
              <a:rPr dirty="0"/>
              <a:t>Limitations: this study conducted in the ICU mostly with </a:t>
            </a:r>
            <a:r>
              <a:rPr b="1" dirty="0">
                <a:solidFill>
                  <a:srgbClr val="0433FF"/>
                </a:solidFill>
              </a:rPr>
              <a:t>hypoactive</a:t>
            </a:r>
            <a:r>
              <a:rPr dirty="0"/>
              <a:t> delirium.  </a:t>
            </a:r>
          </a:p>
        </p:txBody>
      </p:sp>
      <p:sp>
        <p:nvSpPr>
          <p:cNvPr id="3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38</a:t>
            </a:fld>
            <a:endParaRPr dirty="0"/>
          </a:p>
        </p:txBody>
      </p:sp>
      <p:sp>
        <p:nvSpPr>
          <p:cNvPr id="305" name="Girard et al. “Haloperidol and Ziprasidone for Treatment of Delirium in Critical…"/>
          <p:cNvSpPr txBox="1"/>
          <p:nvPr/>
        </p:nvSpPr>
        <p:spPr>
          <a:xfrm>
            <a:off x="451539" y="4377619"/>
            <a:ext cx="704654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onclusion: “Take home message”"/>
          <p:cNvSpPr txBox="1">
            <a:spLocks noGrp="1"/>
          </p:cNvSpPr>
          <p:nvPr>
            <p:ph type="title"/>
          </p:nvPr>
        </p:nvSpPr>
        <p:spPr>
          <a:prstGeom prst="rect">
            <a:avLst/>
          </a:prstGeom>
        </p:spPr>
        <p:txBody>
          <a:bodyPr/>
          <a:lstStyle/>
          <a:p>
            <a:r>
              <a:rPr dirty="0"/>
              <a:t>Conclusion: “Take home message”</a:t>
            </a:r>
          </a:p>
        </p:txBody>
      </p:sp>
      <p:sp>
        <p:nvSpPr>
          <p:cNvPr id="308" name="In this study, antipsychotic medications are not demonstrated to be effective in treating hypoactive delirium…"/>
          <p:cNvSpPr txBox="1">
            <a:spLocks noGrp="1"/>
          </p:cNvSpPr>
          <p:nvPr>
            <p:ph type="body" idx="1"/>
          </p:nvPr>
        </p:nvSpPr>
        <p:spPr>
          <a:prstGeom prst="rect">
            <a:avLst/>
          </a:prstGeom>
        </p:spPr>
        <p:txBody>
          <a:bodyPr/>
          <a:lstStyle/>
          <a:p>
            <a:pPr marL="324852" indent="-324852" defTabSz="329184">
              <a:spcBef>
                <a:spcPts val="400"/>
              </a:spcBef>
              <a:buFontTx/>
              <a:buBlip>
                <a:blip r:embed="rId3"/>
              </a:buBlip>
              <a:defRPr sz="3240" b="1"/>
            </a:pPr>
            <a:r>
              <a:rPr dirty="0"/>
              <a:t>In this study, antipsychotic medications are not demonstrated to be effective in treating hypoactive delirium</a:t>
            </a:r>
          </a:p>
          <a:p>
            <a:pPr marL="324852" indent="-324852" defTabSz="329184">
              <a:spcBef>
                <a:spcPts val="400"/>
              </a:spcBef>
              <a:buFontTx/>
              <a:buBlip>
                <a:blip r:embed="rId3"/>
              </a:buBlip>
              <a:defRPr sz="3240" b="1"/>
            </a:pPr>
            <a:r>
              <a:rPr dirty="0"/>
              <a:t>There are other studies looking at best treatment for terminal agitation/delirium</a:t>
            </a:r>
          </a:p>
        </p:txBody>
      </p:sp>
      <p:sp>
        <p:nvSpPr>
          <p:cNvPr id="30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39</a:t>
            </a:fld>
            <a:endParaRPr dirty="0"/>
          </a:p>
        </p:txBody>
      </p:sp>
      <p:sp>
        <p:nvSpPr>
          <p:cNvPr id="310" name="Girard et al. “Haloperidol and Ziprasidone for Treatment of Delirium in Critical…"/>
          <p:cNvSpPr txBox="1"/>
          <p:nvPr/>
        </p:nvSpPr>
        <p:spPr>
          <a:xfrm>
            <a:off x="451539" y="4377619"/>
            <a:ext cx="7030638"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600">
                <a:solidFill>
                  <a:srgbClr val="222222"/>
                </a:solidFill>
              </a:defRPr>
            </a:pPr>
            <a:r>
              <a:rPr dirty="0"/>
              <a:t>Girard et al. “Haloperidol and Ziprasidone for Treatment of Delirium in Critical </a:t>
            </a:r>
          </a:p>
          <a:p>
            <a:pPr>
              <a:defRPr sz="1600">
                <a:solidFill>
                  <a:srgbClr val="222222"/>
                </a:solidFill>
              </a:defRPr>
            </a:pPr>
            <a:r>
              <a:rPr dirty="0"/>
              <a:t>Illness”. </a:t>
            </a:r>
            <a:r>
              <a:rPr i="1" dirty="0"/>
              <a:t>New England Journal of Medicine</a:t>
            </a:r>
            <a:r>
              <a:rPr dirty="0"/>
              <a:t>. Volume 379, Issue 26 (2018): 2506-2516.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Antiemetic Therapy"/>
          <p:cNvSpPr txBox="1">
            <a:spLocks noGrp="1"/>
          </p:cNvSpPr>
          <p:nvPr>
            <p:ph type="ctrTitle"/>
          </p:nvPr>
        </p:nvSpPr>
        <p:spPr>
          <a:xfrm>
            <a:off x="685800" y="416719"/>
            <a:ext cx="7772400" cy="1102520"/>
          </a:xfrm>
          <a:prstGeom prst="rect">
            <a:avLst/>
          </a:prstGeom>
        </p:spPr>
        <p:txBody>
          <a:bodyPr/>
          <a:lstStyle>
            <a:lvl1pPr>
              <a:defRPr b="1"/>
            </a:lvl1pPr>
          </a:lstStyle>
          <a:p>
            <a:r>
              <a:rPr dirty="0"/>
              <a:t>Antiemetic Therapy</a:t>
            </a:r>
          </a:p>
        </p:txBody>
      </p:sp>
      <p:sp>
        <p:nvSpPr>
          <p:cNvPr id="133" name="Aromatherapy Versus Oral Ondansetron for Antiemetic Therapy Among Adult Emergency Department Patients: A Randomized Controlled Trial"/>
          <p:cNvSpPr txBox="1">
            <a:spLocks noGrp="1"/>
          </p:cNvSpPr>
          <p:nvPr>
            <p:ph type="subTitle" sz="half" idx="1"/>
          </p:nvPr>
        </p:nvSpPr>
        <p:spPr>
          <a:xfrm>
            <a:off x="978148" y="1454398"/>
            <a:ext cx="7493497" cy="1694085"/>
          </a:xfrm>
          <a:prstGeom prst="rect">
            <a:avLst/>
          </a:prstGeom>
        </p:spPr>
        <p:txBody>
          <a:bodyPr>
            <a:normAutofit lnSpcReduction="10000"/>
          </a:bodyPr>
          <a:lstStyle>
            <a:lvl1pPr defTabSz="306324">
              <a:spcBef>
                <a:spcPts val="300"/>
              </a:spcBef>
              <a:defRPr sz="2680" b="1">
                <a:solidFill>
                  <a:srgbClr val="0433FF"/>
                </a:solidFill>
              </a:defRPr>
            </a:lvl1pPr>
          </a:lstStyle>
          <a:p>
            <a:r>
              <a:rPr dirty="0"/>
              <a:t>Aromatherapy Versus Oral Ondansetron for Antiemetic Therapy Among Adult Emergency Department Patients: A Randomized Controlled Trial</a:t>
            </a:r>
          </a:p>
        </p:txBody>
      </p:sp>
      <p:sp>
        <p:nvSpPr>
          <p:cNvPr id="134" name="April MD, Dphil, Michael D.; Joshua J. Oliver, MD; William T. Davis, MD; David Ong, MD; Erica M. Simon, DO, MHA; Patrick C. Ng, MD; Curtis J. Hunter, MD. “Aromatherapy Versus Oral Ondansetron for Antiemetic Therapy Among  Adult Emergency Department Patients: A Randomized Controlled Trial”. Annals of Emergency Medicine. Volume 72. Issue 2 (2018): 184-193."/>
          <p:cNvSpPr txBox="1"/>
          <p:nvPr/>
        </p:nvSpPr>
        <p:spPr>
          <a:xfrm>
            <a:off x="667439" y="3209219"/>
            <a:ext cx="8114914" cy="1102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p>
            <a:pPr>
              <a:defRPr sz="1600">
                <a:solidFill>
                  <a:srgbClr val="222222"/>
                </a:solidFill>
              </a:defRPr>
            </a:pPr>
            <a:r>
              <a:rPr dirty="0"/>
              <a:t>April MD, Dphil, Michael D.; Joshua J. Oliver, MD; William T. Davis, MD; David Ong, MD; Erica M. Simon, DO, MHA; Patrick C. Ng, MD; Curtis J. Hunter, MD.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Methadone use for HPC"/>
          <p:cNvSpPr txBox="1">
            <a:spLocks noGrp="1"/>
          </p:cNvSpPr>
          <p:nvPr>
            <p:ph type="ctrTitle"/>
          </p:nvPr>
        </p:nvSpPr>
        <p:spPr>
          <a:xfrm>
            <a:off x="685800" y="416719"/>
            <a:ext cx="7772400" cy="1102520"/>
          </a:xfrm>
          <a:prstGeom prst="rect">
            <a:avLst/>
          </a:prstGeom>
        </p:spPr>
        <p:txBody>
          <a:bodyPr/>
          <a:lstStyle>
            <a:lvl1pPr>
              <a:defRPr b="1"/>
            </a:lvl1pPr>
          </a:lstStyle>
          <a:p>
            <a:r>
              <a:rPr dirty="0"/>
              <a:t>Methadone use for HPC</a:t>
            </a:r>
          </a:p>
        </p:txBody>
      </p:sp>
      <p:sp>
        <p:nvSpPr>
          <p:cNvPr id="315" name="Safe and Appropriate Use of Methadone in Hospice and Palliative Care: Expert Consensus White Paper"/>
          <p:cNvSpPr txBox="1">
            <a:spLocks noGrp="1"/>
          </p:cNvSpPr>
          <p:nvPr>
            <p:ph type="subTitle" sz="half" idx="1"/>
          </p:nvPr>
        </p:nvSpPr>
        <p:spPr>
          <a:xfrm>
            <a:off x="978148" y="1454398"/>
            <a:ext cx="7493497" cy="1694085"/>
          </a:xfrm>
          <a:prstGeom prst="rect">
            <a:avLst/>
          </a:prstGeom>
        </p:spPr>
        <p:txBody>
          <a:bodyPr/>
          <a:lstStyle>
            <a:lvl1pPr defTabSz="374904">
              <a:spcBef>
                <a:spcPts val="400"/>
              </a:spcBef>
              <a:defRPr sz="3280" b="1">
                <a:solidFill>
                  <a:srgbClr val="0433FF"/>
                </a:solidFill>
              </a:defRPr>
            </a:lvl1pPr>
          </a:lstStyle>
          <a:p>
            <a:r>
              <a:rPr dirty="0"/>
              <a:t>Safe and Appropriate Use of Methadone in Hospice and Palliative Care: Expert Consensus White Paper</a:t>
            </a:r>
          </a:p>
        </p:txBody>
      </p:sp>
      <p:sp>
        <p:nvSpPr>
          <p:cNvPr id="316" name="McPherson PharmD, MA, MDE, BCPS, CPE, Mary Lynn, Katheryn A. Walker, PharmD, BCPS, CPE, Mellar P. Davis, MD, FCCP, FAAHPN, Eduardo Bruera, MD, Akhila Reddy, MD, Judith Paice, PhD, RN, Kasey Malotte, PharmD, BCPS, Dawn Kashelle Lockman, PharmD, MA, Charles Wellman, MD, Shelly Salpeter, MD, Nina M. Bemben, PharmD, BCPS, James B. Ray, PharmD, CPE, Bernard J. Lapointe, MD and…"/>
          <p:cNvSpPr txBox="1"/>
          <p:nvPr/>
        </p:nvSpPr>
        <p:spPr>
          <a:xfrm>
            <a:off x="667439" y="3209219"/>
            <a:ext cx="8114914" cy="1913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PharmD, MA, MDE, BCPS, CPE, Mary Lynn, Katheryn A. Walker, PharmD, BCPS, CPE, Mellar P. Davis, MD, FCCP, FAAHPN, Eduardo Bruera, MD, Akhila Reddy, MD, Judith Paice, PhD, RN, Kasey Malotte, PharmD, BCPS, Dawn Kashelle Lockman, PharmD, MA, Charles Wellman, MD, Shelly Salpeter, MD, Nina M. Bemben, PharmD, BCPS, James B. Ray, PharmD, CPE, Bernard J. Lapointe, MD and </a:t>
            </a:r>
          </a:p>
          <a:p>
            <a:pPr>
              <a:defRPr sz="1600">
                <a:solidFill>
                  <a:srgbClr val="222222"/>
                </a:solidFill>
              </a:defRPr>
            </a:pPr>
            <a:r>
              <a:rPr dirty="0"/>
              <a:t>Roger Clark, MD.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319" name="What is consensus opinion for using methadone safely and appropriately in the hospice and palliative population?"/>
          <p:cNvSpPr txBox="1">
            <a:spLocks noGrp="1"/>
          </p:cNvSpPr>
          <p:nvPr>
            <p:ph type="body" idx="1"/>
          </p:nvPr>
        </p:nvSpPr>
        <p:spPr>
          <a:prstGeom prst="rect">
            <a:avLst/>
          </a:prstGeom>
        </p:spPr>
        <p:txBody>
          <a:bodyPr/>
          <a:lstStyle>
            <a:lvl1pPr marL="240631" indent="-240631">
              <a:buFontTx/>
              <a:buBlip>
                <a:blip r:embed="rId2"/>
              </a:buBlip>
              <a:defRPr sz="4000" b="1"/>
            </a:lvl1pPr>
          </a:lstStyle>
          <a:p>
            <a:r>
              <a:rPr dirty="0"/>
              <a:t>What is consensus opinion for using methadone safely and appropriately in the hospice and palliative population? </a:t>
            </a:r>
          </a:p>
        </p:txBody>
      </p:sp>
      <p:sp>
        <p:nvSpPr>
          <p:cNvPr id="3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41</a:t>
            </a:fld>
            <a:endParaRPr dirty="0"/>
          </a:p>
        </p:txBody>
      </p:sp>
      <p:sp>
        <p:nvSpPr>
          <p:cNvPr id="321"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Background"/>
          <p:cNvSpPr txBox="1">
            <a:spLocks noGrp="1"/>
          </p:cNvSpPr>
          <p:nvPr>
            <p:ph type="title"/>
          </p:nvPr>
        </p:nvSpPr>
        <p:spPr>
          <a:prstGeom prst="rect">
            <a:avLst/>
          </a:prstGeom>
        </p:spPr>
        <p:txBody>
          <a:bodyPr/>
          <a:lstStyle/>
          <a:p>
            <a:r>
              <a:rPr dirty="0"/>
              <a:t>Background</a:t>
            </a:r>
          </a:p>
        </p:txBody>
      </p:sp>
      <p:sp>
        <p:nvSpPr>
          <p:cNvPr id="324" name="Methadone has many unique characteristics that make it an attractive opioid for pain relief in hospice and palliative care…"/>
          <p:cNvSpPr txBox="1">
            <a:spLocks noGrp="1"/>
          </p:cNvSpPr>
          <p:nvPr>
            <p:ph type="body" idx="1"/>
          </p:nvPr>
        </p:nvSpPr>
        <p:spPr>
          <a:prstGeom prst="rect">
            <a:avLst/>
          </a:prstGeom>
        </p:spPr>
        <p:txBody>
          <a:bodyPr>
            <a:normAutofit lnSpcReduction="10000"/>
          </a:bodyPr>
          <a:lstStyle/>
          <a:p>
            <a:pPr marL="305180" indent="-305180" defTabSz="406908">
              <a:defRPr sz="2136"/>
            </a:pPr>
            <a:r>
              <a:rPr dirty="0"/>
              <a:t>Methadone has many unique characteristics that make it an attractive opioid for pain relief in hospice and palliative care</a:t>
            </a:r>
          </a:p>
          <a:p>
            <a:pPr marL="305180" indent="-305180" defTabSz="406908">
              <a:defRPr sz="2136"/>
            </a:pPr>
            <a:r>
              <a:rPr dirty="0"/>
              <a:t>The safety of methadone has been questioned after an increase in opioid-induced deaths in recent years</a:t>
            </a:r>
          </a:p>
          <a:p>
            <a:pPr marL="305180" indent="-305180" defTabSz="406908">
              <a:defRPr sz="2136"/>
            </a:pPr>
            <a:r>
              <a:rPr dirty="0"/>
              <a:t>American Pain Society, College on Problems of Drug Dependence and the Heart Rhythm Society collaborated  to develop guidelines in best practice in the general population</a:t>
            </a:r>
          </a:p>
          <a:p>
            <a:pPr marL="305180" indent="-305180" defTabSz="406908">
              <a:defRPr sz="2136"/>
            </a:pPr>
            <a:r>
              <a:rPr dirty="0"/>
              <a:t>No guidelines for end-of-life in hospice and palliative care have previously been developed</a:t>
            </a:r>
          </a:p>
        </p:txBody>
      </p:sp>
      <p:sp>
        <p:nvSpPr>
          <p:cNvPr id="3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42</a:t>
            </a:fld>
            <a:endParaRPr dirty="0"/>
          </a:p>
        </p:txBody>
      </p:sp>
      <p:sp>
        <p:nvSpPr>
          <p:cNvPr id="326"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Methods"/>
          <p:cNvSpPr txBox="1">
            <a:spLocks noGrp="1"/>
          </p:cNvSpPr>
          <p:nvPr>
            <p:ph type="title"/>
          </p:nvPr>
        </p:nvSpPr>
        <p:spPr>
          <a:prstGeom prst="rect">
            <a:avLst/>
          </a:prstGeom>
        </p:spPr>
        <p:txBody>
          <a:bodyPr/>
          <a:lstStyle/>
          <a:p>
            <a:r>
              <a:rPr dirty="0"/>
              <a:t>Methods</a:t>
            </a:r>
          </a:p>
        </p:txBody>
      </p:sp>
      <p:sp>
        <p:nvSpPr>
          <p:cNvPr id="329" name="A panel of 15 inter-professional HPC experts from US and Canada convened in February 2015 to develop guidelines for safe and effective management of methadone (eight physicians, six pharmacists, one nurse)…"/>
          <p:cNvSpPr txBox="1">
            <a:spLocks noGrp="1"/>
          </p:cNvSpPr>
          <p:nvPr>
            <p:ph type="body" idx="1"/>
          </p:nvPr>
        </p:nvSpPr>
        <p:spPr>
          <a:prstGeom prst="rect">
            <a:avLst/>
          </a:prstGeom>
        </p:spPr>
        <p:txBody>
          <a:bodyPr>
            <a:normAutofit lnSpcReduction="10000"/>
          </a:bodyPr>
          <a:lstStyle/>
          <a:p>
            <a:pPr marL="301752" indent="-301752" defTabSz="402336">
              <a:defRPr sz="2112"/>
            </a:pPr>
            <a:r>
              <a:rPr dirty="0"/>
              <a:t>A panel of 15 inter-professional HPC experts from US and Canada convened in February 2015 to develop guidelines for safe and effective management of methadone (eight physicians, six pharmacists, one nurse)</a:t>
            </a:r>
          </a:p>
          <a:p>
            <a:pPr marL="704087" lvl="1" indent="-301752" defTabSz="402336">
              <a:buChar char="•"/>
              <a:defRPr sz="2112"/>
            </a:pPr>
            <a:r>
              <a:rPr dirty="0"/>
              <a:t> Screening appropriate and inappropriate candidates for methadone</a:t>
            </a:r>
          </a:p>
          <a:p>
            <a:pPr marL="704087" lvl="1" indent="-301752" defTabSz="402336">
              <a:buChar char="•"/>
              <a:defRPr sz="2112"/>
            </a:pPr>
            <a:r>
              <a:rPr dirty="0"/>
              <a:t>Contraindications and precautions to methadone therapy</a:t>
            </a:r>
          </a:p>
          <a:p>
            <a:pPr marL="704087" lvl="1" indent="-301752" defTabSz="402336">
              <a:buChar char="•"/>
              <a:defRPr sz="2112"/>
            </a:pPr>
            <a:r>
              <a:rPr dirty="0"/>
              <a:t>Methadone dosing considerations</a:t>
            </a:r>
          </a:p>
          <a:p>
            <a:pPr marL="704087" lvl="1" indent="-301752" defTabSz="402336">
              <a:buChar char="•"/>
              <a:defRPr sz="2112"/>
            </a:pPr>
            <a:r>
              <a:rPr dirty="0"/>
              <a:t>Patient monitoring and caregiver education</a:t>
            </a:r>
          </a:p>
        </p:txBody>
      </p:sp>
      <p:sp>
        <p:nvSpPr>
          <p:cNvPr id="33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43</a:t>
            </a:fld>
            <a:endParaRPr dirty="0"/>
          </a:p>
        </p:txBody>
      </p:sp>
      <p:sp>
        <p:nvSpPr>
          <p:cNvPr id="331"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sults"/>
          <p:cNvSpPr txBox="1">
            <a:spLocks noGrp="1"/>
          </p:cNvSpPr>
          <p:nvPr>
            <p:ph type="title"/>
          </p:nvPr>
        </p:nvSpPr>
        <p:spPr>
          <a:prstGeom prst="rect">
            <a:avLst/>
          </a:prstGeom>
        </p:spPr>
        <p:txBody>
          <a:bodyPr/>
          <a:lstStyle/>
          <a:p>
            <a:r>
              <a:rPr dirty="0"/>
              <a:t>Results</a:t>
            </a:r>
          </a:p>
        </p:txBody>
      </p:sp>
      <p:sp>
        <p:nvSpPr>
          <p:cNvPr id="334" name="Patient selection = Table 1…"/>
          <p:cNvSpPr txBox="1">
            <a:spLocks noGrp="1"/>
          </p:cNvSpPr>
          <p:nvPr>
            <p:ph type="body" idx="1"/>
          </p:nvPr>
        </p:nvSpPr>
        <p:spPr>
          <a:prstGeom prst="rect">
            <a:avLst/>
          </a:prstGeom>
        </p:spPr>
        <p:txBody>
          <a:bodyPr>
            <a:normAutofit lnSpcReduction="10000"/>
          </a:bodyPr>
          <a:lstStyle/>
          <a:p>
            <a:r>
              <a:rPr dirty="0"/>
              <a:t>Patient selection = Table 1</a:t>
            </a:r>
          </a:p>
          <a:p>
            <a:r>
              <a:rPr dirty="0"/>
              <a:t>Precautions = Impaired liver function/failure, structural heart disease, CHF, H/O endocarditis, electrolyte abnormalities, OSA</a:t>
            </a:r>
          </a:p>
          <a:p>
            <a:r>
              <a:rPr dirty="0"/>
              <a:t>Contraindications = active illicit drug use, Congenital QT syndrome,  paralytic ileus</a:t>
            </a:r>
          </a:p>
          <a:p>
            <a:r>
              <a:rPr dirty="0"/>
              <a:t>ECG monitoring = recommended for palliative (curative) patients but not for hospice (CMO) patients</a:t>
            </a:r>
          </a:p>
        </p:txBody>
      </p:sp>
      <p:sp>
        <p:nvSpPr>
          <p:cNvPr id="3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44</a:t>
            </a:fld>
            <a:endParaRPr dirty="0"/>
          </a:p>
        </p:txBody>
      </p:sp>
      <p:sp>
        <p:nvSpPr>
          <p:cNvPr id="336"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Discussion"/>
          <p:cNvSpPr txBox="1">
            <a:spLocks noGrp="1"/>
          </p:cNvSpPr>
          <p:nvPr>
            <p:ph type="title"/>
          </p:nvPr>
        </p:nvSpPr>
        <p:spPr>
          <a:prstGeom prst="rect">
            <a:avLst/>
          </a:prstGeom>
        </p:spPr>
        <p:txBody>
          <a:bodyPr/>
          <a:lstStyle/>
          <a:p>
            <a:r>
              <a:rPr dirty="0"/>
              <a:t>Discussion</a:t>
            </a:r>
          </a:p>
        </p:txBody>
      </p:sp>
      <p:sp>
        <p:nvSpPr>
          <p:cNvPr id="339" name="Methadone offers many advantages over other opioids…"/>
          <p:cNvSpPr txBox="1">
            <a:spLocks noGrp="1"/>
          </p:cNvSpPr>
          <p:nvPr>
            <p:ph type="body" idx="1"/>
          </p:nvPr>
        </p:nvSpPr>
        <p:spPr>
          <a:prstGeom prst="rect">
            <a:avLst/>
          </a:prstGeom>
        </p:spPr>
        <p:txBody>
          <a:bodyPr>
            <a:normAutofit lnSpcReduction="10000"/>
          </a:bodyPr>
          <a:lstStyle/>
          <a:p>
            <a:pPr marL="322325" indent="-322325" defTabSz="429768">
              <a:defRPr sz="2256"/>
            </a:pPr>
            <a:r>
              <a:rPr dirty="0"/>
              <a:t>Methadone offers many advantages over other opioids</a:t>
            </a:r>
          </a:p>
          <a:p>
            <a:pPr marL="322325" indent="-322325" defTabSz="429768">
              <a:defRPr sz="2256"/>
            </a:pPr>
            <a:r>
              <a:rPr dirty="0"/>
              <a:t>For safe use, health care providers must be informed about unique pharmacokinetic/pharmacodynamic properties</a:t>
            </a:r>
          </a:p>
          <a:p>
            <a:pPr marL="322325" indent="-322325" defTabSz="429768">
              <a:defRPr sz="2256"/>
            </a:pPr>
            <a:r>
              <a:rPr dirty="0"/>
              <a:t>Consensus guidelines for safe and appropriate use of methadone:</a:t>
            </a:r>
          </a:p>
          <a:p>
            <a:pPr marL="752094" lvl="1" indent="-322325" defTabSz="429768">
              <a:buChar char="•"/>
              <a:defRPr sz="2256"/>
            </a:pPr>
            <a:r>
              <a:rPr dirty="0"/>
              <a:t>Screening for appropriate candidates</a:t>
            </a:r>
          </a:p>
          <a:p>
            <a:pPr marL="752094" lvl="1" indent="-322325" defTabSz="429768">
              <a:buChar char="•"/>
              <a:defRPr sz="2256"/>
            </a:pPr>
            <a:r>
              <a:rPr dirty="0"/>
              <a:t>Attention to detail in dosing and drug interactions</a:t>
            </a:r>
          </a:p>
          <a:p>
            <a:pPr marL="752094" lvl="1" indent="-322325" defTabSz="429768">
              <a:buChar char="•"/>
              <a:defRPr sz="2256"/>
            </a:pPr>
            <a:r>
              <a:rPr dirty="0"/>
              <a:t>Monitoring of patient response to therapy</a:t>
            </a:r>
          </a:p>
        </p:txBody>
      </p:sp>
      <p:sp>
        <p:nvSpPr>
          <p:cNvPr id="3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45</a:t>
            </a:fld>
            <a:endParaRPr dirty="0"/>
          </a:p>
        </p:txBody>
      </p:sp>
      <p:sp>
        <p:nvSpPr>
          <p:cNvPr id="341"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onclusion: “Take home message”"/>
          <p:cNvSpPr txBox="1">
            <a:spLocks noGrp="1"/>
          </p:cNvSpPr>
          <p:nvPr>
            <p:ph type="title"/>
          </p:nvPr>
        </p:nvSpPr>
        <p:spPr>
          <a:prstGeom prst="rect">
            <a:avLst/>
          </a:prstGeom>
        </p:spPr>
        <p:txBody>
          <a:bodyPr/>
          <a:lstStyle/>
          <a:p>
            <a:r>
              <a:rPr dirty="0"/>
              <a:t>Conclusion: “Take home message”</a:t>
            </a:r>
          </a:p>
        </p:txBody>
      </p:sp>
      <p:sp>
        <p:nvSpPr>
          <p:cNvPr id="346" name="Methadone can be used safely and effectively as a unique opioid to treat pain in hospice and palliative care patients, when following appropriate guidelines."/>
          <p:cNvSpPr txBox="1">
            <a:spLocks noGrp="1"/>
          </p:cNvSpPr>
          <p:nvPr>
            <p:ph type="body" idx="1"/>
          </p:nvPr>
        </p:nvSpPr>
        <p:spPr>
          <a:prstGeom prst="rect">
            <a:avLst/>
          </a:prstGeom>
        </p:spPr>
        <p:txBody>
          <a:bodyPr/>
          <a:lstStyle>
            <a:lvl1pPr marL="381000" indent="-381000">
              <a:buFontTx/>
              <a:buBlip>
                <a:blip r:embed="rId2"/>
              </a:buBlip>
              <a:defRPr sz="3800" b="1"/>
            </a:lvl1pPr>
          </a:lstStyle>
          <a:p>
            <a:r>
              <a:rPr dirty="0"/>
              <a:t>Methadone can be used safely and effectively as a unique opioid to treat pain in hospice and palliative care patients, when following appropriate guidelines.</a:t>
            </a:r>
          </a:p>
        </p:txBody>
      </p:sp>
      <p:sp>
        <p:nvSpPr>
          <p:cNvPr id="3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46</a:t>
            </a:fld>
            <a:endParaRPr dirty="0"/>
          </a:p>
        </p:txBody>
      </p:sp>
      <p:sp>
        <p:nvSpPr>
          <p:cNvPr id="348" name="McPherson et al. “Safe and Appropriate Use of Methadone in Hospice…"/>
          <p:cNvSpPr txBox="1"/>
          <p:nvPr/>
        </p:nvSpPr>
        <p:spPr>
          <a:xfrm>
            <a:off x="667439" y="4301419"/>
            <a:ext cx="8114914"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McPherson et al. “Safe and Appropriate Use of Methadone in Hospice </a:t>
            </a:r>
          </a:p>
          <a:p>
            <a:pPr>
              <a:defRPr sz="1600">
                <a:solidFill>
                  <a:srgbClr val="222222"/>
                </a:solidFill>
              </a:defRPr>
            </a:pPr>
            <a:r>
              <a:rPr dirty="0"/>
              <a:t>and Palliative Care: Expert Consensus White Paper”. </a:t>
            </a:r>
            <a:r>
              <a:rPr i="1" dirty="0"/>
              <a:t>Journal of Pain </a:t>
            </a:r>
          </a:p>
          <a:p>
            <a:pPr>
              <a:defRPr sz="1600">
                <a:solidFill>
                  <a:srgbClr val="222222"/>
                </a:solidFill>
              </a:defRPr>
            </a:pPr>
            <a:r>
              <a:rPr i="1" dirty="0"/>
              <a:t>and Symptom Management</a:t>
            </a:r>
            <a:r>
              <a:rPr dirty="0"/>
              <a:t>. Volume 57. Issue 3 (2019): 635-645.</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le 1"/>
          <p:cNvSpPr txBox="1">
            <a:spLocks noGrp="1"/>
          </p:cNvSpPr>
          <p:nvPr>
            <p:ph type="title"/>
          </p:nvPr>
        </p:nvSpPr>
        <p:spPr>
          <a:xfrm>
            <a:off x="1485900" y="205978"/>
            <a:ext cx="6172200" cy="857251"/>
          </a:xfrm>
          <a:prstGeom prst="rect">
            <a:avLst/>
          </a:prstGeom>
        </p:spPr>
        <p:txBody>
          <a:bodyPr>
            <a:normAutofit fontScale="90000"/>
          </a:bodyPr>
          <a:lstStyle>
            <a:lvl1pPr>
              <a:defRPr sz="2600"/>
            </a:lvl1pPr>
          </a:lstStyle>
          <a:p>
            <a:r>
              <a:rPr dirty="0"/>
              <a:t>(1) Prognosis Overestimation by PC Clinicians</a:t>
            </a:r>
          </a:p>
        </p:txBody>
      </p:sp>
      <p:sp>
        <p:nvSpPr>
          <p:cNvPr id="352" name="Content Placeholder 2"/>
          <p:cNvSpPr txBox="1">
            <a:spLocks noGrp="1"/>
          </p:cNvSpPr>
          <p:nvPr>
            <p:ph type="body" idx="1"/>
          </p:nvPr>
        </p:nvSpPr>
        <p:spPr>
          <a:xfrm>
            <a:off x="1485900" y="1200150"/>
            <a:ext cx="6172200" cy="3211930"/>
          </a:xfrm>
          <a:prstGeom prst="rect">
            <a:avLst/>
          </a:prstGeom>
        </p:spPr>
        <p:txBody>
          <a:bodyPr/>
          <a:lstStyle/>
          <a:p>
            <a:pPr>
              <a:lnSpc>
                <a:spcPct val="90000"/>
              </a:lnSpc>
            </a:pPr>
            <a:r>
              <a:rPr dirty="0"/>
              <a:t>Rocky is a 67 yo PR male w/ a heavy smoking hx. </a:t>
            </a:r>
          </a:p>
          <a:p>
            <a:pPr marL="665018" lvl="1" indent="-207818">
              <a:lnSpc>
                <a:spcPct val="90000"/>
              </a:lnSpc>
              <a:spcBef>
                <a:spcPts val="300"/>
              </a:spcBef>
              <a:defRPr sz="1600"/>
            </a:pPr>
            <a:r>
              <a:rPr dirty="0"/>
              <a:t>admitted to hospital through ER, with dyspnea, fever, leukocytosis, somnolence, and AKI.  </a:t>
            </a:r>
          </a:p>
          <a:p>
            <a:pPr marL="665018" lvl="1" indent="-207818">
              <a:lnSpc>
                <a:spcPct val="90000"/>
              </a:lnSpc>
              <a:spcBef>
                <a:spcPts val="300"/>
              </a:spcBef>
              <a:defRPr sz="1600"/>
            </a:pPr>
            <a:r>
              <a:rPr dirty="0"/>
              <a:t>W/u by the admitting team, and extensive medical record review by resident physician:</a:t>
            </a:r>
          </a:p>
          <a:p>
            <a:pPr marL="1074419" lvl="2" indent="-160019">
              <a:lnSpc>
                <a:spcPct val="90000"/>
              </a:lnSpc>
              <a:spcBef>
                <a:spcPts val="300"/>
              </a:spcBef>
              <a:defRPr sz="1400"/>
            </a:pPr>
            <a:r>
              <a:rPr dirty="0"/>
              <a:t>multiple clinic visits for respiratory infections and suspicious CXR findings over the past 2 years… </a:t>
            </a:r>
          </a:p>
          <a:p>
            <a:pPr marL="1074419" lvl="2" indent="-160019">
              <a:lnSpc>
                <a:spcPct val="90000"/>
              </a:lnSpc>
              <a:spcBef>
                <a:spcPts val="300"/>
              </a:spcBef>
              <a:defRPr sz="1400"/>
            </a:pPr>
            <a:r>
              <a:rPr dirty="0"/>
              <a:t>Each time:  Abx, steroids and bronchodilators… but failed to show up for f/u visit or repeat imaging.  </a:t>
            </a:r>
          </a:p>
          <a:p>
            <a:pPr marL="1074419" lvl="2" indent="-160019">
              <a:lnSpc>
                <a:spcPct val="90000"/>
              </a:lnSpc>
              <a:spcBef>
                <a:spcPts val="300"/>
              </a:spcBef>
              <a:defRPr sz="1400"/>
            </a:pPr>
            <a:r>
              <a:rPr dirty="0"/>
              <a:t>Now… elevated hepatic enzymes, large pleural effusion with lung mass on CXR.  </a:t>
            </a:r>
          </a:p>
          <a:p>
            <a:pPr marL="1074419" lvl="2" indent="-160019">
              <a:lnSpc>
                <a:spcPct val="90000"/>
              </a:lnSpc>
              <a:spcBef>
                <a:spcPts val="300"/>
              </a:spcBef>
              <a:defRPr sz="1400"/>
            </a:pPr>
            <a:r>
              <a:rPr dirty="0"/>
              <a:t>Further testing &amp; imaging is planned when your PC team is consulted. He seems anxious to know how long “he has”.</a:t>
            </a:r>
          </a:p>
        </p:txBody>
      </p:sp>
      <p:sp>
        <p:nvSpPr>
          <p:cNvPr id="35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48</a:t>
            </a:fld>
            <a:endParaRPr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txBox="1">
            <a:spLocks noGrp="1"/>
          </p:cNvSpPr>
          <p:nvPr>
            <p:ph type="title"/>
          </p:nvPr>
        </p:nvSpPr>
        <p:spPr>
          <a:xfrm>
            <a:off x="1485900" y="205978"/>
            <a:ext cx="6172200" cy="857251"/>
          </a:xfrm>
          <a:prstGeom prst="rect">
            <a:avLst/>
          </a:prstGeom>
        </p:spPr>
        <p:txBody>
          <a:bodyPr/>
          <a:lstStyle/>
          <a:p>
            <a:r>
              <a:rPr dirty="0"/>
              <a:t>(1)  How much time do I have, doc?</a:t>
            </a:r>
          </a:p>
        </p:txBody>
      </p:sp>
      <p:sp>
        <p:nvSpPr>
          <p:cNvPr id="356" name="Content Placeholder 2"/>
          <p:cNvSpPr txBox="1">
            <a:spLocks noGrp="1"/>
          </p:cNvSpPr>
          <p:nvPr>
            <p:ph type="body" idx="1"/>
          </p:nvPr>
        </p:nvSpPr>
        <p:spPr>
          <a:xfrm>
            <a:off x="1485900" y="1200150"/>
            <a:ext cx="6172200" cy="3211930"/>
          </a:xfrm>
          <a:prstGeom prst="rect">
            <a:avLst/>
          </a:prstGeom>
        </p:spPr>
        <p:txBody>
          <a:bodyPr/>
          <a:lstStyle/>
          <a:p>
            <a:r>
              <a:rPr dirty="0"/>
              <a:t>Estimating survival time…</a:t>
            </a:r>
          </a:p>
          <a:p>
            <a:pPr marL="665018" lvl="1" indent="-207818">
              <a:spcBef>
                <a:spcPts val="300"/>
              </a:spcBef>
              <a:defRPr sz="1600"/>
            </a:pPr>
            <a:r>
              <a:rPr dirty="0"/>
              <a:t>Not easy</a:t>
            </a:r>
          </a:p>
          <a:p>
            <a:pPr marL="665018" lvl="1" indent="-207818">
              <a:spcBef>
                <a:spcPts val="300"/>
              </a:spcBef>
              <a:defRPr sz="1600"/>
            </a:pPr>
            <a:r>
              <a:rPr dirty="0"/>
              <a:t>Expect this question</a:t>
            </a:r>
          </a:p>
          <a:p>
            <a:r>
              <a:rPr dirty="0"/>
              <a:t>Prev. work:  20-30% accuracy for patients with “months”</a:t>
            </a:r>
          </a:p>
          <a:p>
            <a:r>
              <a:rPr dirty="0"/>
              <a:t>When we err, we usually </a:t>
            </a:r>
            <a:r>
              <a:rPr b="1" dirty="0"/>
              <a:t>overestimate</a:t>
            </a:r>
            <a:r>
              <a:rPr dirty="0"/>
              <a:t>…</a:t>
            </a:r>
          </a:p>
          <a:p>
            <a:r>
              <a:rPr dirty="0"/>
              <a:t>PC clinicians - “moderately” more accurate</a:t>
            </a:r>
          </a:p>
          <a:p>
            <a:r>
              <a:rPr dirty="0"/>
              <a:t>This study:</a:t>
            </a:r>
          </a:p>
          <a:p>
            <a:pPr marL="665018" lvl="1" indent="-207818">
              <a:spcBef>
                <a:spcPts val="300"/>
              </a:spcBef>
              <a:defRPr sz="1600"/>
            </a:pPr>
            <a:r>
              <a:rPr dirty="0"/>
              <a:t>Palliative Care in </a:t>
            </a:r>
            <a:r>
              <a:rPr b="1" dirty="0"/>
              <a:t>advanced cancer patients</a:t>
            </a:r>
            <a:r>
              <a:rPr dirty="0"/>
              <a:t>	</a:t>
            </a:r>
          </a:p>
          <a:p>
            <a:pPr marL="1074419" lvl="2" indent="-160019">
              <a:spcBef>
                <a:spcPts val="300"/>
              </a:spcBef>
              <a:defRPr sz="1400"/>
            </a:pPr>
            <a:r>
              <a:rPr dirty="0"/>
              <a:t>What’s the frequency of overestimation?</a:t>
            </a:r>
          </a:p>
          <a:p>
            <a:pPr marL="1074419" lvl="2" indent="-160019">
              <a:spcBef>
                <a:spcPts val="300"/>
              </a:spcBef>
              <a:defRPr sz="1400"/>
            </a:pPr>
            <a:r>
              <a:rPr dirty="0"/>
              <a:t>What effect on EOL treatment?</a:t>
            </a:r>
          </a:p>
        </p:txBody>
      </p:sp>
      <p:sp>
        <p:nvSpPr>
          <p:cNvPr id="35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49</a:t>
            </a:fld>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linical Question"/>
          <p:cNvSpPr txBox="1">
            <a:spLocks noGrp="1"/>
          </p:cNvSpPr>
          <p:nvPr>
            <p:ph type="title"/>
          </p:nvPr>
        </p:nvSpPr>
        <p:spPr>
          <a:prstGeom prst="rect">
            <a:avLst/>
          </a:prstGeom>
        </p:spPr>
        <p:txBody>
          <a:bodyPr/>
          <a:lstStyle>
            <a:lvl1pPr>
              <a:defRPr b="1"/>
            </a:lvl1pPr>
          </a:lstStyle>
          <a:p>
            <a:r>
              <a:rPr dirty="0"/>
              <a:t>Clinical Question</a:t>
            </a:r>
          </a:p>
        </p:txBody>
      </p:sp>
      <p:sp>
        <p:nvSpPr>
          <p:cNvPr id="137" name="How does isopropyl alcohol aromatherapy compare with oral ondansetron as an antiemetic?"/>
          <p:cNvSpPr txBox="1">
            <a:spLocks noGrp="1"/>
          </p:cNvSpPr>
          <p:nvPr>
            <p:ph type="body" idx="1"/>
          </p:nvPr>
        </p:nvSpPr>
        <p:spPr>
          <a:prstGeom prst="rect">
            <a:avLst/>
          </a:prstGeom>
        </p:spPr>
        <p:txBody>
          <a:bodyPr/>
          <a:lstStyle>
            <a:lvl1pPr marL="0" indent="0">
              <a:buSzTx/>
              <a:buFontTx/>
              <a:buNone/>
              <a:defRPr sz="4000" b="1"/>
            </a:lvl1pPr>
          </a:lstStyle>
          <a:p>
            <a:r>
              <a:rPr dirty="0"/>
              <a:t>How does isopropyl alcohol aromatherapy compare with oral ondansetron as an antiemetic? </a:t>
            </a:r>
          </a:p>
        </p:txBody>
      </p:sp>
      <p:sp>
        <p:nvSpPr>
          <p:cNvPr id="138"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dirty="0"/>
          </a:p>
        </p:txBody>
      </p:sp>
      <p:sp>
        <p:nvSpPr>
          <p:cNvPr id="139" name="April et al., “Aromatherapy Versus Oral Ondansetron for Antiemetic Therapy Among  Adult Emergency Department Patients: A Randomized Controlled Trial”. Annals of Emergency Medicine. Volume 72. Issue 2 (2018): 184-193."/>
          <p:cNvSpPr txBox="1"/>
          <p:nvPr/>
        </p:nvSpPr>
        <p:spPr>
          <a:xfrm>
            <a:off x="538405" y="4326819"/>
            <a:ext cx="708001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April et al.,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noGrp="1"/>
          </p:cNvSpPr>
          <p:nvPr>
            <p:ph type="title"/>
          </p:nvPr>
        </p:nvSpPr>
        <p:spPr>
          <a:xfrm>
            <a:off x="1485900" y="205978"/>
            <a:ext cx="6172200" cy="857251"/>
          </a:xfrm>
          <a:prstGeom prst="rect">
            <a:avLst/>
          </a:prstGeom>
        </p:spPr>
        <p:txBody>
          <a:bodyPr/>
          <a:lstStyle/>
          <a:p>
            <a:r>
              <a:rPr dirty="0"/>
              <a:t>(1) About the study…</a:t>
            </a:r>
          </a:p>
        </p:txBody>
      </p:sp>
      <p:sp>
        <p:nvSpPr>
          <p:cNvPr id="360" name="Content Placeholder 2"/>
          <p:cNvSpPr txBox="1">
            <a:spLocks noGrp="1"/>
          </p:cNvSpPr>
          <p:nvPr>
            <p:ph type="body" idx="1"/>
          </p:nvPr>
        </p:nvSpPr>
        <p:spPr>
          <a:xfrm>
            <a:off x="1485900" y="1200150"/>
            <a:ext cx="6172200" cy="3211930"/>
          </a:xfrm>
          <a:prstGeom prst="rect">
            <a:avLst/>
          </a:prstGeom>
        </p:spPr>
        <p:txBody>
          <a:bodyPr/>
          <a:lstStyle/>
          <a:p>
            <a:pPr marL="647700" lvl="1" indent="-190500">
              <a:lnSpc>
                <a:spcPct val="80000"/>
              </a:lnSpc>
              <a:spcBef>
                <a:spcPts val="300"/>
              </a:spcBef>
              <a:defRPr sz="1200"/>
            </a:pPr>
            <a:r>
              <a:rPr dirty="0"/>
              <a:t>Part of the PCCRI – Palliative Care Communication Research Initiative (Rochester, UCSF, Purdue, U of AZ)</a:t>
            </a:r>
          </a:p>
          <a:p>
            <a:pPr marL="1082039" lvl="2" indent="-167639">
              <a:lnSpc>
                <a:spcPct val="80000"/>
              </a:lnSpc>
              <a:spcBef>
                <a:spcPts val="200"/>
              </a:spcBef>
              <a:defRPr sz="1100"/>
            </a:pPr>
            <a:r>
              <a:rPr dirty="0"/>
              <a:t>“multi-site cohort study of naturally occurring </a:t>
            </a:r>
            <a:r>
              <a:rPr b="1" dirty="0"/>
              <a:t>inpatient</a:t>
            </a:r>
            <a:r>
              <a:rPr dirty="0"/>
              <a:t> palliative care consultations”</a:t>
            </a:r>
            <a:endParaRPr sz="1600" dirty="0"/>
          </a:p>
          <a:p>
            <a:pPr marL="647700" lvl="1" indent="-190500">
              <a:lnSpc>
                <a:spcPct val="80000"/>
              </a:lnSpc>
              <a:spcBef>
                <a:spcPts val="300"/>
              </a:spcBef>
              <a:defRPr sz="1200"/>
            </a:pPr>
            <a:r>
              <a:rPr dirty="0"/>
              <a:t>230 </a:t>
            </a:r>
            <a:r>
              <a:rPr b="1" dirty="0"/>
              <a:t>hospitalized patients </a:t>
            </a:r>
            <a:r>
              <a:rPr dirty="0"/>
              <a:t>with </a:t>
            </a:r>
            <a:r>
              <a:rPr b="1" dirty="0"/>
              <a:t>advanced cancer </a:t>
            </a:r>
          </a:p>
          <a:p>
            <a:pPr marL="1075764" lvl="2" indent="-161364">
              <a:lnSpc>
                <a:spcPct val="80000"/>
              </a:lnSpc>
              <a:spcBef>
                <a:spcPts val="300"/>
              </a:spcBef>
              <a:defRPr sz="1200"/>
            </a:pPr>
            <a:r>
              <a:rPr dirty="0"/>
              <a:t>Consultations between 2013 and 2016.</a:t>
            </a:r>
            <a:endParaRPr sz="1100" dirty="0"/>
          </a:p>
          <a:p>
            <a:pPr marL="1529861" lvl="3" indent="-158261">
              <a:lnSpc>
                <a:spcPct val="80000"/>
              </a:lnSpc>
              <a:spcBef>
                <a:spcPts val="200"/>
              </a:spcBef>
              <a:defRPr sz="900"/>
            </a:pPr>
            <a:r>
              <a:rPr dirty="0"/>
              <a:t>PC clinician → </a:t>
            </a:r>
            <a:r>
              <a:rPr b="1" dirty="0"/>
              <a:t>“best guess” </a:t>
            </a:r>
            <a:r>
              <a:rPr dirty="0"/>
              <a:t>of most likely survival time…</a:t>
            </a:r>
          </a:p>
          <a:p>
            <a:pPr marL="2000250" lvl="4" indent="-171450">
              <a:lnSpc>
                <a:spcPct val="80000"/>
              </a:lnSpc>
              <a:spcBef>
                <a:spcPts val="200"/>
              </a:spcBef>
              <a:defRPr sz="900"/>
            </a:pPr>
            <a:r>
              <a:rPr dirty="0"/>
              <a:t>“assuming that… illnesses…. take normal course”</a:t>
            </a:r>
          </a:p>
          <a:p>
            <a:pPr marL="2453639" lvl="5" indent="-167639" defTabSz="342900">
              <a:lnSpc>
                <a:spcPct val="80000"/>
              </a:lnSpc>
              <a:spcBef>
                <a:spcPts val="200"/>
              </a:spcBef>
              <a:defRPr sz="1100"/>
            </a:pPr>
            <a:r>
              <a:rPr dirty="0"/>
              <a:t>&lt;24hr</a:t>
            </a:r>
          </a:p>
          <a:p>
            <a:pPr marL="2453639" lvl="5" indent="-167639" defTabSz="342900">
              <a:lnSpc>
                <a:spcPct val="80000"/>
              </a:lnSpc>
              <a:spcBef>
                <a:spcPts val="200"/>
              </a:spcBef>
              <a:defRPr sz="1100"/>
            </a:pPr>
            <a:r>
              <a:rPr dirty="0"/>
              <a:t>24h –  &lt;2wk</a:t>
            </a:r>
          </a:p>
          <a:p>
            <a:pPr marL="2453639" lvl="5" indent="-167639" defTabSz="342900">
              <a:lnSpc>
                <a:spcPct val="80000"/>
              </a:lnSpc>
              <a:spcBef>
                <a:spcPts val="200"/>
              </a:spcBef>
              <a:defRPr sz="1100"/>
            </a:pPr>
            <a:r>
              <a:rPr dirty="0"/>
              <a:t>2wk – &lt;3 months</a:t>
            </a:r>
          </a:p>
          <a:p>
            <a:pPr marL="2453639" lvl="5" indent="-167639" defTabSz="342900">
              <a:lnSpc>
                <a:spcPct val="80000"/>
              </a:lnSpc>
              <a:spcBef>
                <a:spcPts val="200"/>
              </a:spcBef>
              <a:defRPr sz="1100"/>
            </a:pPr>
            <a:r>
              <a:rPr dirty="0"/>
              <a:t>3-6 months</a:t>
            </a:r>
          </a:p>
          <a:p>
            <a:pPr marL="2453639" lvl="5" indent="-167639" defTabSz="342900">
              <a:lnSpc>
                <a:spcPct val="80000"/>
              </a:lnSpc>
              <a:spcBef>
                <a:spcPts val="200"/>
              </a:spcBef>
              <a:defRPr sz="1100"/>
            </a:pPr>
            <a:r>
              <a:rPr dirty="0"/>
              <a:t>6+ months</a:t>
            </a:r>
          </a:p>
          <a:p>
            <a:pPr marL="1529861" lvl="3" indent="-158261">
              <a:lnSpc>
                <a:spcPct val="80000"/>
              </a:lnSpc>
              <a:spcBef>
                <a:spcPts val="200"/>
              </a:spcBef>
              <a:defRPr sz="900"/>
            </a:pPr>
            <a:r>
              <a:rPr dirty="0"/>
              <a:t>Patients followed (up to 6 mo) for: </a:t>
            </a:r>
          </a:p>
          <a:p>
            <a:pPr marL="2000250" lvl="4" indent="-171450">
              <a:lnSpc>
                <a:spcPct val="80000"/>
              </a:lnSpc>
              <a:spcBef>
                <a:spcPts val="200"/>
              </a:spcBef>
              <a:defRPr sz="900"/>
            </a:pPr>
            <a:r>
              <a:rPr dirty="0"/>
              <a:t>Mortality</a:t>
            </a:r>
          </a:p>
          <a:p>
            <a:pPr marL="2000250" lvl="4" indent="-171450">
              <a:lnSpc>
                <a:spcPct val="80000"/>
              </a:lnSpc>
              <a:spcBef>
                <a:spcPts val="200"/>
              </a:spcBef>
              <a:defRPr sz="900"/>
            </a:pPr>
            <a:r>
              <a:rPr dirty="0"/>
              <a:t>EOL tx utilization</a:t>
            </a:r>
          </a:p>
          <a:p>
            <a:pPr marL="1082039" lvl="2" indent="-167639">
              <a:lnSpc>
                <a:spcPct val="80000"/>
              </a:lnSpc>
              <a:spcBef>
                <a:spcPts val="200"/>
              </a:spcBef>
              <a:defRPr sz="1100"/>
            </a:pPr>
            <a:r>
              <a:rPr dirty="0"/>
              <a:t>Patients completed an “interview-facilitated” questionnaire at enrollment</a:t>
            </a:r>
          </a:p>
        </p:txBody>
      </p:sp>
      <p:sp>
        <p:nvSpPr>
          <p:cNvPr id="36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50</a:t>
            </a:fld>
            <a:endParaRPr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1485900" y="205978"/>
            <a:ext cx="6172200" cy="857251"/>
          </a:xfrm>
          <a:prstGeom prst="rect">
            <a:avLst/>
          </a:prstGeom>
        </p:spPr>
        <p:txBody>
          <a:bodyPr/>
          <a:lstStyle/>
          <a:p>
            <a:r>
              <a:rPr dirty="0"/>
              <a:t>(1) Results</a:t>
            </a:r>
          </a:p>
        </p:txBody>
      </p:sp>
      <p:sp>
        <p:nvSpPr>
          <p:cNvPr id="364" name="Content Placeholder 2"/>
          <p:cNvSpPr txBox="1">
            <a:spLocks noGrp="1"/>
          </p:cNvSpPr>
          <p:nvPr>
            <p:ph type="body" idx="1"/>
          </p:nvPr>
        </p:nvSpPr>
        <p:spPr>
          <a:xfrm>
            <a:off x="1485900" y="1200150"/>
            <a:ext cx="6172200" cy="3211930"/>
          </a:xfrm>
          <a:prstGeom prst="rect">
            <a:avLst/>
          </a:prstGeom>
        </p:spPr>
        <p:txBody>
          <a:bodyPr/>
          <a:lstStyle/>
          <a:p>
            <a:pPr marL="657225" lvl="1" indent="-200025">
              <a:lnSpc>
                <a:spcPct val="80000"/>
              </a:lnSpc>
              <a:spcBef>
                <a:spcPts val="300"/>
              </a:spcBef>
              <a:defRPr sz="1400" b="1"/>
            </a:pPr>
            <a:r>
              <a:rPr dirty="0"/>
              <a:t>Median survival </a:t>
            </a:r>
            <a:r>
              <a:rPr b="0" dirty="0"/>
              <a:t>– </a:t>
            </a:r>
            <a:r>
              <a:rPr dirty="0"/>
              <a:t>37 days </a:t>
            </a:r>
            <a:r>
              <a:rPr b="0" dirty="0"/>
              <a:t>(interquartile [mid 50%]: 12d-97d)</a:t>
            </a:r>
            <a:endParaRPr sz="1200" dirty="0"/>
          </a:p>
          <a:p>
            <a:pPr marL="657225" lvl="1" indent="-200025">
              <a:lnSpc>
                <a:spcPct val="80000"/>
              </a:lnSpc>
              <a:spcBef>
                <a:spcPts val="300"/>
              </a:spcBef>
              <a:defRPr sz="1400" b="1"/>
            </a:pPr>
            <a:r>
              <a:rPr dirty="0"/>
              <a:t>81%</a:t>
            </a:r>
            <a:r>
              <a:rPr b="0" dirty="0"/>
              <a:t> of subjects </a:t>
            </a:r>
            <a:r>
              <a:rPr dirty="0"/>
              <a:t>died</a:t>
            </a:r>
            <a:r>
              <a:rPr b="0" dirty="0"/>
              <a:t> during (6 mo) study period</a:t>
            </a:r>
            <a:endParaRPr sz="1200" dirty="0"/>
          </a:p>
          <a:p>
            <a:pPr marL="657225" lvl="1" indent="-200025">
              <a:lnSpc>
                <a:spcPct val="80000"/>
              </a:lnSpc>
              <a:spcBef>
                <a:spcPts val="300"/>
              </a:spcBef>
              <a:defRPr sz="1400" b="1"/>
            </a:pPr>
            <a:r>
              <a:rPr dirty="0"/>
              <a:t>41% accuracy </a:t>
            </a:r>
            <a:r>
              <a:rPr b="0" dirty="0"/>
              <a:t>by PC clinicians</a:t>
            </a:r>
            <a:endParaRPr sz="1200" dirty="0"/>
          </a:p>
          <a:p>
            <a:pPr marL="657225" lvl="1" indent="-200025">
              <a:lnSpc>
                <a:spcPct val="80000"/>
              </a:lnSpc>
              <a:spcBef>
                <a:spcPts val="300"/>
              </a:spcBef>
              <a:defRPr sz="1400"/>
            </a:pPr>
            <a:r>
              <a:rPr dirty="0"/>
              <a:t>Among the inaccurate prognoses:</a:t>
            </a:r>
            <a:endParaRPr sz="1200" dirty="0"/>
          </a:p>
          <a:p>
            <a:pPr marL="1075764" lvl="2" indent="-161364">
              <a:lnSpc>
                <a:spcPct val="80000"/>
              </a:lnSpc>
              <a:spcBef>
                <a:spcPts val="300"/>
              </a:spcBef>
              <a:defRPr sz="1200" b="1"/>
            </a:pPr>
            <a:r>
              <a:rPr dirty="0"/>
              <a:t>85% were overestimated</a:t>
            </a:r>
          </a:p>
          <a:p>
            <a:pPr marL="657225" lvl="1" indent="-200025">
              <a:lnSpc>
                <a:spcPct val="80000"/>
              </a:lnSpc>
              <a:spcBef>
                <a:spcPts val="300"/>
              </a:spcBef>
              <a:defRPr sz="1400"/>
            </a:pPr>
            <a:r>
              <a:rPr dirty="0"/>
              <a:t>Among those who died:</a:t>
            </a:r>
            <a:endParaRPr sz="1200" dirty="0"/>
          </a:p>
          <a:p>
            <a:pPr marL="1075764" lvl="2" indent="-161364">
              <a:lnSpc>
                <a:spcPct val="80000"/>
              </a:lnSpc>
              <a:spcBef>
                <a:spcPts val="300"/>
              </a:spcBef>
              <a:defRPr sz="1200"/>
            </a:pPr>
            <a:r>
              <a:rPr dirty="0"/>
              <a:t>(Overestimate)</a:t>
            </a:r>
          </a:p>
          <a:p>
            <a:pPr marL="1539239" lvl="3" indent="-167639">
              <a:lnSpc>
                <a:spcPct val="80000"/>
              </a:lnSpc>
              <a:spcBef>
                <a:spcPts val="200"/>
              </a:spcBef>
              <a:defRPr sz="1100"/>
            </a:pPr>
            <a:r>
              <a:rPr dirty="0"/>
              <a:t>substantially less hospice use</a:t>
            </a:r>
          </a:p>
          <a:p>
            <a:pPr marL="1987061" lvl="4" indent="-158261">
              <a:lnSpc>
                <a:spcPct val="80000"/>
              </a:lnSpc>
              <a:spcBef>
                <a:spcPts val="200"/>
              </a:spcBef>
              <a:defRPr sz="900"/>
            </a:pPr>
            <a:r>
              <a:rPr dirty="0"/>
              <a:t>(</a:t>
            </a:r>
            <a:r>
              <a:rPr b="1" dirty="0"/>
              <a:t>OR</a:t>
            </a:r>
            <a:r>
              <a:rPr sz="700" b="1" dirty="0"/>
              <a:t>adj </a:t>
            </a:r>
            <a:r>
              <a:rPr b="1" dirty="0"/>
              <a:t>: 0.40</a:t>
            </a:r>
            <a:r>
              <a:rPr dirty="0"/>
              <a:t>; 95% CI: 0.16-0.99)</a:t>
            </a:r>
          </a:p>
          <a:p>
            <a:pPr marL="1539239" lvl="3" indent="-167639">
              <a:lnSpc>
                <a:spcPct val="80000"/>
              </a:lnSpc>
              <a:spcBef>
                <a:spcPts val="200"/>
              </a:spcBef>
              <a:defRPr sz="1100"/>
            </a:pPr>
            <a:r>
              <a:rPr dirty="0"/>
              <a:t>later hospice enrollment</a:t>
            </a:r>
          </a:p>
          <a:p>
            <a:pPr marL="1987061" lvl="4" indent="-158261">
              <a:lnSpc>
                <a:spcPct val="80000"/>
              </a:lnSpc>
              <a:spcBef>
                <a:spcPts val="200"/>
              </a:spcBef>
              <a:defRPr sz="900"/>
            </a:pPr>
            <a:r>
              <a:rPr dirty="0"/>
              <a:t>(within 72 hours of death </a:t>
            </a:r>
            <a:r>
              <a:rPr b="1" dirty="0"/>
              <a:t>OR</a:t>
            </a:r>
            <a:r>
              <a:rPr sz="700" b="1" dirty="0"/>
              <a:t>adj</a:t>
            </a:r>
            <a:r>
              <a:rPr b="1" dirty="0"/>
              <a:t> : 0.33</a:t>
            </a:r>
            <a:r>
              <a:rPr dirty="0"/>
              <a:t>; 95% CI: 0.15-0.74)</a:t>
            </a:r>
          </a:p>
          <a:p>
            <a:pPr marL="1075764" lvl="2" indent="-161364">
              <a:lnSpc>
                <a:spcPct val="80000"/>
              </a:lnSpc>
              <a:spcBef>
                <a:spcPts val="300"/>
              </a:spcBef>
              <a:defRPr sz="1200"/>
            </a:pPr>
            <a:r>
              <a:rPr dirty="0"/>
              <a:t>Compared to other groups…. Black &amp; Latino patients more likely to have survival overestimated…</a:t>
            </a:r>
          </a:p>
          <a:p>
            <a:pPr marL="1539239" lvl="3" indent="-167639">
              <a:lnSpc>
                <a:spcPct val="80000"/>
              </a:lnSpc>
              <a:spcBef>
                <a:spcPts val="200"/>
              </a:spcBef>
              <a:defRPr sz="1100"/>
            </a:pPr>
            <a:r>
              <a:rPr dirty="0"/>
              <a:t>(</a:t>
            </a:r>
            <a:r>
              <a:rPr b="1" dirty="0"/>
              <a:t>OR</a:t>
            </a:r>
            <a:r>
              <a:rPr sz="800" b="1" dirty="0"/>
              <a:t>adj</a:t>
            </a:r>
            <a:r>
              <a:rPr b="1" dirty="0"/>
              <a:t> : 3.89</a:t>
            </a:r>
            <a:r>
              <a:rPr dirty="0"/>
              <a:t>; 95% CI: 1.64-9.22)</a:t>
            </a:r>
          </a:p>
          <a:p>
            <a:pPr marL="1075764" lvl="2" indent="-161364">
              <a:lnSpc>
                <a:spcPct val="80000"/>
              </a:lnSpc>
              <a:spcBef>
                <a:spcPts val="300"/>
              </a:spcBef>
              <a:defRPr sz="1200"/>
            </a:pPr>
            <a:r>
              <a:rPr dirty="0"/>
              <a:t>Findings not explained by EOL treatment preferences</a:t>
            </a:r>
          </a:p>
        </p:txBody>
      </p:sp>
      <p:sp>
        <p:nvSpPr>
          <p:cNvPr id="36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51</a:t>
            </a:fld>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le 1"/>
          <p:cNvSpPr txBox="1">
            <a:spLocks noGrp="1"/>
          </p:cNvSpPr>
          <p:nvPr>
            <p:ph type="title"/>
          </p:nvPr>
        </p:nvSpPr>
        <p:spPr>
          <a:xfrm>
            <a:off x="1485900" y="205978"/>
            <a:ext cx="6172200" cy="857251"/>
          </a:xfrm>
          <a:prstGeom prst="rect">
            <a:avLst/>
          </a:prstGeom>
        </p:spPr>
        <p:txBody>
          <a:bodyPr/>
          <a:lstStyle/>
          <a:p>
            <a:r>
              <a:rPr dirty="0"/>
              <a:t>(1)  Bottom line for “Rocky”</a:t>
            </a:r>
          </a:p>
        </p:txBody>
      </p:sp>
      <p:sp>
        <p:nvSpPr>
          <p:cNvPr id="368" name="Content Placeholder 2"/>
          <p:cNvSpPr txBox="1">
            <a:spLocks noGrp="1"/>
          </p:cNvSpPr>
          <p:nvPr>
            <p:ph type="body" idx="1"/>
          </p:nvPr>
        </p:nvSpPr>
        <p:spPr>
          <a:xfrm>
            <a:off x="1485900" y="1200150"/>
            <a:ext cx="6172200" cy="3211930"/>
          </a:xfrm>
          <a:prstGeom prst="rect">
            <a:avLst/>
          </a:prstGeom>
        </p:spPr>
        <p:txBody>
          <a:bodyPr/>
          <a:lstStyle/>
          <a:p>
            <a:r>
              <a:rPr dirty="0"/>
              <a:t>Risk of survival being overestimated, even by PC</a:t>
            </a:r>
          </a:p>
          <a:p>
            <a:pPr marL="665018" lvl="1" indent="-207818">
              <a:spcBef>
                <a:spcPts val="300"/>
              </a:spcBef>
              <a:defRPr sz="1600"/>
            </a:pPr>
            <a:r>
              <a:rPr dirty="0"/>
              <a:t>Which may decrease odds of hospice election…</a:t>
            </a:r>
          </a:p>
          <a:p>
            <a:pPr marL="1074419" lvl="2" indent="-160019">
              <a:spcBef>
                <a:spcPts val="300"/>
              </a:spcBef>
              <a:defRPr sz="1400"/>
            </a:pPr>
            <a:r>
              <a:rPr dirty="0"/>
              <a:t>Or result in later enrollment…</a:t>
            </a:r>
          </a:p>
          <a:p>
            <a:pPr marL="665018" lvl="1" indent="-207818">
              <a:spcBef>
                <a:spcPts val="300"/>
              </a:spcBef>
              <a:defRPr sz="1600"/>
            </a:pPr>
            <a:r>
              <a:rPr dirty="0"/>
              <a:t>May be subject to racial/ethnic disparity.</a:t>
            </a:r>
          </a:p>
        </p:txBody>
      </p:sp>
      <p:sp>
        <p:nvSpPr>
          <p:cNvPr id="36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52</a:t>
            </a:fld>
            <a:endParaRPr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itle 1"/>
          <p:cNvSpPr txBox="1">
            <a:spLocks noGrp="1"/>
          </p:cNvSpPr>
          <p:nvPr>
            <p:ph type="title"/>
          </p:nvPr>
        </p:nvSpPr>
        <p:spPr>
          <a:xfrm>
            <a:off x="1485900" y="205978"/>
            <a:ext cx="6172200" cy="857251"/>
          </a:xfrm>
          <a:prstGeom prst="rect">
            <a:avLst/>
          </a:prstGeom>
        </p:spPr>
        <p:txBody>
          <a:bodyPr>
            <a:normAutofit fontScale="90000"/>
          </a:bodyPr>
          <a:lstStyle/>
          <a:p>
            <a:pPr>
              <a:defRPr sz="2600"/>
            </a:pPr>
            <a:r>
              <a:rPr dirty="0"/>
              <a:t>(2) Fan Therapy – relieves dyspnea?</a:t>
            </a:r>
            <a:br>
              <a:rPr dirty="0"/>
            </a:br>
            <a:r>
              <a:rPr dirty="0"/>
              <a:t>							in whom?</a:t>
            </a:r>
          </a:p>
        </p:txBody>
      </p:sp>
      <p:sp>
        <p:nvSpPr>
          <p:cNvPr id="372" name="Content Placeholder 2"/>
          <p:cNvSpPr txBox="1">
            <a:spLocks noGrp="1"/>
          </p:cNvSpPr>
          <p:nvPr>
            <p:ph type="body" idx="1"/>
          </p:nvPr>
        </p:nvSpPr>
        <p:spPr>
          <a:xfrm>
            <a:off x="1485900" y="1200150"/>
            <a:ext cx="6172200" cy="3211930"/>
          </a:xfrm>
          <a:prstGeom prst="rect">
            <a:avLst/>
          </a:prstGeom>
        </p:spPr>
        <p:txBody>
          <a:bodyPr/>
          <a:lstStyle/>
          <a:p>
            <a:pPr>
              <a:lnSpc>
                <a:spcPct val="90000"/>
              </a:lnSpc>
            </a:pPr>
            <a:r>
              <a:rPr dirty="0"/>
              <a:t>Dan is a 69 yo WM, with advanced lung cancer, and comorbidities of copd and CHF</a:t>
            </a:r>
          </a:p>
          <a:p>
            <a:pPr marL="665018" lvl="1" indent="-207818">
              <a:lnSpc>
                <a:spcPct val="90000"/>
              </a:lnSpc>
              <a:spcBef>
                <a:spcPts val="300"/>
              </a:spcBef>
              <a:defRPr sz="1600"/>
            </a:pPr>
            <a:r>
              <a:rPr dirty="0"/>
              <a:t>admitted to the hospital, on the oncology service, thru ED</a:t>
            </a:r>
          </a:p>
          <a:p>
            <a:pPr marL="665018" lvl="1" indent="-207818">
              <a:lnSpc>
                <a:spcPct val="90000"/>
              </a:lnSpc>
              <a:spcBef>
                <a:spcPts val="300"/>
              </a:spcBef>
              <a:defRPr sz="1600"/>
            </a:pPr>
            <a:r>
              <a:rPr dirty="0"/>
              <a:t>severe dyspnea, along with worsening fatigue &amp; anxiety, with decreased oral intake.  </a:t>
            </a:r>
          </a:p>
          <a:p>
            <a:pPr marL="665018" lvl="1" indent="-207818">
              <a:lnSpc>
                <a:spcPct val="90000"/>
              </a:lnSpc>
              <a:spcBef>
                <a:spcPts val="300"/>
              </a:spcBef>
              <a:defRPr sz="1600"/>
            </a:pPr>
            <a:r>
              <a:rPr dirty="0"/>
              <a:t>At home, he’s been on several days’ of Abx &amp; prednisone, without effect </a:t>
            </a:r>
          </a:p>
          <a:p>
            <a:pPr marL="665018" lvl="1" indent="-207818">
              <a:lnSpc>
                <a:spcPct val="90000"/>
              </a:lnSpc>
              <a:spcBef>
                <a:spcPts val="300"/>
              </a:spcBef>
              <a:defRPr sz="1600"/>
            </a:pPr>
            <a:r>
              <a:rPr dirty="0"/>
              <a:t>Now he is requiring frequent morphine and lorazepam, while he decides “aggressive” he wants to be…</a:t>
            </a:r>
          </a:p>
          <a:p>
            <a:pPr marL="665018" lvl="1" indent="-207818">
              <a:lnSpc>
                <a:spcPct val="90000"/>
              </a:lnSpc>
              <a:spcBef>
                <a:spcPts val="300"/>
              </a:spcBef>
              <a:defRPr sz="1600"/>
            </a:pPr>
            <a:r>
              <a:rPr dirty="0"/>
              <a:t>Despite lack of improvement and unchanging SpO2, he asks for more O2 to be administered… </a:t>
            </a:r>
          </a:p>
          <a:p>
            <a:pPr marL="665018" lvl="1" indent="-207818">
              <a:lnSpc>
                <a:spcPct val="90000"/>
              </a:lnSpc>
              <a:spcBef>
                <a:spcPts val="300"/>
              </a:spcBef>
              <a:defRPr sz="1600"/>
            </a:pPr>
            <a:r>
              <a:rPr dirty="0"/>
              <a:t>His spouse is desperate for something else to be done.  </a:t>
            </a:r>
          </a:p>
        </p:txBody>
      </p:sp>
      <p:sp>
        <p:nvSpPr>
          <p:cNvPr id="37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itle 1"/>
          <p:cNvSpPr txBox="1">
            <a:spLocks noGrp="1"/>
          </p:cNvSpPr>
          <p:nvPr>
            <p:ph type="title"/>
          </p:nvPr>
        </p:nvSpPr>
        <p:spPr>
          <a:xfrm>
            <a:off x="1485900" y="205978"/>
            <a:ext cx="6172200" cy="857251"/>
          </a:xfrm>
          <a:prstGeom prst="rect">
            <a:avLst/>
          </a:prstGeom>
        </p:spPr>
        <p:txBody>
          <a:bodyPr/>
          <a:lstStyle/>
          <a:p>
            <a:r>
              <a:rPr dirty="0"/>
              <a:t>(2) Dyspnea – it requires action </a:t>
            </a:r>
          </a:p>
        </p:txBody>
      </p:sp>
      <p:sp>
        <p:nvSpPr>
          <p:cNvPr id="376" name="Content Placeholder 2"/>
          <p:cNvSpPr txBox="1">
            <a:spLocks noGrp="1"/>
          </p:cNvSpPr>
          <p:nvPr>
            <p:ph type="body" idx="1"/>
          </p:nvPr>
        </p:nvSpPr>
        <p:spPr>
          <a:xfrm>
            <a:off x="1485900" y="1200150"/>
            <a:ext cx="6172200" cy="3211930"/>
          </a:xfrm>
          <a:prstGeom prst="rect">
            <a:avLst/>
          </a:prstGeom>
        </p:spPr>
        <p:txBody>
          <a:bodyPr/>
          <a:lstStyle/>
          <a:p>
            <a:r>
              <a:rPr dirty="0"/>
              <a:t>Loved ones affected  as well</a:t>
            </a:r>
          </a:p>
          <a:p>
            <a:r>
              <a:rPr dirty="0"/>
              <a:t>Prevalence increases as patients approach death</a:t>
            </a:r>
          </a:p>
          <a:p>
            <a:pPr marL="665018" lvl="1" indent="-207818">
              <a:spcBef>
                <a:spcPts val="300"/>
              </a:spcBef>
              <a:defRPr sz="1600"/>
            </a:pPr>
            <a:r>
              <a:rPr dirty="0"/>
              <a:t>Address underlying cause?</a:t>
            </a:r>
          </a:p>
          <a:p>
            <a:pPr marL="665018" lvl="1" indent="-207818">
              <a:spcBef>
                <a:spcPts val="300"/>
              </a:spcBef>
              <a:defRPr sz="1600"/>
            </a:pPr>
            <a:r>
              <a:rPr dirty="0"/>
              <a:t>Pharmacologic tx</a:t>
            </a:r>
          </a:p>
          <a:p>
            <a:pPr marL="665018" lvl="1" indent="-207818">
              <a:spcBef>
                <a:spcPts val="300"/>
              </a:spcBef>
              <a:defRPr sz="1600"/>
            </a:pPr>
            <a:r>
              <a:rPr dirty="0"/>
              <a:t>Nonpharmacologic tx</a:t>
            </a:r>
          </a:p>
          <a:p>
            <a:r>
              <a:rPr dirty="0"/>
              <a:t>QMs:</a:t>
            </a:r>
          </a:p>
          <a:p>
            <a:pPr marL="665018" lvl="1" indent="-207818">
              <a:spcBef>
                <a:spcPts val="300"/>
              </a:spcBef>
              <a:defRPr sz="1600"/>
            </a:pPr>
            <a:r>
              <a:rPr dirty="0"/>
              <a:t>Hospice Item Set:  </a:t>
            </a:r>
          </a:p>
          <a:p>
            <a:pPr marL="1074419" lvl="2" indent="-160019">
              <a:spcBef>
                <a:spcPts val="300"/>
              </a:spcBef>
              <a:defRPr sz="1400"/>
            </a:pPr>
            <a:r>
              <a:rPr dirty="0"/>
              <a:t>Dyspnea Screening (NQF # 1639)</a:t>
            </a:r>
          </a:p>
          <a:p>
            <a:pPr marL="1074419" lvl="2" indent="-160019">
              <a:spcBef>
                <a:spcPts val="300"/>
              </a:spcBef>
              <a:defRPr sz="1400"/>
            </a:pPr>
            <a:r>
              <a:rPr dirty="0"/>
              <a:t>Dyspnea Treatment (NQF # 1638)</a:t>
            </a:r>
          </a:p>
        </p:txBody>
      </p:sp>
      <p:sp>
        <p:nvSpPr>
          <p:cNvPr id="37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54</a:t>
            </a:fld>
            <a:endParaRPr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itle 1"/>
          <p:cNvSpPr txBox="1">
            <a:spLocks noGrp="1"/>
          </p:cNvSpPr>
          <p:nvPr>
            <p:ph type="title"/>
          </p:nvPr>
        </p:nvSpPr>
        <p:spPr>
          <a:xfrm>
            <a:off x="1485900" y="205978"/>
            <a:ext cx="6172200" cy="857251"/>
          </a:xfrm>
          <a:prstGeom prst="rect">
            <a:avLst/>
          </a:prstGeom>
        </p:spPr>
        <p:txBody>
          <a:bodyPr/>
          <a:lstStyle/>
          <a:p>
            <a:r>
              <a:rPr dirty="0"/>
              <a:t>(2) About the study… </a:t>
            </a:r>
          </a:p>
        </p:txBody>
      </p:sp>
      <p:sp>
        <p:nvSpPr>
          <p:cNvPr id="380" name="Content Placeholder 2"/>
          <p:cNvSpPr txBox="1">
            <a:spLocks noGrp="1"/>
          </p:cNvSpPr>
          <p:nvPr>
            <p:ph type="body" idx="1"/>
          </p:nvPr>
        </p:nvSpPr>
        <p:spPr>
          <a:xfrm>
            <a:off x="1485900" y="1200150"/>
            <a:ext cx="6172200" cy="3211930"/>
          </a:xfrm>
          <a:prstGeom prst="rect">
            <a:avLst/>
          </a:prstGeom>
        </p:spPr>
        <p:txBody>
          <a:bodyPr/>
          <a:lstStyle/>
          <a:p>
            <a:pPr marL="251459" indent="-251459">
              <a:lnSpc>
                <a:spcPct val="80000"/>
              </a:lnSpc>
              <a:spcBef>
                <a:spcPts val="200"/>
              </a:spcBef>
              <a:defRPr sz="1100"/>
            </a:pPr>
            <a:r>
              <a:rPr dirty="0"/>
              <a:t>“Determine the effect of fan therapy on dyspnea in </a:t>
            </a:r>
            <a:r>
              <a:rPr b="1" dirty="0"/>
              <a:t>terminally ill cancer patients</a:t>
            </a:r>
            <a:r>
              <a:rPr dirty="0"/>
              <a:t>”.</a:t>
            </a:r>
          </a:p>
          <a:p>
            <a:pPr marL="251459" indent="-251459">
              <a:lnSpc>
                <a:spcPct val="80000"/>
              </a:lnSpc>
              <a:spcBef>
                <a:spcPts val="200"/>
              </a:spcBef>
              <a:defRPr sz="1100"/>
            </a:pPr>
            <a:r>
              <a:rPr dirty="0"/>
              <a:t>Parallel arm, RCT - 40 patients with advanced cancer (in a </a:t>
            </a:r>
            <a:r>
              <a:rPr b="1" dirty="0"/>
              <a:t>PCU</a:t>
            </a:r>
            <a:r>
              <a:rPr dirty="0"/>
              <a:t>) – Japan’s National Cancer Center Hospital.</a:t>
            </a:r>
          </a:p>
          <a:p>
            <a:pPr marL="655026" lvl="1" indent="-197826">
              <a:lnSpc>
                <a:spcPct val="80000"/>
              </a:lnSpc>
              <a:spcBef>
                <a:spcPts val="200"/>
              </a:spcBef>
              <a:defRPr sz="900"/>
            </a:pPr>
            <a:r>
              <a:rPr dirty="0"/>
              <a:t>9/28/2016 – 8/25/2017</a:t>
            </a:r>
          </a:p>
          <a:p>
            <a:pPr marL="655026" lvl="1" indent="-197826">
              <a:lnSpc>
                <a:spcPct val="80000"/>
              </a:lnSpc>
              <a:spcBef>
                <a:spcPts val="200"/>
              </a:spcBef>
              <a:defRPr sz="900"/>
            </a:pPr>
            <a:r>
              <a:rPr dirty="0"/>
              <a:t>Patients assigned to one of 2 groups:</a:t>
            </a:r>
          </a:p>
          <a:p>
            <a:pPr marL="1085850" lvl="2" indent="-171450">
              <a:lnSpc>
                <a:spcPct val="80000"/>
              </a:lnSpc>
              <a:spcBef>
                <a:spcPts val="200"/>
              </a:spcBef>
              <a:defRPr sz="900" b="1"/>
            </a:pPr>
            <a:r>
              <a:rPr dirty="0"/>
              <a:t>Fan</a:t>
            </a:r>
            <a:r>
              <a:rPr b="0" dirty="0"/>
              <a:t> – blow air on </a:t>
            </a:r>
            <a:r>
              <a:rPr dirty="0"/>
              <a:t>face</a:t>
            </a:r>
            <a:r>
              <a:rPr b="0" dirty="0"/>
              <a:t> for 5 min</a:t>
            </a:r>
          </a:p>
          <a:p>
            <a:pPr marL="1085850" lvl="2" indent="-171450">
              <a:lnSpc>
                <a:spcPct val="80000"/>
              </a:lnSpc>
              <a:spcBef>
                <a:spcPts val="200"/>
              </a:spcBef>
              <a:defRPr sz="900" b="1"/>
            </a:pPr>
            <a:r>
              <a:rPr dirty="0"/>
              <a:t>Fan</a:t>
            </a:r>
            <a:r>
              <a:rPr b="0" dirty="0"/>
              <a:t> – blow air on </a:t>
            </a:r>
            <a:r>
              <a:rPr dirty="0"/>
              <a:t>legs</a:t>
            </a:r>
            <a:r>
              <a:rPr b="0" dirty="0"/>
              <a:t> for 5 min (ctrl)</a:t>
            </a:r>
          </a:p>
          <a:p>
            <a:pPr marL="655026" lvl="1" indent="-197826">
              <a:lnSpc>
                <a:spcPct val="80000"/>
              </a:lnSpc>
              <a:spcBef>
                <a:spcPts val="200"/>
              </a:spcBef>
              <a:defRPr sz="900"/>
            </a:pPr>
            <a:r>
              <a:rPr dirty="0"/>
              <a:t>Main outcome measure – </a:t>
            </a:r>
            <a:r>
              <a:rPr b="1" dirty="0"/>
              <a:t>difference in dyspnea NRS scores </a:t>
            </a:r>
            <a:r>
              <a:rPr dirty="0"/>
              <a:t>b/t fan-face and fan-legs groups (NRS = Numerical Rating Score; 0-10)</a:t>
            </a:r>
          </a:p>
          <a:p>
            <a:pPr marL="251459" indent="-251459">
              <a:lnSpc>
                <a:spcPct val="80000"/>
              </a:lnSpc>
              <a:spcBef>
                <a:spcPts val="200"/>
              </a:spcBef>
              <a:defRPr sz="1100" b="1"/>
            </a:pPr>
            <a:r>
              <a:rPr dirty="0"/>
              <a:t>Fan therapy </a:t>
            </a:r>
            <a:r>
              <a:rPr b="0" dirty="0"/>
              <a:t>= direct air for 5 min across the region innervated by the 2</a:t>
            </a:r>
            <a:r>
              <a:rPr b="0" baseline="29272" dirty="0"/>
              <a:t>nd</a:t>
            </a:r>
            <a:r>
              <a:rPr b="0" dirty="0"/>
              <a:t> and 3</a:t>
            </a:r>
            <a:r>
              <a:rPr b="0" baseline="29272" dirty="0"/>
              <a:t>rd</a:t>
            </a:r>
            <a:r>
              <a:rPr b="0" dirty="0"/>
              <a:t> trigeminal nerve branches</a:t>
            </a:r>
          </a:p>
          <a:p>
            <a:pPr marL="655026" lvl="1" indent="-197826">
              <a:lnSpc>
                <a:spcPct val="80000"/>
              </a:lnSpc>
              <a:spcBef>
                <a:spcPts val="200"/>
              </a:spcBef>
              <a:defRPr sz="900"/>
            </a:pPr>
            <a:r>
              <a:rPr dirty="0"/>
              <a:t>Fans were the same:  blade sizes…. toward one side of the face.</a:t>
            </a:r>
          </a:p>
          <a:p>
            <a:pPr marL="1085850" lvl="2" indent="-171450">
              <a:lnSpc>
                <a:spcPct val="80000"/>
              </a:lnSpc>
              <a:spcBef>
                <a:spcPts val="200"/>
              </a:spcBef>
              <a:defRPr sz="900"/>
            </a:pPr>
            <a:r>
              <a:rPr dirty="0"/>
              <a:t>Prev. Studies – distance, location, side, speed, swing was per patient preference.  </a:t>
            </a:r>
          </a:p>
          <a:p>
            <a:pPr marL="655026" lvl="1" indent="-197826">
              <a:lnSpc>
                <a:spcPct val="80000"/>
              </a:lnSpc>
              <a:spcBef>
                <a:spcPts val="200"/>
              </a:spcBef>
              <a:defRPr sz="900"/>
            </a:pPr>
            <a:r>
              <a:rPr dirty="0"/>
              <a:t>Standing floor fan , at lowest initial speed, and gradually adjusted.</a:t>
            </a:r>
          </a:p>
          <a:p>
            <a:pPr marL="655026" lvl="1" indent="-197826">
              <a:lnSpc>
                <a:spcPct val="80000"/>
              </a:lnSpc>
              <a:spcBef>
                <a:spcPts val="200"/>
              </a:spcBef>
              <a:defRPr sz="900"/>
            </a:pPr>
            <a:r>
              <a:rPr dirty="0"/>
              <a:t>Control treatment (legs) similar to prev. Study (Galbraith)</a:t>
            </a:r>
          </a:p>
          <a:p>
            <a:pPr marL="655026" lvl="1" indent="-197826">
              <a:lnSpc>
                <a:spcPct val="80000"/>
              </a:lnSpc>
              <a:spcBef>
                <a:spcPts val="200"/>
              </a:spcBef>
              <a:defRPr sz="900"/>
            </a:pPr>
            <a:r>
              <a:rPr dirty="0"/>
              <a:t>Washout time per NCCN guidelines before therapy: (to avoid prev. Opioid effects on study outcome)</a:t>
            </a:r>
          </a:p>
          <a:p>
            <a:pPr marL="1085850" lvl="2" indent="-171450">
              <a:lnSpc>
                <a:spcPct val="80000"/>
              </a:lnSpc>
              <a:spcBef>
                <a:spcPts val="200"/>
              </a:spcBef>
              <a:defRPr sz="900"/>
            </a:pPr>
            <a:r>
              <a:rPr dirty="0"/>
              <a:t>NCCN = National Comprehensive Cancer Network (Plymouth Meeting, PA)</a:t>
            </a:r>
          </a:p>
          <a:p>
            <a:pPr marL="1537854" lvl="3" indent="-166254">
              <a:lnSpc>
                <a:spcPct val="80000"/>
              </a:lnSpc>
              <a:spcBef>
                <a:spcPts val="100"/>
              </a:spcBef>
              <a:defRPr sz="800"/>
            </a:pPr>
            <a:r>
              <a:rPr dirty="0"/>
              <a:t>Non-profit org – patient care, research, education</a:t>
            </a:r>
          </a:p>
          <a:p>
            <a:pPr marL="1537854" lvl="3" indent="-166254">
              <a:lnSpc>
                <a:spcPct val="80000"/>
              </a:lnSpc>
              <a:spcBef>
                <a:spcPts val="100"/>
              </a:spcBef>
              <a:defRPr sz="800"/>
            </a:pPr>
            <a:r>
              <a:rPr dirty="0"/>
              <a:t>28 Centers across the US.</a:t>
            </a:r>
          </a:p>
        </p:txBody>
      </p:sp>
      <p:sp>
        <p:nvSpPr>
          <p:cNvPr id="38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55</a:t>
            </a:fld>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xfrm>
            <a:off x="1485900" y="205978"/>
            <a:ext cx="6172200" cy="857251"/>
          </a:xfrm>
          <a:prstGeom prst="rect">
            <a:avLst/>
          </a:prstGeom>
        </p:spPr>
        <p:txBody>
          <a:bodyPr/>
          <a:lstStyle/>
          <a:p>
            <a:r>
              <a:rPr dirty="0"/>
              <a:t>(2) Enrollees:  Who’s Who?  </a:t>
            </a:r>
          </a:p>
        </p:txBody>
      </p:sp>
      <p:sp>
        <p:nvSpPr>
          <p:cNvPr id="384" name="Content Placeholder 2"/>
          <p:cNvSpPr txBox="1">
            <a:spLocks noGrp="1"/>
          </p:cNvSpPr>
          <p:nvPr>
            <p:ph type="body" idx="1"/>
          </p:nvPr>
        </p:nvSpPr>
        <p:spPr>
          <a:xfrm>
            <a:off x="1485900" y="1200150"/>
            <a:ext cx="6172200" cy="3421546"/>
          </a:xfrm>
          <a:prstGeom prst="rect">
            <a:avLst/>
          </a:prstGeom>
        </p:spPr>
        <p:txBody>
          <a:bodyPr/>
          <a:lstStyle/>
          <a:p>
            <a:pPr>
              <a:lnSpc>
                <a:spcPct val="90000"/>
              </a:lnSpc>
              <a:spcBef>
                <a:spcPts val="200"/>
              </a:spcBef>
              <a:defRPr sz="900" b="1"/>
            </a:pPr>
            <a:r>
              <a:rPr dirty="0"/>
              <a:t>Inclusion</a:t>
            </a:r>
            <a:r>
              <a:rPr b="0" dirty="0"/>
              <a:t> criteria:</a:t>
            </a:r>
          </a:p>
          <a:p>
            <a:pPr marL="665018" lvl="1" indent="-207818">
              <a:lnSpc>
                <a:spcPct val="90000"/>
              </a:lnSpc>
              <a:spcBef>
                <a:spcPts val="100"/>
              </a:spcBef>
              <a:defRPr sz="800"/>
            </a:pPr>
            <a:r>
              <a:rPr dirty="0"/>
              <a:t>Metastatic or locally advanced CA</a:t>
            </a:r>
            <a:endParaRPr sz="1600" dirty="0"/>
          </a:p>
          <a:p>
            <a:pPr marL="665018" lvl="1" indent="-207818">
              <a:lnSpc>
                <a:spcPct val="90000"/>
              </a:lnSpc>
              <a:spcBef>
                <a:spcPts val="100"/>
              </a:spcBef>
              <a:defRPr sz="800"/>
            </a:pPr>
            <a:r>
              <a:rPr dirty="0"/>
              <a:t>Not undergoing current or further anticancer tx</a:t>
            </a:r>
          </a:p>
          <a:p>
            <a:pPr marL="665018" lvl="1" indent="-207818">
              <a:lnSpc>
                <a:spcPct val="90000"/>
              </a:lnSpc>
              <a:spcBef>
                <a:spcPts val="100"/>
              </a:spcBef>
              <a:defRPr sz="800"/>
            </a:pPr>
            <a:r>
              <a:rPr dirty="0"/>
              <a:t>Dyspnea while sitting/lying at rest with 3+/10 score (NRS)</a:t>
            </a:r>
            <a:endParaRPr sz="1600" dirty="0"/>
          </a:p>
          <a:p>
            <a:pPr marL="665018" lvl="1" indent="-207818">
              <a:lnSpc>
                <a:spcPct val="90000"/>
              </a:lnSpc>
              <a:spcBef>
                <a:spcPts val="100"/>
              </a:spcBef>
              <a:defRPr sz="800"/>
            </a:pPr>
            <a:r>
              <a:rPr dirty="0"/>
              <a:t>O</a:t>
            </a:r>
            <a:r>
              <a:rPr sz="600" dirty="0"/>
              <a:t>2</a:t>
            </a:r>
            <a:r>
              <a:rPr dirty="0"/>
              <a:t> 90+% </a:t>
            </a:r>
            <a:endParaRPr sz="1600" dirty="0"/>
          </a:p>
          <a:p>
            <a:pPr marL="665018" lvl="1" indent="-207818">
              <a:lnSpc>
                <a:spcPct val="90000"/>
              </a:lnSpc>
              <a:spcBef>
                <a:spcPts val="100"/>
              </a:spcBef>
              <a:defRPr sz="800"/>
            </a:pPr>
            <a:r>
              <a:rPr dirty="0"/>
              <a:t>ECOG 3 or 4 → </a:t>
            </a:r>
            <a:r>
              <a:rPr b="1" dirty="0"/>
              <a:t>Eastern Cooperative Oncology Group Performance Status</a:t>
            </a:r>
            <a:endParaRPr sz="1600" dirty="0"/>
          </a:p>
          <a:p>
            <a:pPr marL="1080654" lvl="2" indent="-166254">
              <a:lnSpc>
                <a:spcPct val="90000"/>
              </a:lnSpc>
              <a:spcBef>
                <a:spcPts val="100"/>
              </a:spcBef>
              <a:defRPr sz="800"/>
            </a:pPr>
            <a:r>
              <a:rPr dirty="0"/>
              <a:t>Basically, limited self care or disabled</a:t>
            </a:r>
            <a:endParaRPr sz="1400" dirty="0"/>
          </a:p>
          <a:p>
            <a:pPr marL="665018" lvl="1" indent="-207818">
              <a:lnSpc>
                <a:spcPct val="90000"/>
              </a:lnSpc>
              <a:spcBef>
                <a:spcPts val="100"/>
              </a:spcBef>
              <a:defRPr sz="800"/>
            </a:pPr>
            <a:r>
              <a:rPr dirty="0"/>
              <a:t>Age 20 +</a:t>
            </a:r>
            <a:endParaRPr sz="1600" dirty="0"/>
          </a:p>
          <a:p>
            <a:pPr marL="665018" lvl="1" indent="-207818">
              <a:lnSpc>
                <a:spcPct val="90000"/>
              </a:lnSpc>
              <a:spcBef>
                <a:spcPts val="100"/>
              </a:spcBef>
              <a:defRPr sz="800"/>
            </a:pPr>
            <a:r>
              <a:rPr dirty="0"/>
              <a:t>No cognitive impairment , and able to communicate in the language of the study (Japanese)</a:t>
            </a:r>
            <a:endParaRPr sz="1600" dirty="0"/>
          </a:p>
          <a:p>
            <a:pPr>
              <a:lnSpc>
                <a:spcPct val="90000"/>
              </a:lnSpc>
              <a:spcBef>
                <a:spcPts val="200"/>
              </a:spcBef>
              <a:defRPr sz="900" b="1"/>
            </a:pPr>
            <a:r>
              <a:rPr dirty="0"/>
              <a:t>Exclusion</a:t>
            </a:r>
            <a:r>
              <a:rPr b="0" dirty="0"/>
              <a:t> criteria</a:t>
            </a:r>
          </a:p>
          <a:p>
            <a:pPr marL="665018" lvl="1" indent="-207818">
              <a:lnSpc>
                <a:spcPct val="90000"/>
              </a:lnSpc>
              <a:spcBef>
                <a:spcPts val="100"/>
              </a:spcBef>
              <a:defRPr sz="800"/>
            </a:pPr>
            <a:r>
              <a:rPr dirty="0"/>
              <a:t>T&gt;38°C in preceding 24 h</a:t>
            </a:r>
            <a:endParaRPr sz="1600" dirty="0"/>
          </a:p>
          <a:p>
            <a:pPr marL="665018" lvl="1" indent="-207818">
              <a:lnSpc>
                <a:spcPct val="90000"/>
              </a:lnSpc>
              <a:spcBef>
                <a:spcPts val="100"/>
              </a:spcBef>
              <a:defRPr sz="800"/>
            </a:pPr>
            <a:r>
              <a:rPr dirty="0"/>
              <a:t>Hgb ≤ 6g/dL</a:t>
            </a:r>
            <a:endParaRPr sz="1600" dirty="0"/>
          </a:p>
          <a:p>
            <a:pPr marL="665018" lvl="1" indent="-207818">
              <a:lnSpc>
                <a:spcPct val="90000"/>
              </a:lnSpc>
              <a:spcBef>
                <a:spcPts val="100"/>
              </a:spcBef>
              <a:defRPr sz="800"/>
            </a:pPr>
            <a:r>
              <a:rPr dirty="0"/>
              <a:t>Diseases or treatment affecting the trigeminal nerve</a:t>
            </a:r>
            <a:endParaRPr sz="1600" dirty="0"/>
          </a:p>
          <a:p>
            <a:pPr>
              <a:lnSpc>
                <a:spcPct val="90000"/>
              </a:lnSpc>
              <a:spcBef>
                <a:spcPts val="200"/>
              </a:spcBef>
              <a:defRPr sz="900" b="1"/>
            </a:pPr>
            <a:r>
              <a:rPr dirty="0"/>
              <a:t>Patient Characteristics</a:t>
            </a:r>
            <a:r>
              <a:rPr b="0" dirty="0"/>
              <a:t>:</a:t>
            </a:r>
          </a:p>
          <a:p>
            <a:pPr marL="665018" lvl="1" indent="-207818">
              <a:lnSpc>
                <a:spcPct val="90000"/>
              </a:lnSpc>
              <a:spcBef>
                <a:spcPts val="100"/>
              </a:spcBef>
              <a:defRPr sz="800"/>
            </a:pPr>
            <a:r>
              <a:rPr dirty="0"/>
              <a:t>Ave age 69 (71.5 face;  67.0 legs)</a:t>
            </a:r>
            <a:endParaRPr sz="1600" dirty="0"/>
          </a:p>
          <a:p>
            <a:pPr marL="665018" lvl="1" indent="-207818">
              <a:lnSpc>
                <a:spcPct val="90000"/>
              </a:lnSpc>
              <a:spcBef>
                <a:spcPts val="100"/>
              </a:spcBef>
              <a:defRPr sz="800"/>
            </a:pPr>
            <a:r>
              <a:rPr dirty="0"/>
              <a:t>55%were male</a:t>
            </a:r>
            <a:endParaRPr sz="1600" dirty="0"/>
          </a:p>
          <a:p>
            <a:pPr marL="665018" lvl="1" indent="-207818">
              <a:lnSpc>
                <a:spcPct val="90000"/>
              </a:lnSpc>
              <a:spcBef>
                <a:spcPts val="100"/>
              </a:spcBef>
              <a:defRPr sz="800"/>
            </a:pPr>
            <a:r>
              <a:rPr dirty="0"/>
              <a:t>About 2/3 had primary or secondary lung cancer</a:t>
            </a:r>
            <a:endParaRPr sz="1600" dirty="0"/>
          </a:p>
          <a:p>
            <a:pPr marL="665018" lvl="1" indent="-207818">
              <a:lnSpc>
                <a:spcPct val="90000"/>
              </a:lnSpc>
              <a:spcBef>
                <a:spcPts val="100"/>
              </a:spcBef>
              <a:defRPr sz="800"/>
            </a:pPr>
            <a:r>
              <a:rPr dirty="0"/>
              <a:t>Ave Hgb = 10.9 g/dL</a:t>
            </a:r>
            <a:endParaRPr sz="1600" dirty="0"/>
          </a:p>
          <a:p>
            <a:pPr marL="665018" lvl="1" indent="-207818">
              <a:lnSpc>
                <a:spcPct val="90000"/>
              </a:lnSpc>
              <a:spcBef>
                <a:spcPts val="100"/>
              </a:spcBef>
              <a:defRPr sz="800"/>
            </a:pPr>
            <a:r>
              <a:rPr dirty="0"/>
              <a:t>Opioids:  morphine, oxycodone, fentanyl, (mean daily oral MS dose of 30.3</a:t>
            </a:r>
            <a:endParaRPr sz="1600" dirty="0"/>
          </a:p>
          <a:p>
            <a:pPr marL="665018" lvl="1" indent="-207818">
              <a:lnSpc>
                <a:spcPct val="90000"/>
              </a:lnSpc>
              <a:spcBef>
                <a:spcPts val="100"/>
              </a:spcBef>
              <a:defRPr sz="800"/>
            </a:pPr>
            <a:r>
              <a:rPr dirty="0"/>
              <a:t>80% had KPS of &lt;= 40</a:t>
            </a:r>
            <a:endParaRPr sz="1600" dirty="0"/>
          </a:p>
          <a:p>
            <a:pPr marL="665018" lvl="1" indent="-207818">
              <a:lnSpc>
                <a:spcPct val="90000"/>
              </a:lnSpc>
              <a:spcBef>
                <a:spcPts val="100"/>
              </a:spcBef>
              <a:defRPr sz="800"/>
            </a:pPr>
            <a:r>
              <a:rPr dirty="0"/>
              <a:t>52.5% had Palliative Prognostic Score of 9 or more (score uses KPS)</a:t>
            </a:r>
            <a:endParaRPr sz="1600" dirty="0"/>
          </a:p>
          <a:p>
            <a:pPr marL="665018" lvl="1" indent="-207818">
              <a:lnSpc>
                <a:spcPct val="90000"/>
              </a:lnSpc>
              <a:spcBef>
                <a:spcPts val="100"/>
              </a:spcBef>
              <a:defRPr sz="800"/>
            </a:pPr>
            <a:r>
              <a:rPr dirty="0"/>
              <a:t>70% had Palliative Prognostic Index score of 6.5 or more (score uses PPS)</a:t>
            </a:r>
            <a:endParaRPr sz="1600" dirty="0"/>
          </a:p>
          <a:p>
            <a:pPr marL="665018" lvl="1" indent="-207818">
              <a:lnSpc>
                <a:spcPct val="90000"/>
              </a:lnSpc>
              <a:spcBef>
                <a:spcPts val="100"/>
              </a:spcBef>
              <a:defRPr sz="800"/>
            </a:pPr>
            <a:r>
              <a:rPr dirty="0"/>
              <a:t>½ were on suppl. O2 at enrollment (median 2 lpm; sat of 96%)</a:t>
            </a:r>
          </a:p>
        </p:txBody>
      </p:sp>
      <p:sp>
        <p:nvSpPr>
          <p:cNvPr id="38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56</a:t>
            </a:fld>
            <a:endParaRPr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1485900" y="205978"/>
            <a:ext cx="6172200" cy="857251"/>
          </a:xfrm>
          <a:prstGeom prst="rect">
            <a:avLst/>
          </a:prstGeom>
        </p:spPr>
        <p:txBody>
          <a:bodyPr/>
          <a:lstStyle/>
          <a:p>
            <a:r>
              <a:rPr dirty="0"/>
              <a:t>(2)  Outcomes measured</a:t>
            </a:r>
          </a:p>
        </p:txBody>
      </p:sp>
      <p:sp>
        <p:nvSpPr>
          <p:cNvPr id="388" name="Content Placeholder 2"/>
          <p:cNvSpPr txBox="1">
            <a:spLocks noGrp="1"/>
          </p:cNvSpPr>
          <p:nvPr>
            <p:ph type="body" idx="1"/>
          </p:nvPr>
        </p:nvSpPr>
        <p:spPr>
          <a:xfrm>
            <a:off x="1485900" y="1200150"/>
            <a:ext cx="6172200" cy="3409618"/>
          </a:xfrm>
          <a:prstGeom prst="rect">
            <a:avLst/>
          </a:prstGeom>
        </p:spPr>
        <p:txBody>
          <a:bodyPr/>
          <a:lstStyle/>
          <a:p>
            <a:pPr>
              <a:lnSpc>
                <a:spcPct val="80000"/>
              </a:lnSpc>
              <a:spcBef>
                <a:spcPts val="200"/>
              </a:spcBef>
              <a:defRPr sz="1200" b="1"/>
            </a:pPr>
            <a:r>
              <a:rPr dirty="0"/>
              <a:t>Primary outcome</a:t>
            </a:r>
            <a:r>
              <a:rPr b="0" dirty="0"/>
              <a:t>:  </a:t>
            </a:r>
            <a:r>
              <a:rPr dirty="0"/>
              <a:t>change in dyspnea NRS</a:t>
            </a:r>
          </a:p>
          <a:p>
            <a:pPr marL="666750" lvl="1" indent="-209550">
              <a:lnSpc>
                <a:spcPct val="80000"/>
              </a:lnSpc>
              <a:spcBef>
                <a:spcPts val="200"/>
              </a:spcBef>
              <a:defRPr sz="1100"/>
            </a:pPr>
            <a:r>
              <a:rPr dirty="0"/>
              <a:t>Japanese version of ESAS-r = (Edmonton Symptom Assessment System):  </a:t>
            </a:r>
            <a:r>
              <a:rPr b="1" dirty="0"/>
              <a:t>9 symptoms </a:t>
            </a:r>
            <a:r>
              <a:rPr dirty="0"/>
              <a:t>(pain, tiredness, drowsiness, nausea, lack of appetite, depression, anxiety, dyspnea, well-being….. all rated on an 11 point Likert Scale (0-10)</a:t>
            </a:r>
          </a:p>
          <a:p>
            <a:pPr marL="1077685" lvl="2" indent="-163285">
              <a:lnSpc>
                <a:spcPct val="80000"/>
              </a:lnSpc>
              <a:spcBef>
                <a:spcPts val="200"/>
              </a:spcBef>
              <a:defRPr sz="1000" b="1"/>
            </a:pPr>
            <a:r>
              <a:rPr dirty="0"/>
              <a:t>One point reduction ≡</a:t>
            </a:r>
            <a:r>
              <a:rPr b="0" dirty="0"/>
              <a:t> </a:t>
            </a:r>
            <a:r>
              <a:rPr dirty="0"/>
              <a:t>minimal clinically important difference</a:t>
            </a:r>
          </a:p>
          <a:p>
            <a:pPr>
              <a:lnSpc>
                <a:spcPct val="80000"/>
              </a:lnSpc>
              <a:spcBef>
                <a:spcPts val="200"/>
              </a:spcBef>
              <a:defRPr sz="1200" b="1"/>
            </a:pPr>
            <a:r>
              <a:rPr dirty="0"/>
              <a:t>Secondary outcomes</a:t>
            </a:r>
            <a:r>
              <a:rPr b="0" dirty="0"/>
              <a:t>:</a:t>
            </a:r>
          </a:p>
          <a:p>
            <a:pPr marL="666750" lvl="1" indent="-209550">
              <a:lnSpc>
                <a:spcPct val="80000"/>
              </a:lnSpc>
              <a:spcBef>
                <a:spcPts val="200"/>
              </a:spcBef>
              <a:defRPr sz="1100"/>
            </a:pPr>
            <a:r>
              <a:rPr dirty="0"/>
              <a:t>Changes in patients’ </a:t>
            </a:r>
            <a:r>
              <a:rPr b="1" dirty="0"/>
              <a:t>facial surface temperature</a:t>
            </a:r>
          </a:p>
          <a:p>
            <a:pPr marL="1077685" lvl="2" indent="-163285">
              <a:lnSpc>
                <a:spcPct val="80000"/>
              </a:lnSpc>
              <a:spcBef>
                <a:spcPts val="200"/>
              </a:spcBef>
              <a:defRPr sz="1000" b="1"/>
            </a:pPr>
            <a:r>
              <a:rPr dirty="0"/>
              <a:t> </a:t>
            </a:r>
            <a:r>
              <a:rPr b="0" dirty="0"/>
              <a:t>Ambient temperature and humidity were measured</a:t>
            </a:r>
          </a:p>
          <a:p>
            <a:pPr marL="666750" lvl="1" indent="-209550">
              <a:lnSpc>
                <a:spcPct val="80000"/>
              </a:lnSpc>
              <a:spcBef>
                <a:spcPts val="200"/>
              </a:spcBef>
              <a:defRPr sz="1100"/>
            </a:pPr>
            <a:r>
              <a:rPr dirty="0"/>
              <a:t>Measured (1) </a:t>
            </a:r>
            <a:r>
              <a:rPr b="1" dirty="0"/>
              <a:t>at baseline</a:t>
            </a:r>
            <a:r>
              <a:rPr dirty="0"/>
              <a:t>; &amp; (2) </a:t>
            </a:r>
            <a:r>
              <a:rPr b="1" dirty="0"/>
              <a:t>immediately after </a:t>
            </a:r>
            <a:r>
              <a:rPr dirty="0"/>
              <a:t>fan treatment</a:t>
            </a:r>
          </a:p>
          <a:p>
            <a:pPr marL="1077685" lvl="2" indent="-163285">
              <a:lnSpc>
                <a:spcPct val="80000"/>
              </a:lnSpc>
              <a:spcBef>
                <a:spcPts val="200"/>
              </a:spcBef>
              <a:defRPr sz="1000"/>
            </a:pPr>
            <a:r>
              <a:rPr dirty="0"/>
              <a:t>Note:  NO ABG or resp. function tests → patient burden</a:t>
            </a:r>
          </a:p>
          <a:p>
            <a:pPr marL="666750" lvl="1" indent="-209550">
              <a:lnSpc>
                <a:spcPct val="80000"/>
              </a:lnSpc>
              <a:spcBef>
                <a:spcPts val="200"/>
              </a:spcBef>
              <a:defRPr sz="1100"/>
            </a:pPr>
            <a:r>
              <a:rPr dirty="0"/>
              <a:t>Adverse events  monitored by direct questioning → none reported</a:t>
            </a:r>
          </a:p>
          <a:p>
            <a:pPr>
              <a:lnSpc>
                <a:spcPct val="80000"/>
              </a:lnSpc>
              <a:spcBef>
                <a:spcPts val="200"/>
              </a:spcBef>
              <a:defRPr sz="1200" b="1"/>
            </a:pPr>
            <a:r>
              <a:rPr dirty="0"/>
              <a:t>Baseline characteristics</a:t>
            </a:r>
          </a:p>
          <a:p>
            <a:pPr marL="666750" lvl="1" indent="-209550">
              <a:lnSpc>
                <a:spcPct val="80000"/>
              </a:lnSpc>
              <a:spcBef>
                <a:spcPts val="200"/>
              </a:spcBef>
              <a:defRPr sz="1100"/>
            </a:pPr>
            <a:r>
              <a:rPr dirty="0"/>
              <a:t>Primary tumor sites, comorbidities, underlying etiologies of dyspnea, ECOG grade, KPS score, Pall. Prog.  Score, Palliative Prognostic Index, prescriptions (opioids, steroids, O2) – from medical records..</a:t>
            </a:r>
          </a:p>
          <a:p>
            <a:pPr>
              <a:lnSpc>
                <a:spcPct val="80000"/>
              </a:lnSpc>
              <a:spcBef>
                <a:spcPts val="200"/>
              </a:spcBef>
              <a:defRPr sz="1200"/>
            </a:pPr>
            <a:r>
              <a:rPr dirty="0"/>
              <a:t>Sample size was based on pilot study</a:t>
            </a:r>
          </a:p>
          <a:p>
            <a:pPr>
              <a:lnSpc>
                <a:spcPct val="80000"/>
              </a:lnSpc>
              <a:spcBef>
                <a:spcPts val="200"/>
              </a:spcBef>
              <a:defRPr sz="1200"/>
            </a:pPr>
            <a:r>
              <a:rPr dirty="0"/>
              <a:t>Participants met criteria → written informed consent → randomly assigned to groups, then stratified based on NRS levels</a:t>
            </a:r>
          </a:p>
          <a:p>
            <a:pPr>
              <a:lnSpc>
                <a:spcPct val="80000"/>
              </a:lnSpc>
              <a:spcBef>
                <a:spcPts val="200"/>
              </a:spcBef>
              <a:defRPr sz="1200"/>
            </a:pPr>
            <a:r>
              <a:rPr dirty="0"/>
              <a:t>All randomized patients who completed baseline assessment were in primary analysis.</a:t>
            </a:r>
          </a:p>
        </p:txBody>
      </p:sp>
      <p:sp>
        <p:nvSpPr>
          <p:cNvPr id="38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57</a:t>
            </a:fld>
            <a:endParaRPr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1"/>
          <p:cNvSpPr txBox="1">
            <a:spLocks noGrp="1"/>
          </p:cNvSpPr>
          <p:nvPr>
            <p:ph type="title"/>
          </p:nvPr>
        </p:nvSpPr>
        <p:spPr>
          <a:xfrm>
            <a:off x="1485900" y="205978"/>
            <a:ext cx="6172200" cy="857251"/>
          </a:xfrm>
          <a:prstGeom prst="rect">
            <a:avLst/>
          </a:prstGeom>
        </p:spPr>
        <p:txBody>
          <a:bodyPr/>
          <a:lstStyle/>
          <a:p>
            <a:r>
              <a:rPr dirty="0"/>
              <a:t>(2) Results</a:t>
            </a:r>
          </a:p>
        </p:txBody>
      </p:sp>
      <p:sp>
        <p:nvSpPr>
          <p:cNvPr id="392" name="Content Placeholder 2"/>
          <p:cNvSpPr txBox="1">
            <a:spLocks noGrp="1"/>
          </p:cNvSpPr>
          <p:nvPr>
            <p:ph type="body" idx="1"/>
          </p:nvPr>
        </p:nvSpPr>
        <p:spPr>
          <a:xfrm>
            <a:off x="1485900" y="1200150"/>
            <a:ext cx="6172200" cy="3457327"/>
          </a:xfrm>
          <a:prstGeom prst="rect">
            <a:avLst/>
          </a:prstGeom>
        </p:spPr>
        <p:txBody>
          <a:bodyPr/>
          <a:lstStyle/>
          <a:p>
            <a:pPr>
              <a:lnSpc>
                <a:spcPct val="90000"/>
              </a:lnSpc>
              <a:spcBef>
                <a:spcPts val="200"/>
              </a:spcBef>
              <a:defRPr sz="900"/>
            </a:pPr>
            <a:r>
              <a:rPr dirty="0"/>
              <a:t>Results/findings: (1)</a:t>
            </a:r>
            <a:endParaRPr sz="1600" dirty="0"/>
          </a:p>
          <a:p>
            <a:pPr marL="671512" lvl="1" indent="-214312">
              <a:lnSpc>
                <a:spcPct val="90000"/>
              </a:lnSpc>
              <a:spcBef>
                <a:spcPts val="200"/>
              </a:spcBef>
              <a:defRPr sz="900"/>
            </a:pPr>
            <a:r>
              <a:rPr dirty="0"/>
              <a:t>429 eligible patients → 389 didn’t meet inclusion criteria</a:t>
            </a:r>
            <a:endParaRPr sz="1400" dirty="0"/>
          </a:p>
          <a:p>
            <a:pPr marL="671512" lvl="1" indent="-214312">
              <a:lnSpc>
                <a:spcPct val="90000"/>
              </a:lnSpc>
              <a:spcBef>
                <a:spcPts val="200"/>
              </a:spcBef>
              <a:defRPr sz="900"/>
            </a:pPr>
            <a:r>
              <a:rPr dirty="0"/>
              <a:t>40 were included → 20 per group.</a:t>
            </a:r>
            <a:endParaRPr sz="1400" dirty="0"/>
          </a:p>
          <a:p>
            <a:pPr marL="671512" lvl="1" indent="-214312">
              <a:lnSpc>
                <a:spcPct val="90000"/>
              </a:lnSpc>
              <a:spcBef>
                <a:spcPts val="200"/>
              </a:spcBef>
              <a:defRPr sz="900"/>
            </a:pPr>
            <a:r>
              <a:rPr dirty="0"/>
              <a:t>All participants completed the study</a:t>
            </a:r>
            <a:endParaRPr sz="1400" dirty="0"/>
          </a:p>
          <a:p>
            <a:pPr marL="671512" lvl="1" indent="-214312">
              <a:lnSpc>
                <a:spcPct val="90000"/>
              </a:lnSpc>
              <a:spcBef>
                <a:spcPts val="200"/>
              </a:spcBef>
              <a:defRPr sz="900"/>
            </a:pPr>
            <a:r>
              <a:rPr dirty="0"/>
              <a:t>Patients – similar characteristics between groups</a:t>
            </a:r>
            <a:endParaRPr sz="1400" dirty="0"/>
          </a:p>
          <a:p>
            <a:pPr marL="671512" lvl="1" indent="-214312">
              <a:lnSpc>
                <a:spcPct val="90000"/>
              </a:lnSpc>
              <a:spcBef>
                <a:spcPts val="200"/>
              </a:spcBef>
              <a:defRPr sz="900"/>
            </a:pPr>
            <a:r>
              <a:rPr dirty="0"/>
              <a:t>Both groups: equally dyspneic at Baseline:  NRS’s (5.3 vs. 5.1)</a:t>
            </a:r>
            <a:endParaRPr sz="1400" dirty="0"/>
          </a:p>
          <a:p>
            <a:pPr marL="671512" lvl="1" indent="-214312">
              <a:lnSpc>
                <a:spcPct val="90000"/>
              </a:lnSpc>
              <a:spcBef>
                <a:spcPts val="200"/>
              </a:spcBef>
              <a:defRPr sz="900"/>
            </a:pPr>
            <a:r>
              <a:rPr dirty="0"/>
              <a:t>Mean dyspnea change:</a:t>
            </a:r>
            <a:endParaRPr sz="1400" dirty="0"/>
          </a:p>
          <a:p>
            <a:pPr marL="1072661" lvl="2" indent="-158261">
              <a:lnSpc>
                <a:spcPct val="90000"/>
              </a:lnSpc>
              <a:spcBef>
                <a:spcPts val="200"/>
              </a:spcBef>
              <a:defRPr sz="900" i="1"/>
            </a:pPr>
            <a:r>
              <a:rPr dirty="0"/>
              <a:t>Fan-</a:t>
            </a:r>
            <a:r>
              <a:rPr b="1" dirty="0"/>
              <a:t>face</a:t>
            </a:r>
            <a:r>
              <a:rPr dirty="0"/>
              <a:t>:  </a:t>
            </a:r>
            <a:r>
              <a:rPr b="1" dirty="0"/>
              <a:t>-1.35 points (95% CI, -1.86 to -0.84)</a:t>
            </a:r>
            <a:endParaRPr sz="1200" dirty="0"/>
          </a:p>
          <a:p>
            <a:pPr marL="1072661" lvl="2" indent="-158261">
              <a:lnSpc>
                <a:spcPct val="90000"/>
              </a:lnSpc>
              <a:spcBef>
                <a:spcPts val="200"/>
              </a:spcBef>
              <a:defRPr sz="900" i="1"/>
            </a:pPr>
            <a:r>
              <a:rPr dirty="0"/>
              <a:t>Fan-</a:t>
            </a:r>
            <a:r>
              <a:rPr b="1" dirty="0"/>
              <a:t>legs</a:t>
            </a:r>
            <a:r>
              <a:rPr dirty="0"/>
              <a:t>:  </a:t>
            </a:r>
            <a:r>
              <a:rPr b="1" dirty="0"/>
              <a:t>-0.1 points (0.53 to 0.33)</a:t>
            </a:r>
            <a:endParaRPr sz="1200" dirty="0"/>
          </a:p>
          <a:p>
            <a:pPr marL="1080654" lvl="2" indent="-166254">
              <a:lnSpc>
                <a:spcPct val="90000"/>
              </a:lnSpc>
              <a:spcBef>
                <a:spcPts val="100"/>
              </a:spcBef>
              <a:defRPr sz="800"/>
            </a:pPr>
            <a:r>
              <a:rPr dirty="0"/>
              <a:t>More patients in the Face group had a </a:t>
            </a:r>
            <a:r>
              <a:rPr b="1" dirty="0"/>
              <a:t>1 point reduction </a:t>
            </a:r>
            <a:r>
              <a:rPr dirty="0"/>
              <a:t>than the Leg group </a:t>
            </a:r>
            <a:r>
              <a:rPr b="1" dirty="0"/>
              <a:t>(80% vs 25%)</a:t>
            </a:r>
            <a:endParaRPr sz="1200" dirty="0"/>
          </a:p>
          <a:p>
            <a:pPr marL="1080654" lvl="2" indent="-166254">
              <a:lnSpc>
                <a:spcPct val="90000"/>
              </a:lnSpc>
              <a:spcBef>
                <a:spcPts val="100"/>
              </a:spcBef>
              <a:defRPr sz="800"/>
            </a:pPr>
            <a:r>
              <a:rPr dirty="0"/>
              <a:t>More patients in the Face group had a </a:t>
            </a:r>
            <a:r>
              <a:rPr b="1" dirty="0"/>
              <a:t>2 point reduction </a:t>
            </a:r>
            <a:r>
              <a:rPr dirty="0"/>
              <a:t>then the Leg group </a:t>
            </a:r>
            <a:r>
              <a:rPr b="1" dirty="0"/>
              <a:t>(35% vs 5%)</a:t>
            </a:r>
            <a:endParaRPr sz="1200" dirty="0"/>
          </a:p>
          <a:p>
            <a:pPr marL="1080654" lvl="2" indent="-166254">
              <a:lnSpc>
                <a:spcPct val="90000"/>
              </a:lnSpc>
              <a:spcBef>
                <a:spcPts val="100"/>
              </a:spcBef>
              <a:defRPr sz="800"/>
            </a:pPr>
            <a:r>
              <a:rPr dirty="0"/>
              <a:t>Proportion of Patients in each group with a 10% or more reduction </a:t>
            </a:r>
            <a:r>
              <a:rPr b="1" dirty="0"/>
              <a:t>(80% vs 25%) </a:t>
            </a:r>
            <a:r>
              <a:rPr dirty="0"/>
              <a:t>favored face group.</a:t>
            </a:r>
            <a:endParaRPr sz="900" b="1" dirty="0"/>
          </a:p>
          <a:p>
            <a:pPr marL="1080654" lvl="2" indent="-166254">
              <a:lnSpc>
                <a:spcPct val="90000"/>
              </a:lnSpc>
              <a:spcBef>
                <a:spcPts val="100"/>
              </a:spcBef>
              <a:defRPr sz="800"/>
            </a:pPr>
            <a:r>
              <a:rPr dirty="0"/>
              <a:t>Face group experienced a favorable change in the drowsiness score.</a:t>
            </a:r>
            <a:endParaRPr sz="1200" dirty="0"/>
          </a:p>
          <a:p>
            <a:pPr marL="1531619" lvl="3" indent="-160019">
              <a:lnSpc>
                <a:spcPct val="90000"/>
              </a:lnSpc>
              <a:spcBef>
                <a:spcPts val="100"/>
              </a:spcBef>
              <a:defRPr sz="700"/>
            </a:pPr>
            <a:r>
              <a:rPr dirty="0"/>
              <a:t>Other symptoms were not different b/t the groups)</a:t>
            </a:r>
            <a:endParaRPr sz="1200" dirty="0"/>
          </a:p>
          <a:p>
            <a:pPr marL="1080654" lvl="2" indent="-166254">
              <a:lnSpc>
                <a:spcPct val="90000"/>
              </a:lnSpc>
              <a:spcBef>
                <a:spcPts val="100"/>
              </a:spcBef>
              <a:defRPr sz="800"/>
            </a:pPr>
            <a:r>
              <a:rPr dirty="0"/>
              <a:t>Mechanism – unclear</a:t>
            </a:r>
            <a:endParaRPr sz="1200" dirty="0"/>
          </a:p>
          <a:p>
            <a:pPr marL="1531619" lvl="3" indent="-160019">
              <a:lnSpc>
                <a:spcPct val="90000"/>
              </a:lnSpc>
              <a:spcBef>
                <a:spcPts val="100"/>
              </a:spcBef>
              <a:defRPr sz="700"/>
            </a:pPr>
            <a:r>
              <a:rPr dirty="0"/>
              <a:t>Direct stimulation of face, nasal mucosa, pharynx may affect ventilation patterns</a:t>
            </a:r>
            <a:endParaRPr sz="1200" dirty="0"/>
          </a:p>
          <a:p>
            <a:pPr marL="1531619" lvl="3" indent="-160019">
              <a:lnSpc>
                <a:spcPct val="90000"/>
              </a:lnSpc>
              <a:spcBef>
                <a:spcPts val="100"/>
              </a:spcBef>
              <a:defRPr sz="700"/>
            </a:pPr>
            <a:r>
              <a:rPr dirty="0"/>
              <a:t>Also.. changes in facial temp (cooling via airflow) may as well</a:t>
            </a:r>
            <a:endParaRPr sz="1200" dirty="0"/>
          </a:p>
          <a:p>
            <a:pPr marL="671512" lvl="1" indent="-214312">
              <a:lnSpc>
                <a:spcPct val="90000"/>
              </a:lnSpc>
              <a:spcBef>
                <a:spcPts val="200"/>
              </a:spcBef>
              <a:defRPr sz="900"/>
            </a:pPr>
            <a:r>
              <a:rPr dirty="0"/>
              <a:t>Facial Surface Temperature and physiological changes</a:t>
            </a:r>
            <a:endParaRPr sz="1400" dirty="0"/>
          </a:p>
          <a:p>
            <a:pPr marL="1080654" lvl="2" indent="-166254">
              <a:lnSpc>
                <a:spcPct val="90000"/>
              </a:lnSpc>
              <a:spcBef>
                <a:spcPts val="100"/>
              </a:spcBef>
              <a:defRPr sz="800"/>
            </a:pPr>
            <a:r>
              <a:rPr dirty="0"/>
              <a:t>No sig. differences at baseline.</a:t>
            </a:r>
            <a:endParaRPr sz="1200" dirty="0"/>
          </a:p>
          <a:p>
            <a:pPr marL="1080654" lvl="2" indent="-166254">
              <a:lnSpc>
                <a:spcPct val="90000"/>
              </a:lnSpc>
              <a:spcBef>
                <a:spcPts val="100"/>
              </a:spcBef>
              <a:defRPr sz="800" b="1"/>
            </a:pPr>
            <a:r>
              <a:rPr dirty="0"/>
              <a:t>Face</a:t>
            </a:r>
            <a:r>
              <a:rPr b="0" dirty="0"/>
              <a:t> group showed a drop in T </a:t>
            </a:r>
            <a:r>
              <a:rPr dirty="0"/>
              <a:t>of -1.43 °C; Leg</a:t>
            </a:r>
            <a:r>
              <a:rPr b="0" dirty="0"/>
              <a:t> group…. Drop in T </a:t>
            </a:r>
            <a:r>
              <a:rPr dirty="0"/>
              <a:t>-0.01 °C drop.</a:t>
            </a:r>
            <a:endParaRPr sz="700" dirty="0"/>
          </a:p>
          <a:p>
            <a:pPr marL="1537854" lvl="3" indent="-166254">
              <a:lnSpc>
                <a:spcPct val="90000"/>
              </a:lnSpc>
              <a:spcBef>
                <a:spcPts val="100"/>
              </a:spcBef>
              <a:defRPr sz="800"/>
            </a:pPr>
            <a:r>
              <a:rPr dirty="0"/>
              <a:t>Pulse, Resp rate, and SpO2 showed no sig. differences b/t groups</a:t>
            </a:r>
          </a:p>
        </p:txBody>
      </p:sp>
      <p:sp>
        <p:nvSpPr>
          <p:cNvPr id="39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58</a:t>
            </a:fld>
            <a:endParaRPr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le 1"/>
          <p:cNvSpPr txBox="1">
            <a:spLocks noGrp="1"/>
          </p:cNvSpPr>
          <p:nvPr>
            <p:ph type="title"/>
          </p:nvPr>
        </p:nvSpPr>
        <p:spPr>
          <a:xfrm>
            <a:off x="1485900" y="205978"/>
            <a:ext cx="6172200" cy="857251"/>
          </a:xfrm>
          <a:prstGeom prst="rect">
            <a:avLst/>
          </a:prstGeom>
        </p:spPr>
        <p:txBody>
          <a:bodyPr/>
          <a:lstStyle/>
          <a:p>
            <a:r>
              <a:rPr dirty="0"/>
              <a:t>(2) How to help Dan…</a:t>
            </a:r>
          </a:p>
        </p:txBody>
      </p:sp>
      <p:sp>
        <p:nvSpPr>
          <p:cNvPr id="396" name="Content Placeholder 2"/>
          <p:cNvSpPr txBox="1">
            <a:spLocks noGrp="1"/>
          </p:cNvSpPr>
          <p:nvPr>
            <p:ph type="body" idx="1"/>
          </p:nvPr>
        </p:nvSpPr>
        <p:spPr>
          <a:xfrm>
            <a:off x="1485900" y="1200150"/>
            <a:ext cx="6172200" cy="3403656"/>
          </a:xfrm>
          <a:prstGeom prst="rect">
            <a:avLst/>
          </a:prstGeom>
        </p:spPr>
        <p:txBody>
          <a:bodyPr/>
          <a:lstStyle/>
          <a:p>
            <a:pPr marL="237392" indent="-237392">
              <a:lnSpc>
                <a:spcPct val="80000"/>
              </a:lnSpc>
              <a:spcBef>
                <a:spcPts val="200"/>
              </a:spcBef>
              <a:defRPr sz="900"/>
            </a:pPr>
            <a:endParaRPr dirty="0"/>
          </a:p>
          <a:p>
            <a:pPr marL="251459" indent="-251459">
              <a:lnSpc>
                <a:spcPct val="80000"/>
              </a:lnSpc>
              <a:spcBef>
                <a:spcPts val="200"/>
              </a:spcBef>
              <a:defRPr sz="1100"/>
            </a:pPr>
            <a:r>
              <a:rPr dirty="0"/>
              <a:t>Prev. Studies have shown effectiveness of fan therapy on refractory dyspnea, but on different primary diseases.</a:t>
            </a:r>
            <a:endParaRPr sz="900" dirty="0"/>
          </a:p>
          <a:p>
            <a:pPr marL="666750" lvl="1" indent="-209550">
              <a:lnSpc>
                <a:spcPct val="80000"/>
              </a:lnSpc>
              <a:spcBef>
                <a:spcPts val="200"/>
              </a:spcBef>
              <a:defRPr sz="1100"/>
            </a:pPr>
            <a:r>
              <a:rPr dirty="0"/>
              <a:t>This confirms a prev. study - small sample size a&amp; undefined performance status of subjects. </a:t>
            </a:r>
            <a:endParaRPr sz="900" dirty="0"/>
          </a:p>
          <a:p>
            <a:pPr marL="251459" indent="-251459">
              <a:lnSpc>
                <a:spcPct val="80000"/>
              </a:lnSpc>
              <a:spcBef>
                <a:spcPts val="200"/>
              </a:spcBef>
              <a:defRPr sz="1100"/>
            </a:pPr>
            <a:r>
              <a:rPr dirty="0"/>
              <a:t>Fan therapy can be advantageous:</a:t>
            </a:r>
            <a:endParaRPr sz="900" dirty="0"/>
          </a:p>
          <a:p>
            <a:pPr marL="666750" lvl="1" indent="-209550">
              <a:lnSpc>
                <a:spcPct val="80000"/>
              </a:lnSpc>
              <a:spcBef>
                <a:spcPts val="200"/>
              </a:spcBef>
              <a:defRPr sz="1100"/>
            </a:pPr>
            <a:r>
              <a:rPr dirty="0"/>
              <a:t>Some patients are reluctant to try opioids (misconceptions:  life shortening, addiction, toxicity, etc.)</a:t>
            </a:r>
            <a:endParaRPr sz="900" dirty="0"/>
          </a:p>
          <a:p>
            <a:pPr marL="666750" lvl="1" indent="-209550">
              <a:lnSpc>
                <a:spcPct val="80000"/>
              </a:lnSpc>
              <a:spcBef>
                <a:spcPts val="200"/>
              </a:spcBef>
              <a:defRPr sz="1100"/>
            </a:pPr>
            <a:r>
              <a:rPr dirty="0"/>
              <a:t>No changes to physiological parameters… should be free of adverse effects.</a:t>
            </a:r>
            <a:endParaRPr sz="900" dirty="0"/>
          </a:p>
          <a:p>
            <a:pPr marL="666750" lvl="1" indent="-209550">
              <a:lnSpc>
                <a:spcPct val="80000"/>
              </a:lnSpc>
              <a:spcBef>
                <a:spcPts val="200"/>
              </a:spcBef>
              <a:defRPr sz="1100"/>
            </a:pPr>
            <a:r>
              <a:rPr dirty="0"/>
              <a:t>Low cost, convenient, easily available in “all” care settings</a:t>
            </a:r>
            <a:endParaRPr sz="900" dirty="0"/>
          </a:p>
          <a:p>
            <a:pPr marL="666750" lvl="1" indent="-209550">
              <a:lnSpc>
                <a:spcPct val="80000"/>
              </a:lnSpc>
              <a:spcBef>
                <a:spcPts val="200"/>
              </a:spcBef>
              <a:defRPr sz="1100"/>
            </a:pPr>
            <a:r>
              <a:rPr dirty="0"/>
              <a:t>Increase self-efficacy? (No clinical staff needed)</a:t>
            </a:r>
            <a:endParaRPr sz="900" dirty="0"/>
          </a:p>
          <a:p>
            <a:pPr marL="251459" indent="-251459">
              <a:lnSpc>
                <a:spcPct val="80000"/>
              </a:lnSpc>
              <a:spcBef>
                <a:spcPts val="200"/>
              </a:spcBef>
              <a:defRPr sz="1100"/>
            </a:pPr>
            <a:r>
              <a:rPr dirty="0"/>
              <a:t>BUT:  Study Limitations:</a:t>
            </a:r>
            <a:endParaRPr sz="900" dirty="0"/>
          </a:p>
          <a:p>
            <a:pPr marL="666750" lvl="1" indent="-209550">
              <a:lnSpc>
                <a:spcPct val="80000"/>
              </a:lnSpc>
              <a:spcBef>
                <a:spcPts val="200"/>
              </a:spcBef>
              <a:defRPr sz="1100"/>
            </a:pPr>
            <a:r>
              <a:rPr dirty="0"/>
              <a:t>Single center trial (potentially showing larger effect than multi-center trials)</a:t>
            </a:r>
            <a:endParaRPr sz="900" dirty="0"/>
          </a:p>
          <a:p>
            <a:pPr marL="666750" lvl="1" indent="-209550">
              <a:lnSpc>
                <a:spcPct val="80000"/>
              </a:lnSpc>
              <a:spcBef>
                <a:spcPts val="200"/>
              </a:spcBef>
              <a:defRPr sz="1100"/>
            </a:pPr>
            <a:r>
              <a:rPr dirty="0"/>
              <a:t>Blinding was not possible</a:t>
            </a:r>
            <a:endParaRPr sz="900" dirty="0"/>
          </a:p>
          <a:p>
            <a:pPr marL="666750" lvl="1" indent="-209550">
              <a:lnSpc>
                <a:spcPct val="80000"/>
              </a:lnSpc>
              <a:spcBef>
                <a:spcPts val="200"/>
              </a:spcBef>
              <a:defRPr sz="1100"/>
            </a:pPr>
            <a:r>
              <a:rPr dirty="0"/>
              <a:t>No ABG/resp. Function testing…. BUT these do not necessarily correlate with degree of dyspnea</a:t>
            </a:r>
            <a:endParaRPr sz="900" dirty="0"/>
          </a:p>
          <a:p>
            <a:pPr marL="666750" lvl="1" indent="-209550">
              <a:lnSpc>
                <a:spcPct val="80000"/>
              </a:lnSpc>
              <a:spcBef>
                <a:spcPts val="200"/>
              </a:spcBef>
              <a:defRPr sz="1100"/>
            </a:pPr>
            <a:r>
              <a:rPr dirty="0"/>
              <a:t>No physiologic cause of dyspnea identified in the study → unable to speculate on which patients may benefit more than others?</a:t>
            </a:r>
            <a:endParaRPr sz="900" dirty="0"/>
          </a:p>
          <a:p>
            <a:pPr marL="666750" lvl="1" indent="-209550">
              <a:lnSpc>
                <a:spcPct val="80000"/>
              </a:lnSpc>
              <a:spcBef>
                <a:spcPts val="200"/>
              </a:spcBef>
              <a:defRPr sz="1100"/>
            </a:pPr>
            <a:r>
              <a:rPr dirty="0"/>
              <a:t>The control format has limitations</a:t>
            </a:r>
          </a:p>
        </p:txBody>
      </p:sp>
      <p:sp>
        <p:nvSpPr>
          <p:cNvPr id="39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59</a:t>
            </a:fld>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Background"/>
          <p:cNvSpPr txBox="1">
            <a:spLocks noGrp="1"/>
          </p:cNvSpPr>
          <p:nvPr>
            <p:ph type="title"/>
          </p:nvPr>
        </p:nvSpPr>
        <p:spPr>
          <a:prstGeom prst="rect">
            <a:avLst/>
          </a:prstGeom>
        </p:spPr>
        <p:txBody>
          <a:bodyPr/>
          <a:lstStyle/>
          <a:p>
            <a:r>
              <a:rPr dirty="0"/>
              <a:t>Background</a:t>
            </a:r>
          </a:p>
        </p:txBody>
      </p:sp>
      <p:sp>
        <p:nvSpPr>
          <p:cNvPr id="142" name="Multiple trials report that isopropyl alcohol is effective for treating postoperative nausea and vomiting…"/>
          <p:cNvSpPr txBox="1">
            <a:spLocks noGrp="1"/>
          </p:cNvSpPr>
          <p:nvPr>
            <p:ph type="body" idx="1"/>
          </p:nvPr>
        </p:nvSpPr>
        <p:spPr>
          <a:prstGeom prst="rect">
            <a:avLst/>
          </a:prstGeom>
        </p:spPr>
        <p:txBody>
          <a:bodyPr/>
          <a:lstStyle/>
          <a:p>
            <a:r>
              <a:rPr dirty="0"/>
              <a:t>Multiple trials report that isopropyl alcohol is effective for treating postoperative nausea and vomiting</a:t>
            </a:r>
          </a:p>
          <a:p>
            <a:r>
              <a:rPr dirty="0"/>
              <a:t>A single RCT demonstrated superior nausea relief with inhaled isopropyl alcohol versus inhaled saline (placebo) in ED patients at 10 minutes </a:t>
            </a:r>
          </a:p>
          <a:p>
            <a:r>
              <a:rPr dirty="0"/>
              <a:t>Uncertain if inhaled isopropyl alcohol provides greater relief that other antiemetics in ED such as ondansetron </a:t>
            </a:r>
          </a:p>
        </p:txBody>
      </p:sp>
      <p:sp>
        <p:nvSpPr>
          <p:cNvPr id="143"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dirty="0"/>
          </a:p>
        </p:txBody>
      </p:sp>
      <p:sp>
        <p:nvSpPr>
          <p:cNvPr id="144" name="April et al., “Aromatherapy Versus Oral Ondansetron for Antiemetic Therapy Among  Adult Emergency Department Patients: A Randomized Controlled Trial”. Annals of Emergency Medicine. Volume 72. Issue 2 (2018): 184-193."/>
          <p:cNvSpPr txBox="1"/>
          <p:nvPr/>
        </p:nvSpPr>
        <p:spPr>
          <a:xfrm>
            <a:off x="538405" y="4314119"/>
            <a:ext cx="708001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April et al.,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itle 1"/>
          <p:cNvSpPr txBox="1">
            <a:spLocks noGrp="1"/>
          </p:cNvSpPr>
          <p:nvPr>
            <p:ph type="title"/>
          </p:nvPr>
        </p:nvSpPr>
        <p:spPr>
          <a:xfrm>
            <a:off x="1485900" y="205978"/>
            <a:ext cx="6172200" cy="857251"/>
          </a:xfrm>
          <a:prstGeom prst="rect">
            <a:avLst/>
          </a:prstGeom>
        </p:spPr>
        <p:txBody>
          <a:bodyPr/>
          <a:lstStyle>
            <a:lvl1pPr>
              <a:defRPr sz="2600"/>
            </a:lvl1pPr>
          </a:lstStyle>
          <a:p>
            <a:r>
              <a:rPr dirty="0"/>
              <a:t>(3) DVT in PCUs… how big</a:t>
            </a:r>
            <a:r>
              <a:rPr lang="en-US" dirty="0"/>
              <a:t>g</a:t>
            </a:r>
            <a:r>
              <a:rPr dirty="0"/>
              <a:t>a’ deal is it?</a:t>
            </a:r>
          </a:p>
        </p:txBody>
      </p:sp>
      <p:sp>
        <p:nvSpPr>
          <p:cNvPr id="400"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80000"/>
              </a:lnSpc>
              <a:spcBef>
                <a:spcPts val="300"/>
              </a:spcBef>
              <a:defRPr sz="1600"/>
            </a:pPr>
            <a:r>
              <a:rPr dirty="0"/>
              <a:t>Vera 68 yo female, on hospice service with h/o advanced metastatic colorectal cancer, CAD, DM, and previous DVT (about 2 yr ago), </a:t>
            </a:r>
          </a:p>
          <a:p>
            <a:pPr marL="249381" indent="-249381">
              <a:lnSpc>
                <a:spcPct val="80000"/>
              </a:lnSpc>
              <a:spcBef>
                <a:spcPts val="300"/>
              </a:spcBef>
              <a:defRPr sz="1600"/>
            </a:pPr>
            <a:r>
              <a:rPr dirty="0"/>
              <a:t>Has worsening cancer-related pain, dyspnea, weakness, and abdominal distension.  Her progressive debility has overwhelmed her exhausted spouse, and they are asking for placement options.  </a:t>
            </a:r>
          </a:p>
          <a:p>
            <a:pPr marL="249381" indent="-249381">
              <a:lnSpc>
                <a:spcPct val="80000"/>
              </a:lnSpc>
              <a:spcBef>
                <a:spcPts val="300"/>
              </a:spcBef>
              <a:defRPr sz="1600"/>
            </a:pPr>
            <a:r>
              <a:rPr dirty="0"/>
              <a:t>Her team has offered:  (1) GIP at the local hospital; (2) Respite in a nearby SNF (where she previously rehabbed from hip surgery); and  (3) an inpatient hospice 30 miles away.  </a:t>
            </a:r>
          </a:p>
          <a:p>
            <a:pPr marL="249381" indent="-249381">
              <a:lnSpc>
                <a:spcPct val="80000"/>
              </a:lnSpc>
              <a:spcBef>
                <a:spcPts val="300"/>
              </a:spcBef>
              <a:defRPr sz="1600"/>
            </a:pPr>
            <a:r>
              <a:rPr dirty="0"/>
              <a:t>They decide upon the hospice unit, but her husband is somewhat concerned about another DVT… and asks if she should be put on a blood thinner.</a:t>
            </a:r>
          </a:p>
        </p:txBody>
      </p:sp>
      <p:sp>
        <p:nvSpPr>
          <p:cNvPr id="40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60</a:t>
            </a:fld>
            <a:endParaRPr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le 1"/>
          <p:cNvSpPr txBox="1">
            <a:spLocks noGrp="1"/>
          </p:cNvSpPr>
          <p:nvPr>
            <p:ph type="title"/>
          </p:nvPr>
        </p:nvSpPr>
        <p:spPr>
          <a:xfrm>
            <a:off x="1485900" y="205978"/>
            <a:ext cx="6172200" cy="857251"/>
          </a:xfrm>
          <a:prstGeom prst="rect">
            <a:avLst/>
          </a:prstGeom>
        </p:spPr>
        <p:txBody>
          <a:bodyPr/>
          <a:lstStyle/>
          <a:p>
            <a:r>
              <a:rPr dirty="0"/>
              <a:t>(3)  DVT – the tip of the iceberg?</a:t>
            </a:r>
          </a:p>
        </p:txBody>
      </p:sp>
      <p:sp>
        <p:nvSpPr>
          <p:cNvPr id="404" name="Content Placeholder 2"/>
          <p:cNvSpPr txBox="1">
            <a:spLocks noGrp="1"/>
          </p:cNvSpPr>
          <p:nvPr>
            <p:ph type="body" idx="1"/>
          </p:nvPr>
        </p:nvSpPr>
        <p:spPr>
          <a:xfrm>
            <a:off x="1485900" y="1200150"/>
            <a:ext cx="6172200" cy="3211930"/>
          </a:xfrm>
          <a:prstGeom prst="rect">
            <a:avLst/>
          </a:prstGeom>
        </p:spPr>
        <p:txBody>
          <a:bodyPr/>
          <a:lstStyle/>
          <a:p>
            <a:r>
              <a:rPr dirty="0"/>
              <a:t>Prevalence of DVT in advanced CA is uncertain</a:t>
            </a:r>
          </a:p>
          <a:p>
            <a:r>
              <a:rPr dirty="0"/>
              <a:t>Prevention of hospital-acquired VTE is a major focus</a:t>
            </a:r>
          </a:p>
          <a:p>
            <a:r>
              <a:rPr dirty="0"/>
              <a:t>CA - well known RF for VTE</a:t>
            </a:r>
          </a:p>
          <a:p>
            <a:r>
              <a:rPr dirty="0"/>
              <a:t>Thromboprophylaxis - many patients hospitalized for acute illnesses… cancer, others</a:t>
            </a:r>
          </a:p>
          <a:p>
            <a:r>
              <a:rPr dirty="0"/>
              <a:t>It’s uncertain whether or not the widely implemented guidelines are appropriate for cancer patients</a:t>
            </a:r>
          </a:p>
          <a:p>
            <a:pPr marL="665018" lvl="1" indent="-207818">
              <a:spcBef>
                <a:spcPts val="300"/>
              </a:spcBef>
              <a:defRPr sz="1600"/>
            </a:pPr>
            <a:r>
              <a:rPr dirty="0"/>
              <a:t>In Specialist PCUs</a:t>
            </a:r>
          </a:p>
        </p:txBody>
      </p:sp>
      <p:sp>
        <p:nvSpPr>
          <p:cNvPr id="40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61</a:t>
            </a:fld>
            <a:endParaRPr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itle 1"/>
          <p:cNvSpPr txBox="1">
            <a:spLocks noGrp="1"/>
          </p:cNvSpPr>
          <p:nvPr>
            <p:ph type="title"/>
          </p:nvPr>
        </p:nvSpPr>
        <p:spPr>
          <a:xfrm>
            <a:off x="1485900" y="205978"/>
            <a:ext cx="6172200" cy="857251"/>
          </a:xfrm>
          <a:prstGeom prst="rect">
            <a:avLst/>
          </a:prstGeom>
        </p:spPr>
        <p:txBody>
          <a:bodyPr/>
          <a:lstStyle/>
          <a:p>
            <a:r>
              <a:rPr dirty="0"/>
              <a:t>(3) About the study</a:t>
            </a:r>
          </a:p>
        </p:txBody>
      </p:sp>
      <p:sp>
        <p:nvSpPr>
          <p:cNvPr id="408" name="Content Placeholder 2"/>
          <p:cNvSpPr txBox="1">
            <a:spLocks noGrp="1"/>
          </p:cNvSpPr>
          <p:nvPr>
            <p:ph type="body" idx="1"/>
          </p:nvPr>
        </p:nvSpPr>
        <p:spPr>
          <a:xfrm>
            <a:off x="1485900" y="1200150"/>
            <a:ext cx="6172200" cy="3546778"/>
          </a:xfrm>
          <a:prstGeom prst="rect">
            <a:avLst/>
          </a:prstGeom>
        </p:spPr>
        <p:txBody>
          <a:bodyPr/>
          <a:lstStyle/>
          <a:p>
            <a:pPr marL="228600" indent="-228600">
              <a:lnSpc>
                <a:spcPct val="80000"/>
              </a:lnSpc>
              <a:spcBef>
                <a:spcPts val="300"/>
              </a:spcBef>
              <a:defRPr sz="1200"/>
            </a:pPr>
            <a:r>
              <a:rPr dirty="0"/>
              <a:t>Goals:</a:t>
            </a:r>
          </a:p>
          <a:p>
            <a:pPr marL="779929" lvl="1" indent="-322729">
              <a:lnSpc>
                <a:spcPct val="80000"/>
              </a:lnSpc>
              <a:spcBef>
                <a:spcPts val="300"/>
              </a:spcBef>
              <a:buFontTx/>
              <a:buAutoNum type="arabicPeriod"/>
              <a:defRPr sz="1200"/>
            </a:pPr>
            <a:r>
              <a:rPr dirty="0"/>
              <a:t>Determine the </a:t>
            </a:r>
            <a:r>
              <a:rPr b="1" dirty="0"/>
              <a:t>prevalence</a:t>
            </a:r>
            <a:r>
              <a:rPr dirty="0"/>
              <a:t> of femoral dvt in patients admitted to specialist palliative care units (SPCUs), AND</a:t>
            </a:r>
          </a:p>
          <a:p>
            <a:pPr marL="779929" lvl="1" indent="-322729">
              <a:lnSpc>
                <a:spcPct val="80000"/>
              </a:lnSpc>
              <a:spcBef>
                <a:spcPts val="300"/>
              </a:spcBef>
              <a:buFontTx/>
              <a:buAutoNum type="arabicPeriod"/>
              <a:defRPr sz="1200"/>
            </a:pPr>
            <a:r>
              <a:rPr dirty="0"/>
              <a:t>Determine </a:t>
            </a:r>
            <a:r>
              <a:rPr b="1" dirty="0"/>
              <a:t>predictors</a:t>
            </a:r>
            <a:r>
              <a:rPr dirty="0"/>
              <a:t> of femoral DVT in such patients.</a:t>
            </a:r>
          </a:p>
          <a:p>
            <a:pPr marL="228600" indent="-228600">
              <a:lnSpc>
                <a:spcPct val="80000"/>
              </a:lnSpc>
              <a:spcBef>
                <a:spcPts val="300"/>
              </a:spcBef>
              <a:defRPr sz="1200" b="1"/>
            </a:pPr>
            <a:r>
              <a:rPr dirty="0"/>
              <a:t>Prospective longitudinal observational study</a:t>
            </a:r>
            <a:r>
              <a:rPr b="0" dirty="0"/>
              <a:t> in </a:t>
            </a:r>
            <a:r>
              <a:rPr dirty="0"/>
              <a:t>5 SPCUs</a:t>
            </a:r>
            <a:r>
              <a:rPr b="0" dirty="0"/>
              <a:t> (in UK) → 4 hospices, and 1 PCU.</a:t>
            </a:r>
          </a:p>
          <a:p>
            <a:pPr marL="658905" lvl="1" indent="-201705">
              <a:lnSpc>
                <a:spcPct val="80000"/>
              </a:lnSpc>
              <a:spcBef>
                <a:spcPts val="300"/>
              </a:spcBef>
              <a:defRPr sz="1200"/>
            </a:pPr>
            <a:r>
              <a:rPr dirty="0"/>
              <a:t>Consecutive adults with cancer → bilateral femoral vein US:</a:t>
            </a:r>
          </a:p>
          <a:p>
            <a:pPr marL="1082039" lvl="2" indent="-167639">
              <a:lnSpc>
                <a:spcPct val="80000"/>
              </a:lnSpc>
              <a:spcBef>
                <a:spcPts val="200"/>
              </a:spcBef>
              <a:defRPr sz="1100"/>
            </a:pPr>
            <a:r>
              <a:rPr dirty="0"/>
              <a:t>On admission</a:t>
            </a:r>
          </a:p>
          <a:p>
            <a:pPr marL="1082039" lvl="2" indent="-167639">
              <a:lnSpc>
                <a:spcPct val="80000"/>
              </a:lnSpc>
              <a:spcBef>
                <a:spcPts val="200"/>
              </a:spcBef>
              <a:defRPr sz="1100"/>
            </a:pPr>
            <a:r>
              <a:rPr dirty="0"/>
              <a:t>Weekly…. Until death or discharge </a:t>
            </a:r>
          </a:p>
          <a:p>
            <a:pPr marL="1529861" lvl="3" indent="-158261">
              <a:lnSpc>
                <a:spcPct val="80000"/>
              </a:lnSpc>
              <a:spcBef>
                <a:spcPts val="200"/>
              </a:spcBef>
              <a:defRPr sz="900"/>
            </a:pPr>
            <a:r>
              <a:rPr dirty="0"/>
              <a:t>Max of 3 weeks.</a:t>
            </a:r>
          </a:p>
          <a:p>
            <a:pPr marL="1082039" lvl="2" indent="-167639">
              <a:lnSpc>
                <a:spcPct val="80000"/>
              </a:lnSpc>
              <a:spcBef>
                <a:spcPts val="200"/>
              </a:spcBef>
              <a:defRPr sz="1100"/>
            </a:pPr>
            <a:r>
              <a:rPr dirty="0"/>
              <a:t>Data collected:</a:t>
            </a:r>
          </a:p>
          <a:p>
            <a:pPr marL="1529861" lvl="3" indent="-158261">
              <a:lnSpc>
                <a:spcPct val="80000"/>
              </a:lnSpc>
              <a:spcBef>
                <a:spcPts val="200"/>
              </a:spcBef>
              <a:defRPr sz="900"/>
            </a:pPr>
            <a:r>
              <a:rPr dirty="0"/>
              <a:t>Performance status</a:t>
            </a:r>
          </a:p>
          <a:p>
            <a:pPr marL="1529861" lvl="3" indent="-158261">
              <a:lnSpc>
                <a:spcPct val="80000"/>
              </a:lnSpc>
              <a:spcBef>
                <a:spcPts val="200"/>
              </a:spcBef>
              <a:defRPr sz="900"/>
            </a:pPr>
            <a:r>
              <a:rPr dirty="0"/>
              <a:t>Attributable symptoms</a:t>
            </a:r>
          </a:p>
          <a:p>
            <a:pPr marL="1529861" lvl="3" indent="-158261">
              <a:lnSpc>
                <a:spcPct val="80000"/>
              </a:lnSpc>
              <a:spcBef>
                <a:spcPts val="200"/>
              </a:spcBef>
              <a:defRPr sz="900"/>
            </a:pPr>
            <a:r>
              <a:rPr dirty="0"/>
              <a:t>Variables known to be associated with venous thromboembolism</a:t>
            </a:r>
          </a:p>
          <a:p>
            <a:pPr marL="1082039" lvl="2" indent="-167639">
              <a:lnSpc>
                <a:spcPct val="80000"/>
              </a:lnSpc>
              <a:spcBef>
                <a:spcPts val="200"/>
              </a:spcBef>
              <a:defRPr sz="1100"/>
            </a:pPr>
            <a:r>
              <a:rPr dirty="0"/>
              <a:t>Excluded those with very short estimated prognosis (&lt;5d)</a:t>
            </a:r>
          </a:p>
          <a:p>
            <a:pPr marL="1082039" lvl="2" indent="-167639">
              <a:lnSpc>
                <a:spcPct val="80000"/>
              </a:lnSpc>
              <a:spcBef>
                <a:spcPts val="200"/>
              </a:spcBef>
              <a:defRPr sz="1100" b="1"/>
            </a:pPr>
            <a:r>
              <a:rPr dirty="0"/>
              <a:t>Primary endpoint </a:t>
            </a:r>
            <a:r>
              <a:rPr b="0" dirty="0"/>
              <a:t>– prevalence of femoral DVT within 48h of SPCU admission (intention to treat analysis)</a:t>
            </a:r>
          </a:p>
          <a:p>
            <a:pPr marL="1082039" lvl="2" indent="-167639">
              <a:lnSpc>
                <a:spcPct val="80000"/>
              </a:lnSpc>
              <a:spcBef>
                <a:spcPts val="200"/>
              </a:spcBef>
              <a:defRPr sz="1100"/>
            </a:pPr>
            <a:r>
              <a:rPr dirty="0"/>
              <a:t>Jun 20, 2016 – Oct 16, 2017</a:t>
            </a:r>
          </a:p>
          <a:p>
            <a:pPr marL="228600" indent="-228600">
              <a:lnSpc>
                <a:spcPct val="80000"/>
              </a:lnSpc>
              <a:spcBef>
                <a:spcPts val="300"/>
              </a:spcBef>
              <a:defRPr sz="1200"/>
            </a:pPr>
            <a:r>
              <a:rPr dirty="0"/>
              <a:t>343 participants…. Mean age 68.2yr;  AKPS 49</a:t>
            </a:r>
          </a:p>
        </p:txBody>
      </p:sp>
      <p:sp>
        <p:nvSpPr>
          <p:cNvPr id="40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62</a:t>
            </a:fld>
            <a:endParaRPr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itle 1"/>
          <p:cNvSpPr txBox="1">
            <a:spLocks noGrp="1"/>
          </p:cNvSpPr>
          <p:nvPr>
            <p:ph type="title"/>
          </p:nvPr>
        </p:nvSpPr>
        <p:spPr>
          <a:xfrm>
            <a:off x="1485900" y="205978"/>
            <a:ext cx="6172200" cy="857251"/>
          </a:xfrm>
          <a:prstGeom prst="rect">
            <a:avLst/>
          </a:prstGeom>
        </p:spPr>
        <p:txBody>
          <a:bodyPr/>
          <a:lstStyle/>
          <a:p>
            <a:r>
              <a:rPr dirty="0"/>
              <a:t>(3) Results</a:t>
            </a:r>
          </a:p>
        </p:txBody>
      </p:sp>
      <p:sp>
        <p:nvSpPr>
          <p:cNvPr id="412"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90000"/>
              </a:lnSpc>
              <a:spcBef>
                <a:spcPts val="300"/>
              </a:spcBef>
              <a:defRPr sz="1600"/>
            </a:pPr>
            <a:r>
              <a:rPr dirty="0"/>
              <a:t>273 patients with evaluable scans…:  92 had </a:t>
            </a:r>
            <a:r>
              <a:rPr b="1" dirty="0"/>
              <a:t>(34%) </a:t>
            </a:r>
            <a:r>
              <a:rPr dirty="0"/>
              <a:t>had </a:t>
            </a:r>
            <a:r>
              <a:rPr b="1" dirty="0"/>
              <a:t>femoral DVT</a:t>
            </a:r>
          </a:p>
          <a:p>
            <a:pPr marL="657225" lvl="1" indent="-200025">
              <a:lnSpc>
                <a:spcPct val="90000"/>
              </a:lnSpc>
              <a:spcBef>
                <a:spcPts val="300"/>
              </a:spcBef>
              <a:defRPr sz="1400"/>
            </a:pPr>
            <a:r>
              <a:rPr dirty="0"/>
              <a:t>4 had no DVT at admission, but developed DVT on repeat scanning (3 weeks)</a:t>
            </a:r>
          </a:p>
          <a:p>
            <a:pPr marL="249381" indent="-249381">
              <a:lnSpc>
                <a:spcPct val="90000"/>
              </a:lnSpc>
              <a:spcBef>
                <a:spcPts val="300"/>
              </a:spcBef>
              <a:defRPr sz="1600"/>
            </a:pPr>
            <a:r>
              <a:rPr dirty="0"/>
              <a:t>Independent predictors of DVT:</a:t>
            </a:r>
          </a:p>
          <a:p>
            <a:pPr marL="657225" lvl="1" indent="-200025">
              <a:lnSpc>
                <a:spcPct val="90000"/>
              </a:lnSpc>
              <a:spcBef>
                <a:spcPts val="300"/>
              </a:spcBef>
              <a:defRPr sz="1400" b="1"/>
            </a:pPr>
            <a:r>
              <a:rPr dirty="0"/>
              <a:t>Prev. VTE</a:t>
            </a:r>
            <a:r>
              <a:rPr b="0" dirty="0"/>
              <a:t>, </a:t>
            </a:r>
          </a:p>
          <a:p>
            <a:pPr marL="657225" lvl="1" indent="-200025">
              <a:lnSpc>
                <a:spcPct val="90000"/>
              </a:lnSpc>
              <a:spcBef>
                <a:spcPts val="300"/>
              </a:spcBef>
              <a:defRPr sz="1400" b="1"/>
            </a:pPr>
            <a:r>
              <a:rPr dirty="0"/>
              <a:t>Bedbound</a:t>
            </a:r>
            <a:r>
              <a:rPr b="0" dirty="0"/>
              <a:t> in past 12 weeks (for any reason)</a:t>
            </a:r>
          </a:p>
          <a:p>
            <a:pPr marL="657225" lvl="1" indent="-200025">
              <a:lnSpc>
                <a:spcPct val="90000"/>
              </a:lnSpc>
              <a:spcBef>
                <a:spcPts val="300"/>
              </a:spcBef>
              <a:defRPr sz="1400"/>
            </a:pPr>
            <a:r>
              <a:rPr dirty="0"/>
              <a:t>Lower limb </a:t>
            </a:r>
            <a:r>
              <a:rPr b="1" dirty="0"/>
              <a:t>edema</a:t>
            </a:r>
          </a:p>
          <a:p>
            <a:pPr marL="249381" indent="-249381">
              <a:lnSpc>
                <a:spcPct val="90000"/>
              </a:lnSpc>
              <a:spcBef>
                <a:spcPts val="300"/>
              </a:spcBef>
              <a:defRPr sz="1600" b="1"/>
            </a:pPr>
            <a:r>
              <a:rPr dirty="0"/>
              <a:t>NOT</a:t>
            </a:r>
            <a:r>
              <a:rPr b="0" dirty="0"/>
              <a:t> independent predictors of DVT:</a:t>
            </a:r>
          </a:p>
          <a:p>
            <a:pPr marL="657225" lvl="1" indent="-200025">
              <a:lnSpc>
                <a:spcPct val="90000"/>
              </a:lnSpc>
              <a:spcBef>
                <a:spcPts val="300"/>
              </a:spcBef>
              <a:defRPr sz="1400" b="1"/>
            </a:pPr>
            <a:r>
              <a:rPr dirty="0"/>
              <a:t>Serum albumin</a:t>
            </a:r>
          </a:p>
          <a:p>
            <a:pPr marL="657225" lvl="1" indent="-200025">
              <a:lnSpc>
                <a:spcPct val="90000"/>
              </a:lnSpc>
              <a:spcBef>
                <a:spcPts val="300"/>
              </a:spcBef>
              <a:defRPr sz="1400" b="1"/>
            </a:pPr>
            <a:r>
              <a:rPr dirty="0"/>
              <a:t>Thromboprophylaxis</a:t>
            </a:r>
          </a:p>
          <a:p>
            <a:pPr marL="657225" lvl="1" indent="-200025">
              <a:lnSpc>
                <a:spcPct val="90000"/>
              </a:lnSpc>
              <a:spcBef>
                <a:spcPts val="300"/>
              </a:spcBef>
              <a:defRPr sz="1400" b="1"/>
            </a:pPr>
            <a:r>
              <a:rPr dirty="0"/>
              <a:t>Survival</a:t>
            </a:r>
          </a:p>
        </p:txBody>
      </p:sp>
      <p:sp>
        <p:nvSpPr>
          <p:cNvPr id="41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63</a:t>
            </a:fld>
            <a:endParaRPr dirty="0"/>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itle 1"/>
          <p:cNvSpPr txBox="1">
            <a:spLocks noGrp="1"/>
          </p:cNvSpPr>
          <p:nvPr>
            <p:ph type="title"/>
          </p:nvPr>
        </p:nvSpPr>
        <p:spPr>
          <a:xfrm>
            <a:off x="1485900" y="205978"/>
            <a:ext cx="6172200" cy="857251"/>
          </a:xfrm>
          <a:prstGeom prst="rect">
            <a:avLst/>
          </a:prstGeom>
        </p:spPr>
        <p:txBody>
          <a:bodyPr/>
          <a:lstStyle/>
          <a:p>
            <a:r>
              <a:rPr dirty="0"/>
              <a:t>(3) What does this mean for Vera?</a:t>
            </a:r>
          </a:p>
        </p:txBody>
      </p:sp>
      <p:sp>
        <p:nvSpPr>
          <p:cNvPr id="416"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80000"/>
              </a:lnSpc>
              <a:spcBef>
                <a:spcPts val="300"/>
              </a:spcBef>
              <a:defRPr sz="1600"/>
            </a:pPr>
            <a:r>
              <a:rPr dirty="0"/>
              <a:t>1/3 of patients with advanced cancer admitted to SPCUs had a femoral DVT (on admission)</a:t>
            </a:r>
          </a:p>
          <a:p>
            <a:pPr marL="0" lvl="1" indent="457200">
              <a:lnSpc>
                <a:spcPct val="80000"/>
              </a:lnSpc>
              <a:spcBef>
                <a:spcPts val="300"/>
              </a:spcBef>
              <a:buSzTx/>
              <a:buNone/>
              <a:defRPr sz="1400"/>
            </a:pPr>
            <a:r>
              <a:rPr dirty="0"/>
              <a:t>→ She’s reasonably likely to already have a DVT</a:t>
            </a:r>
          </a:p>
          <a:p>
            <a:pPr marL="249381" indent="-249381">
              <a:lnSpc>
                <a:spcPct val="80000"/>
              </a:lnSpc>
              <a:spcBef>
                <a:spcPts val="300"/>
              </a:spcBef>
              <a:defRPr sz="1600"/>
            </a:pPr>
            <a:r>
              <a:rPr dirty="0"/>
              <a:t>DVT was NOT assoc’d with thromboprophylaxis, survival, or symptoms (except edema)</a:t>
            </a:r>
          </a:p>
          <a:p>
            <a:pPr marL="0" lvl="1" indent="457200">
              <a:lnSpc>
                <a:spcPct val="80000"/>
              </a:lnSpc>
              <a:spcBef>
                <a:spcPts val="300"/>
              </a:spcBef>
              <a:buSzTx/>
              <a:buNone/>
              <a:defRPr sz="1400"/>
            </a:pPr>
            <a:r>
              <a:rPr dirty="0"/>
              <a:t>→ DVT in her case may not reflect what we thought</a:t>
            </a:r>
          </a:p>
          <a:p>
            <a:pPr marL="249381" indent="-249381">
              <a:lnSpc>
                <a:spcPct val="80000"/>
              </a:lnSpc>
              <a:spcBef>
                <a:spcPts val="300"/>
              </a:spcBef>
              <a:defRPr sz="1600"/>
            </a:pPr>
            <a:r>
              <a:rPr dirty="0"/>
              <a:t>Suggests that DVT/VTE is a manifestation of adv disease, rather than a cause of premature death</a:t>
            </a:r>
          </a:p>
          <a:p>
            <a:pPr marL="0" lvl="1" indent="457200">
              <a:lnSpc>
                <a:spcPct val="80000"/>
              </a:lnSpc>
              <a:spcBef>
                <a:spcPts val="300"/>
              </a:spcBef>
              <a:buSzTx/>
              <a:buNone/>
              <a:defRPr sz="1400"/>
            </a:pPr>
            <a:r>
              <a:rPr dirty="0"/>
              <a:t>→ Just another expected sequela of CA at this stage?</a:t>
            </a:r>
          </a:p>
          <a:p>
            <a:pPr marL="0" lvl="1" indent="457200">
              <a:lnSpc>
                <a:spcPct val="80000"/>
              </a:lnSpc>
              <a:spcBef>
                <a:spcPts val="300"/>
              </a:spcBef>
              <a:buSzTx/>
              <a:buNone/>
              <a:defRPr sz="1400"/>
            </a:pPr>
            <a:r>
              <a:rPr dirty="0"/>
              <a:t>→ Preventable or not?</a:t>
            </a:r>
          </a:p>
          <a:p>
            <a:pPr marL="249381" indent="-249381">
              <a:lnSpc>
                <a:spcPct val="80000"/>
              </a:lnSpc>
              <a:spcBef>
                <a:spcPts val="300"/>
              </a:spcBef>
              <a:defRPr sz="1600"/>
            </a:pPr>
            <a:r>
              <a:rPr dirty="0"/>
              <a:t>Thromboprophylaxis in SPCU inpatients with poor performance status seems to be of little benefit.</a:t>
            </a:r>
          </a:p>
          <a:p>
            <a:pPr marL="0" lvl="1" indent="457200">
              <a:lnSpc>
                <a:spcPct val="80000"/>
              </a:lnSpc>
              <a:spcBef>
                <a:spcPts val="300"/>
              </a:spcBef>
              <a:buSzTx/>
              <a:buNone/>
              <a:defRPr sz="1400"/>
            </a:pPr>
            <a:r>
              <a:rPr dirty="0"/>
              <a:t>→ She may not benefit from anticoagulation – (but do we have enough data to make this assertion??)</a:t>
            </a:r>
          </a:p>
        </p:txBody>
      </p:sp>
      <p:sp>
        <p:nvSpPr>
          <p:cNvPr id="41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64</a:t>
            </a:fld>
            <a:endParaRPr dirty="0"/>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itle 1"/>
          <p:cNvSpPr txBox="1">
            <a:spLocks noGrp="1"/>
          </p:cNvSpPr>
          <p:nvPr>
            <p:ph type="title"/>
          </p:nvPr>
        </p:nvSpPr>
        <p:spPr>
          <a:xfrm>
            <a:off x="1485900" y="205978"/>
            <a:ext cx="6172200" cy="857251"/>
          </a:xfrm>
          <a:prstGeom prst="rect">
            <a:avLst/>
          </a:prstGeom>
        </p:spPr>
        <p:txBody>
          <a:bodyPr>
            <a:normAutofit fontScale="90000"/>
          </a:bodyPr>
          <a:lstStyle>
            <a:lvl1pPr>
              <a:defRPr sz="2600"/>
            </a:lvl1pPr>
          </a:lstStyle>
          <a:p>
            <a:r>
              <a:rPr dirty="0"/>
              <a:t>(4) HF:  who “goes hospice”, and what effects does it have?</a:t>
            </a:r>
          </a:p>
        </p:txBody>
      </p:sp>
      <p:sp>
        <p:nvSpPr>
          <p:cNvPr id="420" name="Content Placeholder 2"/>
          <p:cNvSpPr txBox="1">
            <a:spLocks noGrp="1"/>
          </p:cNvSpPr>
          <p:nvPr>
            <p:ph type="body" idx="1"/>
          </p:nvPr>
        </p:nvSpPr>
        <p:spPr>
          <a:xfrm>
            <a:off x="1485900" y="1200150"/>
            <a:ext cx="6172200" cy="3211930"/>
          </a:xfrm>
          <a:prstGeom prst="rect">
            <a:avLst/>
          </a:prstGeom>
        </p:spPr>
        <p:txBody>
          <a:bodyPr/>
          <a:lstStyle/>
          <a:p>
            <a:pPr marL="240029" indent="-240029">
              <a:lnSpc>
                <a:spcPct val="90000"/>
              </a:lnSpc>
              <a:spcBef>
                <a:spcPts val="300"/>
              </a:spcBef>
              <a:defRPr sz="1400"/>
            </a:pPr>
            <a:r>
              <a:rPr dirty="0"/>
              <a:t>Sadie is a 73 yo AAF, with h/o CHF, CAD (h/o stents about 5 yr ago), A fib, HTN, DM, with chronic dyspnea and fatigue.</a:t>
            </a:r>
          </a:p>
          <a:p>
            <a:pPr marL="240029" indent="-240029">
              <a:lnSpc>
                <a:spcPct val="90000"/>
              </a:lnSpc>
              <a:spcBef>
                <a:spcPts val="300"/>
              </a:spcBef>
              <a:defRPr sz="1400"/>
            </a:pPr>
            <a:r>
              <a:rPr dirty="0"/>
              <a:t>Reluctantly presents to ED with progressive weakness and dyspnea for 1 week, culminating in a fall.  </a:t>
            </a:r>
          </a:p>
          <a:p>
            <a:pPr marL="240029" indent="-240029">
              <a:lnSpc>
                <a:spcPct val="90000"/>
              </a:lnSpc>
              <a:spcBef>
                <a:spcPts val="300"/>
              </a:spcBef>
              <a:defRPr sz="1400"/>
            </a:pPr>
            <a:r>
              <a:rPr dirty="0"/>
              <a:t>She is somewhat disoriented, visibly anxious, and displays some deep purple bruising over her right eye, and right elbow. She is anticoagulated with coumadin for her A fib… and phone calls to the coumadin clinic reveal that she has missed her last scheduled PT/INR draw, and also failed to return phone calls over the past several days.  </a:t>
            </a:r>
          </a:p>
          <a:p>
            <a:pPr marL="240029" indent="-240029">
              <a:lnSpc>
                <a:spcPct val="90000"/>
              </a:lnSpc>
              <a:spcBef>
                <a:spcPts val="300"/>
              </a:spcBef>
              <a:defRPr sz="1400"/>
            </a:pPr>
            <a:r>
              <a:rPr dirty="0"/>
              <a:t>Her daughter calls back, and indicates that this is her 3</a:t>
            </a:r>
            <a:r>
              <a:rPr baseline="29142" dirty="0"/>
              <a:t>rd</a:t>
            </a:r>
            <a:r>
              <a:rPr dirty="0"/>
              <a:t> ER trip since Thanksgiving, and that she was just discharged from the hospital less than a month ago.  ER staff have broached the topic of hospice… and the family is surprised at this topic.</a:t>
            </a:r>
          </a:p>
        </p:txBody>
      </p:sp>
      <p:sp>
        <p:nvSpPr>
          <p:cNvPr id="42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65</a:t>
            </a:fld>
            <a:endParaRPr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itle 1"/>
          <p:cNvSpPr txBox="1">
            <a:spLocks noGrp="1"/>
          </p:cNvSpPr>
          <p:nvPr>
            <p:ph type="title"/>
          </p:nvPr>
        </p:nvSpPr>
        <p:spPr>
          <a:xfrm>
            <a:off x="1485900" y="205978"/>
            <a:ext cx="6172200" cy="857251"/>
          </a:xfrm>
          <a:prstGeom prst="rect">
            <a:avLst/>
          </a:prstGeom>
        </p:spPr>
        <p:txBody>
          <a:bodyPr/>
          <a:lstStyle/>
          <a:p>
            <a:r>
              <a:rPr dirty="0"/>
              <a:t>(4) HF and Hospice… </a:t>
            </a:r>
          </a:p>
        </p:txBody>
      </p:sp>
      <p:sp>
        <p:nvSpPr>
          <p:cNvPr id="424" name="Content Placeholder 2"/>
          <p:cNvSpPr txBox="1">
            <a:spLocks noGrp="1"/>
          </p:cNvSpPr>
          <p:nvPr>
            <p:ph type="body" idx="1"/>
          </p:nvPr>
        </p:nvSpPr>
        <p:spPr>
          <a:xfrm>
            <a:off x="1485900" y="1200150"/>
            <a:ext cx="6172200" cy="3211930"/>
          </a:xfrm>
          <a:prstGeom prst="rect">
            <a:avLst/>
          </a:prstGeom>
        </p:spPr>
        <p:txBody>
          <a:bodyPr/>
          <a:lstStyle/>
          <a:p>
            <a:r>
              <a:rPr dirty="0"/>
              <a:t>HF patients elect hospice less often than others, despite:</a:t>
            </a:r>
          </a:p>
          <a:p>
            <a:pPr marL="665018" lvl="1" indent="-207818">
              <a:spcBef>
                <a:spcPts val="300"/>
              </a:spcBef>
              <a:defRPr sz="1600"/>
            </a:pPr>
            <a:r>
              <a:rPr dirty="0"/>
              <a:t>High burden of the disease, rank as a leading cause of death</a:t>
            </a:r>
          </a:p>
          <a:p>
            <a:pPr marL="665018" lvl="1" indent="-207818">
              <a:spcBef>
                <a:spcPts val="300"/>
              </a:spcBef>
              <a:defRPr sz="1600"/>
            </a:pPr>
            <a:r>
              <a:rPr dirty="0"/>
              <a:t>Distressing symptoms → decreased QOL</a:t>
            </a:r>
          </a:p>
          <a:p>
            <a:pPr marL="665018" lvl="1" indent="-207818">
              <a:spcBef>
                <a:spcPts val="300"/>
              </a:spcBef>
              <a:defRPr sz="1600"/>
            </a:pPr>
            <a:r>
              <a:rPr dirty="0"/>
              <a:t>Frequent contact with acute care</a:t>
            </a:r>
          </a:p>
          <a:p>
            <a:pPr marL="665018" lvl="1" indent="-207818">
              <a:spcBef>
                <a:spcPts val="300"/>
              </a:spcBef>
              <a:defRPr sz="1600"/>
            </a:pPr>
            <a:r>
              <a:rPr dirty="0"/>
              <a:t>Poor prognosis</a:t>
            </a:r>
          </a:p>
        </p:txBody>
      </p:sp>
      <p:sp>
        <p:nvSpPr>
          <p:cNvPr id="42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66</a:t>
            </a:fld>
            <a:endParaRPr dirty="0"/>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itle 1"/>
          <p:cNvSpPr txBox="1">
            <a:spLocks noGrp="1"/>
          </p:cNvSpPr>
          <p:nvPr>
            <p:ph type="title"/>
          </p:nvPr>
        </p:nvSpPr>
        <p:spPr>
          <a:xfrm>
            <a:off x="1485900" y="205978"/>
            <a:ext cx="6172200" cy="857251"/>
          </a:xfrm>
          <a:prstGeom prst="rect">
            <a:avLst/>
          </a:prstGeom>
        </p:spPr>
        <p:txBody>
          <a:bodyPr/>
          <a:lstStyle/>
          <a:p>
            <a:r>
              <a:rPr dirty="0"/>
              <a:t>(4) About the Study</a:t>
            </a:r>
          </a:p>
        </p:txBody>
      </p:sp>
      <p:sp>
        <p:nvSpPr>
          <p:cNvPr id="428"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90000"/>
              </a:lnSpc>
              <a:spcBef>
                <a:spcPts val="300"/>
              </a:spcBef>
              <a:defRPr sz="1600" b="1"/>
            </a:pPr>
            <a:r>
              <a:rPr dirty="0"/>
              <a:t>Longitudinal observational study </a:t>
            </a:r>
            <a:r>
              <a:rPr b="0" dirty="0"/>
              <a:t>of a cohort of HF patients</a:t>
            </a:r>
          </a:p>
          <a:p>
            <a:pPr marL="657225" lvl="1" indent="-200025">
              <a:lnSpc>
                <a:spcPct val="90000"/>
              </a:lnSpc>
              <a:spcBef>
                <a:spcPts val="300"/>
              </a:spcBef>
              <a:defRPr sz="1400" b="1"/>
            </a:pPr>
            <a:r>
              <a:rPr dirty="0"/>
              <a:t>Medicare claims and assessment data </a:t>
            </a:r>
            <a:r>
              <a:rPr b="0" dirty="0"/>
              <a:t>(Home health) from 2009 – 2010</a:t>
            </a:r>
          </a:p>
          <a:p>
            <a:pPr marL="1066800" lvl="2" indent="-152400">
              <a:lnSpc>
                <a:spcPct val="90000"/>
              </a:lnSpc>
              <a:spcBef>
                <a:spcPts val="300"/>
              </a:spcBef>
              <a:defRPr sz="1200"/>
            </a:pPr>
            <a:r>
              <a:rPr dirty="0"/>
              <a:t>Determine </a:t>
            </a:r>
            <a:r>
              <a:rPr b="1" dirty="0"/>
              <a:t>predictors</a:t>
            </a:r>
            <a:r>
              <a:rPr dirty="0"/>
              <a:t> of hospice enrollment for HF patients, and</a:t>
            </a:r>
          </a:p>
          <a:p>
            <a:pPr marL="1066800" lvl="2" indent="-152400">
              <a:lnSpc>
                <a:spcPct val="90000"/>
              </a:lnSpc>
              <a:spcBef>
                <a:spcPts val="300"/>
              </a:spcBef>
              <a:defRPr sz="1200"/>
            </a:pPr>
            <a:r>
              <a:rPr dirty="0"/>
              <a:t>Determine impact of hospice enrollment on subsequent healthcare utilization</a:t>
            </a:r>
          </a:p>
          <a:p>
            <a:pPr marL="657225" lvl="1" indent="-200025">
              <a:lnSpc>
                <a:spcPct val="90000"/>
              </a:lnSpc>
              <a:spcBef>
                <a:spcPts val="300"/>
              </a:spcBef>
              <a:defRPr sz="1400" b="1"/>
            </a:pPr>
            <a:r>
              <a:rPr dirty="0"/>
              <a:t>Medicare decedents </a:t>
            </a:r>
            <a:r>
              <a:rPr b="0" dirty="0"/>
              <a:t>with </a:t>
            </a:r>
            <a:r>
              <a:rPr dirty="0"/>
              <a:t>≥ 2 HF discharges</a:t>
            </a:r>
            <a:r>
              <a:rPr b="0" dirty="0"/>
              <a:t> within </a:t>
            </a:r>
            <a:r>
              <a:rPr dirty="0"/>
              <a:t>6 months</a:t>
            </a:r>
          </a:p>
          <a:p>
            <a:pPr marL="1066800" lvl="2" indent="-152400">
              <a:lnSpc>
                <a:spcPct val="90000"/>
              </a:lnSpc>
              <a:spcBef>
                <a:spcPts val="300"/>
              </a:spcBef>
              <a:defRPr sz="1200"/>
            </a:pPr>
            <a:r>
              <a:rPr dirty="0"/>
              <a:t>OASIS assessment (HHA data set)</a:t>
            </a:r>
          </a:p>
          <a:p>
            <a:pPr marL="1066800" lvl="2" indent="-152400">
              <a:lnSpc>
                <a:spcPct val="90000"/>
              </a:lnSpc>
              <a:spcBef>
                <a:spcPts val="300"/>
              </a:spcBef>
              <a:defRPr sz="1200"/>
            </a:pPr>
            <a:r>
              <a:rPr dirty="0"/>
              <a:t>subsequent death.</a:t>
            </a:r>
          </a:p>
          <a:p>
            <a:pPr marL="657225" lvl="1" indent="-200025">
              <a:lnSpc>
                <a:spcPct val="90000"/>
              </a:lnSpc>
              <a:spcBef>
                <a:spcPts val="300"/>
              </a:spcBef>
              <a:defRPr sz="1400"/>
            </a:pPr>
            <a:r>
              <a:rPr dirty="0"/>
              <a:t>Propensity score-matched sample → “mimic” RCT</a:t>
            </a:r>
          </a:p>
          <a:p>
            <a:pPr marL="249381" indent="-249381">
              <a:lnSpc>
                <a:spcPct val="90000"/>
              </a:lnSpc>
              <a:spcBef>
                <a:spcPts val="300"/>
              </a:spcBef>
              <a:defRPr sz="1600"/>
            </a:pPr>
            <a:r>
              <a:rPr dirty="0"/>
              <a:t>Compared </a:t>
            </a:r>
            <a:r>
              <a:rPr b="1" dirty="0"/>
              <a:t>hospitalizations</a:t>
            </a:r>
            <a:r>
              <a:rPr dirty="0"/>
              <a:t>, </a:t>
            </a:r>
            <a:r>
              <a:rPr b="1" dirty="0"/>
              <a:t>ICU</a:t>
            </a:r>
            <a:r>
              <a:rPr dirty="0"/>
              <a:t> stays, </a:t>
            </a:r>
            <a:r>
              <a:rPr b="1" dirty="0"/>
              <a:t>ED</a:t>
            </a:r>
            <a:r>
              <a:rPr dirty="0"/>
              <a:t> visits</a:t>
            </a:r>
          </a:p>
          <a:p>
            <a:pPr marL="657225" lvl="1" indent="-200025">
              <a:lnSpc>
                <a:spcPct val="90000"/>
              </a:lnSpc>
              <a:spcBef>
                <a:spcPts val="300"/>
              </a:spcBef>
              <a:defRPr sz="1400"/>
            </a:pPr>
            <a:r>
              <a:rPr dirty="0"/>
              <a:t>For those who did and did not enroll in hospice. </a:t>
            </a:r>
          </a:p>
        </p:txBody>
      </p:sp>
      <p:sp>
        <p:nvSpPr>
          <p:cNvPr id="42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67</a:t>
            </a:fld>
            <a:endParaRPr dirty="0"/>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xfrm>
            <a:off x="1485900" y="205978"/>
            <a:ext cx="6172200" cy="857251"/>
          </a:xfrm>
          <a:prstGeom prst="rect">
            <a:avLst/>
          </a:prstGeom>
        </p:spPr>
        <p:txBody>
          <a:bodyPr/>
          <a:lstStyle/>
          <a:p>
            <a:r>
              <a:rPr dirty="0"/>
              <a:t>(4) Results</a:t>
            </a:r>
          </a:p>
        </p:txBody>
      </p:sp>
      <p:sp>
        <p:nvSpPr>
          <p:cNvPr id="432" name="Content Placeholder 2"/>
          <p:cNvSpPr txBox="1">
            <a:spLocks noGrp="1"/>
          </p:cNvSpPr>
          <p:nvPr>
            <p:ph type="body" idx="1"/>
          </p:nvPr>
        </p:nvSpPr>
        <p:spPr>
          <a:xfrm>
            <a:off x="1485900" y="1200149"/>
            <a:ext cx="6172200" cy="3534853"/>
          </a:xfrm>
          <a:prstGeom prst="rect">
            <a:avLst/>
          </a:prstGeom>
        </p:spPr>
        <p:txBody>
          <a:bodyPr/>
          <a:lstStyle/>
          <a:p>
            <a:pPr marL="249381" indent="-249381">
              <a:lnSpc>
                <a:spcPct val="90000"/>
              </a:lnSpc>
              <a:spcBef>
                <a:spcPts val="300"/>
              </a:spcBef>
              <a:defRPr sz="1600" b="1"/>
            </a:pPr>
            <a:r>
              <a:rPr dirty="0"/>
              <a:t>3067</a:t>
            </a:r>
            <a:r>
              <a:rPr b="0" dirty="0"/>
              <a:t> beneficiaries in each group, </a:t>
            </a:r>
            <a:r>
              <a:rPr dirty="0"/>
              <a:t>mean age of 82</a:t>
            </a:r>
          </a:p>
          <a:p>
            <a:pPr marL="249381" indent="-249381">
              <a:lnSpc>
                <a:spcPct val="90000"/>
              </a:lnSpc>
              <a:spcBef>
                <a:spcPts val="300"/>
              </a:spcBef>
              <a:defRPr sz="1600"/>
            </a:pPr>
            <a:r>
              <a:rPr dirty="0"/>
              <a:t>53% female; 15% Black, Asian or Hispanic</a:t>
            </a:r>
          </a:p>
          <a:p>
            <a:pPr marL="657225" lvl="1" indent="-200025">
              <a:lnSpc>
                <a:spcPct val="90000"/>
              </a:lnSpc>
              <a:spcBef>
                <a:spcPts val="300"/>
              </a:spcBef>
              <a:defRPr sz="1400" b="1"/>
            </a:pPr>
            <a:r>
              <a:rPr dirty="0"/>
              <a:t>Objective 1 </a:t>
            </a:r>
            <a:r>
              <a:rPr b="0" dirty="0"/>
              <a:t>(</a:t>
            </a:r>
            <a:r>
              <a:rPr dirty="0"/>
              <a:t>Predictors</a:t>
            </a:r>
            <a:r>
              <a:rPr b="0" dirty="0"/>
              <a:t> of hospice among HF patients):</a:t>
            </a:r>
          </a:p>
          <a:p>
            <a:pPr marL="1066800" lvl="2" indent="-152400">
              <a:lnSpc>
                <a:spcPct val="90000"/>
              </a:lnSpc>
              <a:spcBef>
                <a:spcPts val="300"/>
              </a:spcBef>
              <a:defRPr sz="1200"/>
            </a:pPr>
            <a:r>
              <a:rPr dirty="0"/>
              <a:t>No differences in the characteristics, symptoms burden, or functional status found between groups</a:t>
            </a:r>
          </a:p>
          <a:p>
            <a:pPr marL="657225" lvl="1" indent="-200025">
              <a:lnSpc>
                <a:spcPct val="90000"/>
              </a:lnSpc>
              <a:spcBef>
                <a:spcPts val="300"/>
              </a:spcBef>
              <a:defRPr sz="1400" b="1"/>
            </a:pPr>
            <a:r>
              <a:rPr dirty="0"/>
              <a:t>Objective 2 </a:t>
            </a:r>
            <a:r>
              <a:rPr b="0" dirty="0"/>
              <a:t>(</a:t>
            </a:r>
            <a:r>
              <a:rPr dirty="0"/>
              <a:t>Impact</a:t>
            </a:r>
            <a:r>
              <a:rPr b="0" dirty="0"/>
              <a:t> of hospice admission on utilization of healthcare services)</a:t>
            </a:r>
          </a:p>
          <a:p>
            <a:pPr marL="1066800" lvl="2" indent="-152400">
              <a:lnSpc>
                <a:spcPct val="90000"/>
              </a:lnSpc>
              <a:spcBef>
                <a:spcPts val="300"/>
              </a:spcBef>
              <a:defRPr sz="1200"/>
            </a:pPr>
            <a:r>
              <a:rPr dirty="0"/>
              <a:t>In </a:t>
            </a:r>
            <a:r>
              <a:rPr b="1" dirty="0"/>
              <a:t>6 months after 2</a:t>
            </a:r>
            <a:r>
              <a:rPr b="1" baseline="29000" dirty="0"/>
              <a:t>nd</a:t>
            </a:r>
            <a:r>
              <a:rPr b="1" dirty="0"/>
              <a:t> HF discharge </a:t>
            </a:r>
            <a:r>
              <a:rPr dirty="0"/>
              <a:t>from hospital </a:t>
            </a:r>
          </a:p>
          <a:p>
            <a:pPr marL="1066800" lvl="2" indent="-152400">
              <a:lnSpc>
                <a:spcPct val="90000"/>
              </a:lnSpc>
              <a:spcBef>
                <a:spcPts val="300"/>
              </a:spcBef>
              <a:defRPr sz="1200" b="1"/>
            </a:pPr>
            <a:r>
              <a:rPr dirty="0"/>
              <a:t>Hospice</a:t>
            </a:r>
            <a:r>
              <a:rPr b="0" dirty="0"/>
              <a:t> group had/were: (adj. Marginal Means)</a:t>
            </a:r>
          </a:p>
          <a:p>
            <a:pPr marL="1543050" lvl="3" indent="-171450">
              <a:lnSpc>
                <a:spcPct val="90000"/>
              </a:lnSpc>
              <a:spcBef>
                <a:spcPts val="200"/>
              </a:spcBef>
              <a:defRPr sz="1200"/>
            </a:pPr>
            <a:r>
              <a:rPr dirty="0"/>
              <a:t>Significantly </a:t>
            </a:r>
            <a:r>
              <a:rPr b="1" dirty="0"/>
              <a:t>fewer ED </a:t>
            </a:r>
            <a:r>
              <a:rPr dirty="0"/>
              <a:t>visits </a:t>
            </a:r>
            <a:r>
              <a:rPr b="1" dirty="0"/>
              <a:t>(2.64 vs. 2.82; p = 0.04)</a:t>
            </a:r>
          </a:p>
          <a:p>
            <a:pPr marL="1543050" lvl="3" indent="-171450">
              <a:lnSpc>
                <a:spcPct val="90000"/>
              </a:lnSpc>
              <a:spcBef>
                <a:spcPts val="200"/>
              </a:spcBef>
              <a:defRPr sz="1200" b="1"/>
            </a:pPr>
            <a:r>
              <a:rPr dirty="0"/>
              <a:t>Fewer hospital days (3.90 vs. 4.67; p &lt; 0..001)</a:t>
            </a:r>
          </a:p>
          <a:p>
            <a:pPr marL="1543050" lvl="3" indent="-171450">
              <a:lnSpc>
                <a:spcPct val="90000"/>
              </a:lnSpc>
              <a:spcBef>
                <a:spcPts val="200"/>
              </a:spcBef>
              <a:defRPr sz="1200" b="1"/>
            </a:pPr>
            <a:r>
              <a:rPr dirty="0"/>
              <a:t>Fewer ICU stays (1.25 vs. 1.51; p&lt;0001)</a:t>
            </a:r>
          </a:p>
          <a:p>
            <a:pPr marL="1543050" lvl="3" indent="-171450">
              <a:lnSpc>
                <a:spcPct val="90000"/>
              </a:lnSpc>
              <a:spcBef>
                <a:spcPts val="200"/>
              </a:spcBef>
              <a:defRPr sz="1200"/>
            </a:pPr>
            <a:r>
              <a:rPr dirty="0"/>
              <a:t>Less likely to </a:t>
            </a:r>
            <a:r>
              <a:rPr b="1" dirty="0"/>
              <a:t>die in hospital (3% vs. 56%; p&lt; 0.001)</a:t>
            </a:r>
          </a:p>
          <a:p>
            <a:pPr marL="1543050" lvl="3" indent="-171450">
              <a:lnSpc>
                <a:spcPct val="90000"/>
              </a:lnSpc>
              <a:spcBef>
                <a:spcPts val="200"/>
              </a:spcBef>
              <a:defRPr sz="1200" b="1"/>
            </a:pPr>
            <a:r>
              <a:rPr dirty="0"/>
              <a:t>Had longer median survival (80 d vs 71 d; p=0.004)</a:t>
            </a:r>
          </a:p>
        </p:txBody>
      </p:sp>
      <p:sp>
        <p:nvSpPr>
          <p:cNvPr id="43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68</a:t>
            </a:fld>
            <a:endParaRPr dirty="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itle 1"/>
          <p:cNvSpPr txBox="1">
            <a:spLocks noGrp="1"/>
          </p:cNvSpPr>
          <p:nvPr>
            <p:ph type="title"/>
          </p:nvPr>
        </p:nvSpPr>
        <p:spPr>
          <a:xfrm>
            <a:off x="1485900" y="205978"/>
            <a:ext cx="6172200" cy="857251"/>
          </a:xfrm>
          <a:prstGeom prst="rect">
            <a:avLst/>
          </a:prstGeom>
        </p:spPr>
        <p:txBody>
          <a:bodyPr>
            <a:normAutofit fontScale="90000"/>
          </a:bodyPr>
          <a:lstStyle>
            <a:lvl1pPr>
              <a:defRPr sz="2600"/>
            </a:lvl1pPr>
          </a:lstStyle>
          <a:p>
            <a:r>
              <a:rPr dirty="0"/>
              <a:t>(4) What does this tell us about Sadie’s situation?</a:t>
            </a:r>
          </a:p>
        </p:txBody>
      </p:sp>
      <p:sp>
        <p:nvSpPr>
          <p:cNvPr id="436"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80000"/>
              </a:lnSpc>
              <a:spcBef>
                <a:spcPts val="300"/>
              </a:spcBef>
              <a:defRPr sz="1600"/>
            </a:pPr>
            <a:endParaRPr dirty="0"/>
          </a:p>
          <a:p>
            <a:pPr marL="249381" indent="-249381">
              <a:lnSpc>
                <a:spcPct val="80000"/>
              </a:lnSpc>
              <a:spcBef>
                <a:spcPts val="300"/>
              </a:spcBef>
              <a:defRPr sz="1600"/>
            </a:pPr>
            <a:r>
              <a:rPr dirty="0"/>
              <a:t>No prediction of hospice utilization, based on:</a:t>
            </a:r>
          </a:p>
          <a:p>
            <a:pPr marL="657225" lvl="1" indent="-200025">
              <a:lnSpc>
                <a:spcPct val="80000"/>
              </a:lnSpc>
              <a:spcBef>
                <a:spcPts val="300"/>
              </a:spcBef>
              <a:defRPr sz="1400"/>
            </a:pPr>
            <a:r>
              <a:rPr dirty="0"/>
              <a:t>Symptoms</a:t>
            </a:r>
          </a:p>
          <a:p>
            <a:pPr marL="657225" lvl="1" indent="-200025">
              <a:lnSpc>
                <a:spcPct val="80000"/>
              </a:lnSpc>
              <a:spcBef>
                <a:spcPts val="300"/>
              </a:spcBef>
              <a:defRPr sz="1400"/>
            </a:pPr>
            <a:r>
              <a:rPr dirty="0"/>
              <a:t>Functional status</a:t>
            </a:r>
          </a:p>
          <a:p>
            <a:pPr marL="657225" lvl="1" indent="-200025">
              <a:lnSpc>
                <a:spcPct val="80000"/>
              </a:lnSpc>
              <a:spcBef>
                <a:spcPts val="300"/>
              </a:spcBef>
              <a:defRPr sz="1400"/>
            </a:pPr>
            <a:r>
              <a:rPr dirty="0"/>
              <a:t>Personal characteristics</a:t>
            </a:r>
          </a:p>
          <a:p>
            <a:pPr marL="249381" indent="-249381">
              <a:lnSpc>
                <a:spcPct val="80000"/>
              </a:lnSpc>
              <a:spcBef>
                <a:spcPts val="300"/>
              </a:spcBef>
              <a:defRPr sz="1600"/>
            </a:pPr>
            <a:r>
              <a:rPr dirty="0"/>
              <a:t>BUT, If she were to enroll in hospice after this hospitalization, study suggests:</a:t>
            </a:r>
          </a:p>
          <a:p>
            <a:pPr marL="657225" lvl="1" indent="-200025">
              <a:lnSpc>
                <a:spcPct val="80000"/>
              </a:lnSpc>
              <a:spcBef>
                <a:spcPts val="300"/>
              </a:spcBef>
              <a:defRPr sz="1400"/>
            </a:pPr>
            <a:r>
              <a:rPr dirty="0"/>
              <a:t>Less utilization of healthcare</a:t>
            </a:r>
          </a:p>
          <a:p>
            <a:pPr marL="657225" lvl="1" indent="-200025">
              <a:lnSpc>
                <a:spcPct val="80000"/>
              </a:lnSpc>
              <a:spcBef>
                <a:spcPts val="300"/>
              </a:spcBef>
              <a:defRPr sz="1400"/>
            </a:pPr>
            <a:r>
              <a:rPr dirty="0"/>
              <a:t>Longer survival</a:t>
            </a:r>
          </a:p>
          <a:p>
            <a:pPr marL="657225" lvl="1" indent="-200025">
              <a:lnSpc>
                <a:spcPct val="80000"/>
              </a:lnSpc>
              <a:spcBef>
                <a:spcPts val="300"/>
              </a:spcBef>
              <a:defRPr sz="1400"/>
            </a:pPr>
            <a:r>
              <a:rPr dirty="0"/>
              <a:t>Less likely to die in the hospital</a:t>
            </a:r>
          </a:p>
          <a:p>
            <a:pPr marL="249381" indent="-249381">
              <a:lnSpc>
                <a:spcPct val="80000"/>
              </a:lnSpc>
              <a:spcBef>
                <a:spcPts val="300"/>
              </a:spcBef>
              <a:defRPr sz="1600"/>
            </a:pPr>
            <a:r>
              <a:rPr dirty="0"/>
              <a:t>Note:  Seems to support previous data about cost savings, satisfaction and survival times of hospice patients. </a:t>
            </a:r>
          </a:p>
          <a:p>
            <a:pPr marL="657225" lvl="1" indent="-200025">
              <a:lnSpc>
                <a:spcPct val="80000"/>
              </a:lnSpc>
              <a:spcBef>
                <a:spcPts val="300"/>
              </a:spcBef>
              <a:defRPr sz="1400"/>
            </a:pPr>
            <a:r>
              <a:rPr dirty="0"/>
              <a:t>($2300 savings per hospice bene.)</a:t>
            </a:r>
          </a:p>
        </p:txBody>
      </p:sp>
      <p:sp>
        <p:nvSpPr>
          <p:cNvPr id="43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69</a:t>
            </a:fld>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ethods"/>
          <p:cNvSpPr txBox="1">
            <a:spLocks noGrp="1"/>
          </p:cNvSpPr>
          <p:nvPr>
            <p:ph type="title"/>
          </p:nvPr>
        </p:nvSpPr>
        <p:spPr>
          <a:prstGeom prst="rect">
            <a:avLst/>
          </a:prstGeom>
        </p:spPr>
        <p:txBody>
          <a:bodyPr/>
          <a:lstStyle/>
          <a:p>
            <a:r>
              <a:rPr dirty="0"/>
              <a:t>Methods</a:t>
            </a:r>
          </a:p>
        </p:txBody>
      </p:sp>
      <p:sp>
        <p:nvSpPr>
          <p:cNvPr id="147" name="Single center, placebo-controlled, blinded, randomized trial or ED patients with complaints of nausea or vomiting…"/>
          <p:cNvSpPr txBox="1">
            <a:spLocks noGrp="1"/>
          </p:cNvSpPr>
          <p:nvPr>
            <p:ph type="body" idx="1"/>
          </p:nvPr>
        </p:nvSpPr>
        <p:spPr>
          <a:prstGeom prst="rect">
            <a:avLst/>
          </a:prstGeom>
        </p:spPr>
        <p:txBody>
          <a:bodyPr>
            <a:normAutofit lnSpcReduction="10000"/>
          </a:bodyPr>
          <a:lstStyle/>
          <a:p>
            <a:pPr marL="291465" indent="-291465" defTabSz="388620">
              <a:spcBef>
                <a:spcPts val="400"/>
              </a:spcBef>
              <a:defRPr sz="2040"/>
            </a:pPr>
            <a:r>
              <a:rPr dirty="0"/>
              <a:t>Single center, placebo-controlled, blinded, randomized trial or ED patients with complaints of nausea or vomiting</a:t>
            </a:r>
          </a:p>
          <a:p>
            <a:pPr marL="291465" indent="-291465" defTabSz="388620">
              <a:spcBef>
                <a:spcPts val="400"/>
              </a:spcBef>
              <a:defRPr sz="2040"/>
            </a:pPr>
            <a:r>
              <a:rPr dirty="0"/>
              <a:t>Randomized participants:  208 - 61 (excluded) = </a:t>
            </a:r>
            <a:r>
              <a:rPr b="1" dirty="0"/>
              <a:t>122</a:t>
            </a:r>
            <a:r>
              <a:rPr dirty="0"/>
              <a:t> (2 withdrew)</a:t>
            </a:r>
          </a:p>
          <a:p>
            <a:pPr marL="291465" indent="-291465" defTabSz="388620">
              <a:spcBef>
                <a:spcPts val="400"/>
              </a:spcBef>
              <a:defRPr sz="2040"/>
            </a:pPr>
            <a:r>
              <a:rPr dirty="0"/>
              <a:t>3 Arms</a:t>
            </a:r>
          </a:p>
          <a:p>
            <a:pPr marL="680085" lvl="1" indent="-291465" defTabSz="388620">
              <a:spcBef>
                <a:spcPts val="400"/>
              </a:spcBef>
              <a:buChar char="•"/>
              <a:defRPr sz="2040"/>
            </a:pPr>
            <a:r>
              <a:rPr dirty="0"/>
              <a:t>Inhaled isopropyl alcohol + oral ondansetron 4mg   (40 patients)</a:t>
            </a:r>
          </a:p>
          <a:p>
            <a:pPr marL="680085" lvl="1" indent="-291465" defTabSz="388620">
              <a:spcBef>
                <a:spcPts val="400"/>
              </a:spcBef>
              <a:buChar char="•"/>
              <a:defRPr sz="2040"/>
            </a:pPr>
            <a:r>
              <a:rPr dirty="0"/>
              <a:t>Inhaled isopropyl alcohol + oral placebo   (40 patients)</a:t>
            </a:r>
          </a:p>
          <a:p>
            <a:pPr marL="680085" lvl="1" indent="-291465" defTabSz="388620">
              <a:spcBef>
                <a:spcPts val="400"/>
              </a:spcBef>
              <a:buChar char="•"/>
              <a:defRPr sz="2040"/>
            </a:pPr>
            <a:r>
              <a:rPr dirty="0"/>
              <a:t>Saline placebo + oral ondansetron 4mg    (40 patients)</a:t>
            </a:r>
          </a:p>
          <a:p>
            <a:pPr marL="291465" indent="-291465" defTabSz="388620">
              <a:spcBef>
                <a:spcPts val="400"/>
              </a:spcBef>
              <a:defRPr sz="2040"/>
            </a:pPr>
            <a:r>
              <a:rPr dirty="0"/>
              <a:t>Measured: change in nausea from baseline to 30 min. on 0-100mm VAS (visual analog scale)</a:t>
            </a:r>
          </a:p>
        </p:txBody>
      </p:sp>
      <p:sp>
        <p:nvSpPr>
          <p:cNvPr id="148"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dirty="0"/>
          </a:p>
        </p:txBody>
      </p:sp>
      <p:sp>
        <p:nvSpPr>
          <p:cNvPr id="149" name="April et al., “Aromatherapy Versus Oral Ondansetron for Antiemetic Therapy Among  Adult Emergency Department Patients: A Randomized Controlled Trial”. Annals of Emergency Medicine. Volume 72. Issue 2 (2018): 184-193."/>
          <p:cNvSpPr txBox="1"/>
          <p:nvPr/>
        </p:nvSpPr>
        <p:spPr>
          <a:xfrm>
            <a:off x="538405" y="4314119"/>
            <a:ext cx="708001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April et al.,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itle 1"/>
          <p:cNvSpPr txBox="1">
            <a:spLocks noGrp="1"/>
          </p:cNvSpPr>
          <p:nvPr>
            <p:ph type="title"/>
          </p:nvPr>
        </p:nvSpPr>
        <p:spPr>
          <a:xfrm>
            <a:off x="1485900" y="205978"/>
            <a:ext cx="6172200" cy="857251"/>
          </a:xfrm>
          <a:prstGeom prst="rect">
            <a:avLst/>
          </a:prstGeom>
        </p:spPr>
        <p:txBody>
          <a:bodyPr>
            <a:normAutofit fontScale="90000"/>
          </a:bodyPr>
          <a:lstStyle>
            <a:lvl1pPr>
              <a:defRPr sz="2600"/>
            </a:lvl1pPr>
          </a:lstStyle>
          <a:p>
            <a:r>
              <a:rPr dirty="0"/>
              <a:t>(5) Complementary &amp; Alternative Medicine in Hospice/Palliative Care</a:t>
            </a:r>
          </a:p>
        </p:txBody>
      </p:sp>
      <p:sp>
        <p:nvSpPr>
          <p:cNvPr id="440" name="Content Placeholder 2"/>
          <p:cNvSpPr txBox="1">
            <a:spLocks noGrp="1"/>
          </p:cNvSpPr>
          <p:nvPr>
            <p:ph type="body" idx="1"/>
          </p:nvPr>
        </p:nvSpPr>
        <p:spPr>
          <a:xfrm>
            <a:off x="1485900" y="1200150"/>
            <a:ext cx="6172200" cy="3320167"/>
          </a:xfrm>
          <a:prstGeom prst="rect">
            <a:avLst/>
          </a:prstGeom>
        </p:spPr>
        <p:txBody>
          <a:bodyPr/>
          <a:lstStyle/>
          <a:p>
            <a:pPr marL="228600" indent="-228600">
              <a:lnSpc>
                <a:spcPct val="90000"/>
              </a:lnSpc>
              <a:spcBef>
                <a:spcPts val="300"/>
              </a:spcBef>
              <a:defRPr sz="1200"/>
            </a:pPr>
            <a:r>
              <a:rPr dirty="0"/>
              <a:t>Rita is a 76 yo WF, a second-time retiree from teaching (for 5 years), who has been experiencing a myriad of new symptoms for the past few months, including, nausea, fatigue, myalgias, chronic cough, sweats, dysthymia and some worsening generalized pain.  </a:t>
            </a:r>
          </a:p>
          <a:p>
            <a:pPr marL="228600" indent="-228600">
              <a:lnSpc>
                <a:spcPct val="90000"/>
              </a:lnSpc>
              <a:spcBef>
                <a:spcPts val="300"/>
              </a:spcBef>
              <a:defRPr sz="1200"/>
            </a:pPr>
            <a:r>
              <a:rPr dirty="0"/>
              <a:t>This has been preventing her from meeting her volunteer obligations (which are demanding), as well as causing her to withdraw from her water aerobics class.  </a:t>
            </a:r>
          </a:p>
          <a:p>
            <a:pPr marL="228600" indent="-228600">
              <a:lnSpc>
                <a:spcPct val="90000"/>
              </a:lnSpc>
              <a:spcBef>
                <a:spcPts val="300"/>
              </a:spcBef>
              <a:defRPr sz="1200"/>
            </a:pPr>
            <a:r>
              <a:rPr dirty="0"/>
              <a:t>She presented to her physician (whom she hasn’t seen for several years) after discovering  a lump in her axilla.  Examination revealed several other “lumps”, which she had thought were insignificant.   She reluctantly agrees to testing which reveals some widely distributed adenopathy.  </a:t>
            </a:r>
          </a:p>
          <a:p>
            <a:pPr marL="228600" indent="-228600">
              <a:lnSpc>
                <a:spcPct val="90000"/>
              </a:lnSpc>
              <a:spcBef>
                <a:spcPts val="300"/>
              </a:spcBef>
              <a:defRPr sz="1200"/>
            </a:pPr>
            <a:r>
              <a:rPr dirty="0"/>
              <a:t>Biopsy, again obtained with reluctance, reveals follicular lymphoma.  She decides to defer decisions regarding treatment plan until she can consult with her friends and family. She does, however, ask her physician about the success of pharmacologic therapy versus alternative therapies (such as aromatherapy, massage, and reiki), for relief of her multiple symptoms.</a:t>
            </a:r>
          </a:p>
        </p:txBody>
      </p:sp>
      <p:sp>
        <p:nvSpPr>
          <p:cNvPr id="44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70</a:t>
            </a:fld>
            <a:endParaRPr dirty="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1"/>
          <p:cNvSpPr txBox="1">
            <a:spLocks noGrp="1"/>
          </p:cNvSpPr>
          <p:nvPr>
            <p:ph type="title"/>
          </p:nvPr>
        </p:nvSpPr>
        <p:spPr>
          <a:xfrm>
            <a:off x="1485900" y="205978"/>
            <a:ext cx="6172200" cy="857251"/>
          </a:xfrm>
          <a:prstGeom prst="rect">
            <a:avLst/>
          </a:prstGeom>
        </p:spPr>
        <p:txBody>
          <a:bodyPr/>
          <a:lstStyle/>
          <a:p>
            <a:r>
              <a:rPr dirty="0"/>
              <a:t>(5) About the Review</a:t>
            </a:r>
          </a:p>
        </p:txBody>
      </p:sp>
      <p:sp>
        <p:nvSpPr>
          <p:cNvPr id="444" name="Content Placeholder 2"/>
          <p:cNvSpPr txBox="1">
            <a:spLocks noGrp="1"/>
          </p:cNvSpPr>
          <p:nvPr>
            <p:ph type="body" idx="1"/>
          </p:nvPr>
        </p:nvSpPr>
        <p:spPr>
          <a:xfrm>
            <a:off x="1485900" y="1063227"/>
            <a:ext cx="6172200" cy="3630031"/>
          </a:xfrm>
          <a:prstGeom prst="rect">
            <a:avLst/>
          </a:prstGeom>
        </p:spPr>
        <p:txBody>
          <a:bodyPr/>
          <a:lstStyle/>
          <a:p>
            <a:pPr>
              <a:lnSpc>
                <a:spcPct val="80000"/>
              </a:lnSpc>
              <a:spcBef>
                <a:spcPts val="200"/>
              </a:spcBef>
              <a:defRPr sz="1200"/>
            </a:pPr>
            <a:r>
              <a:rPr dirty="0"/>
              <a:t>Systematic review conducted in accordance with </a:t>
            </a:r>
            <a:r>
              <a:rPr b="1" dirty="0"/>
              <a:t>PRISMA</a:t>
            </a:r>
            <a:endParaRPr sz="1100" dirty="0"/>
          </a:p>
          <a:p>
            <a:pPr marL="655026" lvl="1" indent="-197826">
              <a:lnSpc>
                <a:spcPct val="80000"/>
              </a:lnSpc>
              <a:spcBef>
                <a:spcPts val="200"/>
              </a:spcBef>
              <a:defRPr sz="900"/>
            </a:pPr>
            <a:r>
              <a:rPr dirty="0"/>
              <a:t>Preferred Reporting Items for Systematic Reviews and Meta-Analyses</a:t>
            </a:r>
          </a:p>
          <a:p>
            <a:pPr marL="666750" lvl="1" indent="-209550">
              <a:lnSpc>
                <a:spcPct val="80000"/>
              </a:lnSpc>
              <a:spcBef>
                <a:spcPts val="200"/>
              </a:spcBef>
              <a:defRPr sz="1100"/>
            </a:pPr>
            <a:r>
              <a:rPr dirty="0"/>
              <a:t>Evidence-based </a:t>
            </a:r>
            <a:r>
              <a:rPr sz="900" dirty="0"/>
              <a:t> minimum set of items for reporting in systematic reviews and meta-analyses</a:t>
            </a:r>
          </a:p>
          <a:p>
            <a:pPr>
              <a:lnSpc>
                <a:spcPct val="80000"/>
              </a:lnSpc>
              <a:spcBef>
                <a:spcPts val="200"/>
              </a:spcBef>
              <a:defRPr sz="1200"/>
            </a:pPr>
            <a:r>
              <a:rPr dirty="0"/>
              <a:t>Lit search in 4 databases:  </a:t>
            </a:r>
            <a:r>
              <a:rPr b="1" dirty="0"/>
              <a:t>MEDLINE</a:t>
            </a:r>
            <a:r>
              <a:rPr dirty="0"/>
              <a:t> (through PubMed), Cumulative Index to Nursing and Allied Health Literature (</a:t>
            </a:r>
            <a:r>
              <a:rPr b="1" dirty="0"/>
              <a:t>CI-NAHL</a:t>
            </a:r>
            <a:r>
              <a:rPr dirty="0"/>
              <a:t>), </a:t>
            </a:r>
            <a:r>
              <a:rPr b="1" dirty="0"/>
              <a:t>PsycINFO</a:t>
            </a:r>
            <a:r>
              <a:rPr dirty="0"/>
              <a:t>, and </a:t>
            </a:r>
            <a:r>
              <a:rPr b="1" dirty="0"/>
              <a:t>Embase</a:t>
            </a:r>
            <a:endParaRPr sz="1800" b="1" dirty="0"/>
          </a:p>
          <a:p>
            <a:pPr marL="655026" lvl="1" indent="-197826">
              <a:lnSpc>
                <a:spcPct val="80000"/>
              </a:lnSpc>
              <a:spcBef>
                <a:spcPts val="200"/>
              </a:spcBef>
              <a:defRPr sz="900"/>
            </a:pPr>
            <a:r>
              <a:rPr dirty="0"/>
              <a:t>Each database has specific preferred terminology</a:t>
            </a:r>
          </a:p>
          <a:p>
            <a:pPr>
              <a:lnSpc>
                <a:spcPct val="80000"/>
              </a:lnSpc>
              <a:spcBef>
                <a:spcPts val="200"/>
              </a:spcBef>
              <a:defRPr sz="1200"/>
            </a:pPr>
            <a:r>
              <a:rPr dirty="0"/>
              <a:t>Studies that assessed efficacy of </a:t>
            </a:r>
            <a:r>
              <a:rPr b="1" dirty="0"/>
              <a:t>CAM</a:t>
            </a:r>
            <a:r>
              <a:rPr dirty="0"/>
              <a:t> therapy in a </a:t>
            </a:r>
            <a:r>
              <a:rPr b="1" dirty="0"/>
              <a:t>PC or hospice setting</a:t>
            </a:r>
            <a:endParaRPr sz="1100" dirty="0"/>
          </a:p>
          <a:p>
            <a:pPr>
              <a:lnSpc>
                <a:spcPct val="80000"/>
              </a:lnSpc>
              <a:spcBef>
                <a:spcPts val="200"/>
              </a:spcBef>
              <a:defRPr sz="1200"/>
            </a:pPr>
            <a:r>
              <a:rPr dirty="0"/>
              <a:t>Search details:</a:t>
            </a:r>
            <a:endParaRPr sz="1100" dirty="0"/>
          </a:p>
          <a:p>
            <a:pPr marL="655026" lvl="1" indent="-197826">
              <a:lnSpc>
                <a:spcPct val="80000"/>
              </a:lnSpc>
              <a:spcBef>
                <a:spcPts val="200"/>
              </a:spcBef>
              <a:defRPr sz="900" b="1"/>
            </a:pPr>
            <a:r>
              <a:rPr dirty="0"/>
              <a:t>Initial</a:t>
            </a:r>
            <a:r>
              <a:rPr b="0" dirty="0"/>
              <a:t> search – focused on </a:t>
            </a:r>
            <a:r>
              <a:rPr dirty="0"/>
              <a:t>common symptoms</a:t>
            </a:r>
          </a:p>
          <a:p>
            <a:pPr marL="1085850" lvl="2" indent="-171450">
              <a:lnSpc>
                <a:spcPct val="80000"/>
              </a:lnSpc>
              <a:spcBef>
                <a:spcPts val="200"/>
              </a:spcBef>
              <a:defRPr sz="900"/>
            </a:pPr>
            <a:r>
              <a:rPr dirty="0"/>
              <a:t>Base terms – (1) “complementary medicine, (2) “palliative care”, (3) “hospice care”…. And a fourth term:</a:t>
            </a:r>
          </a:p>
          <a:p>
            <a:pPr marL="1537854" lvl="3" indent="-166254">
              <a:lnSpc>
                <a:spcPct val="80000"/>
              </a:lnSpc>
              <a:spcBef>
                <a:spcPts val="100"/>
              </a:spcBef>
              <a:defRPr sz="800" b="1"/>
            </a:pPr>
            <a:r>
              <a:rPr dirty="0"/>
              <a:t>Pain, nausea, vomiting, anxiety, cough, fatigue, insomnia, dyspnea</a:t>
            </a:r>
          </a:p>
          <a:p>
            <a:pPr marL="1537854" lvl="3" indent="-166254">
              <a:lnSpc>
                <a:spcPct val="80000"/>
              </a:lnSpc>
              <a:spcBef>
                <a:spcPts val="100"/>
              </a:spcBef>
              <a:defRPr sz="800"/>
            </a:pPr>
            <a:r>
              <a:rPr dirty="0"/>
              <a:t>Felt to be commonly reported by patients receiving palliative care, and the majority of patients diagnosed with cancer.</a:t>
            </a:r>
          </a:p>
          <a:p>
            <a:pPr marL="1537854" lvl="3" indent="-166254">
              <a:lnSpc>
                <a:spcPct val="80000"/>
              </a:lnSpc>
              <a:spcBef>
                <a:spcPts val="100"/>
              </a:spcBef>
              <a:defRPr sz="800"/>
            </a:pPr>
            <a:r>
              <a:rPr dirty="0"/>
              <a:t>Filters for study types, date range, and English language applied</a:t>
            </a:r>
          </a:p>
          <a:p>
            <a:pPr marL="655026" lvl="1" indent="-197826">
              <a:lnSpc>
                <a:spcPct val="80000"/>
              </a:lnSpc>
              <a:spcBef>
                <a:spcPts val="200"/>
              </a:spcBef>
              <a:defRPr sz="900" b="1"/>
            </a:pPr>
            <a:r>
              <a:rPr dirty="0"/>
              <a:t>Second</a:t>
            </a:r>
            <a:r>
              <a:rPr b="0" dirty="0"/>
              <a:t> search – focused on </a:t>
            </a:r>
            <a:r>
              <a:rPr dirty="0"/>
              <a:t>CAM and QOL at EOL</a:t>
            </a:r>
          </a:p>
          <a:p>
            <a:pPr marL="1085850" lvl="2" indent="-171450">
              <a:lnSpc>
                <a:spcPct val="80000"/>
              </a:lnSpc>
              <a:spcBef>
                <a:spcPts val="200"/>
              </a:spcBef>
              <a:defRPr sz="900"/>
            </a:pPr>
            <a:r>
              <a:rPr dirty="0"/>
              <a:t>To include multiple symptoms and overall aspects of a patient’s life. Also included the same 3 base terms, and a fourth term:</a:t>
            </a:r>
          </a:p>
          <a:p>
            <a:pPr marL="1537854" lvl="3" indent="-166254">
              <a:lnSpc>
                <a:spcPct val="80000"/>
              </a:lnSpc>
              <a:spcBef>
                <a:spcPts val="100"/>
              </a:spcBef>
              <a:defRPr sz="800" b="1"/>
            </a:pPr>
            <a:r>
              <a:rPr dirty="0"/>
              <a:t>“Quality of Life”</a:t>
            </a:r>
          </a:p>
          <a:p>
            <a:pPr marL="1537854" lvl="3" indent="-166254">
              <a:lnSpc>
                <a:spcPct val="80000"/>
              </a:lnSpc>
              <a:spcBef>
                <a:spcPts val="100"/>
              </a:spcBef>
              <a:defRPr sz="800"/>
            </a:pPr>
            <a:r>
              <a:rPr dirty="0"/>
              <a:t>Filters applied</a:t>
            </a:r>
          </a:p>
          <a:p>
            <a:pPr marL="655026" lvl="1" indent="-197826">
              <a:lnSpc>
                <a:spcPct val="80000"/>
              </a:lnSpc>
              <a:spcBef>
                <a:spcPts val="200"/>
              </a:spcBef>
              <a:defRPr sz="900" b="1"/>
            </a:pPr>
            <a:r>
              <a:rPr dirty="0"/>
              <a:t>Third</a:t>
            </a:r>
            <a:r>
              <a:rPr b="0" dirty="0"/>
              <a:t> search – Same search terms and filters for date range and English language</a:t>
            </a:r>
          </a:p>
          <a:p>
            <a:pPr marL="1085850" lvl="2" indent="-171450">
              <a:lnSpc>
                <a:spcPct val="80000"/>
              </a:lnSpc>
              <a:spcBef>
                <a:spcPts val="200"/>
              </a:spcBef>
              <a:defRPr sz="900"/>
            </a:pPr>
            <a:r>
              <a:rPr dirty="0"/>
              <a:t>However, filtered for </a:t>
            </a:r>
            <a:r>
              <a:rPr b="1" dirty="0"/>
              <a:t>systematic reviews</a:t>
            </a:r>
            <a:r>
              <a:rPr dirty="0"/>
              <a:t>, rather than controlled trials.</a:t>
            </a:r>
          </a:p>
        </p:txBody>
      </p:sp>
      <p:sp>
        <p:nvSpPr>
          <p:cNvPr id="44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71</a:t>
            </a:fld>
            <a:endParaRPr dirty="0"/>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itle 1"/>
          <p:cNvSpPr txBox="1">
            <a:spLocks noGrp="1"/>
          </p:cNvSpPr>
          <p:nvPr>
            <p:ph type="title"/>
          </p:nvPr>
        </p:nvSpPr>
        <p:spPr>
          <a:xfrm>
            <a:off x="1485900" y="205978"/>
            <a:ext cx="6172200" cy="857251"/>
          </a:xfrm>
          <a:prstGeom prst="rect">
            <a:avLst/>
          </a:prstGeom>
        </p:spPr>
        <p:txBody>
          <a:bodyPr/>
          <a:lstStyle/>
          <a:p>
            <a:r>
              <a:rPr dirty="0"/>
              <a:t>(5) Results</a:t>
            </a:r>
          </a:p>
        </p:txBody>
      </p:sp>
      <p:sp>
        <p:nvSpPr>
          <p:cNvPr id="448" name="Content Placeholder 2"/>
          <p:cNvSpPr txBox="1">
            <a:spLocks noGrp="1"/>
          </p:cNvSpPr>
          <p:nvPr>
            <p:ph type="body" idx="1"/>
          </p:nvPr>
        </p:nvSpPr>
        <p:spPr>
          <a:xfrm>
            <a:off x="1485900" y="1200150"/>
            <a:ext cx="6172200" cy="3211930"/>
          </a:xfrm>
          <a:prstGeom prst="rect">
            <a:avLst/>
          </a:prstGeom>
        </p:spPr>
        <p:txBody>
          <a:bodyPr/>
          <a:lstStyle/>
          <a:p>
            <a:pPr marL="251459" indent="-251459">
              <a:lnSpc>
                <a:spcPct val="80000"/>
              </a:lnSpc>
              <a:spcBef>
                <a:spcPts val="200"/>
              </a:spcBef>
              <a:defRPr sz="1100" b="1"/>
            </a:pPr>
            <a:r>
              <a:rPr dirty="0"/>
              <a:t>17 studies</a:t>
            </a:r>
            <a:r>
              <a:rPr b="0" dirty="0"/>
              <a:t> (out of 4682) merited </a:t>
            </a:r>
            <a:r>
              <a:rPr dirty="0"/>
              <a:t>further evaluation</a:t>
            </a:r>
            <a:r>
              <a:rPr b="0" dirty="0"/>
              <a:t>.</a:t>
            </a:r>
          </a:p>
          <a:p>
            <a:pPr marL="666750" lvl="1" indent="-209550">
              <a:lnSpc>
                <a:spcPct val="80000"/>
              </a:lnSpc>
              <a:spcBef>
                <a:spcPts val="200"/>
              </a:spcBef>
              <a:defRPr sz="1100"/>
            </a:pPr>
            <a:r>
              <a:rPr dirty="0"/>
              <a:t>Symptoms that </a:t>
            </a:r>
            <a:r>
              <a:rPr b="1" dirty="0"/>
              <a:t>met inclusion </a:t>
            </a:r>
            <a:r>
              <a:rPr dirty="0"/>
              <a:t>criteria:  </a:t>
            </a:r>
            <a:r>
              <a:rPr b="1" dirty="0"/>
              <a:t>pain, nausea, vomiting, dyspnea, anxiety, depression and QOL.</a:t>
            </a:r>
            <a:endParaRPr sz="900" dirty="0"/>
          </a:p>
          <a:p>
            <a:pPr marL="666750" lvl="1" indent="-209550">
              <a:lnSpc>
                <a:spcPct val="80000"/>
              </a:lnSpc>
              <a:spcBef>
                <a:spcPts val="200"/>
              </a:spcBef>
              <a:defRPr sz="1100" b="1"/>
            </a:pPr>
            <a:r>
              <a:rPr dirty="0"/>
              <a:t>Therapies</a:t>
            </a:r>
            <a:r>
              <a:rPr b="0" dirty="0"/>
              <a:t> included:  </a:t>
            </a:r>
            <a:r>
              <a:rPr dirty="0"/>
              <a:t>acupressure, acupuncture, aromatherapy massage, breathing, hypnotherapy, massage, medication, music therapy, reflexology, reiki.</a:t>
            </a:r>
            <a:endParaRPr sz="900" dirty="0"/>
          </a:p>
          <a:p>
            <a:pPr marL="666750" lvl="1" indent="-209550">
              <a:lnSpc>
                <a:spcPct val="80000"/>
              </a:lnSpc>
              <a:spcBef>
                <a:spcPts val="200"/>
              </a:spcBef>
              <a:defRPr sz="1100"/>
            </a:pPr>
            <a:r>
              <a:rPr dirty="0"/>
              <a:t>Many studies found </a:t>
            </a:r>
            <a:r>
              <a:rPr b="1" dirty="0"/>
              <a:t>short-term benefit</a:t>
            </a:r>
            <a:r>
              <a:rPr dirty="0"/>
              <a:t> in symptom with CAM.. </a:t>
            </a:r>
            <a:r>
              <a:rPr b="1" dirty="0"/>
              <a:t>but sig. benefit not found between groups.  </a:t>
            </a:r>
            <a:endParaRPr sz="900" dirty="0"/>
          </a:p>
          <a:p>
            <a:pPr marL="1085850" lvl="2" indent="-171450">
              <a:lnSpc>
                <a:spcPct val="80000"/>
              </a:lnSpc>
              <a:spcBef>
                <a:spcPts val="200"/>
              </a:spcBef>
              <a:defRPr sz="900" b="1"/>
            </a:pPr>
            <a:r>
              <a:rPr dirty="0"/>
              <a:t>Acupressure</a:t>
            </a:r>
            <a:r>
              <a:rPr b="0" dirty="0"/>
              <a:t> → (1 study / 3 days) acupressure wristbands may be considered as an adjunct for PC patients with N/V</a:t>
            </a:r>
          </a:p>
          <a:p>
            <a:pPr marL="1537854" lvl="3" indent="-166254">
              <a:lnSpc>
                <a:spcPct val="80000"/>
              </a:lnSpc>
              <a:spcBef>
                <a:spcPts val="100"/>
              </a:spcBef>
              <a:defRPr sz="800"/>
            </a:pPr>
            <a:r>
              <a:rPr dirty="0"/>
              <a:t>Patients with </a:t>
            </a:r>
            <a:r>
              <a:rPr b="1" dirty="0"/>
              <a:t>terminal cancer</a:t>
            </a:r>
          </a:p>
          <a:p>
            <a:pPr marL="1085850" lvl="2" indent="-171450">
              <a:lnSpc>
                <a:spcPct val="80000"/>
              </a:lnSpc>
              <a:spcBef>
                <a:spcPts val="200"/>
              </a:spcBef>
              <a:defRPr sz="900" b="1"/>
            </a:pPr>
            <a:r>
              <a:rPr dirty="0"/>
              <a:t>Acupuncture</a:t>
            </a:r>
            <a:r>
              <a:rPr b="0" dirty="0"/>
              <a:t> → (4 studies / 4 weeks) Improved symptoms immediately after each session, but symptoms scores (ESAS) increased by 6-week follow up</a:t>
            </a:r>
          </a:p>
          <a:p>
            <a:pPr marL="1537854" lvl="3" indent="-166254">
              <a:lnSpc>
                <a:spcPct val="80000"/>
              </a:lnSpc>
              <a:spcBef>
                <a:spcPts val="100"/>
              </a:spcBef>
              <a:defRPr sz="800"/>
            </a:pPr>
            <a:r>
              <a:rPr dirty="0"/>
              <a:t>Pain, nausea, depression, anxiety, sob, etc.</a:t>
            </a:r>
          </a:p>
          <a:p>
            <a:pPr marL="1537854" lvl="3" indent="-166254">
              <a:lnSpc>
                <a:spcPct val="80000"/>
              </a:lnSpc>
              <a:spcBef>
                <a:spcPts val="100"/>
              </a:spcBef>
              <a:defRPr sz="800"/>
            </a:pPr>
            <a:r>
              <a:rPr dirty="0"/>
              <a:t>Studies in </a:t>
            </a:r>
            <a:r>
              <a:rPr b="1" dirty="0"/>
              <a:t>advanced or incurable cancer </a:t>
            </a:r>
            <a:r>
              <a:rPr dirty="0"/>
              <a:t>patients</a:t>
            </a:r>
          </a:p>
          <a:p>
            <a:pPr marL="1085850" lvl="2" indent="-171450">
              <a:lnSpc>
                <a:spcPct val="80000"/>
              </a:lnSpc>
              <a:spcBef>
                <a:spcPts val="200"/>
              </a:spcBef>
              <a:defRPr sz="900" b="1"/>
            </a:pPr>
            <a:r>
              <a:rPr dirty="0"/>
              <a:t>Breathing</a:t>
            </a:r>
            <a:r>
              <a:rPr b="0" dirty="0"/>
              <a:t> → (1 study/ 4 weeks) – 1 vs 3 breathing sessions, involving: breathing training, anxiety management, relaxation, pacing or prioritization.</a:t>
            </a:r>
          </a:p>
          <a:p>
            <a:pPr marL="1537854" lvl="3" indent="-166254">
              <a:lnSpc>
                <a:spcPct val="80000"/>
              </a:lnSpc>
              <a:spcBef>
                <a:spcPts val="100"/>
              </a:spcBef>
              <a:defRPr sz="800"/>
            </a:pPr>
            <a:r>
              <a:rPr dirty="0"/>
              <a:t>124 patients with </a:t>
            </a:r>
            <a:r>
              <a:rPr b="1" dirty="0"/>
              <a:t>intrathoracic malignancy </a:t>
            </a:r>
            <a:r>
              <a:rPr dirty="0"/>
              <a:t>and </a:t>
            </a:r>
            <a:r>
              <a:rPr b="1" dirty="0"/>
              <a:t>breathlessness</a:t>
            </a:r>
          </a:p>
          <a:p>
            <a:pPr marL="1537854" lvl="3" indent="-166254">
              <a:lnSpc>
                <a:spcPct val="80000"/>
              </a:lnSpc>
              <a:spcBef>
                <a:spcPts val="100"/>
              </a:spcBef>
              <a:defRPr sz="800"/>
            </a:pPr>
            <a:r>
              <a:rPr dirty="0"/>
              <a:t>Improvement on “worst breathlessness score”, but no differences b/t arms</a:t>
            </a:r>
          </a:p>
          <a:p>
            <a:pPr marL="1085850" lvl="2" indent="-171450">
              <a:lnSpc>
                <a:spcPct val="80000"/>
              </a:lnSpc>
              <a:spcBef>
                <a:spcPts val="200"/>
              </a:spcBef>
              <a:defRPr sz="900" b="1"/>
            </a:pPr>
            <a:r>
              <a:rPr dirty="0"/>
              <a:t>Hypnotherapy</a:t>
            </a:r>
            <a:r>
              <a:rPr b="0" dirty="0"/>
              <a:t> → (2 studies//8 weeks/4 weeks) - patients with </a:t>
            </a:r>
            <a:r>
              <a:rPr dirty="0"/>
              <a:t>cancer/advanced cancer</a:t>
            </a:r>
          </a:p>
          <a:p>
            <a:pPr marL="1537854" lvl="3" indent="-166254">
              <a:lnSpc>
                <a:spcPct val="80000"/>
              </a:lnSpc>
              <a:spcBef>
                <a:spcPts val="100"/>
              </a:spcBef>
              <a:defRPr sz="800"/>
            </a:pPr>
            <a:r>
              <a:rPr dirty="0"/>
              <a:t>No reduction in pain (if pain is primary symptom) – in the small study (11 patients)</a:t>
            </a:r>
          </a:p>
          <a:p>
            <a:pPr marL="1537854" lvl="3" indent="-166254">
              <a:lnSpc>
                <a:spcPct val="80000"/>
              </a:lnSpc>
              <a:spcBef>
                <a:spcPts val="100"/>
              </a:spcBef>
              <a:defRPr sz="800"/>
            </a:pPr>
            <a:r>
              <a:rPr dirty="0"/>
              <a:t>Other study (50 pt) – anxiety and depression scores decreased; psychological distress, physical distress, and activity levels improved.</a:t>
            </a:r>
          </a:p>
        </p:txBody>
      </p:sp>
      <p:sp>
        <p:nvSpPr>
          <p:cNvPr id="44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72</a:t>
            </a:fld>
            <a:endParaRPr dirty="0"/>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itle 1"/>
          <p:cNvSpPr txBox="1">
            <a:spLocks noGrp="1"/>
          </p:cNvSpPr>
          <p:nvPr>
            <p:ph type="title"/>
          </p:nvPr>
        </p:nvSpPr>
        <p:spPr>
          <a:xfrm>
            <a:off x="1485900" y="205978"/>
            <a:ext cx="6172200" cy="857251"/>
          </a:xfrm>
          <a:prstGeom prst="rect">
            <a:avLst/>
          </a:prstGeom>
        </p:spPr>
        <p:txBody>
          <a:bodyPr/>
          <a:lstStyle/>
          <a:p>
            <a:r>
              <a:rPr dirty="0"/>
              <a:t>(5) Results – cont’d</a:t>
            </a:r>
          </a:p>
        </p:txBody>
      </p:sp>
      <p:sp>
        <p:nvSpPr>
          <p:cNvPr id="452" name="Content Placeholder 2"/>
          <p:cNvSpPr txBox="1">
            <a:spLocks noGrp="1"/>
          </p:cNvSpPr>
          <p:nvPr>
            <p:ph type="body" idx="1"/>
          </p:nvPr>
        </p:nvSpPr>
        <p:spPr>
          <a:xfrm>
            <a:off x="1485900" y="1200150"/>
            <a:ext cx="6172200" cy="3600450"/>
          </a:xfrm>
          <a:prstGeom prst="rect">
            <a:avLst/>
          </a:prstGeom>
        </p:spPr>
        <p:txBody>
          <a:bodyPr/>
          <a:lstStyle/>
          <a:p>
            <a:pPr marL="249381" indent="-249381">
              <a:lnSpc>
                <a:spcPct val="80000"/>
              </a:lnSpc>
              <a:spcBef>
                <a:spcPts val="100"/>
              </a:spcBef>
              <a:defRPr sz="800" b="1"/>
            </a:pPr>
            <a:r>
              <a:rPr dirty="0"/>
              <a:t>Massage Therapy</a:t>
            </a:r>
            <a:r>
              <a:rPr b="0" dirty="0"/>
              <a:t> → (3 studies / 2 or 3 weeks)</a:t>
            </a:r>
            <a:endParaRPr sz="1400" dirty="0"/>
          </a:p>
          <a:p>
            <a:pPr marL="665018" lvl="1" indent="-207818">
              <a:lnSpc>
                <a:spcPct val="80000"/>
              </a:lnSpc>
              <a:spcBef>
                <a:spcPts val="100"/>
              </a:spcBef>
              <a:defRPr sz="800"/>
            </a:pPr>
            <a:r>
              <a:rPr dirty="0"/>
              <a:t>Patients:  </a:t>
            </a:r>
            <a:r>
              <a:rPr b="1" dirty="0"/>
              <a:t>solid tumors/metastases, terminal cancer, “cancer”</a:t>
            </a:r>
            <a:endParaRPr sz="1200" dirty="0"/>
          </a:p>
          <a:p>
            <a:pPr marL="665018" lvl="1" indent="-207818">
              <a:lnSpc>
                <a:spcPct val="80000"/>
              </a:lnSpc>
              <a:spcBef>
                <a:spcPts val="100"/>
              </a:spcBef>
              <a:defRPr sz="800"/>
            </a:pPr>
            <a:r>
              <a:rPr dirty="0"/>
              <a:t>Variability – some patients rec’d more massage treatments</a:t>
            </a:r>
            <a:endParaRPr sz="1200" dirty="0"/>
          </a:p>
          <a:p>
            <a:pPr marL="665018" lvl="1" indent="-207818">
              <a:lnSpc>
                <a:spcPct val="80000"/>
              </a:lnSpc>
              <a:spcBef>
                <a:spcPts val="100"/>
              </a:spcBef>
              <a:defRPr sz="800"/>
            </a:pPr>
            <a:r>
              <a:rPr dirty="0"/>
              <a:t>Mood score improvement, and possible immediate pain relief</a:t>
            </a:r>
            <a:endParaRPr sz="1200" dirty="0"/>
          </a:p>
          <a:p>
            <a:pPr marL="1074419" lvl="2" indent="-160019">
              <a:lnSpc>
                <a:spcPct val="80000"/>
              </a:lnSpc>
              <a:spcBef>
                <a:spcPts val="100"/>
              </a:spcBef>
              <a:defRPr sz="700"/>
            </a:pPr>
            <a:r>
              <a:rPr dirty="0"/>
              <a:t>No very convincing findings, though</a:t>
            </a:r>
            <a:endParaRPr sz="1200" dirty="0"/>
          </a:p>
          <a:p>
            <a:pPr marL="249381" indent="-249381">
              <a:lnSpc>
                <a:spcPct val="80000"/>
              </a:lnSpc>
              <a:spcBef>
                <a:spcPts val="100"/>
              </a:spcBef>
              <a:defRPr sz="800" b="1"/>
            </a:pPr>
            <a:r>
              <a:rPr dirty="0"/>
              <a:t>Massage &amp; Aromatherapy</a:t>
            </a:r>
            <a:r>
              <a:rPr b="0" dirty="0"/>
              <a:t> → (3 studies / 4 weeks) – </a:t>
            </a:r>
            <a:r>
              <a:rPr dirty="0"/>
              <a:t>“advanced cancer”, “cancer”, “cancer” </a:t>
            </a:r>
            <a:endParaRPr sz="1400" dirty="0"/>
          </a:p>
          <a:p>
            <a:pPr marL="665018" lvl="1" indent="-207818">
              <a:lnSpc>
                <a:spcPct val="80000"/>
              </a:lnSpc>
              <a:spcBef>
                <a:spcPts val="100"/>
              </a:spcBef>
              <a:defRPr sz="800"/>
            </a:pPr>
            <a:r>
              <a:rPr dirty="0"/>
              <a:t>Perhaps some improvement with QOL, physical or psychological symptoms</a:t>
            </a:r>
            <a:endParaRPr sz="1200" dirty="0"/>
          </a:p>
          <a:p>
            <a:pPr marL="665018" lvl="1" indent="-207818">
              <a:lnSpc>
                <a:spcPct val="80000"/>
              </a:lnSpc>
              <a:spcBef>
                <a:spcPts val="100"/>
              </a:spcBef>
              <a:defRPr sz="800"/>
            </a:pPr>
            <a:r>
              <a:rPr dirty="0"/>
              <a:t>Not convincing for the most part.</a:t>
            </a:r>
            <a:endParaRPr sz="1200" dirty="0"/>
          </a:p>
          <a:p>
            <a:pPr marL="249381" indent="-249381">
              <a:lnSpc>
                <a:spcPct val="80000"/>
              </a:lnSpc>
              <a:spcBef>
                <a:spcPts val="100"/>
              </a:spcBef>
              <a:defRPr sz="800" b="1"/>
            </a:pPr>
            <a:r>
              <a:rPr dirty="0"/>
              <a:t>Massage &amp; Meditation</a:t>
            </a:r>
            <a:r>
              <a:rPr b="0" dirty="0"/>
              <a:t> → (1 study / 8 weeks)</a:t>
            </a:r>
            <a:endParaRPr sz="1400" dirty="0"/>
          </a:p>
          <a:p>
            <a:pPr marL="665018" lvl="1" indent="-207818">
              <a:lnSpc>
                <a:spcPct val="80000"/>
              </a:lnSpc>
              <a:spcBef>
                <a:spcPts val="100"/>
              </a:spcBef>
              <a:defRPr sz="800"/>
            </a:pPr>
            <a:r>
              <a:rPr dirty="0"/>
              <a:t>Patients with </a:t>
            </a:r>
            <a:r>
              <a:rPr b="1" dirty="0"/>
              <a:t>HIV/AIDS</a:t>
            </a:r>
            <a:endParaRPr sz="1200" dirty="0"/>
          </a:p>
          <a:p>
            <a:pPr marL="665018" lvl="1" indent="-207818">
              <a:lnSpc>
                <a:spcPct val="80000"/>
              </a:lnSpc>
              <a:spcBef>
                <a:spcPts val="100"/>
              </a:spcBef>
              <a:defRPr sz="800"/>
            </a:pPr>
            <a:r>
              <a:rPr dirty="0"/>
              <a:t>Measuring QOL at EOL</a:t>
            </a:r>
            <a:endParaRPr sz="1200" dirty="0"/>
          </a:p>
          <a:p>
            <a:pPr marL="1074419" lvl="2" indent="-160019">
              <a:lnSpc>
                <a:spcPct val="80000"/>
              </a:lnSpc>
              <a:spcBef>
                <a:spcPts val="100"/>
              </a:spcBef>
              <a:defRPr sz="700"/>
            </a:pPr>
            <a:r>
              <a:rPr dirty="0"/>
              <a:t>Combined meditation + massage group did better, BUT they also had higher CD4 counts (despite randomization…)</a:t>
            </a:r>
            <a:endParaRPr sz="1200" dirty="0"/>
          </a:p>
          <a:p>
            <a:pPr marL="249381" indent="-249381">
              <a:lnSpc>
                <a:spcPct val="80000"/>
              </a:lnSpc>
              <a:spcBef>
                <a:spcPts val="100"/>
              </a:spcBef>
              <a:defRPr sz="800" b="1"/>
            </a:pPr>
            <a:r>
              <a:rPr dirty="0"/>
              <a:t>Music Therapy →</a:t>
            </a:r>
            <a:r>
              <a:rPr b="0" dirty="0"/>
              <a:t> (2 studies / 1 session = 20-50 minutes) – 200 pts with </a:t>
            </a:r>
            <a:r>
              <a:rPr dirty="0"/>
              <a:t>terminal illness</a:t>
            </a:r>
            <a:r>
              <a:rPr b="0" dirty="0"/>
              <a:t>; 24 with </a:t>
            </a:r>
            <a:r>
              <a:rPr dirty="0"/>
              <a:t>cancer</a:t>
            </a:r>
            <a:r>
              <a:rPr b="0" dirty="0"/>
              <a:t> in an </a:t>
            </a:r>
            <a:r>
              <a:rPr dirty="0"/>
              <a:t>inpatient hospic</a:t>
            </a:r>
            <a:r>
              <a:rPr b="0" dirty="0"/>
              <a:t>e service.</a:t>
            </a:r>
            <a:endParaRPr sz="1400" dirty="0"/>
          </a:p>
          <a:p>
            <a:pPr marL="665018" lvl="1" indent="-207818">
              <a:lnSpc>
                <a:spcPct val="80000"/>
              </a:lnSpc>
              <a:spcBef>
                <a:spcPts val="100"/>
              </a:spcBef>
              <a:defRPr sz="800"/>
            </a:pPr>
            <a:r>
              <a:rPr dirty="0"/>
              <a:t>This study:  improvement in pain scores, but only immediate effects studied (no long term effects known)</a:t>
            </a:r>
            <a:endParaRPr sz="1200" dirty="0"/>
          </a:p>
          <a:p>
            <a:pPr marL="665018" lvl="1" indent="-207818">
              <a:lnSpc>
                <a:spcPct val="80000"/>
              </a:lnSpc>
              <a:spcBef>
                <a:spcPts val="100"/>
              </a:spcBef>
              <a:defRPr sz="800"/>
            </a:pPr>
            <a:r>
              <a:rPr dirty="0"/>
              <a:t>Compared to a prev. smaller study:  some irregularities – extra sessions performed and not included, for ex. Anxiety studied</a:t>
            </a:r>
            <a:endParaRPr sz="1200" dirty="0"/>
          </a:p>
          <a:p>
            <a:pPr marL="665018" lvl="1" indent="-207818">
              <a:lnSpc>
                <a:spcPct val="80000"/>
              </a:lnSpc>
              <a:spcBef>
                <a:spcPts val="100"/>
              </a:spcBef>
              <a:defRPr sz="800"/>
            </a:pPr>
            <a:r>
              <a:rPr dirty="0"/>
              <a:t>BOTH studies suggest improved symptoms burden.. AND both participants requested continued music therapy outside the study.</a:t>
            </a:r>
            <a:endParaRPr sz="1200" dirty="0"/>
          </a:p>
          <a:p>
            <a:pPr marL="249381" indent="-249381">
              <a:lnSpc>
                <a:spcPct val="80000"/>
              </a:lnSpc>
              <a:spcBef>
                <a:spcPts val="100"/>
              </a:spcBef>
              <a:defRPr sz="800" b="1"/>
            </a:pPr>
            <a:r>
              <a:rPr dirty="0"/>
              <a:t>Reflexology</a:t>
            </a:r>
            <a:r>
              <a:rPr b="0" dirty="0"/>
              <a:t> → (2 studies // 5 dy; 6 wk) All patients with </a:t>
            </a:r>
            <a:r>
              <a:rPr dirty="0"/>
              <a:t>advanced cancer</a:t>
            </a:r>
            <a:endParaRPr sz="1400" dirty="0"/>
          </a:p>
          <a:p>
            <a:pPr marL="665018" lvl="1" indent="-207818">
              <a:lnSpc>
                <a:spcPct val="80000"/>
              </a:lnSpc>
              <a:spcBef>
                <a:spcPts val="100"/>
              </a:spcBef>
              <a:defRPr sz="800"/>
            </a:pPr>
            <a:r>
              <a:rPr dirty="0"/>
              <a:t>Overall QOL seems improved, but short duration (and small study population)</a:t>
            </a:r>
            <a:endParaRPr sz="1200" dirty="0"/>
          </a:p>
          <a:p>
            <a:pPr marL="249381" indent="-249381">
              <a:lnSpc>
                <a:spcPct val="80000"/>
              </a:lnSpc>
              <a:spcBef>
                <a:spcPts val="100"/>
              </a:spcBef>
              <a:defRPr sz="800" b="1"/>
            </a:pPr>
            <a:r>
              <a:rPr dirty="0"/>
              <a:t>Reiki</a:t>
            </a:r>
            <a:r>
              <a:rPr b="0" dirty="0"/>
              <a:t> → (1 study / 7 dy) – 24 patients with </a:t>
            </a:r>
            <a:r>
              <a:rPr dirty="0"/>
              <a:t>advanced cancer</a:t>
            </a:r>
            <a:r>
              <a:rPr b="0" dirty="0"/>
              <a:t>.</a:t>
            </a:r>
            <a:endParaRPr sz="1400" dirty="0"/>
          </a:p>
          <a:p>
            <a:pPr marL="665018" lvl="1" indent="-207818">
              <a:lnSpc>
                <a:spcPct val="80000"/>
              </a:lnSpc>
              <a:spcBef>
                <a:spcPts val="100"/>
              </a:spcBef>
              <a:defRPr sz="800"/>
            </a:pPr>
            <a:r>
              <a:rPr dirty="0"/>
              <a:t>Patients were </a:t>
            </a:r>
            <a:r>
              <a:rPr b="1" dirty="0"/>
              <a:t>opioid tolerant</a:t>
            </a:r>
            <a:endParaRPr sz="1200" dirty="0"/>
          </a:p>
          <a:p>
            <a:pPr marL="665018" lvl="1" indent="-207818">
              <a:lnSpc>
                <a:spcPct val="80000"/>
              </a:lnSpc>
              <a:spcBef>
                <a:spcPts val="100"/>
              </a:spcBef>
              <a:defRPr sz="800"/>
            </a:pPr>
            <a:r>
              <a:rPr dirty="0"/>
              <a:t>Examined for pain and improved QOL – study </a:t>
            </a:r>
            <a:r>
              <a:rPr b="1" dirty="0"/>
              <a:t>underpowered</a:t>
            </a:r>
            <a:endParaRPr sz="1200" dirty="0"/>
          </a:p>
          <a:p>
            <a:pPr marL="1074419" lvl="2" indent="-160019">
              <a:lnSpc>
                <a:spcPct val="80000"/>
              </a:lnSpc>
              <a:spcBef>
                <a:spcPts val="100"/>
              </a:spcBef>
              <a:defRPr sz="700"/>
            </a:pPr>
            <a:r>
              <a:rPr dirty="0"/>
              <a:t>Improvement reported, but no change in MMED</a:t>
            </a:r>
          </a:p>
        </p:txBody>
      </p:sp>
      <p:sp>
        <p:nvSpPr>
          <p:cNvPr id="45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73</a:t>
            </a:fld>
            <a:endParaRPr dirty="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1"/>
          <p:cNvSpPr txBox="1">
            <a:spLocks noGrp="1"/>
          </p:cNvSpPr>
          <p:nvPr>
            <p:ph type="title"/>
          </p:nvPr>
        </p:nvSpPr>
        <p:spPr>
          <a:xfrm>
            <a:off x="1485900" y="205978"/>
            <a:ext cx="6172200" cy="857251"/>
          </a:xfrm>
          <a:prstGeom prst="rect">
            <a:avLst/>
          </a:prstGeom>
        </p:spPr>
        <p:txBody>
          <a:bodyPr/>
          <a:lstStyle/>
          <a:p>
            <a:r>
              <a:rPr dirty="0"/>
              <a:t>(5) CAM Review comments</a:t>
            </a:r>
          </a:p>
        </p:txBody>
      </p:sp>
      <p:sp>
        <p:nvSpPr>
          <p:cNvPr id="456" name="Content Placeholder 2"/>
          <p:cNvSpPr txBox="1">
            <a:spLocks noGrp="1"/>
          </p:cNvSpPr>
          <p:nvPr>
            <p:ph type="body" idx="1"/>
          </p:nvPr>
        </p:nvSpPr>
        <p:spPr>
          <a:xfrm>
            <a:off x="1485900" y="1200150"/>
            <a:ext cx="6172200" cy="3211930"/>
          </a:xfrm>
          <a:prstGeom prst="rect">
            <a:avLst/>
          </a:prstGeom>
        </p:spPr>
        <p:txBody>
          <a:bodyPr/>
          <a:lstStyle/>
          <a:p>
            <a:pPr marL="666750" lvl="1" indent="-209550">
              <a:lnSpc>
                <a:spcPct val="80000"/>
              </a:lnSpc>
              <a:spcBef>
                <a:spcPts val="200"/>
              </a:spcBef>
              <a:defRPr sz="1100"/>
            </a:pPr>
            <a:r>
              <a:rPr dirty="0"/>
              <a:t>Last such examination was in 2000, and previous /older databases have since been incorporated into MEDLINE.</a:t>
            </a:r>
            <a:endParaRPr sz="900" dirty="0"/>
          </a:p>
          <a:p>
            <a:pPr marL="666750" lvl="1" indent="-209550">
              <a:lnSpc>
                <a:spcPct val="80000"/>
              </a:lnSpc>
              <a:spcBef>
                <a:spcPts val="200"/>
              </a:spcBef>
              <a:defRPr sz="1100"/>
            </a:pPr>
            <a:r>
              <a:rPr dirty="0"/>
              <a:t>Despite using standard definitions, multiple variations exist in the language. (Didn’t include “integrative” medicine – a term which is increasing in popularity)</a:t>
            </a:r>
            <a:endParaRPr sz="900" dirty="0"/>
          </a:p>
          <a:p>
            <a:pPr marL="666750" lvl="1" indent="-209550">
              <a:lnSpc>
                <a:spcPct val="80000"/>
              </a:lnSpc>
              <a:spcBef>
                <a:spcPts val="200"/>
              </a:spcBef>
              <a:defRPr sz="1100"/>
            </a:pPr>
            <a:r>
              <a:rPr dirty="0"/>
              <a:t>“Active treatment” status varied in studies</a:t>
            </a:r>
            <a:endParaRPr sz="900" dirty="0"/>
          </a:p>
          <a:p>
            <a:pPr marL="666750" lvl="1" indent="-209550">
              <a:lnSpc>
                <a:spcPct val="80000"/>
              </a:lnSpc>
              <a:spcBef>
                <a:spcPts val="200"/>
              </a:spcBef>
              <a:defRPr sz="1100"/>
            </a:pPr>
            <a:r>
              <a:rPr dirty="0"/>
              <a:t>Some CAM treatments are considered a control in some other studies</a:t>
            </a:r>
            <a:endParaRPr sz="900" dirty="0"/>
          </a:p>
          <a:p>
            <a:pPr marL="666750" lvl="1" indent="-209550">
              <a:lnSpc>
                <a:spcPct val="80000"/>
              </a:lnSpc>
              <a:spcBef>
                <a:spcPts val="200"/>
              </a:spcBef>
              <a:defRPr sz="1100"/>
            </a:pPr>
            <a:r>
              <a:rPr dirty="0"/>
              <a:t>Blinding is difficult</a:t>
            </a:r>
            <a:endParaRPr sz="900" dirty="0"/>
          </a:p>
          <a:p>
            <a:pPr marL="666750" lvl="1" indent="-209550">
              <a:lnSpc>
                <a:spcPct val="80000"/>
              </a:lnSpc>
              <a:spcBef>
                <a:spcPts val="200"/>
              </a:spcBef>
              <a:defRPr sz="1100"/>
            </a:pPr>
            <a:r>
              <a:rPr dirty="0"/>
              <a:t>Subjective measurement tools and scales</a:t>
            </a:r>
            <a:endParaRPr sz="900" dirty="0"/>
          </a:p>
          <a:p>
            <a:pPr marL="666750" lvl="1" indent="-209550">
              <a:lnSpc>
                <a:spcPct val="80000"/>
              </a:lnSpc>
              <a:spcBef>
                <a:spcPts val="200"/>
              </a:spcBef>
              <a:defRPr sz="1100"/>
            </a:pPr>
            <a:r>
              <a:rPr dirty="0"/>
              <a:t>QOL measures are difficult – they can include multiple symptoms</a:t>
            </a:r>
            <a:endParaRPr sz="900" dirty="0"/>
          </a:p>
          <a:p>
            <a:pPr marL="666750" lvl="1" indent="-209550">
              <a:lnSpc>
                <a:spcPct val="80000"/>
              </a:lnSpc>
              <a:spcBef>
                <a:spcPts val="200"/>
              </a:spcBef>
              <a:defRPr sz="1100"/>
            </a:pPr>
            <a:r>
              <a:rPr dirty="0"/>
              <a:t>Low enrollment rates</a:t>
            </a:r>
            <a:endParaRPr sz="900" dirty="0"/>
          </a:p>
          <a:p>
            <a:pPr marL="666750" lvl="1" indent="-209550">
              <a:lnSpc>
                <a:spcPct val="80000"/>
              </a:lnSpc>
              <a:spcBef>
                <a:spcPts val="200"/>
              </a:spcBef>
              <a:defRPr sz="1100"/>
            </a:pPr>
            <a:r>
              <a:rPr dirty="0"/>
              <a:t>In hospice… many patients withdraw due to death or poor health → low study power</a:t>
            </a:r>
            <a:endParaRPr sz="900" dirty="0"/>
          </a:p>
          <a:p>
            <a:pPr marL="666750" lvl="1" indent="-209550">
              <a:lnSpc>
                <a:spcPct val="80000"/>
              </a:lnSpc>
              <a:spcBef>
                <a:spcPts val="200"/>
              </a:spcBef>
              <a:defRPr sz="1100"/>
            </a:pPr>
            <a:r>
              <a:rPr dirty="0"/>
              <a:t>Multiple different countries</a:t>
            </a:r>
            <a:endParaRPr sz="900" dirty="0"/>
          </a:p>
          <a:p>
            <a:pPr marL="666750" lvl="1" indent="-209550">
              <a:lnSpc>
                <a:spcPct val="80000"/>
              </a:lnSpc>
              <a:spcBef>
                <a:spcPts val="200"/>
              </a:spcBef>
              <a:defRPr sz="1100"/>
            </a:pPr>
            <a:r>
              <a:rPr dirty="0"/>
              <a:t>Modest benefit in symptoms and QOL… But adverse effects were minor and uncommon.</a:t>
            </a:r>
            <a:endParaRPr sz="900" dirty="0"/>
          </a:p>
          <a:p>
            <a:pPr marL="666750" lvl="1" indent="-209550">
              <a:lnSpc>
                <a:spcPct val="80000"/>
              </a:lnSpc>
              <a:spcBef>
                <a:spcPts val="200"/>
              </a:spcBef>
              <a:defRPr sz="1100"/>
            </a:pPr>
            <a:r>
              <a:rPr dirty="0"/>
              <a:t>Also, authors indicate a lack of universal assessment tool, a lack of acceptable placebo.</a:t>
            </a:r>
            <a:endParaRPr sz="900" dirty="0"/>
          </a:p>
          <a:p>
            <a:pPr marL="666750" lvl="1" indent="-209550">
              <a:lnSpc>
                <a:spcPct val="80000"/>
              </a:lnSpc>
              <a:spcBef>
                <a:spcPts val="200"/>
              </a:spcBef>
              <a:defRPr sz="1100"/>
            </a:pPr>
            <a:r>
              <a:rPr dirty="0"/>
              <a:t>Overall, short term benefit seems to be observed much of the time in the CAM studies</a:t>
            </a:r>
            <a:endParaRPr sz="900" dirty="0"/>
          </a:p>
          <a:p>
            <a:pPr marL="666750" lvl="1" indent="-209550">
              <a:lnSpc>
                <a:spcPct val="80000"/>
              </a:lnSpc>
              <a:spcBef>
                <a:spcPts val="200"/>
              </a:spcBef>
              <a:defRPr sz="1100"/>
            </a:pPr>
            <a:r>
              <a:rPr dirty="0"/>
              <a:t>Based on their work, the authors found the most suggestive benefit for music therapy, massage therapy, and reiki</a:t>
            </a:r>
          </a:p>
        </p:txBody>
      </p:sp>
      <p:sp>
        <p:nvSpPr>
          <p:cNvPr id="45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74</a:t>
            </a:fld>
            <a:endParaRPr dirty="0"/>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itle 1"/>
          <p:cNvSpPr txBox="1">
            <a:spLocks noGrp="1"/>
          </p:cNvSpPr>
          <p:nvPr>
            <p:ph type="title"/>
          </p:nvPr>
        </p:nvSpPr>
        <p:spPr>
          <a:xfrm>
            <a:off x="1485900" y="205978"/>
            <a:ext cx="6172200" cy="857251"/>
          </a:xfrm>
          <a:prstGeom prst="rect">
            <a:avLst/>
          </a:prstGeom>
        </p:spPr>
        <p:txBody>
          <a:bodyPr/>
          <a:lstStyle/>
          <a:p>
            <a:r>
              <a:rPr dirty="0"/>
              <a:t>(5)  Reiki for Rita?</a:t>
            </a:r>
          </a:p>
        </p:txBody>
      </p:sp>
      <p:sp>
        <p:nvSpPr>
          <p:cNvPr id="460" name="Content Placeholder 2"/>
          <p:cNvSpPr txBox="1">
            <a:spLocks noGrp="1"/>
          </p:cNvSpPr>
          <p:nvPr>
            <p:ph type="body" idx="1"/>
          </p:nvPr>
        </p:nvSpPr>
        <p:spPr>
          <a:xfrm>
            <a:off x="1485900" y="1200150"/>
            <a:ext cx="6172200" cy="3211930"/>
          </a:xfrm>
          <a:prstGeom prst="rect">
            <a:avLst/>
          </a:prstGeom>
        </p:spPr>
        <p:txBody>
          <a:bodyPr/>
          <a:lstStyle/>
          <a:p>
            <a:r>
              <a:rPr dirty="0"/>
              <a:t>CAM may produce some limited short term benefits</a:t>
            </a:r>
          </a:p>
          <a:p>
            <a:pPr marL="665018" lvl="1" indent="-207818">
              <a:spcBef>
                <a:spcPts val="300"/>
              </a:spcBef>
              <a:defRPr sz="1600"/>
            </a:pPr>
            <a:r>
              <a:rPr dirty="0"/>
              <a:t>Symptoms common among hospice patients</a:t>
            </a:r>
          </a:p>
          <a:p>
            <a:r>
              <a:rPr dirty="0"/>
              <a:t>More study is certainly needed</a:t>
            </a:r>
          </a:p>
        </p:txBody>
      </p:sp>
      <p:sp>
        <p:nvSpPr>
          <p:cNvPr id="46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75</a:t>
            </a:fld>
            <a:endParaRPr dirty="0"/>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le 1"/>
          <p:cNvSpPr txBox="1">
            <a:spLocks noGrp="1"/>
          </p:cNvSpPr>
          <p:nvPr>
            <p:ph type="title"/>
          </p:nvPr>
        </p:nvSpPr>
        <p:spPr>
          <a:xfrm>
            <a:off x="1485900" y="205978"/>
            <a:ext cx="6172200" cy="857251"/>
          </a:xfrm>
          <a:prstGeom prst="rect">
            <a:avLst/>
          </a:prstGeom>
        </p:spPr>
        <p:txBody>
          <a:bodyPr/>
          <a:lstStyle/>
          <a:p>
            <a:r>
              <a:rPr dirty="0"/>
              <a:t>(6)  Rehabbed to Death…</a:t>
            </a:r>
          </a:p>
        </p:txBody>
      </p:sp>
      <p:sp>
        <p:nvSpPr>
          <p:cNvPr id="464" name="Content Placeholder 2"/>
          <p:cNvSpPr txBox="1">
            <a:spLocks noGrp="1"/>
          </p:cNvSpPr>
          <p:nvPr>
            <p:ph type="body" idx="1"/>
          </p:nvPr>
        </p:nvSpPr>
        <p:spPr>
          <a:xfrm>
            <a:off x="1485900" y="1200150"/>
            <a:ext cx="6172200" cy="3427509"/>
          </a:xfrm>
          <a:prstGeom prst="rect">
            <a:avLst/>
          </a:prstGeom>
        </p:spPr>
        <p:txBody>
          <a:bodyPr/>
          <a:lstStyle/>
          <a:p>
            <a:pPr marL="228600" indent="-228600">
              <a:lnSpc>
                <a:spcPct val="80000"/>
              </a:lnSpc>
              <a:spcBef>
                <a:spcPts val="300"/>
              </a:spcBef>
              <a:defRPr sz="1200"/>
            </a:pPr>
            <a:endParaRPr dirty="0"/>
          </a:p>
          <a:p>
            <a:pPr marL="240029" indent="-240029">
              <a:lnSpc>
                <a:spcPct val="80000"/>
              </a:lnSpc>
              <a:spcBef>
                <a:spcPts val="300"/>
              </a:spcBef>
              <a:defRPr sz="1400"/>
            </a:pPr>
            <a:r>
              <a:rPr dirty="0"/>
              <a:t>87 yo WF, with moderate dementia, living alone, admitted to hospital with PNA, becomes unable to walk w/o assistance. </a:t>
            </a:r>
            <a:endParaRPr sz="1200" dirty="0"/>
          </a:p>
          <a:p>
            <a:pPr marL="240029" indent="-240029">
              <a:lnSpc>
                <a:spcPct val="80000"/>
              </a:lnSpc>
              <a:spcBef>
                <a:spcPts val="300"/>
              </a:spcBef>
              <a:defRPr sz="1400"/>
            </a:pPr>
            <a:r>
              <a:rPr dirty="0"/>
              <a:t>Loved ones unable to provide level of needed assistance, so she’s D/C’d to SNF for PAC… where she develops C diff. → back to hospital.  Weaker yet, she’s readmitted to the SNF, where she experiences delirium and a fall → back to hospital.  She comes back to SNF a third time… where she uses up her 100 days of SNF-based PAC coverage.  </a:t>
            </a:r>
            <a:endParaRPr sz="1200" dirty="0"/>
          </a:p>
          <a:p>
            <a:pPr marL="240029" indent="-240029">
              <a:lnSpc>
                <a:spcPct val="80000"/>
              </a:lnSpc>
              <a:spcBef>
                <a:spcPts val="300"/>
              </a:spcBef>
              <a:defRPr sz="1400"/>
            </a:pPr>
            <a:r>
              <a:rPr dirty="0"/>
              <a:t>Still unable to safely return home, she pays out of pocket until her limited assets are exhausted… she qualifies for Medicaid, and remains in the SNF under Medicaid.  </a:t>
            </a:r>
            <a:endParaRPr sz="1200" dirty="0"/>
          </a:p>
          <a:p>
            <a:pPr marL="240029" indent="-240029">
              <a:lnSpc>
                <a:spcPct val="80000"/>
              </a:lnSpc>
              <a:spcBef>
                <a:spcPts val="300"/>
              </a:spcBef>
              <a:defRPr sz="1400"/>
            </a:pPr>
            <a:r>
              <a:rPr dirty="0"/>
              <a:t>Slipping through the cracks of care coordination and advance care planning, she is hospitalized a few more times until she finally succumbs to her frail condition and the ineffectual healthcare system, having never returned to her home.  (Jerry reaches for tissue)</a:t>
            </a:r>
          </a:p>
        </p:txBody>
      </p:sp>
      <p:sp>
        <p:nvSpPr>
          <p:cNvPr id="46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76</a:t>
            </a:fld>
            <a:endParaRPr dirty="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itle 1"/>
          <p:cNvSpPr txBox="1">
            <a:spLocks noGrp="1"/>
          </p:cNvSpPr>
          <p:nvPr>
            <p:ph type="title"/>
          </p:nvPr>
        </p:nvSpPr>
        <p:spPr>
          <a:xfrm>
            <a:off x="1485900" y="205978"/>
            <a:ext cx="6172200" cy="857251"/>
          </a:xfrm>
          <a:prstGeom prst="rect">
            <a:avLst/>
          </a:prstGeom>
        </p:spPr>
        <p:txBody>
          <a:bodyPr/>
          <a:lstStyle/>
          <a:p>
            <a:r>
              <a:rPr dirty="0"/>
              <a:t>(6) The Storyteller in this case…</a:t>
            </a:r>
          </a:p>
        </p:txBody>
      </p:sp>
      <p:sp>
        <p:nvSpPr>
          <p:cNvPr id="468"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90000"/>
              </a:lnSpc>
              <a:spcBef>
                <a:spcPts val="300"/>
              </a:spcBef>
              <a:defRPr sz="1600"/>
            </a:pPr>
            <a:r>
              <a:rPr dirty="0"/>
              <a:t>Lynn A. Flint, MD:  NEJM Perspective piece, based on her experience as a PC physician, and her SNF/PAC encounters.  She refers to:</a:t>
            </a:r>
          </a:p>
          <a:p>
            <a:pPr marL="657225" lvl="1" indent="-200025">
              <a:lnSpc>
                <a:spcPct val="90000"/>
              </a:lnSpc>
              <a:spcBef>
                <a:spcPts val="300"/>
              </a:spcBef>
              <a:defRPr sz="1400"/>
            </a:pPr>
            <a:r>
              <a:rPr dirty="0"/>
              <a:t>Lage DE, Caudry DJ, Ackerly DC, Keating NL, Grabowski DC. The care continuum for hospitalized Medicare beneficiaries near death. Ann Intern Med 2018;168:748-50.</a:t>
            </a:r>
          </a:p>
          <a:p>
            <a:pPr marL="657225" lvl="1" indent="-200025">
              <a:lnSpc>
                <a:spcPct val="90000"/>
              </a:lnSpc>
              <a:spcBef>
                <a:spcPts val="300"/>
              </a:spcBef>
              <a:defRPr sz="1400"/>
            </a:pPr>
            <a:r>
              <a:rPr dirty="0"/>
              <a:t>Which looked at data from the Medicare Provider Analysis and Review, and hospice claims… to assess the use of PAC facilities… as a function of hospice utilization, and overall…. Of Medicare FFS benes who died between 2006 and 2011..</a:t>
            </a:r>
          </a:p>
          <a:p>
            <a:pPr marL="657225" lvl="1" indent="-200025">
              <a:lnSpc>
                <a:spcPct val="90000"/>
              </a:lnSpc>
              <a:spcBef>
                <a:spcPts val="300"/>
              </a:spcBef>
              <a:defRPr sz="1400"/>
            </a:pPr>
            <a:r>
              <a:rPr dirty="0"/>
              <a:t>Dr. Flint also appeared on the GeriPal podcast, hosted by Eric Widera &amp; Alex Smith. </a:t>
            </a:r>
          </a:p>
          <a:p>
            <a:pPr marL="1066800" lvl="2" indent="-152400">
              <a:lnSpc>
                <a:spcPct val="90000"/>
              </a:lnSpc>
              <a:spcBef>
                <a:spcPts val="300"/>
              </a:spcBef>
              <a:defRPr sz="1200"/>
            </a:pPr>
            <a:r>
              <a:rPr dirty="0"/>
              <a:t>Rehabbed to Death NEJM Perspective: January 29, 2019.</a:t>
            </a:r>
          </a:p>
        </p:txBody>
      </p:sp>
      <p:sp>
        <p:nvSpPr>
          <p:cNvPr id="469"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77</a:t>
            </a:fld>
            <a:endParaRPr dirty="0"/>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1"/>
          <p:cNvSpPr txBox="1">
            <a:spLocks noGrp="1"/>
          </p:cNvSpPr>
          <p:nvPr>
            <p:ph type="title"/>
          </p:nvPr>
        </p:nvSpPr>
        <p:spPr>
          <a:xfrm>
            <a:off x="1485900" y="205978"/>
            <a:ext cx="6172200" cy="857251"/>
          </a:xfrm>
          <a:prstGeom prst="rect">
            <a:avLst/>
          </a:prstGeom>
        </p:spPr>
        <p:txBody>
          <a:bodyPr/>
          <a:lstStyle/>
          <a:p>
            <a:r>
              <a:rPr dirty="0"/>
              <a:t>(6) The Problem… the screenplay</a:t>
            </a:r>
          </a:p>
        </p:txBody>
      </p:sp>
      <p:sp>
        <p:nvSpPr>
          <p:cNvPr id="472" name="Content Placeholder 2"/>
          <p:cNvSpPr txBox="1">
            <a:spLocks noGrp="1"/>
          </p:cNvSpPr>
          <p:nvPr>
            <p:ph type="body" idx="1"/>
          </p:nvPr>
        </p:nvSpPr>
        <p:spPr>
          <a:xfrm>
            <a:off x="1485900" y="1200150"/>
            <a:ext cx="6172200" cy="3211930"/>
          </a:xfrm>
          <a:prstGeom prst="rect">
            <a:avLst/>
          </a:prstGeom>
        </p:spPr>
        <p:txBody>
          <a:bodyPr/>
          <a:lstStyle/>
          <a:p>
            <a:pPr marL="228600" indent="-228600">
              <a:lnSpc>
                <a:spcPct val="80000"/>
              </a:lnSpc>
              <a:spcBef>
                <a:spcPts val="300"/>
              </a:spcBef>
              <a:defRPr sz="1200" b="1"/>
            </a:pPr>
            <a:r>
              <a:rPr dirty="0"/>
              <a:t>Medicare A </a:t>
            </a:r>
            <a:r>
              <a:rPr b="0" dirty="0"/>
              <a:t>→ </a:t>
            </a:r>
            <a:r>
              <a:rPr dirty="0"/>
              <a:t>limited duration </a:t>
            </a:r>
            <a:r>
              <a:rPr b="0" dirty="0"/>
              <a:t>of PAC services… options:</a:t>
            </a:r>
          </a:p>
          <a:p>
            <a:pPr marL="658905" lvl="1" indent="-201705">
              <a:lnSpc>
                <a:spcPct val="80000"/>
              </a:lnSpc>
              <a:spcBef>
                <a:spcPts val="300"/>
              </a:spcBef>
              <a:defRPr sz="1200"/>
            </a:pPr>
            <a:r>
              <a:rPr dirty="0"/>
              <a:t>SNF</a:t>
            </a:r>
          </a:p>
          <a:p>
            <a:pPr marL="658905" lvl="1" indent="-201705">
              <a:lnSpc>
                <a:spcPct val="80000"/>
              </a:lnSpc>
              <a:spcBef>
                <a:spcPts val="300"/>
              </a:spcBef>
              <a:defRPr sz="1200"/>
            </a:pPr>
            <a:r>
              <a:rPr dirty="0"/>
              <a:t>Rehab at home (HH)</a:t>
            </a:r>
          </a:p>
          <a:p>
            <a:pPr marL="658905" lvl="1" indent="-201705">
              <a:lnSpc>
                <a:spcPct val="80000"/>
              </a:lnSpc>
              <a:spcBef>
                <a:spcPts val="300"/>
              </a:spcBef>
              <a:defRPr sz="1200"/>
            </a:pPr>
            <a:r>
              <a:rPr dirty="0"/>
              <a:t>Inpatient rehabilitation facility</a:t>
            </a:r>
          </a:p>
          <a:p>
            <a:pPr marL="658905" lvl="1" indent="-201705">
              <a:lnSpc>
                <a:spcPct val="80000"/>
              </a:lnSpc>
              <a:spcBef>
                <a:spcPts val="300"/>
              </a:spcBef>
              <a:defRPr sz="1200"/>
            </a:pPr>
            <a:r>
              <a:rPr dirty="0"/>
              <a:t>LTAC</a:t>
            </a:r>
          </a:p>
          <a:p>
            <a:pPr marL="658905" lvl="1" indent="-201705">
              <a:lnSpc>
                <a:spcPct val="80000"/>
              </a:lnSpc>
              <a:spcBef>
                <a:spcPts val="300"/>
              </a:spcBef>
              <a:defRPr sz="1200"/>
            </a:pPr>
            <a:r>
              <a:rPr dirty="0"/>
              <a:t>2013:  </a:t>
            </a:r>
            <a:r>
              <a:rPr b="1" dirty="0"/>
              <a:t>23%</a:t>
            </a:r>
            <a:r>
              <a:rPr dirty="0"/>
              <a:t> of hospitalized Medicare bene’s were </a:t>
            </a:r>
            <a:r>
              <a:rPr b="1" dirty="0"/>
              <a:t>discharged to a PAC facility</a:t>
            </a:r>
          </a:p>
          <a:p>
            <a:pPr marL="658905" lvl="1" indent="-201705">
              <a:lnSpc>
                <a:spcPct val="80000"/>
              </a:lnSpc>
              <a:spcBef>
                <a:spcPts val="300"/>
              </a:spcBef>
              <a:defRPr sz="1200" b="1"/>
            </a:pPr>
            <a:r>
              <a:rPr dirty="0"/>
              <a:t>87% of those were discharges to SNF</a:t>
            </a:r>
          </a:p>
          <a:p>
            <a:pPr marL="228600" indent="-228600">
              <a:lnSpc>
                <a:spcPct val="80000"/>
              </a:lnSpc>
              <a:spcBef>
                <a:spcPts val="300"/>
              </a:spcBef>
              <a:defRPr sz="1200"/>
            </a:pPr>
            <a:r>
              <a:rPr dirty="0"/>
              <a:t>Meant to be a “bridge” to home… and many make it there, but…</a:t>
            </a:r>
          </a:p>
          <a:p>
            <a:pPr marL="228600" indent="-228600">
              <a:lnSpc>
                <a:spcPct val="80000"/>
              </a:lnSpc>
              <a:spcBef>
                <a:spcPts val="300"/>
              </a:spcBef>
              <a:defRPr sz="1200"/>
            </a:pPr>
            <a:r>
              <a:rPr dirty="0"/>
              <a:t>For a significant number, this is a </a:t>
            </a:r>
            <a:r>
              <a:rPr b="1" dirty="0"/>
              <a:t>“gateway into a cycle” </a:t>
            </a:r>
            <a:r>
              <a:rPr dirty="0"/>
              <a:t>b/t hospital and SNF that consumes the remainder of their days…  </a:t>
            </a:r>
            <a:r>
              <a:rPr i="1" dirty="0"/>
              <a:t>(and… the remainder of their days)</a:t>
            </a:r>
          </a:p>
          <a:p>
            <a:pPr marL="658905" lvl="1" indent="-201705">
              <a:lnSpc>
                <a:spcPct val="80000"/>
              </a:lnSpc>
              <a:spcBef>
                <a:spcPts val="300"/>
              </a:spcBef>
              <a:defRPr sz="1200"/>
            </a:pPr>
            <a:r>
              <a:rPr dirty="0"/>
              <a:t>b/t 2006 and 2011, 1/8 of medicare bene’s were in this cycle during the last year of life.</a:t>
            </a:r>
          </a:p>
          <a:p>
            <a:pPr marL="658905" lvl="1" indent="-201705">
              <a:lnSpc>
                <a:spcPct val="80000"/>
              </a:lnSpc>
              <a:spcBef>
                <a:spcPts val="300"/>
              </a:spcBef>
              <a:defRPr sz="1200"/>
            </a:pPr>
            <a:r>
              <a:rPr dirty="0"/>
              <a:t>Disconnect:  for the patient/family, the first such discharge is a very big deal….. but for the “system”, it’s a well-trodden path (very routine).</a:t>
            </a:r>
          </a:p>
        </p:txBody>
      </p:sp>
      <p:sp>
        <p:nvSpPr>
          <p:cNvPr id="473"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78</a:t>
            </a:fld>
            <a:endParaRPr dirty="0"/>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1"/>
          <p:cNvSpPr txBox="1">
            <a:spLocks noGrp="1"/>
          </p:cNvSpPr>
          <p:nvPr>
            <p:ph type="title"/>
          </p:nvPr>
        </p:nvSpPr>
        <p:spPr>
          <a:xfrm>
            <a:off x="1485900" y="205978"/>
            <a:ext cx="6172200" cy="857251"/>
          </a:xfrm>
          <a:prstGeom prst="rect">
            <a:avLst/>
          </a:prstGeom>
        </p:spPr>
        <p:txBody>
          <a:bodyPr>
            <a:normAutofit fontScale="90000"/>
          </a:bodyPr>
          <a:lstStyle/>
          <a:p>
            <a:pPr>
              <a:defRPr sz="2600"/>
            </a:pPr>
            <a:r>
              <a:rPr dirty="0"/>
              <a:t>(6)  Missouri Perspective…</a:t>
            </a:r>
            <a:br>
              <a:rPr dirty="0"/>
            </a:br>
            <a:r>
              <a:rPr dirty="0"/>
              <a:t> - </a:t>
            </a:r>
            <a:r>
              <a:rPr sz="1400" dirty="0"/>
              <a:t>now, we ain’t Wall Street, but we know about math…(&lt;&gt;=∑≠)</a:t>
            </a:r>
          </a:p>
        </p:txBody>
      </p:sp>
      <p:sp>
        <p:nvSpPr>
          <p:cNvPr id="476"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80000"/>
              </a:lnSpc>
              <a:spcBef>
                <a:spcPts val="300"/>
              </a:spcBef>
              <a:defRPr sz="1600"/>
            </a:pPr>
            <a:r>
              <a:rPr dirty="0"/>
              <a:t>Medicaid daily SNF/NF rate – around $150-$160</a:t>
            </a:r>
          </a:p>
          <a:p>
            <a:pPr marL="657225" lvl="1" indent="-200025">
              <a:lnSpc>
                <a:spcPct val="80000"/>
              </a:lnSpc>
              <a:spcBef>
                <a:spcPts val="300"/>
              </a:spcBef>
              <a:defRPr sz="1400"/>
            </a:pPr>
            <a:r>
              <a:rPr dirty="0"/>
              <a:t>Depends on:</a:t>
            </a:r>
          </a:p>
          <a:p>
            <a:pPr marL="1066800" lvl="2" indent="-152400">
              <a:lnSpc>
                <a:spcPct val="80000"/>
              </a:lnSpc>
              <a:spcBef>
                <a:spcPts val="300"/>
              </a:spcBef>
              <a:defRPr sz="1200"/>
            </a:pPr>
            <a:r>
              <a:rPr dirty="0"/>
              <a:t>Geography; urban vs rural</a:t>
            </a:r>
          </a:p>
          <a:p>
            <a:pPr marL="1066800" lvl="2" indent="-152400">
              <a:lnSpc>
                <a:spcPct val="80000"/>
              </a:lnSpc>
              <a:spcBef>
                <a:spcPts val="300"/>
              </a:spcBef>
              <a:defRPr sz="1200"/>
            </a:pPr>
            <a:r>
              <a:rPr dirty="0"/>
              <a:t>Age of Building</a:t>
            </a:r>
          </a:p>
          <a:p>
            <a:pPr marL="1066800" lvl="2" indent="-152400">
              <a:lnSpc>
                <a:spcPct val="80000"/>
              </a:lnSpc>
              <a:spcBef>
                <a:spcPts val="300"/>
              </a:spcBef>
              <a:defRPr sz="1200"/>
            </a:pPr>
            <a:r>
              <a:rPr dirty="0"/>
              <a:t>Not on QMs… yet</a:t>
            </a:r>
          </a:p>
          <a:p>
            <a:pPr marL="657225" lvl="1" indent="-200025">
              <a:lnSpc>
                <a:spcPct val="80000"/>
              </a:lnSpc>
              <a:spcBef>
                <a:spcPts val="300"/>
              </a:spcBef>
              <a:defRPr sz="1400"/>
            </a:pPr>
            <a:r>
              <a:rPr dirty="0"/>
              <a:t>Rate is adjusted annually</a:t>
            </a:r>
          </a:p>
          <a:p>
            <a:pPr marL="249381" indent="-249381">
              <a:lnSpc>
                <a:spcPct val="80000"/>
              </a:lnSpc>
              <a:spcBef>
                <a:spcPts val="300"/>
              </a:spcBef>
              <a:defRPr sz="1600"/>
            </a:pPr>
            <a:r>
              <a:rPr dirty="0"/>
              <a:t>Medicare A daily SNF/NF rate – Between $150 and $750</a:t>
            </a:r>
          </a:p>
          <a:p>
            <a:pPr marL="657225" lvl="1" indent="-200025">
              <a:lnSpc>
                <a:spcPct val="80000"/>
              </a:lnSpc>
              <a:spcBef>
                <a:spcPts val="300"/>
              </a:spcBef>
              <a:defRPr sz="1400"/>
            </a:pPr>
            <a:r>
              <a:rPr dirty="0"/>
              <a:t>Depends on:</a:t>
            </a:r>
          </a:p>
          <a:p>
            <a:pPr marL="1066800" lvl="2" indent="-152400">
              <a:lnSpc>
                <a:spcPct val="80000"/>
              </a:lnSpc>
              <a:spcBef>
                <a:spcPts val="300"/>
              </a:spcBef>
              <a:defRPr sz="1200"/>
            </a:pPr>
            <a:r>
              <a:rPr dirty="0"/>
              <a:t>Therapy minutes</a:t>
            </a:r>
          </a:p>
          <a:p>
            <a:pPr marL="1066800" lvl="2" indent="-152400">
              <a:lnSpc>
                <a:spcPct val="80000"/>
              </a:lnSpc>
              <a:spcBef>
                <a:spcPts val="300"/>
              </a:spcBef>
              <a:defRPr sz="1200"/>
            </a:pPr>
            <a:r>
              <a:rPr dirty="0"/>
              <a:t>Nursing needs</a:t>
            </a:r>
          </a:p>
          <a:p>
            <a:pPr marL="1066800" lvl="2" indent="-152400">
              <a:lnSpc>
                <a:spcPct val="80000"/>
              </a:lnSpc>
              <a:spcBef>
                <a:spcPts val="300"/>
              </a:spcBef>
              <a:defRPr sz="1200"/>
            </a:pPr>
            <a:r>
              <a:rPr dirty="0"/>
              <a:t>ADL assistance</a:t>
            </a:r>
          </a:p>
          <a:p>
            <a:pPr marL="1066800" lvl="2" indent="-152400">
              <a:lnSpc>
                <a:spcPct val="80000"/>
              </a:lnSpc>
              <a:spcBef>
                <a:spcPts val="300"/>
              </a:spcBef>
              <a:defRPr sz="1200"/>
            </a:pPr>
            <a:r>
              <a:rPr dirty="0"/>
              <a:t>RUG level</a:t>
            </a:r>
          </a:p>
          <a:p>
            <a:pPr marL="1066800" lvl="2" indent="-152400">
              <a:lnSpc>
                <a:spcPct val="80000"/>
              </a:lnSpc>
              <a:spcBef>
                <a:spcPts val="300"/>
              </a:spcBef>
              <a:defRPr sz="1200"/>
            </a:pPr>
            <a:r>
              <a:rPr dirty="0"/>
              <a:t>Etc.</a:t>
            </a:r>
          </a:p>
          <a:p>
            <a:pPr marL="249381" indent="-249381">
              <a:lnSpc>
                <a:spcPct val="80000"/>
              </a:lnSpc>
              <a:spcBef>
                <a:spcPts val="300"/>
              </a:spcBef>
              <a:defRPr sz="1600"/>
            </a:pPr>
            <a:r>
              <a:rPr dirty="0"/>
              <a:t>PDPM – Patient Directed Payment Model → ??</a:t>
            </a:r>
          </a:p>
        </p:txBody>
      </p:sp>
      <p:sp>
        <p:nvSpPr>
          <p:cNvPr id="477"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79</a:t>
            </a:fld>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sults"/>
          <p:cNvSpPr txBox="1">
            <a:spLocks noGrp="1"/>
          </p:cNvSpPr>
          <p:nvPr>
            <p:ph type="title"/>
          </p:nvPr>
        </p:nvSpPr>
        <p:spPr>
          <a:prstGeom prst="rect">
            <a:avLst/>
          </a:prstGeom>
        </p:spPr>
        <p:txBody>
          <a:bodyPr/>
          <a:lstStyle/>
          <a:p>
            <a:r>
              <a:rPr dirty="0"/>
              <a:t>Results</a:t>
            </a:r>
          </a:p>
        </p:txBody>
      </p:sp>
      <p:sp>
        <p:nvSpPr>
          <p:cNvPr id="152" name="Presumed causes of nausea: infectious gastroenteritis (55.2%), food poisoning (8.6%), UTI (5.2%)…"/>
          <p:cNvSpPr txBox="1">
            <a:spLocks noGrp="1"/>
          </p:cNvSpPr>
          <p:nvPr>
            <p:ph type="body" idx="1"/>
          </p:nvPr>
        </p:nvSpPr>
        <p:spPr>
          <a:prstGeom prst="rect">
            <a:avLst/>
          </a:prstGeom>
        </p:spPr>
        <p:txBody>
          <a:bodyPr/>
          <a:lstStyle/>
          <a:p>
            <a:r>
              <a:rPr dirty="0"/>
              <a:t>Presumed causes of nausea: infectious gastroenteritis (55.2%), food poisoning (8.6%), UTI (5.2%)</a:t>
            </a:r>
          </a:p>
          <a:p>
            <a:r>
              <a:rPr dirty="0"/>
              <a:t>Initial nausea scores similar in all 3 groups (51-53mm)</a:t>
            </a:r>
          </a:p>
          <a:p>
            <a:r>
              <a:rPr dirty="0"/>
              <a:t>Nausea scale reduction at 30 minutes:</a:t>
            </a:r>
          </a:p>
          <a:p>
            <a:pPr marL="800100" lvl="1" indent="-342900">
              <a:buChar char="•"/>
            </a:pPr>
            <a:r>
              <a:rPr dirty="0"/>
              <a:t>30 mm reduction - inhaled IA + oral ondansetron</a:t>
            </a:r>
          </a:p>
          <a:p>
            <a:pPr marL="800100" lvl="1" indent="-342900">
              <a:buChar char="•"/>
            </a:pPr>
            <a:r>
              <a:rPr dirty="0"/>
              <a:t>32 mm reduction - inhaled IA + oral placebo</a:t>
            </a:r>
          </a:p>
          <a:p>
            <a:pPr marL="800100" lvl="1" indent="-342900">
              <a:buChar char="•"/>
            </a:pPr>
            <a:r>
              <a:rPr dirty="0"/>
              <a:t>9 mm reduction- saline placebo + oral ondansetron</a:t>
            </a:r>
          </a:p>
        </p:txBody>
      </p:sp>
      <p:sp>
        <p:nvSpPr>
          <p:cNvPr id="153"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
        <p:nvSpPr>
          <p:cNvPr id="154" name="April et al., “Aromatherapy Versus Oral Ondansetron for Antiemetic Therapy Among  Adult Emergency Department Patients: A Randomized Controlled Trial”. Annals of Emergency Medicine. Volume 72. Issue 2 (2018): 184-193."/>
          <p:cNvSpPr txBox="1"/>
          <p:nvPr/>
        </p:nvSpPr>
        <p:spPr>
          <a:xfrm>
            <a:off x="538405" y="4314119"/>
            <a:ext cx="708001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April et al.,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485900" y="205978"/>
            <a:ext cx="6172200" cy="857251"/>
          </a:xfrm>
          <a:prstGeom prst="rect">
            <a:avLst/>
          </a:prstGeom>
        </p:spPr>
        <p:txBody>
          <a:bodyPr/>
          <a:lstStyle/>
          <a:p>
            <a:r>
              <a:rPr dirty="0"/>
              <a:t>(6) Results</a:t>
            </a:r>
          </a:p>
        </p:txBody>
      </p:sp>
      <p:sp>
        <p:nvSpPr>
          <p:cNvPr id="480" name="Content Placeholder 2"/>
          <p:cNvSpPr txBox="1">
            <a:spLocks noGrp="1"/>
          </p:cNvSpPr>
          <p:nvPr>
            <p:ph type="body" idx="1"/>
          </p:nvPr>
        </p:nvSpPr>
        <p:spPr>
          <a:xfrm>
            <a:off x="1485900" y="1063228"/>
            <a:ext cx="6172200" cy="3528650"/>
          </a:xfrm>
          <a:prstGeom prst="rect">
            <a:avLst/>
          </a:prstGeom>
        </p:spPr>
        <p:txBody>
          <a:bodyPr/>
          <a:lstStyle/>
          <a:p>
            <a:pPr>
              <a:lnSpc>
                <a:spcPct val="80000"/>
              </a:lnSpc>
              <a:spcBef>
                <a:spcPts val="200"/>
              </a:spcBef>
              <a:defRPr sz="1200"/>
            </a:pPr>
            <a:endParaRPr dirty="0"/>
          </a:p>
          <a:p>
            <a:pPr>
              <a:lnSpc>
                <a:spcPct val="80000"/>
              </a:lnSpc>
              <a:spcBef>
                <a:spcPts val="200"/>
              </a:spcBef>
              <a:defRPr sz="1200"/>
            </a:pPr>
            <a:r>
              <a:rPr dirty="0"/>
              <a:t>According to Dr. Flint (and MANY like-minded physicians – raise your hands), this is a missed opportunity to improve care in a very meaningful way!</a:t>
            </a:r>
          </a:p>
          <a:p>
            <a:pPr>
              <a:lnSpc>
                <a:spcPct val="80000"/>
              </a:lnSpc>
              <a:spcBef>
                <a:spcPts val="200"/>
              </a:spcBef>
              <a:defRPr sz="1200" b="1"/>
            </a:pPr>
            <a:r>
              <a:rPr dirty="0"/>
              <a:t>CMS policies </a:t>
            </a:r>
            <a:r>
              <a:rPr b="0" dirty="0"/>
              <a:t>“perpetuate” this cycle… some suggestions are offered…. In broad strokes:</a:t>
            </a:r>
          </a:p>
          <a:p>
            <a:pPr marL="666750" lvl="1" indent="-209550">
              <a:lnSpc>
                <a:spcPct val="80000"/>
              </a:lnSpc>
              <a:spcBef>
                <a:spcPts val="200"/>
              </a:spcBef>
              <a:defRPr sz="1100"/>
            </a:pPr>
            <a:r>
              <a:rPr dirty="0"/>
              <a:t>Can CMS policies be altered… to make financing meet the “functional needs” of the older adults with serious illness?</a:t>
            </a:r>
          </a:p>
          <a:p>
            <a:pPr marL="1077685" lvl="2" indent="-163285">
              <a:lnSpc>
                <a:spcPct val="80000"/>
              </a:lnSpc>
              <a:spcBef>
                <a:spcPts val="200"/>
              </a:spcBef>
              <a:defRPr sz="1000"/>
            </a:pPr>
            <a:r>
              <a:rPr dirty="0"/>
              <a:t>Last 2 years of life involve poor function and disability, but HH benefit does not provide lasting/continuous assistance with ADLs</a:t>
            </a:r>
          </a:p>
          <a:p>
            <a:pPr marL="1077685" lvl="2" indent="-163285">
              <a:lnSpc>
                <a:spcPct val="80000"/>
              </a:lnSpc>
              <a:spcBef>
                <a:spcPts val="200"/>
              </a:spcBef>
              <a:defRPr sz="1000"/>
            </a:pPr>
            <a:r>
              <a:rPr dirty="0"/>
              <a:t>Medicaid covers NH services (not skilled), home based and community based services (incl. ADL assistance), but it is widely variable by state.</a:t>
            </a:r>
          </a:p>
          <a:p>
            <a:pPr marL="1543050" lvl="3" indent="-171450">
              <a:lnSpc>
                <a:spcPct val="80000"/>
              </a:lnSpc>
              <a:spcBef>
                <a:spcPts val="200"/>
              </a:spcBef>
              <a:defRPr sz="900"/>
            </a:pPr>
            <a:r>
              <a:rPr dirty="0"/>
              <a:t>Efforts to shift this emphasis (from SNF to home) have been temporary (and will be met with resistance.)</a:t>
            </a:r>
          </a:p>
          <a:p>
            <a:pPr marL="666750" lvl="1" indent="-209550">
              <a:lnSpc>
                <a:spcPct val="80000"/>
              </a:lnSpc>
              <a:spcBef>
                <a:spcPts val="200"/>
              </a:spcBef>
              <a:defRPr sz="1100"/>
            </a:pPr>
            <a:r>
              <a:rPr dirty="0"/>
              <a:t>Can Medicare pay for nursing home level of care and hospice for functionally impaired/disabled persons at end of life?</a:t>
            </a:r>
          </a:p>
          <a:p>
            <a:pPr marL="1077685" lvl="2" indent="-163285">
              <a:lnSpc>
                <a:spcPct val="80000"/>
              </a:lnSpc>
              <a:spcBef>
                <a:spcPts val="200"/>
              </a:spcBef>
              <a:defRPr sz="1000"/>
            </a:pPr>
            <a:r>
              <a:rPr dirty="0"/>
              <a:t>Currently, PAC stays are directed toward “improvement”…</a:t>
            </a:r>
          </a:p>
          <a:p>
            <a:pPr marL="1543050" lvl="3" indent="-171450">
              <a:lnSpc>
                <a:spcPct val="80000"/>
              </a:lnSpc>
              <a:spcBef>
                <a:spcPts val="200"/>
              </a:spcBef>
              <a:defRPr sz="900"/>
            </a:pPr>
            <a:r>
              <a:rPr dirty="0"/>
              <a:t>What about those patients who are not expected to improve?  The pay OOP and liquidate to qualify for Medicaid.</a:t>
            </a:r>
          </a:p>
          <a:p>
            <a:pPr marL="1543050" lvl="3" indent="-171450">
              <a:lnSpc>
                <a:spcPct val="80000"/>
              </a:lnSpc>
              <a:spcBef>
                <a:spcPts val="200"/>
              </a:spcBef>
              <a:defRPr sz="900"/>
            </a:pPr>
            <a:r>
              <a:rPr dirty="0"/>
              <a:t>Medicare A for EOL… for BOTH custodial care and hospice??</a:t>
            </a:r>
          </a:p>
          <a:p>
            <a:pPr marL="1543050" lvl="3" indent="-171450">
              <a:lnSpc>
                <a:spcPct val="80000"/>
              </a:lnSpc>
              <a:spcBef>
                <a:spcPts val="200"/>
              </a:spcBef>
              <a:defRPr sz="900"/>
            </a:pPr>
            <a:r>
              <a:rPr dirty="0"/>
              <a:t>Veteran’s Admin.</a:t>
            </a:r>
          </a:p>
        </p:txBody>
      </p:sp>
      <p:sp>
        <p:nvSpPr>
          <p:cNvPr id="481"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80</a:t>
            </a:fld>
            <a:endParaRPr dirty="0"/>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itle 1"/>
          <p:cNvSpPr txBox="1">
            <a:spLocks noGrp="1"/>
          </p:cNvSpPr>
          <p:nvPr>
            <p:ph type="title"/>
          </p:nvPr>
        </p:nvSpPr>
        <p:spPr>
          <a:xfrm>
            <a:off x="1485900" y="205978"/>
            <a:ext cx="6172200" cy="857251"/>
          </a:xfrm>
          <a:prstGeom prst="rect">
            <a:avLst/>
          </a:prstGeom>
        </p:spPr>
        <p:txBody>
          <a:bodyPr/>
          <a:lstStyle/>
          <a:p>
            <a:r>
              <a:rPr dirty="0"/>
              <a:t>(6) – What about Vera?</a:t>
            </a:r>
          </a:p>
        </p:txBody>
      </p:sp>
      <p:sp>
        <p:nvSpPr>
          <p:cNvPr id="484" name="Content Placeholder 2"/>
          <p:cNvSpPr txBox="1">
            <a:spLocks noGrp="1"/>
          </p:cNvSpPr>
          <p:nvPr>
            <p:ph type="body" idx="1"/>
          </p:nvPr>
        </p:nvSpPr>
        <p:spPr>
          <a:xfrm>
            <a:off x="1485900" y="1200150"/>
            <a:ext cx="6172200" cy="3211930"/>
          </a:xfrm>
          <a:prstGeom prst="rect">
            <a:avLst/>
          </a:prstGeom>
        </p:spPr>
        <p:txBody>
          <a:bodyPr/>
          <a:lstStyle/>
          <a:p>
            <a:pPr marL="249381" indent="-249381">
              <a:lnSpc>
                <a:spcPct val="90000"/>
              </a:lnSpc>
              <a:spcBef>
                <a:spcPts val="300"/>
              </a:spcBef>
              <a:defRPr sz="1600"/>
            </a:pPr>
            <a:r>
              <a:rPr dirty="0"/>
              <a:t>Alas, it does come down to who’s paying the bill… not necessarily the needs or goals</a:t>
            </a:r>
          </a:p>
          <a:p>
            <a:pPr marL="657225" lvl="1" indent="-200025">
              <a:lnSpc>
                <a:spcPct val="90000"/>
              </a:lnSpc>
              <a:spcBef>
                <a:spcPts val="300"/>
              </a:spcBef>
              <a:defRPr sz="1400"/>
            </a:pPr>
            <a:r>
              <a:rPr dirty="0"/>
              <a:t>Medicare A – PAC (book-ended)</a:t>
            </a:r>
          </a:p>
          <a:p>
            <a:pPr marL="1066800" lvl="2" indent="-152400">
              <a:lnSpc>
                <a:spcPct val="90000"/>
              </a:lnSpc>
              <a:spcBef>
                <a:spcPts val="300"/>
              </a:spcBef>
              <a:defRPr sz="1200"/>
            </a:pPr>
            <a:r>
              <a:rPr dirty="0"/>
              <a:t>Therapy and R&amp;B</a:t>
            </a:r>
          </a:p>
          <a:p>
            <a:pPr marL="1066800" lvl="2" indent="-152400">
              <a:lnSpc>
                <a:spcPct val="90000"/>
              </a:lnSpc>
              <a:spcBef>
                <a:spcPts val="300"/>
              </a:spcBef>
              <a:defRPr sz="1200"/>
            </a:pPr>
            <a:r>
              <a:rPr dirty="0"/>
              <a:t>Hospice</a:t>
            </a:r>
          </a:p>
          <a:p>
            <a:pPr marL="657225" lvl="1" indent="-200025">
              <a:lnSpc>
                <a:spcPct val="90000"/>
              </a:lnSpc>
              <a:spcBef>
                <a:spcPts val="300"/>
              </a:spcBef>
              <a:defRPr sz="1400"/>
            </a:pPr>
            <a:r>
              <a:rPr dirty="0"/>
              <a:t>Medicare B – also book-ended (therapy)</a:t>
            </a:r>
          </a:p>
          <a:p>
            <a:pPr marL="1066800" lvl="2" indent="-152400">
              <a:lnSpc>
                <a:spcPct val="90000"/>
              </a:lnSpc>
              <a:spcBef>
                <a:spcPts val="300"/>
              </a:spcBef>
              <a:defRPr sz="1200"/>
            </a:pPr>
            <a:r>
              <a:rPr dirty="0"/>
              <a:t>Therapy in non Med A location/situation</a:t>
            </a:r>
          </a:p>
          <a:p>
            <a:pPr marL="657225" lvl="1" indent="-200025">
              <a:lnSpc>
                <a:spcPct val="90000"/>
              </a:lnSpc>
              <a:spcBef>
                <a:spcPts val="300"/>
              </a:spcBef>
              <a:defRPr sz="1400"/>
            </a:pPr>
            <a:r>
              <a:rPr dirty="0"/>
              <a:t>Medicaid – R&amp;B</a:t>
            </a:r>
          </a:p>
          <a:p>
            <a:pPr marL="1066800" lvl="2" indent="-152400">
              <a:lnSpc>
                <a:spcPct val="90000"/>
              </a:lnSpc>
              <a:spcBef>
                <a:spcPts val="300"/>
              </a:spcBef>
              <a:defRPr sz="1200"/>
            </a:pPr>
            <a:r>
              <a:rPr dirty="0"/>
              <a:t>No Therapy, no ACP, no CCM</a:t>
            </a:r>
          </a:p>
          <a:p>
            <a:pPr marL="1066800" lvl="2" indent="-152400">
              <a:lnSpc>
                <a:spcPct val="90000"/>
              </a:lnSpc>
              <a:spcBef>
                <a:spcPts val="300"/>
              </a:spcBef>
              <a:defRPr sz="1200"/>
            </a:pPr>
            <a:r>
              <a:rPr dirty="0"/>
              <a:t>Hospice</a:t>
            </a:r>
          </a:p>
          <a:p>
            <a:pPr marL="1066800" lvl="2" indent="-152400">
              <a:lnSpc>
                <a:spcPct val="90000"/>
              </a:lnSpc>
              <a:spcBef>
                <a:spcPts val="300"/>
              </a:spcBef>
              <a:defRPr sz="1200"/>
            </a:pPr>
            <a:r>
              <a:rPr dirty="0"/>
              <a:t>Liquidate…</a:t>
            </a:r>
          </a:p>
          <a:p>
            <a:pPr marL="657225" lvl="1" indent="-200025">
              <a:lnSpc>
                <a:spcPct val="90000"/>
              </a:lnSpc>
              <a:spcBef>
                <a:spcPts val="300"/>
              </a:spcBef>
              <a:defRPr sz="1400"/>
            </a:pPr>
            <a:r>
              <a:rPr dirty="0"/>
              <a:t>Self pay</a:t>
            </a:r>
          </a:p>
          <a:p>
            <a:pPr marL="657225" lvl="1" indent="-200025">
              <a:lnSpc>
                <a:spcPct val="90000"/>
              </a:lnSpc>
              <a:spcBef>
                <a:spcPts val="300"/>
              </a:spcBef>
              <a:defRPr sz="1400"/>
            </a:pPr>
            <a:r>
              <a:rPr dirty="0"/>
              <a:t>Other – LTC Ins, Veteran’s admin, etc.</a:t>
            </a:r>
          </a:p>
        </p:txBody>
      </p:sp>
      <p:sp>
        <p:nvSpPr>
          <p:cNvPr id="485" name="Slide Number Placeholder 3"/>
          <p:cNvSpPr txBox="1">
            <a:spLocks noGrp="1"/>
          </p:cNvSpPr>
          <p:nvPr>
            <p:ph type="sldNum" sz="quarter" idx="2"/>
          </p:nvPr>
        </p:nvSpPr>
        <p:spPr>
          <a:xfrm>
            <a:off x="7790951"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81</a:t>
            </a:fld>
            <a:endParaRPr dirty="0"/>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itle 3"/>
          <p:cNvSpPr txBox="1">
            <a:spLocks noGrp="1"/>
          </p:cNvSpPr>
          <p:nvPr>
            <p:ph type="ctrTitle"/>
          </p:nvPr>
        </p:nvSpPr>
        <p:spPr>
          <a:xfrm>
            <a:off x="685800" y="961330"/>
            <a:ext cx="7772400" cy="2061622"/>
          </a:xfrm>
          <a:prstGeom prst="rect">
            <a:avLst/>
          </a:prstGeom>
        </p:spPr>
        <p:txBody>
          <a:bodyPr/>
          <a:lstStyle/>
          <a:p>
            <a:pPr defTabSz="347472">
              <a:defRPr sz="4560" b="1"/>
            </a:pPr>
            <a:r>
              <a:rPr dirty="0"/>
              <a:t>Questions and Comments</a:t>
            </a:r>
          </a:p>
          <a:p>
            <a:pPr defTabSz="347472">
              <a:defRPr sz="2280" b="1"/>
            </a:pPr>
            <a:r>
              <a:rPr dirty="0"/>
              <a:t>The Year in Review:  </a:t>
            </a:r>
          </a:p>
          <a:p>
            <a:pPr defTabSz="347472">
              <a:defRPr sz="2280" b="1"/>
            </a:pPr>
            <a:r>
              <a:rPr dirty="0"/>
              <a:t>State of the Art in Hospice and Palliative Care Literature</a:t>
            </a:r>
          </a:p>
        </p:txBody>
      </p:sp>
      <p:sp>
        <p:nvSpPr>
          <p:cNvPr id="488" name="Subtitle 4"/>
          <p:cNvSpPr txBox="1">
            <a:spLocks noGrp="1"/>
          </p:cNvSpPr>
          <p:nvPr>
            <p:ph type="subTitle" sz="half" idx="1"/>
          </p:nvPr>
        </p:nvSpPr>
        <p:spPr>
          <a:xfrm>
            <a:off x="1371600" y="2914650"/>
            <a:ext cx="6400800" cy="1739008"/>
          </a:xfrm>
          <a:prstGeom prst="rect">
            <a:avLst/>
          </a:prstGeom>
        </p:spPr>
        <p:txBody>
          <a:bodyPr>
            <a:normAutofit lnSpcReduction="10000"/>
          </a:bodyPr>
          <a:lstStyle/>
          <a:p>
            <a:pPr defTabSz="260604">
              <a:spcBef>
                <a:spcPts val="300"/>
              </a:spcBef>
              <a:defRPr sz="1368">
                <a:solidFill>
                  <a:srgbClr val="0433FF"/>
                </a:solidFill>
              </a:defRPr>
            </a:pPr>
            <a:r>
              <a:rPr dirty="0"/>
              <a:t>Jerry Bruggeman, MD, MBA, CMD</a:t>
            </a:r>
          </a:p>
          <a:p>
            <a:pPr defTabSz="260604">
              <a:spcBef>
                <a:spcPts val="300"/>
              </a:spcBef>
              <a:defRPr sz="1368">
                <a:solidFill>
                  <a:srgbClr val="0433FF"/>
                </a:solidFill>
              </a:defRPr>
            </a:pPr>
            <a:r>
              <a:rPr dirty="0"/>
              <a:t>Compassus Associate Medical Director</a:t>
            </a:r>
          </a:p>
          <a:p>
            <a:pPr defTabSz="260604">
              <a:spcBef>
                <a:spcPts val="300"/>
              </a:spcBef>
              <a:defRPr sz="1368">
                <a:solidFill>
                  <a:srgbClr val="0433FF"/>
                </a:solidFill>
              </a:defRPr>
            </a:pPr>
            <a:r>
              <a:rPr dirty="0"/>
              <a:t>Columbus, MO</a:t>
            </a:r>
          </a:p>
          <a:p>
            <a:pPr defTabSz="260604">
              <a:spcBef>
                <a:spcPts val="300"/>
              </a:spcBef>
              <a:defRPr sz="1368">
                <a:solidFill>
                  <a:srgbClr val="0433FF"/>
                </a:solidFill>
              </a:defRPr>
            </a:pPr>
            <a:endParaRPr dirty="0"/>
          </a:p>
          <a:p>
            <a:pPr defTabSz="260604">
              <a:spcBef>
                <a:spcPts val="300"/>
              </a:spcBef>
              <a:defRPr sz="1368">
                <a:solidFill>
                  <a:srgbClr val="0433FF"/>
                </a:solidFill>
              </a:defRPr>
            </a:pPr>
            <a:r>
              <a:rPr dirty="0"/>
              <a:t>Daniel Ward, DO, HMDC</a:t>
            </a:r>
          </a:p>
          <a:p>
            <a:pPr defTabSz="260604">
              <a:spcBef>
                <a:spcPts val="300"/>
              </a:spcBef>
              <a:defRPr sz="1368">
                <a:solidFill>
                  <a:srgbClr val="0433FF"/>
                </a:solidFill>
              </a:defRPr>
            </a:pPr>
            <a:r>
              <a:rPr dirty="0"/>
              <a:t>Compassus Medical Director</a:t>
            </a:r>
          </a:p>
          <a:p>
            <a:pPr defTabSz="260604">
              <a:spcBef>
                <a:spcPts val="300"/>
              </a:spcBef>
              <a:defRPr sz="1368">
                <a:solidFill>
                  <a:srgbClr val="0433FF"/>
                </a:solidFill>
              </a:defRPr>
            </a:pPr>
            <a:r>
              <a:rPr dirty="0"/>
              <a:t>Colorado Springs, CO</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Discussion"/>
          <p:cNvSpPr txBox="1">
            <a:spLocks noGrp="1"/>
          </p:cNvSpPr>
          <p:nvPr>
            <p:ph type="title"/>
          </p:nvPr>
        </p:nvSpPr>
        <p:spPr>
          <a:prstGeom prst="rect">
            <a:avLst/>
          </a:prstGeom>
        </p:spPr>
        <p:txBody>
          <a:bodyPr/>
          <a:lstStyle/>
          <a:p>
            <a:r>
              <a:rPr dirty="0"/>
              <a:t>Discussion</a:t>
            </a:r>
          </a:p>
        </p:txBody>
      </p:sp>
      <p:sp>
        <p:nvSpPr>
          <p:cNvPr id="157" name="Limitations: Relatively healthy participants, severity inclusion low at 3/10, blinding to scent, VAS scores are subjective, Ondansetron may not have achieved full effect at 30 min.…"/>
          <p:cNvSpPr txBox="1">
            <a:spLocks noGrp="1"/>
          </p:cNvSpPr>
          <p:nvPr>
            <p:ph type="body" idx="1"/>
          </p:nvPr>
        </p:nvSpPr>
        <p:spPr>
          <a:prstGeom prst="rect">
            <a:avLst/>
          </a:prstGeom>
        </p:spPr>
        <p:txBody>
          <a:bodyPr>
            <a:normAutofit lnSpcReduction="10000"/>
          </a:bodyPr>
          <a:lstStyle/>
          <a:p>
            <a:pPr marL="305180" indent="-305180" defTabSz="406908">
              <a:defRPr sz="2136"/>
            </a:pPr>
            <a:r>
              <a:rPr dirty="0"/>
              <a:t>Limitations: Relatively healthy participants, severity inclusion low at 3/10, blinding to scent, VAS scores are subjective, Ondansetron may not have achieved full effect at 30 min.</a:t>
            </a:r>
          </a:p>
          <a:p>
            <a:pPr marL="305180" indent="-305180" defTabSz="406908">
              <a:defRPr sz="2136"/>
            </a:pPr>
            <a:r>
              <a:rPr dirty="0"/>
              <a:t>Isopropyl alcohol is simple, inexpensive, readily available, however short-duration</a:t>
            </a:r>
          </a:p>
          <a:p>
            <a:pPr marL="305180" indent="-305180" defTabSz="406908">
              <a:defRPr sz="2136"/>
            </a:pPr>
            <a:r>
              <a:rPr dirty="0"/>
              <a:t>Mechanism unclear possibly olfactory distraction or controlled breathing, other scented oils also effective in other studies</a:t>
            </a:r>
          </a:p>
          <a:p>
            <a:pPr marL="305180" indent="-305180" defTabSz="406908">
              <a:defRPr sz="2136"/>
            </a:pPr>
            <a:r>
              <a:rPr dirty="0"/>
              <a:t>Inhaled IA with or without ondansetron outperformed inhaled saline</a:t>
            </a:r>
          </a:p>
        </p:txBody>
      </p:sp>
      <p:sp>
        <p:nvSpPr>
          <p:cNvPr id="158" name="Slide Number"/>
          <p:cNvSpPr txBox="1">
            <a:spLocks noGrp="1"/>
          </p:cNvSpPr>
          <p:nvPr>
            <p:ph type="sldNum" sz="quarter" idx="2"/>
          </p:nvPr>
        </p:nvSpPr>
        <p:spPr>
          <a:xfrm>
            <a:off x="8885103" y="73421"/>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159" name="April et al., “Aromatherapy Versus Oral Ondansetron for Antiemetic Therapy Among  Adult Emergency Department Patients: A Randomized Controlled Trial”. Annals of Emergency Medicine. Volume 72. Issue 2 (2018): 184-193."/>
          <p:cNvSpPr txBox="1"/>
          <p:nvPr/>
        </p:nvSpPr>
        <p:spPr>
          <a:xfrm>
            <a:off x="538405" y="4314119"/>
            <a:ext cx="708001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22222"/>
                </a:solidFill>
              </a:defRPr>
            </a:pPr>
            <a:r>
              <a:rPr dirty="0"/>
              <a:t>April et al., “Aromatherapy Versus Oral Ondansetron for Antiemetic Therapy Among  Adult Emergency Department Patients: A Randomized Controlled Trial”. </a:t>
            </a:r>
            <a:r>
              <a:rPr i="1" dirty="0"/>
              <a:t>Annals of Emergency Medicine</a:t>
            </a:r>
            <a:r>
              <a:rPr dirty="0"/>
              <a:t>. Volume 72. Issue 2 (2018): 184-193.</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TotalTime>
  <Words>9054</Words>
  <Application>Microsoft Macintosh PowerPoint</Application>
  <PresentationFormat>On-screen Show (16:9)</PresentationFormat>
  <Paragraphs>825</Paragraphs>
  <Slides>82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Calibri</vt:lpstr>
      <vt:lpstr>Arial</vt:lpstr>
      <vt:lpstr>Office Theme</vt:lpstr>
      <vt:lpstr>The Year in Review:   State of the Art in Hospice and Palliative Care Literature</vt:lpstr>
      <vt:lpstr>Objective</vt:lpstr>
      <vt:lpstr>Format</vt:lpstr>
      <vt:lpstr>Antiemetic Therapy</vt:lpstr>
      <vt:lpstr>Clinical Question</vt:lpstr>
      <vt:lpstr>Background</vt:lpstr>
      <vt:lpstr>Methods</vt:lpstr>
      <vt:lpstr>Results</vt:lpstr>
      <vt:lpstr>Discussion</vt:lpstr>
      <vt:lpstr>Conclusion: “Take home message”</vt:lpstr>
      <vt:lpstr>PowerPoint Presentation</vt:lpstr>
      <vt:lpstr>Cannabis for Pain</vt:lpstr>
      <vt:lpstr>Clinical Question</vt:lpstr>
      <vt:lpstr>Background</vt:lpstr>
      <vt:lpstr>Methods</vt:lpstr>
      <vt:lpstr>Results</vt:lpstr>
      <vt:lpstr>Discussion</vt:lpstr>
      <vt:lpstr>Conclusion: “Take home message”</vt:lpstr>
      <vt:lpstr>Methadone for Cancer Pain</vt:lpstr>
      <vt:lpstr>Clinical Question</vt:lpstr>
      <vt:lpstr>Background</vt:lpstr>
      <vt:lpstr>Methods</vt:lpstr>
      <vt:lpstr>Results</vt:lpstr>
      <vt:lpstr>Discussion</vt:lpstr>
      <vt:lpstr>Conclusion: “Take home message”</vt:lpstr>
      <vt:lpstr>When to Start Treatment for DR</vt:lpstr>
      <vt:lpstr>Clinical Question</vt:lpstr>
      <vt:lpstr>Background</vt:lpstr>
      <vt:lpstr>Methods</vt:lpstr>
      <vt:lpstr>Results</vt:lpstr>
      <vt:lpstr>Discussion</vt:lpstr>
      <vt:lpstr>Conclusion: “Take home message”</vt:lpstr>
      <vt:lpstr>Antipsychotics for Delirium?</vt:lpstr>
      <vt:lpstr>Clinical Question</vt:lpstr>
      <vt:lpstr>Background</vt:lpstr>
      <vt:lpstr>Methods</vt:lpstr>
      <vt:lpstr>Results</vt:lpstr>
      <vt:lpstr>Discussion</vt:lpstr>
      <vt:lpstr>Conclusion: “Take home message”</vt:lpstr>
      <vt:lpstr>Methadone use for HPC</vt:lpstr>
      <vt:lpstr>Clinical Question</vt:lpstr>
      <vt:lpstr>Background</vt:lpstr>
      <vt:lpstr>Methods</vt:lpstr>
      <vt:lpstr>Results</vt:lpstr>
      <vt:lpstr>Discussion</vt:lpstr>
      <vt:lpstr>Conclusion: “Take home message”</vt:lpstr>
      <vt:lpstr>PowerPoint Presentation</vt:lpstr>
      <vt:lpstr>(1) Prognosis Overestimation by PC Clinicians</vt:lpstr>
      <vt:lpstr>(1)  How much time do I have, doc?</vt:lpstr>
      <vt:lpstr>(1) About the study…</vt:lpstr>
      <vt:lpstr>(1) Results</vt:lpstr>
      <vt:lpstr>(1)  Bottom line for “Rocky”</vt:lpstr>
      <vt:lpstr>(2) Fan Therapy – relieves dyspnea?        in whom?</vt:lpstr>
      <vt:lpstr>(2) Dyspnea – it requires action </vt:lpstr>
      <vt:lpstr>(2) About the study… </vt:lpstr>
      <vt:lpstr>(2) Enrollees:  Who’s Who?  </vt:lpstr>
      <vt:lpstr>(2)  Outcomes measured</vt:lpstr>
      <vt:lpstr>(2) Results</vt:lpstr>
      <vt:lpstr>(2) How to help Dan…</vt:lpstr>
      <vt:lpstr>(3) DVT in PCUs… how bigga’ deal is it?</vt:lpstr>
      <vt:lpstr>(3)  DVT – the tip of the iceberg?</vt:lpstr>
      <vt:lpstr>(3) About the study</vt:lpstr>
      <vt:lpstr>(3) Results</vt:lpstr>
      <vt:lpstr>(3) What does this mean for Vera?</vt:lpstr>
      <vt:lpstr>(4) HF:  who “goes hospice”, and what effects does it have?</vt:lpstr>
      <vt:lpstr>(4) HF and Hospice… </vt:lpstr>
      <vt:lpstr>(4) About the Study</vt:lpstr>
      <vt:lpstr>(4) Results</vt:lpstr>
      <vt:lpstr>(4) What does this tell us about Sadie’s situation?</vt:lpstr>
      <vt:lpstr>(5) Complementary &amp; Alternative Medicine in Hospice/Palliative Care</vt:lpstr>
      <vt:lpstr>(5) About the Review</vt:lpstr>
      <vt:lpstr>(5) Results</vt:lpstr>
      <vt:lpstr>(5) Results – cont’d</vt:lpstr>
      <vt:lpstr>(5) CAM Review comments</vt:lpstr>
      <vt:lpstr>(5)  Reiki for Rita?</vt:lpstr>
      <vt:lpstr>(6)  Rehabbed to Death…</vt:lpstr>
      <vt:lpstr>(6) The Storyteller in this case…</vt:lpstr>
      <vt:lpstr>(6) The Problem… the screenplay</vt:lpstr>
      <vt:lpstr>(6)  Missouri Perspective…  - now, we ain’t Wall Street, but we know about math…(&lt;&gt;=∑≠)</vt:lpstr>
      <vt:lpstr>(6) Results</vt:lpstr>
      <vt:lpstr>(6) – What about Vera?</vt:lpstr>
      <vt:lpstr>Questions and Comments The Year in Review:   State of the Art in Hospice and Palliative Care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   State of the Art in Hospice and Palliative Care Literature</dc:title>
  <cp:lastModifiedBy>Matthew Golden</cp:lastModifiedBy>
  <cp:revision>7</cp:revision>
  <dcterms:modified xsi:type="dcterms:W3CDTF">2019-04-04T17:37:17Z</dcterms:modified>
</cp:coreProperties>
</file>