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4" r:id="rId13"/>
    <p:sldId id="275" r:id="rId14"/>
    <p:sldId id="276" r:id="rId15"/>
    <p:sldId id="277" r:id="rId16"/>
    <p:sldId id="268" r:id="rId17"/>
    <p:sldId id="269" r:id="rId18"/>
    <p:sldId id="278" r:id="rId19"/>
    <p:sldId id="272" r:id="rId20"/>
    <p:sldId id="27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9"/>
    <p:restoredTop sz="94645"/>
  </p:normalViewPr>
  <p:slideViewPr>
    <p:cSldViewPr snapToGrid="0" snapToObjects="1">
      <p:cViewPr varScale="1">
        <p:scale>
          <a:sx n="159" d="100"/>
          <a:sy n="159" d="100"/>
        </p:scale>
        <p:origin x="200" y="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80C3B-5357-014B-9163-4B5018039054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DA84D-71DD-D846-938D-05E7542A6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84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6427B-475D-5D41-AE40-1E7ECEE2DC0D}" type="datetime1">
              <a:rPr lang="en-US" smtClean="0"/>
              <a:t>4/4/19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48A97-D1A3-2D45-B32F-1226C5469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787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2371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106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8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6367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26367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1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0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8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38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3809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83326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83326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1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7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8753206" y="0"/>
            <a:ext cx="390795" cy="273844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DD1308-9147-784B-8E83-F1B19DF296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3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9159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1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4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1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3206" y="0"/>
            <a:ext cx="390795" cy="273844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1308-9147-784B-8E83-F1B19DF296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4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Pain Management-in the Midst of the Opioid Crises</a:t>
            </a:r>
          </a:p>
        </p:txBody>
      </p:sp>
    </p:spTree>
    <p:extLst>
      <p:ext uri="{BB962C8B-B14F-4D97-AF65-F5344CB8AC3E}">
        <p14:creationId xmlns:p14="http://schemas.microsoft.com/office/powerpoint/2010/main" val="11437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9798-F8BF-4FF1-8641-B4FB7248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06" y="367715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  Safe Effective Prescribing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7EDD9-9E30-4C6C-A81C-742E31632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Rational evidence based prescribing</a:t>
            </a:r>
          </a:p>
          <a:p>
            <a:pPr marL="0" indent="0">
              <a:buNone/>
            </a:pPr>
            <a:r>
              <a:rPr lang="en-US" dirty="0"/>
              <a:t>         - Evaluate the patient and history</a:t>
            </a:r>
          </a:p>
          <a:p>
            <a:pPr marL="0" indent="0">
              <a:buNone/>
            </a:pPr>
            <a:r>
              <a:rPr lang="en-US" dirty="0"/>
              <a:t>         - You don’t have to follow hospital orders</a:t>
            </a:r>
          </a:p>
          <a:p>
            <a:pPr marL="0" indent="0">
              <a:buNone/>
            </a:pPr>
            <a:r>
              <a:rPr lang="en-US" dirty="0"/>
              <a:t>         - Respect limits</a:t>
            </a:r>
          </a:p>
          <a:p>
            <a:pPr marL="0" indent="0">
              <a:buNone/>
            </a:pPr>
            <a:r>
              <a:rPr lang="en-US" dirty="0"/>
              <a:t>         - Respect regulations of where patient lives</a:t>
            </a:r>
          </a:p>
          <a:p>
            <a:pPr marL="0" indent="0">
              <a:buNone/>
            </a:pPr>
            <a:r>
              <a:rPr lang="en-US" dirty="0"/>
              <a:t>               - Home vs Facility</a:t>
            </a:r>
          </a:p>
          <a:p>
            <a:pPr marL="0" indent="0">
              <a:buNone/>
            </a:pPr>
            <a:r>
              <a:rPr lang="en-US" dirty="0"/>
              <a:t>          - Avoid use with Benzos</a:t>
            </a:r>
          </a:p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827F6-2FFC-4777-B05B-9A801585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5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5877-B831-4970-84C3-C4776B21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Risk of use with Benzos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EAB5E-13E7-4481-A7D1-7018CF2B7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30% of overdoses involving opioids involve Benzos</a:t>
            </a:r>
          </a:p>
          <a:p>
            <a:r>
              <a:rPr lang="en-US" dirty="0"/>
              <a:t>In 2015 23% of people who died of opioid overdose also tested positive for Benzos</a:t>
            </a:r>
          </a:p>
          <a:p>
            <a:r>
              <a:rPr lang="en-US" dirty="0"/>
              <a:t>A North Carolina study found the overdose rate among patients on both types of meds was 10 times higher than on opioids alone.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09892-4FD6-47B0-9BAD-7A36E594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4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8982-DDFC-4E12-B8AA-5FD07020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Prevention and Intervention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F7097-0424-45D8-AE52-FCEE27826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only prescriptions that are complete</a:t>
            </a:r>
          </a:p>
          <a:p>
            <a:r>
              <a:rPr lang="en-US" dirty="0"/>
              <a:t>Avoid drugs with higher street value (oxycodone)</a:t>
            </a:r>
          </a:p>
          <a:p>
            <a:r>
              <a:rPr lang="en-US" dirty="0"/>
              <a:t>Pill counts at each visit</a:t>
            </a:r>
          </a:p>
          <a:p>
            <a:r>
              <a:rPr lang="en-US" dirty="0"/>
              <a:t>Encourage destruction of unused meds with prescription change and patient death</a:t>
            </a:r>
          </a:p>
          <a:p>
            <a:r>
              <a:rPr lang="en-US" dirty="0"/>
              <a:t>Nurses to transport meds only when necessary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4D75E-C493-4EFB-83A1-ECC64674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2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B9DA-7756-4A65-A59B-A76855F8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Prevention and Intervention Strategies</a:t>
            </a:r>
            <a:br>
              <a:rPr lang="en-US" dirty="0"/>
            </a:br>
            <a:r>
              <a:rPr lang="en-US" dirty="0"/>
              <a:t>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D8B27-B82A-495F-A7FB-1A3C44FFC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IDT opportunities</a:t>
            </a:r>
          </a:p>
          <a:p>
            <a:pPr marL="0" indent="0">
              <a:buNone/>
            </a:pPr>
            <a:r>
              <a:rPr lang="en-US" dirty="0"/>
              <a:t>    - MAR  reconciliation: Make sure old meds not on MAR</a:t>
            </a:r>
          </a:p>
          <a:p>
            <a:pPr marL="0" indent="0">
              <a:buNone/>
            </a:pPr>
            <a:r>
              <a:rPr lang="en-US" dirty="0"/>
              <a:t>    - Encourage nurses to discuss compliance or safety concerns</a:t>
            </a:r>
          </a:p>
          <a:p>
            <a:r>
              <a:rPr lang="en-US" dirty="0"/>
              <a:t>Make pharmacy aware</a:t>
            </a:r>
          </a:p>
          <a:p>
            <a:r>
              <a:rPr lang="en-US" dirty="0"/>
              <a:t>Further limit pill volumes</a:t>
            </a:r>
          </a:p>
          <a:p>
            <a:r>
              <a:rPr lang="en-US" dirty="0"/>
              <a:t>Lock boxes</a:t>
            </a:r>
          </a:p>
          <a:p>
            <a:r>
              <a:rPr lang="en-US" dirty="0"/>
              <a:t>Social worker and chaplain involvement (consider social, psych, or spiritual pain)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24E7D-BDA8-4D3B-8ADD-2F2B41B1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61B3-34F0-446C-8713-380D6276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Prevention and Intervention Strategies</a:t>
            </a:r>
            <a:br>
              <a:rPr lang="en-US" dirty="0"/>
            </a:br>
            <a:r>
              <a:rPr lang="en-US" dirty="0"/>
              <a:t>                        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C58F4-A2DB-4CAA-B6BC-84162E5AA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Opioid contract</a:t>
            </a:r>
          </a:p>
          <a:p>
            <a:r>
              <a:rPr lang="en-US" dirty="0"/>
              <a:t>Urine drug screens</a:t>
            </a:r>
          </a:p>
          <a:p>
            <a:r>
              <a:rPr lang="en-US" dirty="0"/>
              <a:t>Discharge from hospice </a:t>
            </a:r>
          </a:p>
          <a:p>
            <a:r>
              <a:rPr lang="en-US" dirty="0"/>
              <a:t>Consider Opioids with less abuse/diversion potential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4C6B4-008B-4E6F-A580-8D4E2E8A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9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93632-823D-4A54-BE3F-1DA7DEA5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Drugs With Less Abuse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94479-7481-4792-B0CA-976FCFC5B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  -Methadone</a:t>
            </a:r>
          </a:p>
          <a:p>
            <a:pPr marL="0" indent="0">
              <a:buNone/>
            </a:pPr>
            <a:r>
              <a:rPr lang="en-US" dirty="0"/>
              <a:t>  -Buprenorphine (Delta agonist / Kappa receptor antagonist)</a:t>
            </a:r>
          </a:p>
          <a:p>
            <a:pPr marL="0" indent="0">
              <a:buNone/>
            </a:pPr>
            <a:r>
              <a:rPr lang="en-US" dirty="0"/>
              <a:t>      Cons:</a:t>
            </a:r>
          </a:p>
          <a:p>
            <a:pPr marL="0" indent="0">
              <a:buNone/>
            </a:pPr>
            <a:r>
              <a:rPr lang="en-US" dirty="0"/>
              <a:t>         - Price (about 8.00 per pill)</a:t>
            </a:r>
          </a:p>
          <a:p>
            <a:pPr marL="0" indent="0">
              <a:buNone/>
            </a:pPr>
            <a:r>
              <a:rPr lang="en-US" dirty="0"/>
              <a:t>         - Requires stopping opiates for a time before starting</a:t>
            </a:r>
          </a:p>
          <a:p>
            <a:pPr marL="0" indent="0">
              <a:buNone/>
            </a:pPr>
            <a:r>
              <a:rPr lang="en-US" dirty="0"/>
              <a:t>         - Risking withdrawal or pain crises</a:t>
            </a:r>
          </a:p>
          <a:p>
            <a:pPr marL="0" indent="0">
              <a:buNone/>
            </a:pPr>
            <a:r>
              <a:rPr lang="en-US" dirty="0"/>
              <a:t> -Tapentadol (Opioid agonist / Norepinephrine reuptake inhibitor)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BD0B9-DFE9-4C8E-A0D4-060272D9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9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E35B0-9FEA-4321-BC29-074685D0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923938-CF1F-49AD-9F33-CA9213F50555}"/>
              </a:ext>
            </a:extLst>
          </p:cNvPr>
          <p:cNvSpPr txBox="1"/>
          <p:nvPr/>
        </p:nvSpPr>
        <p:spPr>
          <a:xfrm>
            <a:off x="1337022" y="273844"/>
            <a:ext cx="6308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Cost Effective Prescribing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8DBC5A-E66B-0445-B9FF-C18EADF82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43569"/>
              </p:ext>
            </p:extLst>
          </p:nvPr>
        </p:nvGraphicFramePr>
        <p:xfrm>
          <a:off x="1337022" y="1302949"/>
          <a:ext cx="3606938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3469">
                  <a:extLst>
                    <a:ext uri="{9D8B030D-6E8A-4147-A177-3AD203B41FA5}">
                      <a16:colId xmlns:a16="http://schemas.microsoft.com/office/drawing/2014/main" val="79790171"/>
                    </a:ext>
                  </a:extLst>
                </a:gridCol>
                <a:gridCol w="1803469">
                  <a:extLst>
                    <a:ext uri="{9D8B030D-6E8A-4147-A177-3AD203B41FA5}">
                      <a16:colId xmlns:a16="http://schemas.microsoft.com/office/drawing/2014/main" val="2564030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Ibuprofen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24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Tramadol 50mg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22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Norco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012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Dilaudid 4mg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01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Oxycodone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2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Oxycontin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3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MSIR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82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MSER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8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633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EBB8C-BCC0-424D-9756-CD7B36B4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63646F-8531-EC44-8809-666FCB52E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16144"/>
              </p:ext>
            </p:extLst>
          </p:nvPr>
        </p:nvGraphicFramePr>
        <p:xfrm>
          <a:off x="1371598" y="1259298"/>
          <a:ext cx="4355025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5930">
                  <a:extLst>
                    <a:ext uri="{9D8B030D-6E8A-4147-A177-3AD203B41FA5}">
                      <a16:colId xmlns:a16="http://schemas.microsoft.com/office/drawing/2014/main" val="79790171"/>
                    </a:ext>
                  </a:extLst>
                </a:gridCol>
                <a:gridCol w="829095">
                  <a:extLst>
                    <a:ext uri="{9D8B030D-6E8A-4147-A177-3AD203B41FA5}">
                      <a16:colId xmlns:a16="http://schemas.microsoft.com/office/drawing/2014/main" val="2564030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Fentanyl 100 patch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24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Hydrocodone 20mg/ml 0.5ml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22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Morphine 20mg/ml 0.5ml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012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Methadone 10mg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01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2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23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82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88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184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222D0-6BD9-4AE6-AE68-AAAF4BDCF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 </a:t>
            </a:r>
            <a:r>
              <a:rPr lang="en-US" sz="4000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AB92A-345A-4A70-A8C8-2D53C55A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2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D9DF-1803-44F1-B6D1-06730DAE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8F75C-278D-4631-9690-CB108C8E0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National quality Forum Meeting: Driving patient safety and quality through opioid stewardship. May 2018</a:t>
            </a:r>
          </a:p>
          <a:p>
            <a:r>
              <a:rPr lang="en-US" dirty="0"/>
              <a:t>Addiction in the Setting of Hospice and Palliative Care : Lilly Chen MD, Brooke Worster MD, Amy Davis DO:AAHPM Quarterly Winter 2017</a:t>
            </a:r>
          </a:p>
          <a:p>
            <a:r>
              <a:rPr lang="en-US" dirty="0"/>
              <a:t>Opioid Abuse in Chronic Pain-misconceptions and Mitigation Strategies: Norad Volkow MD and Thomas McClellan PHD</a:t>
            </a:r>
          </a:p>
          <a:p>
            <a:r>
              <a:rPr lang="en-US" dirty="0"/>
              <a:t>Various AAHPM national Meeting Presentations 2014-2018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DECF-FC46-4424-BECC-60AC7C9E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Opioid Crises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130 people die daily from opioid overdose</a:t>
            </a:r>
          </a:p>
          <a:p>
            <a:r>
              <a:rPr lang="en-US" dirty="0"/>
              <a:t>The economic burden in 2018 was 78.5 billion dollars</a:t>
            </a:r>
          </a:p>
          <a:p>
            <a:pPr marL="0" indent="0">
              <a:buNone/>
            </a:pPr>
            <a:r>
              <a:rPr lang="en-US" dirty="0"/>
              <a:t>           - Healthcare</a:t>
            </a:r>
          </a:p>
          <a:p>
            <a:pPr marL="0" indent="0">
              <a:buNone/>
            </a:pPr>
            <a:r>
              <a:rPr lang="en-US" dirty="0"/>
              <a:t>           - Lost productivity   </a:t>
            </a:r>
          </a:p>
          <a:p>
            <a:pPr marL="0" indent="0">
              <a:buNone/>
            </a:pPr>
            <a:r>
              <a:rPr lang="en-US" dirty="0"/>
              <a:t>           - Addiction treatment</a:t>
            </a:r>
          </a:p>
          <a:p>
            <a:pPr marL="0" indent="0">
              <a:buNone/>
            </a:pPr>
            <a:r>
              <a:rPr lang="en-US" dirty="0"/>
              <a:t>           - Criminal justice involvement     </a:t>
            </a:r>
          </a:p>
          <a:p>
            <a:pPr marL="0" indent="0">
              <a:buNone/>
            </a:pPr>
            <a:r>
              <a:rPr lang="en-US" dirty="0"/>
              <a:t>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9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F5EB-2311-4A88-BFC1-E808A5F4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12A68-715B-48A2-AD57-8736F8E63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National Institute on Drug Abuse: Benzodiazepines and Opioids: March 2018</a:t>
            </a:r>
          </a:p>
          <a:p>
            <a:r>
              <a:rPr lang="en-US" dirty="0"/>
              <a:t>National Institute on Drug Abuse: Opioid Overdose Crises: January 2019</a:t>
            </a:r>
          </a:p>
          <a:p>
            <a:r>
              <a:rPr lang="en-US" dirty="0"/>
              <a:t>Medicare Part D Prescribing Policies: Nov 2018</a:t>
            </a:r>
          </a:p>
          <a:p>
            <a:r>
              <a:rPr lang="en-US" dirty="0"/>
              <a:t>CDC Guidelines for Prescribing Opioids for Chronic Pain: Recommendations and Reports/ March 28,2016/65(1);1-49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13C8A-8926-49F2-A6C2-DF10095A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48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E56D-6BF5-4671-8D33-B750A0D9F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83" y="745403"/>
            <a:ext cx="8229600" cy="31470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2017 47,600 Americans died from opioid overdosage</a:t>
            </a:r>
          </a:p>
          <a:p>
            <a:r>
              <a:rPr lang="en-US" dirty="0"/>
              <a:t>Deaths increased from18,815 in 2007 to 47,600 in 2017</a:t>
            </a:r>
          </a:p>
          <a:p>
            <a:r>
              <a:rPr lang="en-US" dirty="0"/>
              <a:t>1.7 million diagnosed with Substance Abuse Disorder</a:t>
            </a:r>
          </a:p>
          <a:p>
            <a:r>
              <a:rPr lang="en-US" dirty="0"/>
              <a:t>652,000 diagnosed with Heroin Disuse Disorder</a:t>
            </a:r>
          </a:p>
          <a:p>
            <a:r>
              <a:rPr lang="en-US" dirty="0"/>
              <a:t>21-29% of patients prescribed opioids for chronic pain abuse them</a:t>
            </a:r>
          </a:p>
          <a:p>
            <a:r>
              <a:rPr lang="en-US" dirty="0"/>
              <a:t>8-12% develop opioid use disorder</a:t>
            </a:r>
          </a:p>
          <a:p>
            <a:r>
              <a:rPr lang="en-US" dirty="0"/>
              <a:t>4-6% who misuse opioids transition to Heroin</a:t>
            </a:r>
          </a:p>
          <a:p>
            <a:r>
              <a:rPr lang="en-US" dirty="0"/>
              <a:t>80% of Heroin users first used opioids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59C50-D937-447F-9E7A-8186E8BB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E365-8262-4E32-B1B1-D7A30850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Changes Have Been Made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F661E-0ABC-4E18-A54B-71B9BE2E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CDC Guidelines for Prescribing Opioids 2016 </a:t>
            </a:r>
          </a:p>
          <a:p>
            <a:r>
              <a:rPr lang="en-US" dirty="0"/>
              <a:t>Medicare Part D Opioid Prescribing Policies for 2019</a:t>
            </a:r>
          </a:p>
          <a:p>
            <a:pPr marL="0" indent="0">
              <a:buNone/>
            </a:pPr>
            <a:r>
              <a:rPr lang="en-US" dirty="0"/>
              <a:t>          - Much more scrutiny</a:t>
            </a:r>
          </a:p>
          <a:p>
            <a:pPr marL="0" indent="0">
              <a:buNone/>
            </a:pPr>
            <a:r>
              <a:rPr lang="en-US" dirty="0"/>
              <a:t>          - Suggested limits </a:t>
            </a:r>
          </a:p>
          <a:p>
            <a:pPr marL="0" indent="0">
              <a:buNone/>
            </a:pPr>
            <a:r>
              <a:rPr lang="en-US" dirty="0"/>
              <a:t>          - Database</a:t>
            </a:r>
          </a:p>
          <a:p>
            <a:pPr marL="0" indent="0">
              <a:buNone/>
            </a:pPr>
            <a:r>
              <a:rPr lang="en-US" dirty="0"/>
              <a:t>          - Physician lock-in</a:t>
            </a:r>
          </a:p>
          <a:p>
            <a:pPr marL="0" indent="0">
              <a:buNone/>
            </a:pPr>
            <a:r>
              <a:rPr lang="en-US" dirty="0"/>
              <a:t>          - Pharmacy lock-in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0E2CE-1A28-4981-8B9B-626EF603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CCC3-D29A-4772-AEF1-9E8FB9EF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This Apply to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9DC0E-C854-496A-81F9-9E574F78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IT DOESN’T </a:t>
            </a:r>
          </a:p>
          <a:p>
            <a:endParaRPr lang="en-US" dirty="0"/>
          </a:p>
          <a:p>
            <a:r>
              <a:rPr lang="en-US" dirty="0"/>
              <a:t>The regulations do not apply to Long Term Care facilities or hospice</a:t>
            </a:r>
          </a:p>
          <a:p>
            <a:r>
              <a:rPr lang="en-US" dirty="0"/>
              <a:t>That does not mean it isn’t just as important to us as the rest of the industry               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12706-35E3-42D5-9A68-2040BD3C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8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06BE-4206-42B5-A914-C0C6ED98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We doing About 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F994B-0252-4B23-8F7A-C6306940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OPIOID STEWARDSHIP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B4C6C-4A37-4438-BF29-F3DFD52B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0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3B0E4-1B7C-4D3F-BA04-D81E4CC5F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92" y="929369"/>
            <a:ext cx="8296006" cy="3012539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pPr marL="0" indent="0" algn="ctr">
              <a:buNone/>
            </a:pPr>
            <a:r>
              <a:rPr lang="en-US" b="1" dirty="0"/>
              <a:t>Preventing Prescription Abuse and Diversion in the             Hospice and Palliative Population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C1FBA-C00E-44B5-982C-907AA4BE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7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AB3C-813F-41F5-A00C-9BBBAECE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Predictors of Abuse/Diversion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745B5-A4F6-458D-8DE7-5D3739FB8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Screening Tools</a:t>
            </a:r>
          </a:p>
          <a:p>
            <a:r>
              <a:rPr lang="en-US" dirty="0"/>
              <a:t>Patient History</a:t>
            </a:r>
          </a:p>
          <a:p>
            <a:pPr marL="0" indent="0">
              <a:buNone/>
            </a:pPr>
            <a:r>
              <a:rPr lang="en-US" dirty="0"/>
              <a:t>         - Drug or alcohol related convictions</a:t>
            </a:r>
          </a:p>
          <a:p>
            <a:pPr marL="0" indent="0">
              <a:buNone/>
            </a:pPr>
            <a:r>
              <a:rPr lang="en-US" dirty="0"/>
              <a:t>         - Heavy smoking</a:t>
            </a:r>
          </a:p>
          <a:p>
            <a:pPr marL="0" indent="0">
              <a:buNone/>
            </a:pPr>
            <a:r>
              <a:rPr lang="en-US" dirty="0"/>
              <a:t>         - Hx of lost or stolen prescriptions</a:t>
            </a:r>
          </a:p>
          <a:p>
            <a:pPr marL="0" indent="0">
              <a:buNone/>
            </a:pPr>
            <a:r>
              <a:rPr lang="en-US" dirty="0"/>
              <a:t>         - Hx of severe anxiety/depression</a:t>
            </a:r>
          </a:p>
          <a:p>
            <a:r>
              <a:rPr lang="en-US" dirty="0"/>
              <a:t>Family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AA13E-D38A-4E0F-949D-F79479AD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8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61B51-BA19-4B66-BB03-22E280DF2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0474"/>
            <a:ext cx="8229600" cy="314700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Caregiver and household contact history</a:t>
            </a:r>
          </a:p>
          <a:p>
            <a:r>
              <a:rPr lang="en-US" dirty="0"/>
              <a:t>PDMP review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F42C-216D-4FD3-BF60-7E968589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1308-9147-784B-8E83-F1B19DF296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720</Words>
  <Application>Microsoft Macintosh PowerPoint</Application>
  <PresentationFormat>On-screen Show (16:9)</PresentationFormat>
  <Paragraphs>146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Pain Management-in the Midst of the Opioid Crises</vt:lpstr>
      <vt:lpstr>What is the Opioid Crises</vt:lpstr>
      <vt:lpstr>PowerPoint Presentation</vt:lpstr>
      <vt:lpstr>What Changes Have Been Made</vt:lpstr>
      <vt:lpstr>How Does This Apply to Us</vt:lpstr>
      <vt:lpstr>What Are We doing About It </vt:lpstr>
      <vt:lpstr>PowerPoint Presentation</vt:lpstr>
      <vt:lpstr>Predictors of Abuse/Diversion</vt:lpstr>
      <vt:lpstr>PowerPoint Presentation</vt:lpstr>
      <vt:lpstr>     Safe Effective Prescribing</vt:lpstr>
      <vt:lpstr>Risk of use with Benzos</vt:lpstr>
      <vt:lpstr>Prevention and Intervention Strategies</vt:lpstr>
      <vt:lpstr>Prevention and Intervention Strategies (cont)</vt:lpstr>
      <vt:lpstr>Prevention and Intervention Strategies                         (cont)</vt:lpstr>
      <vt:lpstr>Drugs With Less Abuse Potential</vt:lpstr>
      <vt:lpstr>PowerPoint Presentation</vt:lpstr>
      <vt:lpstr>PowerPoint Presentation</vt:lpstr>
      <vt:lpstr>PowerPoint Presentation</vt:lpstr>
      <vt:lpstr>Sources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Myers</dc:creator>
  <cp:lastModifiedBy>Matthew Golden</cp:lastModifiedBy>
  <cp:revision>50</cp:revision>
  <cp:lastPrinted>2017-01-02T17:44:19Z</cp:lastPrinted>
  <dcterms:created xsi:type="dcterms:W3CDTF">2017-01-02T16:58:50Z</dcterms:created>
  <dcterms:modified xsi:type="dcterms:W3CDTF">2019-04-04T17:33:56Z</dcterms:modified>
</cp:coreProperties>
</file>