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75" r:id="rId2"/>
  </p:sldMasterIdLst>
  <p:notesMasterIdLst>
    <p:notesMasterId r:id="rId49"/>
  </p:notesMasterIdLst>
  <p:sldIdLst>
    <p:sldId id="330" r:id="rId3"/>
    <p:sldId id="256" r:id="rId4"/>
    <p:sldId id="339" r:id="rId5"/>
    <p:sldId id="297" r:id="rId6"/>
    <p:sldId id="294" r:id="rId7"/>
    <p:sldId id="274" r:id="rId8"/>
    <p:sldId id="279" r:id="rId9"/>
    <p:sldId id="275" r:id="rId10"/>
    <p:sldId id="329" r:id="rId11"/>
    <p:sldId id="276" r:id="rId12"/>
    <p:sldId id="290" r:id="rId13"/>
    <p:sldId id="291" r:id="rId14"/>
    <p:sldId id="295" r:id="rId15"/>
    <p:sldId id="340" r:id="rId16"/>
    <p:sldId id="285" r:id="rId17"/>
    <p:sldId id="269" r:id="rId18"/>
    <p:sldId id="270" r:id="rId19"/>
    <p:sldId id="271" r:id="rId20"/>
    <p:sldId id="272" r:id="rId21"/>
    <p:sldId id="308" r:id="rId22"/>
    <p:sldId id="341" r:id="rId23"/>
    <p:sldId id="298" r:id="rId24"/>
    <p:sldId id="260" r:id="rId25"/>
    <p:sldId id="310" r:id="rId26"/>
    <p:sldId id="259" r:id="rId27"/>
    <p:sldId id="311" r:id="rId28"/>
    <p:sldId id="257" r:id="rId29"/>
    <p:sldId id="258" r:id="rId30"/>
    <p:sldId id="312" r:id="rId31"/>
    <p:sldId id="338" r:id="rId32"/>
    <p:sldId id="331" r:id="rId33"/>
    <p:sldId id="332" r:id="rId34"/>
    <p:sldId id="318" r:id="rId35"/>
    <p:sldId id="319" r:id="rId36"/>
    <p:sldId id="333" r:id="rId37"/>
    <p:sldId id="321" r:id="rId38"/>
    <p:sldId id="334" r:id="rId39"/>
    <p:sldId id="323" r:id="rId40"/>
    <p:sldId id="316" r:id="rId41"/>
    <p:sldId id="328" r:id="rId42"/>
    <p:sldId id="335" r:id="rId43"/>
    <p:sldId id="324" r:id="rId44"/>
    <p:sldId id="326" r:id="rId45"/>
    <p:sldId id="336" r:id="rId46"/>
    <p:sldId id="262" r:id="rId47"/>
    <p:sldId id="337" r:id="rId48"/>
  </p:sldIdLst>
  <p:sldSz cx="12192000" cy="6858000"/>
  <p:notesSz cx="6858000" cy="9144000"/>
  <p:embeddedFontLs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951"/>
    <a:srgbClr val="5A6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975" autoAdjust="0"/>
    <p:restoredTop sz="94660"/>
  </p:normalViewPr>
  <p:slideViewPr>
    <p:cSldViewPr snapToGrid="0">
      <p:cViewPr varScale="1">
        <p:scale>
          <a:sx n="96" d="100"/>
          <a:sy n="96" d="100"/>
        </p:scale>
        <p:origin x="-102" y="-378"/>
      </p:cViewPr>
      <p:guideLst>
        <p:guide orient="horz" pos="1365"/>
        <p:guide pos="3840"/>
      </p:guideLst>
    </p:cSldViewPr>
  </p:slideViewPr>
  <p:notesTextViewPr>
    <p:cViewPr>
      <p:scale>
        <a:sx n="3" d="2"/>
        <a:sy n="3" d="2"/>
      </p:scale>
      <p:origin x="0" y="0"/>
    </p:cViewPr>
  </p:notesTextViewPr>
  <p:notesViewPr>
    <p:cSldViewPr snapToGrid="0">
      <p:cViewPr varScale="1">
        <p:scale>
          <a:sx n="91" d="100"/>
          <a:sy n="91" d="100"/>
        </p:scale>
        <p:origin x="216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A0C70-B344-4C51-9567-DE553F32F408}"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1F10E-676E-4018-9540-5D45F2B00E53}" type="slidenum">
              <a:rPr lang="en-US" smtClean="0"/>
              <a:t>‹#›</a:t>
            </a:fld>
            <a:endParaRPr lang="en-US"/>
          </a:p>
        </p:txBody>
      </p:sp>
    </p:spTree>
    <p:extLst>
      <p:ext uri="{BB962C8B-B14F-4D97-AF65-F5344CB8AC3E}">
        <p14:creationId xmlns:p14="http://schemas.microsoft.com/office/powerpoint/2010/main" val="296526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Rotella article in AAHPM quarterly</a:t>
            </a:r>
          </a:p>
          <a:p>
            <a:endParaRPr lang="en-US" dirty="0"/>
          </a:p>
          <a:p>
            <a:r>
              <a:rPr lang="en-US" dirty="0"/>
              <a:t>Measure what matters 2015 emphasize quality measurement in early stage of development and measures not ready </a:t>
            </a:r>
            <a:r>
              <a:rPr lang="en-US" dirty="0" err="1"/>
              <a:t>fo</a:t>
            </a:r>
            <a:r>
              <a:rPr lang="en-US" dirty="0"/>
              <a:t> ruse in pay for performance</a:t>
            </a:r>
          </a:p>
          <a:p>
            <a:endParaRPr lang="en-US" dirty="0"/>
          </a:p>
          <a:p>
            <a:r>
              <a:rPr lang="en-US" dirty="0"/>
              <a:t>Serious </a:t>
            </a:r>
            <a:r>
              <a:rPr lang="en-US" dirty="0" err="1"/>
              <a:t>limitationsin</a:t>
            </a:r>
            <a:r>
              <a:rPr lang="en-US" dirty="0"/>
              <a:t> measures,  but the good news is</a:t>
            </a:r>
          </a:p>
          <a:p>
            <a:endParaRPr lang="en-US" dirty="0"/>
          </a:p>
          <a:p>
            <a:r>
              <a:rPr lang="en-US" dirty="0"/>
              <a:t>Quality for our field focused on triple aim</a:t>
            </a:r>
          </a:p>
          <a:p>
            <a:r>
              <a:rPr lang="en-US" dirty="0" err="1"/>
              <a:t>Btter</a:t>
            </a:r>
            <a:r>
              <a:rPr lang="en-US" dirty="0"/>
              <a:t> care of patients</a:t>
            </a:r>
          </a:p>
          <a:p>
            <a:r>
              <a:rPr lang="en-US" dirty="0"/>
              <a:t>Better care of populations</a:t>
            </a:r>
          </a:p>
          <a:p>
            <a:r>
              <a:rPr lang="en-US" dirty="0"/>
              <a:t>Lower costs</a:t>
            </a:r>
          </a:p>
          <a:p>
            <a:endParaRPr lang="en-US" dirty="0"/>
          </a:p>
          <a:p>
            <a:r>
              <a:rPr lang="en-US" dirty="0"/>
              <a:t>Hospice is well positioned to succeed and </a:t>
            </a:r>
            <a:r>
              <a:rPr lang="en-US" dirty="0" err="1"/>
              <a:t>compassus</a:t>
            </a:r>
            <a:r>
              <a:rPr lang="en-US" dirty="0"/>
              <a:t> is working to make it happen</a:t>
            </a:r>
          </a:p>
        </p:txBody>
      </p:sp>
      <p:sp>
        <p:nvSpPr>
          <p:cNvPr id="4" name="Slide Number Placeholder 3"/>
          <p:cNvSpPr>
            <a:spLocks noGrp="1"/>
          </p:cNvSpPr>
          <p:nvPr>
            <p:ph type="sldNum" sz="quarter" idx="10"/>
          </p:nvPr>
        </p:nvSpPr>
        <p:spPr/>
        <p:txBody>
          <a:bodyPr/>
          <a:lstStyle/>
          <a:p>
            <a:fld id="{F501F10E-676E-4018-9540-5D45F2B00E53}" type="slidenum">
              <a:rPr lang="en-US" smtClean="0"/>
              <a:t>5</a:t>
            </a:fld>
            <a:endParaRPr lang="en-US"/>
          </a:p>
        </p:txBody>
      </p:sp>
    </p:spTree>
    <p:extLst>
      <p:ext uri="{BB962C8B-B14F-4D97-AF65-F5344CB8AC3E}">
        <p14:creationId xmlns:p14="http://schemas.microsoft.com/office/powerpoint/2010/main" val="332078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a:t>
            </a:r>
            <a:r>
              <a:rPr lang="en-US" baseline="0" dirty="0"/>
              <a:t> in your effort to drive meaningful outcomes, we provide a toolkit to help in identifying and delivering patient directed care.  The outcomes that are important to patients include having their health care managed. To be safe and having basic needs of cooking, cleaning, hygiene, shopping, etc. be met.  To not be a burden onto family and friends.  To enjoy some quality of life.  To be a part of the decision making process, and to have some say about their own needs.  To prepare for ones own death, and ultimately choose to die where they want in the circumstances they have decided.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C1945-1489-41AE-8A53-F751F1BA77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2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1F10E-676E-4018-9540-5D45F2B00E53}" type="slidenum">
              <a:rPr lang="en-US" smtClean="0"/>
              <a:t>19</a:t>
            </a:fld>
            <a:endParaRPr lang="en-US"/>
          </a:p>
        </p:txBody>
      </p:sp>
      <p:pic>
        <p:nvPicPr>
          <p:cNvPr id="5" name="Picture 4"/>
          <p:cNvPicPr>
            <a:picLocks noChangeAspect="1"/>
          </p:cNvPicPr>
          <p:nvPr/>
        </p:nvPicPr>
        <p:blipFill rotWithShape="1">
          <a:blip r:embed="rId3"/>
          <a:srcRect l="1507"/>
          <a:stretch/>
        </p:blipFill>
        <p:spPr>
          <a:xfrm>
            <a:off x="246624" y="4499623"/>
            <a:ext cx="8069177" cy="6020845"/>
          </a:xfrm>
          <a:prstGeom prst="rect">
            <a:avLst/>
          </a:prstGeom>
        </p:spPr>
      </p:pic>
    </p:spTree>
    <p:extLst>
      <p:ext uri="{BB962C8B-B14F-4D97-AF65-F5344CB8AC3E}">
        <p14:creationId xmlns:p14="http://schemas.microsoft.com/office/powerpoint/2010/main" val="300370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Rotella article in AAHPM quarterly</a:t>
            </a:r>
          </a:p>
          <a:p>
            <a:endParaRPr lang="en-US" dirty="0"/>
          </a:p>
          <a:p>
            <a:r>
              <a:rPr lang="en-US" dirty="0"/>
              <a:t>Measure what matters 2015 emphasize quality measurement in early stage of development and measures not ready </a:t>
            </a:r>
            <a:r>
              <a:rPr lang="en-US" dirty="0" err="1"/>
              <a:t>fo</a:t>
            </a:r>
            <a:r>
              <a:rPr lang="en-US" dirty="0"/>
              <a:t> ruse in pay for performance</a:t>
            </a:r>
          </a:p>
          <a:p>
            <a:endParaRPr lang="en-US" dirty="0"/>
          </a:p>
          <a:p>
            <a:r>
              <a:rPr lang="en-US" dirty="0"/>
              <a:t>Serious </a:t>
            </a:r>
            <a:r>
              <a:rPr lang="en-US" dirty="0" err="1"/>
              <a:t>limitationsin</a:t>
            </a:r>
            <a:r>
              <a:rPr lang="en-US" dirty="0"/>
              <a:t> measures,  but the good news is</a:t>
            </a:r>
          </a:p>
          <a:p>
            <a:endParaRPr lang="en-US" dirty="0"/>
          </a:p>
          <a:p>
            <a:r>
              <a:rPr lang="en-US" dirty="0"/>
              <a:t>Quality for our field focused on triple aim</a:t>
            </a:r>
          </a:p>
          <a:p>
            <a:r>
              <a:rPr lang="en-US" dirty="0" err="1"/>
              <a:t>Btter</a:t>
            </a:r>
            <a:r>
              <a:rPr lang="en-US" dirty="0"/>
              <a:t> care of patients</a:t>
            </a:r>
          </a:p>
          <a:p>
            <a:r>
              <a:rPr lang="en-US" dirty="0"/>
              <a:t>Better care of populations</a:t>
            </a:r>
          </a:p>
          <a:p>
            <a:r>
              <a:rPr lang="en-US" dirty="0"/>
              <a:t>Lower costs</a:t>
            </a:r>
          </a:p>
          <a:p>
            <a:endParaRPr lang="en-US" dirty="0"/>
          </a:p>
          <a:p>
            <a:r>
              <a:rPr lang="en-US" dirty="0"/>
              <a:t>Hospice is well positioned to succeed and </a:t>
            </a:r>
            <a:r>
              <a:rPr lang="en-US" dirty="0" err="1"/>
              <a:t>compassus</a:t>
            </a:r>
            <a:r>
              <a:rPr lang="en-US" dirty="0"/>
              <a:t> is working to make it happen</a:t>
            </a:r>
          </a:p>
        </p:txBody>
      </p:sp>
      <p:sp>
        <p:nvSpPr>
          <p:cNvPr id="4" name="Slide Number Placeholder 3"/>
          <p:cNvSpPr>
            <a:spLocks noGrp="1"/>
          </p:cNvSpPr>
          <p:nvPr>
            <p:ph type="sldNum" sz="quarter" idx="10"/>
          </p:nvPr>
        </p:nvSpPr>
        <p:spPr/>
        <p:txBody>
          <a:bodyPr/>
          <a:lstStyle/>
          <a:p>
            <a:fld id="{F501F10E-676E-4018-9540-5D45F2B00E53}" type="slidenum">
              <a:rPr lang="en-US" smtClean="0"/>
              <a:t>20</a:t>
            </a:fld>
            <a:endParaRPr lang="en-US"/>
          </a:p>
        </p:txBody>
      </p:sp>
    </p:spTree>
    <p:extLst>
      <p:ext uri="{BB962C8B-B14F-4D97-AF65-F5344CB8AC3E}">
        <p14:creationId xmlns:p14="http://schemas.microsoft.com/office/powerpoint/2010/main" val="176763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a:t>
            </a:r>
            <a:r>
              <a:rPr lang="en-US" baseline="0" dirty="0"/>
              <a:t> in your effort to drive meaningful outcomes, we provide a toolkit to help in identifying and delivering patient directed care.  The outcomes that are important to patients include having their health care managed. To be safe and having basic needs of cooking, cleaning, hygiene, shopping, etc. be met.  To not be a burden onto family and friends.  To enjoy some quality of life.  To be a part of the decision making process, and to have some say about their own needs.  To prepare for ones own death, and ultimately choose to die where they want in the circumstances they have decided.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C1945-1489-41AE-8A53-F751F1BA77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2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01F10E-676E-4018-9540-5D45F2B00E53}" type="slidenum">
              <a:rPr lang="en-US" smtClean="0"/>
              <a:t>23</a:t>
            </a:fld>
            <a:endParaRPr lang="en-US"/>
          </a:p>
        </p:txBody>
      </p:sp>
    </p:spTree>
    <p:extLst>
      <p:ext uri="{BB962C8B-B14F-4D97-AF65-F5344CB8AC3E}">
        <p14:creationId xmlns:p14="http://schemas.microsoft.com/office/powerpoint/2010/main" val="141682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01F10E-676E-4018-9540-5D45F2B00E53}" type="slidenum">
              <a:rPr lang="en-US" smtClean="0"/>
              <a:t>24</a:t>
            </a:fld>
            <a:endParaRPr lang="en-US"/>
          </a:p>
        </p:txBody>
      </p:sp>
    </p:spTree>
    <p:extLst>
      <p:ext uri="{BB962C8B-B14F-4D97-AF65-F5344CB8AC3E}">
        <p14:creationId xmlns:p14="http://schemas.microsoft.com/office/powerpoint/2010/main" val="209615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you</a:t>
            </a:r>
            <a:r>
              <a:rPr lang="en-US" baseline="0" dirty="0"/>
              <a:t> in your effort to drive meaningful outcomes, we provide a toolkit to help in identifying and delivering patient directed care.  The outcomes that are important to patients include having their health care managed. To be safe and having basic needs of cooking, cleaning, hygiene, shopping, etc. be met.  To not be a burden onto family and friends.  To enjoy some quality of life.  To be a part of the decision making process, and to have some say about their own needs.  To prepare for ones own death, and ultimately choose to die where they want in the circumstances they have decided.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C1945-1489-41AE-8A53-F751F1BA77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2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 model is one of the answers to the vision set</a:t>
            </a:r>
            <a:r>
              <a:rPr lang="en-US" baseline="0" dirty="0"/>
              <a:t> forth by </a:t>
            </a:r>
            <a:r>
              <a:rPr lang="en-US" baseline="0" dirty="0" err="1"/>
              <a:t>Compassus</a:t>
            </a:r>
            <a:r>
              <a:rPr lang="en-US" baseline="0" dirty="0"/>
              <a:t>. (see vision)  </a:t>
            </a:r>
            <a:r>
              <a:rPr lang="en-US" dirty="0"/>
              <a:t>We</a:t>
            </a:r>
            <a:r>
              <a:rPr lang="en-US" baseline="0" dirty="0"/>
              <a:t> all know what we should be doing as health care providers.  The quality model built around patient-centered care helps in delivering this goal.</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45</a:t>
            </a:fld>
            <a:endParaRPr lang="en-US" dirty="0"/>
          </a:p>
        </p:txBody>
      </p:sp>
    </p:spTree>
    <p:extLst>
      <p:ext uri="{BB962C8B-B14F-4D97-AF65-F5344CB8AC3E}">
        <p14:creationId xmlns:p14="http://schemas.microsoft.com/office/powerpoint/2010/main" val="1614827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8675846" y="5673725"/>
            <a:ext cx="3374708" cy="1085851"/>
          </a:xfrm>
          <a:prstGeom prst="rect">
            <a:avLst/>
          </a:prstGeom>
        </p:spPr>
      </p:pic>
    </p:spTree>
    <p:extLst>
      <p:ext uri="{BB962C8B-B14F-4D97-AF65-F5344CB8AC3E}">
        <p14:creationId xmlns:p14="http://schemas.microsoft.com/office/powerpoint/2010/main" val="22491854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7725745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26885554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Logo Right">
    <p:spTree>
      <p:nvGrpSpPr>
        <p:cNvPr id="1" name=""/>
        <p:cNvGrpSpPr/>
        <p:nvPr/>
      </p:nvGrpSpPr>
      <p:grpSpPr>
        <a:xfrm>
          <a:off x="0" y="0"/>
          <a:ext cx="0" cy="0"/>
          <a:chOff x="0" y="0"/>
          <a:chExt cx="0" cy="0"/>
        </a:xfrm>
      </p:grpSpPr>
      <p:sp>
        <p:nvSpPr>
          <p:cNvPr id="6" name="Title 1"/>
          <p:cNvSpPr>
            <a:spLocks noGrp="1"/>
          </p:cNvSpPr>
          <p:nvPr>
            <p:ph type="title"/>
          </p:nvPr>
        </p:nvSpPr>
        <p:spPr>
          <a:xfrm>
            <a:off x="0" y="2114360"/>
            <a:ext cx="12192000" cy="892552"/>
          </a:xfrm>
        </p:spPr>
        <p:txBody>
          <a:bodyPr>
            <a:spAutoFit/>
          </a:bodyPr>
          <a:lstStyle>
            <a:lvl1pPr>
              <a:defRPr sz="5200">
                <a:solidFill>
                  <a:srgbClr val="091E40"/>
                </a:solidFill>
              </a:defRPr>
            </a:lvl1pPr>
          </a:lstStyle>
          <a:p>
            <a:r>
              <a:rPr lang="en-US" dirty="0"/>
              <a:t>Click to edit Master title style</a:t>
            </a:r>
          </a:p>
        </p:txBody>
      </p:sp>
      <p:sp>
        <p:nvSpPr>
          <p:cNvPr id="5" name="Subtitle 2"/>
          <p:cNvSpPr>
            <a:spLocks noGrp="1"/>
          </p:cNvSpPr>
          <p:nvPr>
            <p:ph type="subTitle" idx="1"/>
          </p:nvPr>
        </p:nvSpPr>
        <p:spPr>
          <a:xfrm>
            <a:off x="0" y="3152773"/>
            <a:ext cx="12192000" cy="461665"/>
          </a:xfrm>
        </p:spPr>
        <p:txBody>
          <a:bodyPr>
            <a:spAutoFit/>
          </a:bodyPr>
          <a:lstStyle>
            <a:lvl1pPr marL="0" indent="0" algn="ctr">
              <a:buFontTx/>
              <a:buNone/>
              <a:defRPr>
                <a:solidFill>
                  <a:srgbClr val="091E40"/>
                </a:solidFill>
              </a:defRPr>
            </a:lvl1pPr>
          </a:lstStyle>
          <a:p>
            <a:endParaRPr lang="en-US" dirty="0"/>
          </a:p>
        </p:txBody>
      </p:sp>
    </p:spTree>
    <p:extLst>
      <p:ext uri="{BB962C8B-B14F-4D97-AF65-F5344CB8AC3E}">
        <p14:creationId xmlns:p14="http://schemas.microsoft.com/office/powerpoint/2010/main" val="32500588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 Department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7110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971801"/>
            <a:ext cx="10363200" cy="1362075"/>
          </a:xfrm>
        </p:spPr>
        <p:txBody>
          <a:bodyPr anchor="t">
            <a:normAutofit/>
          </a:bodyPr>
          <a:lstStyle>
            <a:lvl1pPr algn="ctr">
              <a:defRPr sz="24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D21E034-0233-4365-887F-09BDF4B5A71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H&amp;PC Bug noShadow RGB-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9067" y="6115578"/>
            <a:ext cx="833360" cy="625020"/>
          </a:xfrm>
          <a:prstGeom prst="rect">
            <a:avLst/>
          </a:prstGeom>
        </p:spPr>
      </p:pic>
    </p:spTree>
    <p:extLst>
      <p:ext uri="{BB962C8B-B14F-4D97-AF65-F5344CB8AC3E}">
        <p14:creationId xmlns:p14="http://schemas.microsoft.com/office/powerpoint/2010/main" val="28147152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ctr">
            <a:normAutofit/>
          </a:bodyPr>
          <a:lstStyle>
            <a:lvl1pPr algn="ctr">
              <a:defRPr sz="4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858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6725"/>
            <a:ext cx="10515600" cy="772594"/>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38200" y="1876926"/>
            <a:ext cx="10515600" cy="4300037"/>
          </a:xfrm>
        </p:spPr>
        <p:txBody>
          <a:bodyPr/>
          <a:lstStyle>
            <a:lvl1pPr>
              <a:lnSpc>
                <a:spcPct val="100000"/>
              </a:lnSpc>
              <a:defRPr/>
            </a:lvl1pPr>
            <a:lvl2pPr marL="685800" indent="-228600">
              <a:lnSpc>
                <a:spcPct val="100000"/>
              </a:lnSpc>
              <a:spcBef>
                <a:spcPts val="600"/>
              </a:spcBef>
              <a:buFont typeface="Symbol" panose="05050102010706020507" pitchFamily="18" charset="2"/>
              <a:buChar char="-"/>
              <a:defRPr/>
            </a:lvl2pPr>
            <a:lvl3pPr>
              <a:lnSpc>
                <a:spcPct val="100000"/>
              </a:lnSpc>
              <a:spcBef>
                <a:spcPts val="600"/>
              </a:spcBef>
              <a:buSzPct val="90000"/>
              <a:defRPr/>
            </a:lvl3pPr>
            <a:lvl4pPr marL="1600200" indent="-228600">
              <a:lnSpc>
                <a:spcPct val="100000"/>
              </a:lnSpc>
              <a:spcBef>
                <a:spcPts val="400"/>
              </a:spcBef>
              <a:buSzPct val="90000"/>
              <a:buFont typeface="Symbol" panose="05050102010706020507" pitchFamily="18" charset="2"/>
              <a:buChar char="-"/>
              <a:defRPr/>
            </a:lvl4pPr>
            <a:lvl5pPr marL="2057400" indent="-228600">
              <a:lnSpc>
                <a:spcPct val="100000"/>
              </a:lnSpc>
              <a:spcBef>
                <a:spcPts val="400"/>
              </a:spcBef>
              <a:buSzPct val="80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5300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6725"/>
            <a:ext cx="10515600" cy="772594"/>
          </a:xfrm>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838200" y="1876926"/>
            <a:ext cx="5181600" cy="4300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76926"/>
            <a:ext cx="5181600" cy="4300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31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7686"/>
            <a:ext cx="10515600" cy="770021"/>
          </a:xfrm>
        </p:spPr>
        <p:txBody>
          <a:bodyPr>
            <a:normAutofit/>
          </a:bodyPr>
          <a:lstStyle>
            <a:lvl1pPr>
              <a:defRPr sz="3200"/>
            </a:lvl1pPr>
          </a:lstStyle>
          <a:p>
            <a:r>
              <a:rPr lang="en-US"/>
              <a:t>Click to edit Master title style</a:t>
            </a:r>
          </a:p>
        </p:txBody>
      </p:sp>
      <p:sp>
        <p:nvSpPr>
          <p:cNvPr id="4" name="Content Placeholder 3"/>
          <p:cNvSpPr>
            <a:spLocks noGrp="1"/>
          </p:cNvSpPr>
          <p:nvPr>
            <p:ph sz="half" idx="2"/>
          </p:nvPr>
        </p:nvSpPr>
        <p:spPr>
          <a:xfrm>
            <a:off x="839788" y="1857676"/>
            <a:ext cx="5157787" cy="4331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57676"/>
            <a:ext cx="5183188" cy="4331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030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407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68784342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72152"/>
            <a:ext cx="3932237" cy="806116"/>
          </a:xfrm>
        </p:spPr>
        <p:txBody>
          <a:bodyPr anchor="b">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5183188" y="972152"/>
            <a:ext cx="6172200" cy="50802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982805"/>
            <a:ext cx="3932237" cy="4069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1886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tart and 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309" y="1293799"/>
            <a:ext cx="6679325" cy="2871392"/>
          </a:xfrm>
          <a:prstGeom prst="rect">
            <a:avLst/>
          </a:prstGeom>
        </p:spPr>
      </p:pic>
    </p:spTree>
    <p:extLst>
      <p:ext uri="{BB962C8B-B14F-4D97-AF65-F5344CB8AC3E}">
        <p14:creationId xmlns:p14="http://schemas.microsoft.com/office/powerpoint/2010/main" val="288468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oFullMeasure 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921" y="2656573"/>
            <a:ext cx="6697460" cy="1093088"/>
          </a:xfrm>
          <a:prstGeom prst="rect">
            <a:avLst/>
          </a:prstGeom>
        </p:spPr>
      </p:pic>
    </p:spTree>
    <p:extLst>
      <p:ext uri="{BB962C8B-B14F-4D97-AF65-F5344CB8AC3E}">
        <p14:creationId xmlns:p14="http://schemas.microsoft.com/office/powerpoint/2010/main" val="2151903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C4721-16DE-48B8-9DB0-D71B1DCB696A}"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8ECD-5DFF-4C4D-9032-7C7263EB24A4}" type="slidenum">
              <a:rPr lang="en-US" smtClean="0"/>
              <a:t>‹#›</a:t>
            </a:fld>
            <a:endParaRPr lang="en-US"/>
          </a:p>
        </p:txBody>
      </p:sp>
    </p:spTree>
    <p:extLst>
      <p:ext uri="{BB962C8B-B14F-4D97-AF65-F5344CB8AC3E}">
        <p14:creationId xmlns:p14="http://schemas.microsoft.com/office/powerpoint/2010/main" val="11192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4398439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200"/>
            </a:lvl2pPr>
            <a:lvl3pPr>
              <a:defRPr sz="2000"/>
            </a:lvl3pPr>
            <a:lvl4pPr>
              <a:defRPr sz="18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7997982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27834649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074064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194321" y="6356351"/>
            <a:ext cx="2554745" cy="365125"/>
          </a:xfrm>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257424842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349389200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7837972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282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70941" y="1"/>
            <a:ext cx="521060" cy="365125"/>
          </a:xfrm>
          <a:prstGeom prst="rect">
            <a:avLst/>
          </a:prstGeom>
        </p:spPr>
        <p:txBody>
          <a:bodyPr vert="horz" lIns="0" tIns="0" rIns="0" bIns="0" rtlCol="0" anchor="ctr" anchorCtr="1"/>
          <a:lstStyle>
            <a:lvl1pPr algn="r">
              <a:defRPr sz="900">
                <a:solidFill>
                  <a:schemeClr val="tx1">
                    <a:tint val="75000"/>
                  </a:schemeClr>
                </a:solidFill>
              </a:defRPr>
            </a:lvl1pPr>
          </a:lstStyle>
          <a:p>
            <a:fld id="{14DD1308-9147-784B-8E83-F1B19DF296D6}" type="slidenum">
              <a:rPr lang="en-US" smtClean="0"/>
              <a:pPr/>
              <a:t>‹#›</a:t>
            </a:fld>
            <a:endParaRPr lang="en-US" dirty="0"/>
          </a:p>
        </p:txBody>
      </p:sp>
      <p:pic>
        <p:nvPicPr>
          <p:cNvPr id="7" name="Pictur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9626600" y="5972668"/>
            <a:ext cx="2463800" cy="792756"/>
          </a:xfrm>
          <a:prstGeom prst="rect">
            <a:avLst/>
          </a:prstGeom>
        </p:spPr>
      </p:pic>
    </p:spTree>
    <p:extLst>
      <p:ext uri="{BB962C8B-B14F-4D97-AF65-F5344CB8AC3E}">
        <p14:creationId xmlns:p14="http://schemas.microsoft.com/office/powerpoint/2010/main" val="739581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5883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63786"/>
            <a:ext cx="10515600" cy="38131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35124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524"/>
            <a:ext cx="12192000" cy="68097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45150" y="6226248"/>
            <a:ext cx="536511" cy="605116"/>
          </a:xfrm>
          <a:prstGeom prst="rect">
            <a:avLst/>
          </a:prstGeom>
        </p:spPr>
      </p:pic>
    </p:spTree>
    <p:extLst>
      <p:ext uri="{BB962C8B-B14F-4D97-AF65-F5344CB8AC3E}">
        <p14:creationId xmlns:p14="http://schemas.microsoft.com/office/powerpoint/2010/main" val="1165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4.emf"/><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6.xml"/><Relationship Id="rId4" Type="http://schemas.openxmlformats.org/officeDocument/2006/relationships/image" Target="../media/image1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82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Compassus Vision</a:t>
            </a:r>
          </a:p>
        </p:txBody>
      </p:sp>
      <p:sp>
        <p:nvSpPr>
          <p:cNvPr id="3" name="Content Placeholder 2"/>
          <p:cNvSpPr>
            <a:spLocks noGrp="1"/>
          </p:cNvSpPr>
          <p:nvPr>
            <p:ph idx="1"/>
          </p:nvPr>
        </p:nvSpPr>
        <p:spPr>
          <a:xfrm>
            <a:off x="838200" y="1876926"/>
            <a:ext cx="10515600" cy="4680285"/>
          </a:xfrm>
        </p:spPr>
        <p:txBody>
          <a:bodyPr>
            <a:normAutofit fontScale="92500" lnSpcReduction="20000"/>
          </a:bodyPr>
          <a:lstStyle/>
          <a:p>
            <a:pPr>
              <a:spcAft>
                <a:spcPts val="1200"/>
              </a:spcAft>
            </a:pPr>
            <a:r>
              <a:rPr lang="en-US" dirty="0">
                <a:solidFill>
                  <a:schemeClr val="bg1">
                    <a:lumMod val="50000"/>
                  </a:schemeClr>
                </a:solidFill>
              </a:rPr>
              <a:t>Compassus is the preeminent American health care provider dedicated to delivering unsurpassed comfort to those needing compassionate navigation through life’s closing chapters.</a:t>
            </a:r>
          </a:p>
          <a:p>
            <a:pPr>
              <a:spcAft>
                <a:spcPts val="1200"/>
              </a:spcAft>
            </a:pPr>
            <a:r>
              <a:rPr lang="en-US" dirty="0">
                <a:solidFill>
                  <a:schemeClr val="bg1">
                    <a:lumMod val="50000"/>
                  </a:schemeClr>
                </a:solidFill>
              </a:rPr>
              <a:t>Compassus adheres to and promotes the model of patient-centered, evidence-based care delivery that has reformed American health care and generates unparalleled value by having reversed the twin health care trends of inferior patient outcomes and upward-spiraling costs.</a:t>
            </a:r>
          </a:p>
          <a:p>
            <a:pPr>
              <a:spcAft>
                <a:spcPts val="1200"/>
              </a:spcAft>
            </a:pPr>
            <a:r>
              <a:rPr lang="en-US" dirty="0"/>
              <a:t>Compassus achieved and maintains this leadership position by serving the </a:t>
            </a:r>
            <a:r>
              <a:rPr lang="en-US" u="sng" dirty="0"/>
              <a:t>needs</a:t>
            </a:r>
            <a:r>
              <a:rPr lang="en-US" dirty="0"/>
              <a:t> and fulfilling the </a:t>
            </a:r>
            <a:r>
              <a:rPr lang="en-US" u="sng" dirty="0"/>
              <a:t>expectations</a:t>
            </a:r>
            <a:r>
              <a:rPr lang="en-US" dirty="0"/>
              <a:t> of </a:t>
            </a:r>
            <a:r>
              <a:rPr lang="en-US" b="1" i="1" u="sng" dirty="0"/>
              <a:t>patients</a:t>
            </a:r>
            <a:r>
              <a:rPr lang="en-US" dirty="0"/>
              <a:t>, physicians and colleagues.</a:t>
            </a:r>
          </a:p>
          <a:p>
            <a:endParaRPr lang="en-US" dirty="0"/>
          </a:p>
        </p:txBody>
      </p:sp>
    </p:spTree>
    <p:extLst>
      <p:ext uri="{BB962C8B-B14F-4D97-AF65-F5344CB8AC3E}">
        <p14:creationId xmlns:p14="http://schemas.microsoft.com/office/powerpoint/2010/main" val="415722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2823"/>
            <a:ext cx="10515600" cy="5894741"/>
          </a:xfrm>
        </p:spPr>
        <p:txBody>
          <a:bodyPr>
            <a:normAutofit fontScale="77500" lnSpcReduction="20000"/>
          </a:bodyPr>
          <a:lstStyle/>
          <a:p>
            <a:pPr marL="0" indent="0">
              <a:spcAft>
                <a:spcPts val="600"/>
              </a:spcAft>
              <a:buNone/>
            </a:pPr>
            <a:r>
              <a:rPr lang="en-US" b="1" dirty="0">
                <a:solidFill>
                  <a:srgbClr val="062951"/>
                </a:solidFill>
              </a:rPr>
              <a:t>OUR MISSION:</a:t>
            </a:r>
          </a:p>
          <a:p>
            <a:pPr marL="0" indent="0">
              <a:spcAft>
                <a:spcPts val="600"/>
              </a:spcAft>
              <a:buNone/>
            </a:pPr>
            <a:r>
              <a:rPr lang="en-US" dirty="0"/>
              <a:t>The </a:t>
            </a:r>
            <a:r>
              <a:rPr lang="en-US" b="1" dirty="0"/>
              <a:t>Colleagues</a:t>
            </a:r>
            <a:r>
              <a:rPr lang="en-US" dirty="0"/>
              <a:t> of Compassus are committed to keeping </a:t>
            </a:r>
            <a:r>
              <a:rPr lang="en-US" b="1" dirty="0"/>
              <a:t>The Hospice Promise</a:t>
            </a:r>
            <a:r>
              <a:rPr lang="en-US" dirty="0"/>
              <a:t> by delivering the highest quality of care, serving the needs of patients and families and spreading the stories of hospice to those with whom they come into contact.</a:t>
            </a:r>
          </a:p>
          <a:p>
            <a:pPr marL="0" indent="0">
              <a:spcAft>
                <a:spcPts val="600"/>
              </a:spcAft>
              <a:buNone/>
            </a:pPr>
            <a:endParaRPr lang="en-US" sz="100" dirty="0"/>
          </a:p>
          <a:p>
            <a:pPr marL="0" indent="0">
              <a:spcAft>
                <a:spcPts val="600"/>
              </a:spcAft>
              <a:buNone/>
            </a:pPr>
            <a:r>
              <a:rPr lang="en-US" b="1" dirty="0">
                <a:solidFill>
                  <a:srgbClr val="062951"/>
                </a:solidFill>
              </a:rPr>
              <a:t>OUR PHILOSOPHY:</a:t>
            </a:r>
          </a:p>
          <a:p>
            <a:pPr>
              <a:spcAft>
                <a:spcPts val="600"/>
              </a:spcAft>
            </a:pPr>
            <a:r>
              <a:rPr lang="en-US" b="1" dirty="0"/>
              <a:t>Compassus</a:t>
            </a:r>
            <a:r>
              <a:rPr lang="en-US" dirty="0"/>
              <a:t> recognizes death as a natural part of the life cycle, and promotes pain relief and symptom management as appropriate clinical goals.</a:t>
            </a:r>
          </a:p>
          <a:p>
            <a:pPr>
              <a:spcAft>
                <a:spcPts val="600"/>
              </a:spcAft>
            </a:pPr>
            <a:r>
              <a:rPr lang="en-US" b="1" dirty="0"/>
              <a:t>Compassus</a:t>
            </a:r>
            <a:r>
              <a:rPr lang="en-US" dirty="0"/>
              <a:t> affirms life and provides hospice interventions that will seek neither to hasten death nor to postpone it.</a:t>
            </a:r>
          </a:p>
          <a:p>
            <a:pPr>
              <a:spcAft>
                <a:spcPts val="600"/>
              </a:spcAft>
            </a:pPr>
            <a:r>
              <a:rPr lang="en-US" b="1" dirty="0"/>
              <a:t>Compassus</a:t>
            </a:r>
            <a:r>
              <a:rPr lang="en-US" dirty="0"/>
              <a:t> understands that psychosocial and spiritual pain is often as significant as physical pain, and that addressing all three requires the skills of an interdisciplinary team.</a:t>
            </a:r>
          </a:p>
          <a:p>
            <a:pPr>
              <a:spcAft>
                <a:spcPts val="600"/>
              </a:spcAft>
            </a:pPr>
            <a:r>
              <a:rPr lang="en-US" b="1" dirty="0"/>
              <a:t>Compassus</a:t>
            </a:r>
            <a:r>
              <a:rPr lang="en-US" dirty="0"/>
              <a:t> believes that patients and loved ones are an integral part of our Plan of Care.</a:t>
            </a:r>
          </a:p>
          <a:p>
            <a:pPr marL="0" indent="0">
              <a:buNone/>
            </a:pPr>
            <a:endParaRPr lang="en-US" dirty="0"/>
          </a:p>
        </p:txBody>
      </p:sp>
    </p:spTree>
    <p:extLst>
      <p:ext uri="{BB962C8B-B14F-4D97-AF65-F5344CB8AC3E}">
        <p14:creationId xmlns:p14="http://schemas.microsoft.com/office/powerpoint/2010/main" val="252832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8027"/>
            <a:ext cx="10515600" cy="5894741"/>
          </a:xfrm>
        </p:spPr>
        <p:txBody>
          <a:bodyPr>
            <a:normAutofit fontScale="77500" lnSpcReduction="20000"/>
          </a:bodyPr>
          <a:lstStyle/>
          <a:p>
            <a:pPr marL="0" indent="0">
              <a:spcAft>
                <a:spcPts val="600"/>
              </a:spcAft>
              <a:buNone/>
            </a:pPr>
            <a:r>
              <a:rPr lang="en-US" b="1" dirty="0">
                <a:solidFill>
                  <a:srgbClr val="062951"/>
                </a:solidFill>
              </a:rPr>
              <a:t>OUR MISSION:</a:t>
            </a:r>
          </a:p>
          <a:p>
            <a:pPr marL="0" indent="0">
              <a:spcAft>
                <a:spcPts val="600"/>
              </a:spcAft>
              <a:buNone/>
            </a:pPr>
            <a:r>
              <a:rPr lang="en-US" dirty="0"/>
              <a:t>The </a:t>
            </a:r>
            <a:r>
              <a:rPr lang="en-US" b="1" dirty="0"/>
              <a:t>Colleagues</a:t>
            </a:r>
            <a:r>
              <a:rPr lang="en-US" dirty="0"/>
              <a:t> of Compassus are committed to keeping </a:t>
            </a:r>
            <a:r>
              <a:rPr lang="en-US" b="1" dirty="0"/>
              <a:t>The Hospice Promise</a:t>
            </a:r>
            <a:r>
              <a:rPr lang="en-US" dirty="0"/>
              <a:t> by delivering the highest quality of care, serving the needs of patients and families and spreading the stories of hospice to those with whom they come into contact.</a:t>
            </a:r>
          </a:p>
          <a:p>
            <a:pPr marL="0" indent="0">
              <a:spcAft>
                <a:spcPts val="600"/>
              </a:spcAft>
              <a:buNone/>
            </a:pPr>
            <a:endParaRPr lang="en-US" sz="100" dirty="0"/>
          </a:p>
          <a:p>
            <a:pPr marL="0" indent="0">
              <a:spcAft>
                <a:spcPts val="600"/>
              </a:spcAft>
              <a:buNone/>
            </a:pPr>
            <a:r>
              <a:rPr lang="en-US" b="1" dirty="0">
                <a:solidFill>
                  <a:srgbClr val="062951"/>
                </a:solidFill>
              </a:rPr>
              <a:t>OUR PHILOSOPHY:</a:t>
            </a:r>
          </a:p>
          <a:p>
            <a:pPr>
              <a:spcAft>
                <a:spcPts val="600"/>
              </a:spcAft>
            </a:pPr>
            <a:r>
              <a:rPr lang="en-US" b="1" dirty="0"/>
              <a:t>Compassus</a:t>
            </a:r>
            <a:r>
              <a:rPr lang="en-US" dirty="0"/>
              <a:t> recognizes death as a natural part of the life cycle, and promotes pain relief and symptom management as appropriate clinical goals.</a:t>
            </a:r>
          </a:p>
          <a:p>
            <a:pPr>
              <a:spcAft>
                <a:spcPts val="600"/>
              </a:spcAft>
            </a:pPr>
            <a:r>
              <a:rPr lang="en-US" b="1" dirty="0"/>
              <a:t>Compassus</a:t>
            </a:r>
            <a:r>
              <a:rPr lang="en-US" dirty="0"/>
              <a:t> affirms life and provides hospice interventions that will seek neither to hasten death nor to postpone it.</a:t>
            </a:r>
          </a:p>
          <a:p>
            <a:pPr>
              <a:spcAft>
                <a:spcPts val="600"/>
              </a:spcAft>
            </a:pPr>
            <a:r>
              <a:rPr lang="en-US" b="1" dirty="0"/>
              <a:t>Compassus</a:t>
            </a:r>
            <a:r>
              <a:rPr lang="en-US" dirty="0"/>
              <a:t> understands that psychosocial and spiritual pain is often as significant as physical pain, and that addressing all three requires the skills of an interdisciplinary team.</a:t>
            </a:r>
          </a:p>
          <a:p>
            <a:pPr>
              <a:spcAft>
                <a:spcPts val="600"/>
              </a:spcAft>
            </a:pPr>
            <a:r>
              <a:rPr lang="en-US" b="1" dirty="0"/>
              <a:t>Compassus</a:t>
            </a:r>
            <a:r>
              <a:rPr lang="en-US" dirty="0"/>
              <a:t> believes that </a:t>
            </a:r>
            <a:r>
              <a:rPr lang="en-US" u="sng" dirty="0"/>
              <a:t>patients and loved ones are an integral part of our Plan of Care.</a:t>
            </a:r>
          </a:p>
          <a:p>
            <a:pPr marL="0" indent="0">
              <a:buNone/>
            </a:pPr>
            <a:endParaRPr lang="en-US" dirty="0"/>
          </a:p>
        </p:txBody>
      </p:sp>
    </p:spTree>
    <p:extLst>
      <p:ext uri="{BB962C8B-B14F-4D97-AF65-F5344CB8AC3E}">
        <p14:creationId xmlns:p14="http://schemas.microsoft.com/office/powerpoint/2010/main" val="3066664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A8486D1C-35D4-47CD-8704-9253FC69479F}"/>
              </a:ext>
            </a:extLst>
          </p:cNvPr>
          <p:cNvSpPr>
            <a:spLocks noGrp="1"/>
          </p:cNvSpPr>
          <p:nvPr>
            <p:ph idx="1"/>
          </p:nvPr>
        </p:nvSpPr>
        <p:spPr>
          <a:xfrm>
            <a:off x="838200" y="980059"/>
            <a:ext cx="10567738" cy="5894741"/>
          </a:xfrm>
        </p:spPr>
        <p:txBody>
          <a:bodyPr>
            <a:normAutofit fontScale="77500" lnSpcReduction="20000"/>
          </a:bodyPr>
          <a:lstStyle/>
          <a:p>
            <a:pPr marL="0" indent="0">
              <a:spcAft>
                <a:spcPts val="600"/>
              </a:spcAft>
              <a:buNone/>
            </a:pPr>
            <a:r>
              <a:rPr lang="en-US" b="1" dirty="0">
                <a:solidFill>
                  <a:srgbClr val="062951"/>
                </a:solidFill>
              </a:rPr>
              <a:t>OUR MISSION:</a:t>
            </a:r>
          </a:p>
          <a:p>
            <a:pPr marL="0" indent="0">
              <a:spcAft>
                <a:spcPts val="600"/>
              </a:spcAft>
              <a:buNone/>
            </a:pPr>
            <a:r>
              <a:rPr lang="en-US" dirty="0"/>
              <a:t>The </a:t>
            </a:r>
            <a:r>
              <a:rPr lang="en-US" b="1" dirty="0"/>
              <a:t>Colleagues</a:t>
            </a:r>
            <a:r>
              <a:rPr lang="en-US" dirty="0"/>
              <a:t> of Compassus are committed to keeping </a:t>
            </a:r>
            <a:r>
              <a:rPr lang="en-US" b="1" dirty="0"/>
              <a:t>The Hospice Promise</a:t>
            </a:r>
            <a:r>
              <a:rPr lang="en-US" dirty="0"/>
              <a:t> by delivering the highest quality of care, serving the needs of patients and families and spreading the stories of hospice to those with whom they come into contact.</a:t>
            </a:r>
          </a:p>
          <a:p>
            <a:pPr marL="0" indent="0">
              <a:spcAft>
                <a:spcPts val="600"/>
              </a:spcAft>
              <a:buNone/>
            </a:pPr>
            <a:endParaRPr lang="en-US" sz="100" dirty="0"/>
          </a:p>
          <a:p>
            <a:pPr marL="0" indent="0">
              <a:spcAft>
                <a:spcPts val="600"/>
              </a:spcAft>
              <a:buNone/>
            </a:pPr>
            <a:r>
              <a:rPr lang="en-US" b="1" dirty="0">
                <a:solidFill>
                  <a:srgbClr val="062951"/>
                </a:solidFill>
              </a:rPr>
              <a:t>OUR PHILOSOPHY:</a:t>
            </a:r>
          </a:p>
          <a:p>
            <a:pPr>
              <a:spcAft>
                <a:spcPts val="600"/>
              </a:spcAft>
            </a:pPr>
            <a:r>
              <a:rPr lang="en-US" b="1" dirty="0"/>
              <a:t>Compassus</a:t>
            </a:r>
            <a:r>
              <a:rPr lang="en-US" dirty="0"/>
              <a:t> recognizes death as a natural part of the life cycle, and promotes pain relief and symptom management as appropriate clinical goals.</a:t>
            </a:r>
          </a:p>
          <a:p>
            <a:pPr>
              <a:spcAft>
                <a:spcPts val="600"/>
              </a:spcAft>
            </a:pPr>
            <a:r>
              <a:rPr lang="en-US" b="1" dirty="0"/>
              <a:t>Compassus</a:t>
            </a:r>
            <a:r>
              <a:rPr lang="en-US" dirty="0"/>
              <a:t> affirms life and provides hospice interventions that will seek neither to hasten death nor to postpone it.</a:t>
            </a:r>
          </a:p>
          <a:p>
            <a:pPr>
              <a:spcAft>
                <a:spcPts val="600"/>
              </a:spcAft>
            </a:pPr>
            <a:r>
              <a:rPr lang="en-US" b="1" dirty="0"/>
              <a:t>Compassus</a:t>
            </a:r>
            <a:r>
              <a:rPr lang="en-US" dirty="0"/>
              <a:t> understands that psychosocial and spiritual pain is often as significant as physical pain, and that addressing all three requires the skills of an interdisciplinary team.</a:t>
            </a:r>
          </a:p>
          <a:p>
            <a:pPr>
              <a:spcAft>
                <a:spcPts val="600"/>
              </a:spcAft>
            </a:pPr>
            <a:r>
              <a:rPr lang="en-US" b="1" dirty="0"/>
              <a:t>Compassus</a:t>
            </a:r>
            <a:r>
              <a:rPr lang="en-US" dirty="0"/>
              <a:t> believes that </a:t>
            </a:r>
            <a:r>
              <a:rPr lang="en-US" u="sng" dirty="0"/>
              <a:t>patients and loved ones are an integral part of our Plan of Care</a:t>
            </a:r>
            <a:r>
              <a:rPr lang="en-US" dirty="0"/>
              <a:t>.</a:t>
            </a:r>
          </a:p>
          <a:p>
            <a:pPr marL="0" indent="0">
              <a:buNone/>
            </a:pPr>
            <a:endParaRPr lang="en-US" dirty="0"/>
          </a:p>
        </p:txBody>
      </p:sp>
      <p:sp>
        <p:nvSpPr>
          <p:cNvPr id="4" name="Rectangle 3"/>
          <p:cNvSpPr/>
          <p:nvPr/>
        </p:nvSpPr>
        <p:spPr>
          <a:xfrm>
            <a:off x="2596854" y="3746955"/>
            <a:ext cx="6998291" cy="830997"/>
          </a:xfrm>
          <a:prstGeom prst="rect">
            <a:avLst/>
          </a:prstGeom>
          <a:solidFill>
            <a:srgbClr val="FF0000"/>
          </a:solidFill>
        </p:spPr>
        <p:txBody>
          <a:bodyPr wrap="square">
            <a:spAutoFit/>
          </a:bodyPr>
          <a:lstStyle/>
          <a:p>
            <a:pPr lvl="0" algn="ctr"/>
            <a:r>
              <a:rPr lang="en-US" sz="4800" dirty="0">
                <a:solidFill>
                  <a:prstClr val="black"/>
                </a:solidFill>
              </a:rPr>
              <a:t>NOT IDT-Centered Care</a:t>
            </a:r>
          </a:p>
        </p:txBody>
      </p:sp>
    </p:spTree>
    <p:extLst>
      <p:ext uri="{BB962C8B-B14F-4D97-AF65-F5344CB8AC3E}">
        <p14:creationId xmlns:p14="http://schemas.microsoft.com/office/powerpoint/2010/main" val="1024847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927BE3B-F015-47BB-AEB0-62A0021347FF}"/>
              </a:ext>
            </a:extLst>
          </p:cNvPr>
          <p:cNvSpPr txBox="1"/>
          <p:nvPr/>
        </p:nvSpPr>
        <p:spPr>
          <a:xfrm>
            <a:off x="840853" y="1597461"/>
            <a:ext cx="7385538" cy="830997"/>
          </a:xfrm>
          <a:prstGeom prst="rect">
            <a:avLst/>
          </a:prstGeom>
          <a:noFill/>
        </p:spPr>
        <p:txBody>
          <a:bodyPr wrap="square" rtlCol="0">
            <a:spAutoFit/>
          </a:bodyPr>
          <a:lstStyle/>
          <a:p>
            <a:pPr defTabSz="457200"/>
            <a:r>
              <a:rPr lang="en-US" sz="2400" dirty="0">
                <a:solidFill>
                  <a:prstClr val="black"/>
                </a:solidFill>
              </a:rPr>
              <a:t>Specific tools are utilized to achieve </a:t>
            </a:r>
            <a:r>
              <a:rPr lang="en-US" sz="2400" dirty="0" smtClean="0">
                <a:solidFill>
                  <a:prstClr val="black"/>
                </a:solidFill>
              </a:rPr>
              <a:t/>
            </a:r>
            <a:br>
              <a:rPr lang="en-US" sz="2400" dirty="0" smtClean="0">
                <a:solidFill>
                  <a:prstClr val="black"/>
                </a:solidFill>
              </a:rPr>
            </a:br>
            <a:r>
              <a:rPr lang="en-US" sz="2400" dirty="0" smtClean="0">
                <a:solidFill>
                  <a:prstClr val="black"/>
                </a:solidFill>
              </a:rPr>
              <a:t>meaningful </a:t>
            </a:r>
            <a:r>
              <a:rPr lang="en-US" sz="2400" i="1" dirty="0">
                <a:solidFill>
                  <a:prstClr val="black"/>
                </a:solidFill>
              </a:rPr>
              <a:t>clinical </a:t>
            </a:r>
            <a:r>
              <a:rPr lang="en-US" sz="2400" i="1" dirty="0" smtClean="0">
                <a:solidFill>
                  <a:prstClr val="black"/>
                </a:solidFill>
              </a:rPr>
              <a:t>outcomes.</a:t>
            </a:r>
            <a:r>
              <a:rPr lang="en-US" sz="2400" dirty="0" smtClean="0">
                <a:solidFill>
                  <a:prstClr val="black"/>
                </a:solidFill>
              </a:rPr>
              <a:t> </a:t>
            </a:r>
            <a:endParaRPr lang="en-US" sz="2000" dirty="0">
              <a:solidFill>
                <a:prstClr val="black"/>
              </a:solidFill>
            </a:endParaRPr>
          </a:p>
        </p:txBody>
      </p:sp>
      <p:sp>
        <p:nvSpPr>
          <p:cNvPr id="14" name="Title 1"/>
          <p:cNvSpPr txBox="1">
            <a:spLocks/>
          </p:cNvSpPr>
          <p:nvPr/>
        </p:nvSpPr>
        <p:spPr>
          <a:xfrm>
            <a:off x="838200" y="926725"/>
            <a:ext cx="10515600" cy="772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Quality Care Model</a:t>
            </a:r>
            <a:endParaRPr lang="en-US" dirty="0"/>
          </a:p>
        </p:txBody>
      </p:sp>
      <p:grpSp>
        <p:nvGrpSpPr>
          <p:cNvPr id="13" name="Group 12"/>
          <p:cNvGrpSpPr/>
          <p:nvPr/>
        </p:nvGrpSpPr>
        <p:grpSpPr>
          <a:xfrm>
            <a:off x="3216522" y="1167063"/>
            <a:ext cx="8510929" cy="5371849"/>
            <a:chOff x="3216522" y="1167063"/>
            <a:chExt cx="8510929" cy="5371849"/>
          </a:xfrm>
        </p:grpSpPr>
        <p:pic>
          <p:nvPicPr>
            <p:cNvPr id="15" name="Picture 14"/>
            <p:cNvPicPr>
              <a:picLocks noChangeAspect="1"/>
            </p:cNvPicPr>
            <p:nvPr/>
          </p:nvPicPr>
          <p:blipFill>
            <a:blip r:embed="rId3"/>
            <a:stretch>
              <a:fillRect/>
            </a:stretch>
          </p:blipFill>
          <p:spPr>
            <a:xfrm>
              <a:off x="3216522" y="2462693"/>
              <a:ext cx="3156296" cy="4076219"/>
            </a:xfrm>
            <a:prstGeom prst="rect">
              <a:avLst/>
            </a:prstGeom>
            <a:ln>
              <a:solidFill>
                <a:schemeClr val="tx1"/>
              </a:solidFill>
            </a:ln>
            <a:effectLst>
              <a:outerShdw blurRad="76200" dir="13500000" sy="23000" kx="1200000" algn="br" rotWithShape="0">
                <a:prstClr val="black">
                  <a:alpha val="20000"/>
                </a:prstClr>
              </a:outerShdw>
            </a:effectLst>
          </p:spPr>
        </p:pic>
        <p:pic>
          <p:nvPicPr>
            <p:cNvPr id="16" name="Picture 15"/>
            <p:cNvPicPr>
              <a:picLocks noChangeAspect="1"/>
            </p:cNvPicPr>
            <p:nvPr/>
          </p:nvPicPr>
          <p:blipFill>
            <a:blip r:embed="rId4"/>
            <a:stretch>
              <a:fillRect/>
            </a:stretch>
          </p:blipFill>
          <p:spPr>
            <a:xfrm rot="1260000">
              <a:off x="5970094" y="1998967"/>
              <a:ext cx="2945862" cy="3804452"/>
            </a:xfrm>
            <a:prstGeom prst="rect">
              <a:avLst/>
            </a:prstGeom>
            <a:ln>
              <a:solidFill>
                <a:schemeClr val="tx1"/>
              </a:solidFill>
            </a:ln>
          </p:spPr>
        </p:pic>
        <p:pic>
          <p:nvPicPr>
            <p:cNvPr id="17" name="Picture 16"/>
            <p:cNvPicPr>
              <a:picLocks noChangeAspect="1"/>
            </p:cNvPicPr>
            <p:nvPr/>
          </p:nvPicPr>
          <p:blipFill>
            <a:blip r:embed="rId5"/>
            <a:stretch>
              <a:fillRect/>
            </a:stretch>
          </p:blipFill>
          <p:spPr>
            <a:xfrm>
              <a:off x="8545771" y="1167063"/>
              <a:ext cx="3181680" cy="3861069"/>
            </a:xfrm>
            <a:prstGeom prst="rect">
              <a:avLst/>
            </a:prstGeom>
            <a:ln>
              <a:solidFill>
                <a:schemeClr val="tx1"/>
              </a:solidFill>
            </a:ln>
            <a:effectLst>
              <a:outerShdw blurRad="50800" dist="38100" dir="10800000" algn="r" rotWithShape="0">
                <a:prstClr val="black">
                  <a:alpha val="40000"/>
                </a:prstClr>
              </a:outerShdw>
            </a:effectLst>
            <a:scene3d>
              <a:camera prst="perspectiveContrastingRightFacing"/>
              <a:lightRig rig="threePt" dir="t"/>
            </a:scene3d>
          </p:spPr>
        </p:pic>
      </p:grpSp>
    </p:spTree>
    <p:extLst>
      <p:ext uri="{BB962C8B-B14F-4D97-AF65-F5344CB8AC3E}">
        <p14:creationId xmlns:p14="http://schemas.microsoft.com/office/powerpoint/2010/main" val="357806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tasks to address:</a:t>
            </a:r>
          </a:p>
        </p:txBody>
      </p:sp>
      <p:sp>
        <p:nvSpPr>
          <p:cNvPr id="3" name="Content Placeholder 2"/>
          <p:cNvSpPr>
            <a:spLocks noGrp="1"/>
          </p:cNvSpPr>
          <p:nvPr>
            <p:ph idx="1"/>
          </p:nvPr>
        </p:nvSpPr>
        <p:spPr/>
        <p:txBody>
          <a:bodyPr/>
          <a:lstStyle/>
          <a:p>
            <a:pPr>
              <a:spcAft>
                <a:spcPts val="1800"/>
              </a:spcAft>
            </a:pPr>
            <a:r>
              <a:rPr lang="en-US" dirty="0">
                <a:solidFill>
                  <a:schemeClr val="bg1">
                    <a:lumMod val="50000"/>
                  </a:schemeClr>
                </a:solidFill>
              </a:rPr>
              <a:t>What does all of this mean quality?  </a:t>
            </a:r>
          </a:p>
          <a:p>
            <a:pPr>
              <a:spcAft>
                <a:spcPts val="1800"/>
              </a:spcAft>
            </a:pPr>
            <a:r>
              <a:rPr lang="en-US" dirty="0"/>
              <a:t>Why is the objective measure of a subjective experience so important to achieving quality?  </a:t>
            </a:r>
          </a:p>
          <a:p>
            <a:pPr>
              <a:spcAft>
                <a:spcPts val="1800"/>
              </a:spcAft>
            </a:pPr>
            <a:r>
              <a:rPr lang="en-US" dirty="0">
                <a:solidFill>
                  <a:schemeClr val="bg1">
                    <a:lumMod val="50000"/>
                  </a:schemeClr>
                </a:solidFill>
              </a:rPr>
              <a:t>How do we as medical directors make that happen at IDT, because this is where our influence is at – so how is the IDT experience changed by the model?</a:t>
            </a:r>
          </a:p>
          <a:p>
            <a:endParaRPr lang="en-US" dirty="0"/>
          </a:p>
        </p:txBody>
      </p:sp>
    </p:spTree>
    <p:extLst>
      <p:ext uri="{BB962C8B-B14F-4D97-AF65-F5344CB8AC3E}">
        <p14:creationId xmlns:p14="http://schemas.microsoft.com/office/powerpoint/2010/main" val="72588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6" y="962821"/>
            <a:ext cx="10515600" cy="772594"/>
          </a:xfrm>
        </p:spPr>
        <p:txBody>
          <a:bodyPr/>
          <a:lstStyle/>
          <a:p>
            <a:r>
              <a:rPr lang="en-US" dirty="0" smtClean="0"/>
              <a:t>Well </a:t>
            </a:r>
            <a:r>
              <a:rPr lang="en-US" dirty="0"/>
              <a:t>a</a:t>
            </a:r>
            <a:r>
              <a:rPr lang="en-US" dirty="0" smtClean="0"/>
              <a:t>sk </a:t>
            </a:r>
            <a:r>
              <a:rPr lang="en-US" dirty="0"/>
              <a:t>y</a:t>
            </a:r>
            <a:r>
              <a:rPr lang="en-US" dirty="0" smtClean="0"/>
              <a:t>ourself</a:t>
            </a:r>
            <a:r>
              <a:rPr lang="en-US" dirty="0"/>
              <a:t>: How are </a:t>
            </a:r>
            <a:r>
              <a:rPr lang="en-US" dirty="0" smtClean="0"/>
              <a:t>we doing</a:t>
            </a:r>
            <a:r>
              <a:rPr lang="en-US" dirty="0"/>
              <a:t>?</a:t>
            </a:r>
          </a:p>
        </p:txBody>
      </p:sp>
      <p:sp>
        <p:nvSpPr>
          <p:cNvPr id="3" name="Content Placeholder 2"/>
          <p:cNvSpPr>
            <a:spLocks noGrp="1"/>
          </p:cNvSpPr>
          <p:nvPr>
            <p:ph idx="1"/>
          </p:nvPr>
        </p:nvSpPr>
        <p:spPr>
          <a:xfrm>
            <a:off x="814136" y="2166411"/>
            <a:ext cx="5406190" cy="4300037"/>
          </a:xfrm>
        </p:spPr>
        <p:txBody>
          <a:bodyPr/>
          <a:lstStyle/>
          <a:p>
            <a:pPr marL="0" indent="0">
              <a:buNone/>
            </a:pPr>
            <a:r>
              <a:rPr lang="en-US" dirty="0"/>
              <a:t>Compassus achieved and maintains this leadership position by serving the needs and fulfilling the expectations of patients, physicians, </a:t>
            </a:r>
            <a:r>
              <a:rPr lang="en-US" dirty="0" smtClean="0"/>
              <a:t>colleagues.</a:t>
            </a:r>
            <a:endParaRPr lang="en-US" dirty="0"/>
          </a:p>
          <a:p>
            <a:endParaRPr lang="en-US" dirty="0"/>
          </a:p>
        </p:txBody>
      </p:sp>
      <p:pic>
        <p:nvPicPr>
          <p:cNvPr id="4" name="Picture 3"/>
          <p:cNvPicPr>
            <a:picLocks noChangeAspect="1"/>
          </p:cNvPicPr>
          <p:nvPr/>
        </p:nvPicPr>
        <p:blipFill>
          <a:blip r:embed="rId2"/>
          <a:stretch>
            <a:fillRect/>
          </a:stretch>
        </p:blipFill>
        <p:spPr>
          <a:xfrm>
            <a:off x="6382111" y="2095460"/>
            <a:ext cx="4812153" cy="3468761"/>
          </a:xfrm>
          <a:prstGeom prst="rect">
            <a:avLst/>
          </a:prstGeom>
        </p:spPr>
      </p:pic>
    </p:spTree>
    <p:extLst>
      <p:ext uri="{BB962C8B-B14F-4D97-AF65-F5344CB8AC3E}">
        <p14:creationId xmlns:p14="http://schemas.microsoft.com/office/powerpoint/2010/main" val="1314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4074" y="1082840"/>
            <a:ext cx="11063853" cy="5350547"/>
          </a:xfrm>
          <a:prstGeom prst="rect">
            <a:avLst/>
          </a:prstGeom>
        </p:spPr>
      </p:pic>
    </p:spTree>
    <p:extLst>
      <p:ext uri="{BB962C8B-B14F-4D97-AF65-F5344CB8AC3E}">
        <p14:creationId xmlns:p14="http://schemas.microsoft.com/office/powerpoint/2010/main" val="4288490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42" y="763246"/>
            <a:ext cx="11353800" cy="632417"/>
          </a:xfrm>
        </p:spPr>
        <p:txBody>
          <a:bodyPr/>
          <a:lstStyle/>
          <a:p>
            <a:r>
              <a:rPr lang="en-US" dirty="0"/>
              <a:t>Reminder:</a:t>
            </a:r>
          </a:p>
        </p:txBody>
      </p:sp>
      <p:graphicFrame>
        <p:nvGraphicFramePr>
          <p:cNvPr id="5" name="Table 4">
            <a:extLst>
              <a:ext uri="{FF2B5EF4-FFF2-40B4-BE49-F238E27FC236}">
                <a16:creationId xmlns:a16="http://schemas.microsoft.com/office/drawing/2014/main" xmlns="" id="{9A99D892-4840-4A65-8A67-4E285FC04AEE}"/>
              </a:ext>
            </a:extLst>
          </p:cNvPr>
          <p:cNvGraphicFramePr>
            <a:graphicFrameLocks noGrp="1"/>
          </p:cNvGraphicFramePr>
          <p:nvPr>
            <p:extLst>
              <p:ext uri="{D42A27DB-BD31-4B8C-83A1-F6EECF244321}">
                <p14:modId xmlns:p14="http://schemas.microsoft.com/office/powerpoint/2010/main" val="3003086172"/>
              </p:ext>
            </p:extLst>
          </p:nvPr>
        </p:nvGraphicFramePr>
        <p:xfrm>
          <a:off x="567490" y="1366907"/>
          <a:ext cx="11057021" cy="5008880"/>
        </p:xfrm>
        <a:graphic>
          <a:graphicData uri="http://schemas.openxmlformats.org/drawingml/2006/table">
            <a:tbl>
              <a:tblPr firstRow="1" bandRow="1">
                <a:tableStyleId>{5C22544A-7EE6-4342-B048-85BDC9FD1C3A}</a:tableStyleId>
              </a:tblPr>
              <a:tblGrid>
                <a:gridCol w="3011905">
                  <a:extLst>
                    <a:ext uri="{9D8B030D-6E8A-4147-A177-3AD203B41FA5}">
                      <a16:colId xmlns:a16="http://schemas.microsoft.com/office/drawing/2014/main" xmlns="" val="1218275580"/>
                    </a:ext>
                  </a:extLst>
                </a:gridCol>
                <a:gridCol w="8045116">
                  <a:extLst>
                    <a:ext uri="{9D8B030D-6E8A-4147-A177-3AD203B41FA5}">
                      <a16:colId xmlns:a16="http://schemas.microsoft.com/office/drawing/2014/main" xmlns="" val="3198794933"/>
                    </a:ext>
                  </a:extLst>
                </a:gridCol>
              </a:tblGrid>
              <a:tr h="370840">
                <a:tc gridSpan="2">
                  <a:txBody>
                    <a:bodyPr/>
                    <a:lstStyle/>
                    <a:p>
                      <a:r>
                        <a:rPr lang="en-US" sz="1800" dirty="0"/>
                        <a:t>Description of the Seven HQRP Quality Measures</a:t>
                      </a:r>
                    </a:p>
                  </a:txBody>
                  <a:tcPr/>
                </a:tc>
                <a:tc hMerge="1">
                  <a:txBody>
                    <a:bodyPr/>
                    <a:lstStyle/>
                    <a:p>
                      <a:endParaRPr lang="en-US" dirty="0"/>
                    </a:p>
                  </a:txBody>
                  <a:tcPr/>
                </a:tc>
                <a:extLst>
                  <a:ext uri="{0D108BD9-81ED-4DB2-BD59-A6C34878D82A}">
                    <a16:rowId xmlns:a16="http://schemas.microsoft.com/office/drawing/2014/main" xmlns="" val="4292709192"/>
                  </a:ext>
                </a:extLst>
              </a:tr>
              <a:tr h="370840">
                <a:tc>
                  <a:txBody>
                    <a:bodyPr/>
                    <a:lstStyle/>
                    <a:p>
                      <a:r>
                        <a:rPr lang="en-US" sz="1400" b="1" dirty="0"/>
                        <a:t>Measure Title (NQF ID)</a:t>
                      </a:r>
                    </a:p>
                  </a:txBody>
                  <a:tcPr anchor="ctr"/>
                </a:tc>
                <a:tc>
                  <a:txBody>
                    <a:bodyPr/>
                    <a:lstStyle/>
                    <a:p>
                      <a:r>
                        <a:rPr lang="en-US" sz="1400" b="1" dirty="0"/>
                        <a:t>Measure Description</a:t>
                      </a:r>
                    </a:p>
                  </a:txBody>
                  <a:tcPr anchor="ctr"/>
                </a:tc>
                <a:extLst>
                  <a:ext uri="{0D108BD9-81ED-4DB2-BD59-A6C34878D82A}">
                    <a16:rowId xmlns:a16="http://schemas.microsoft.com/office/drawing/2014/main" xmlns="" val="4226443156"/>
                  </a:ext>
                </a:extLst>
              </a:tr>
              <a:tr h="370840">
                <a:tc>
                  <a:txBody>
                    <a:bodyPr/>
                    <a:lstStyle/>
                    <a:p>
                      <a:r>
                        <a:rPr lang="en-US" sz="1400" dirty="0"/>
                        <a:t>Treatment Preferences (NQF #1641)</a:t>
                      </a:r>
                    </a:p>
                  </a:txBody>
                  <a:tcPr/>
                </a:tc>
                <a:tc>
                  <a:txBody>
                    <a:bodyPr/>
                    <a:lstStyle/>
                    <a:p>
                      <a:r>
                        <a:rPr lang="en-US" sz="1400" dirty="0"/>
                        <a:t>The percentage of hospice patient stays with chart documentation that the hospice discussed (or attempted to discuss) preferences for life-sustaining treatments.</a:t>
                      </a:r>
                    </a:p>
                  </a:txBody>
                  <a:tcPr/>
                </a:tc>
                <a:extLst>
                  <a:ext uri="{0D108BD9-81ED-4DB2-BD59-A6C34878D82A}">
                    <a16:rowId xmlns:a16="http://schemas.microsoft.com/office/drawing/2014/main" xmlns="" val="1671906609"/>
                  </a:ext>
                </a:extLst>
              </a:tr>
              <a:tr h="370840">
                <a:tc>
                  <a:txBody>
                    <a:bodyPr/>
                    <a:lstStyle/>
                    <a:p>
                      <a:r>
                        <a:rPr lang="en-US" sz="1400" dirty="0"/>
                        <a:t>Beliefs/Values Addressed (if desired by the patient) (NQF #1647)</a:t>
                      </a:r>
                    </a:p>
                  </a:txBody>
                  <a:tcPr/>
                </a:tc>
                <a:tc>
                  <a:txBody>
                    <a:bodyPr/>
                    <a:lstStyle/>
                    <a:p>
                      <a:r>
                        <a:rPr lang="en-US" sz="1400" dirty="0"/>
                        <a:t>The percentage of hospice patient stays with documentation of a discussion of spiritual/existential concerns or documentation that the patient and/or caregiver did not want to discuss.</a:t>
                      </a:r>
                    </a:p>
                  </a:txBody>
                  <a:tcPr/>
                </a:tc>
                <a:extLst>
                  <a:ext uri="{0D108BD9-81ED-4DB2-BD59-A6C34878D82A}">
                    <a16:rowId xmlns:a16="http://schemas.microsoft.com/office/drawing/2014/main" xmlns="" val="3589256098"/>
                  </a:ext>
                </a:extLst>
              </a:tr>
              <a:tr h="370840">
                <a:tc>
                  <a:txBody>
                    <a:bodyPr/>
                    <a:lstStyle/>
                    <a:p>
                      <a:r>
                        <a:rPr lang="en-US" sz="1400" dirty="0"/>
                        <a:t>Pain Screening (NQF #1634)</a:t>
                      </a:r>
                    </a:p>
                  </a:txBody>
                  <a:tcPr/>
                </a:tc>
                <a:tc>
                  <a:txBody>
                    <a:bodyPr/>
                    <a:lstStyle/>
                    <a:p>
                      <a:r>
                        <a:rPr lang="en-US" sz="1400" dirty="0"/>
                        <a:t>The percentage of hospice patient stays during which the patient was screened for pain during the initial nursing assessment.</a:t>
                      </a:r>
                    </a:p>
                  </a:txBody>
                  <a:tcPr/>
                </a:tc>
                <a:extLst>
                  <a:ext uri="{0D108BD9-81ED-4DB2-BD59-A6C34878D82A}">
                    <a16:rowId xmlns:a16="http://schemas.microsoft.com/office/drawing/2014/main" xmlns="" val="816262802"/>
                  </a:ext>
                </a:extLst>
              </a:tr>
              <a:tr h="370840">
                <a:tc>
                  <a:txBody>
                    <a:bodyPr/>
                    <a:lstStyle/>
                    <a:p>
                      <a:r>
                        <a:rPr lang="en-US" sz="1400" dirty="0"/>
                        <a:t>Pain Assessment (NQF #1637)</a:t>
                      </a:r>
                    </a:p>
                  </a:txBody>
                  <a:tcPr/>
                </a:tc>
                <a:tc>
                  <a:txBody>
                    <a:bodyPr/>
                    <a:lstStyle/>
                    <a:p>
                      <a:r>
                        <a:rPr lang="en-US" sz="1400" dirty="0"/>
                        <a:t>The percentage of hospice patient stays during which the patient screened positive for pain and received a comprehensive assessment of pain within 1 day of screening. The data for this measure are collected only if the patient screened positive for pain. </a:t>
                      </a:r>
                    </a:p>
                  </a:txBody>
                  <a:tcPr/>
                </a:tc>
                <a:extLst>
                  <a:ext uri="{0D108BD9-81ED-4DB2-BD59-A6C34878D82A}">
                    <a16:rowId xmlns:a16="http://schemas.microsoft.com/office/drawing/2014/main" xmlns="" val="2486417687"/>
                  </a:ext>
                </a:extLst>
              </a:tr>
              <a:tr h="370840">
                <a:tc>
                  <a:txBody>
                    <a:bodyPr/>
                    <a:lstStyle/>
                    <a:p>
                      <a:r>
                        <a:rPr lang="en-US" sz="1400" dirty="0"/>
                        <a:t>Dyspnea Screening (NQF #1639)</a:t>
                      </a:r>
                    </a:p>
                  </a:txBody>
                  <a:tcPr/>
                </a:tc>
                <a:tc>
                  <a:txBody>
                    <a:bodyPr/>
                    <a:lstStyle/>
                    <a:p>
                      <a:r>
                        <a:rPr lang="en-US" sz="1400" dirty="0"/>
                        <a:t>The percentage of hospice patient stays during which the patient was screened for dyspnea during the initial nursing assessment.</a:t>
                      </a:r>
                    </a:p>
                  </a:txBody>
                  <a:tcPr/>
                </a:tc>
                <a:extLst>
                  <a:ext uri="{0D108BD9-81ED-4DB2-BD59-A6C34878D82A}">
                    <a16:rowId xmlns:a16="http://schemas.microsoft.com/office/drawing/2014/main" xmlns="" val="3581897854"/>
                  </a:ext>
                </a:extLst>
              </a:tr>
              <a:tr h="370840">
                <a:tc>
                  <a:txBody>
                    <a:bodyPr/>
                    <a:lstStyle/>
                    <a:p>
                      <a:r>
                        <a:rPr lang="en-US" sz="1400" dirty="0"/>
                        <a:t>Dyspnea Treatment (NQF #1638)</a:t>
                      </a:r>
                    </a:p>
                  </a:txBody>
                  <a:tcPr/>
                </a:tc>
                <a:tc>
                  <a:txBody>
                    <a:bodyPr/>
                    <a:lstStyle/>
                    <a:p>
                      <a:r>
                        <a:rPr lang="en-US" sz="1400" dirty="0"/>
                        <a:t>The percentage of hospice patient stays during which the patient screened positive for dyspnea and received treatment within 1 day of the screening. The data for this measure are collected only if the patient screened positive for dyspnea. </a:t>
                      </a:r>
                    </a:p>
                  </a:txBody>
                  <a:tcPr/>
                </a:tc>
                <a:extLst>
                  <a:ext uri="{0D108BD9-81ED-4DB2-BD59-A6C34878D82A}">
                    <a16:rowId xmlns:a16="http://schemas.microsoft.com/office/drawing/2014/main" xmlns="" val="2825992560"/>
                  </a:ext>
                </a:extLst>
              </a:tr>
              <a:tr h="0">
                <a:tc>
                  <a:txBody>
                    <a:bodyPr/>
                    <a:lstStyle/>
                    <a:p>
                      <a:r>
                        <a:rPr lang="en-US" sz="1400" dirty="0"/>
                        <a:t>Patients Treated with an Opioid who are Given a Bowel Regimen (NQF #1617)</a:t>
                      </a:r>
                    </a:p>
                  </a:txBody>
                  <a:tcPr/>
                </a:tc>
                <a:tc>
                  <a:txBody>
                    <a:bodyPr/>
                    <a:lstStyle/>
                    <a:p>
                      <a:r>
                        <a:rPr lang="en-US" sz="1400" dirty="0"/>
                        <a:t>The percentage of patient stays with vulnerable adults treated with an opioid that are offered/prescribed a bowel regimen or documentation of why this was not needed. The data for this measure are collected only if the patient is treated with a scheduled opioid. </a:t>
                      </a:r>
                    </a:p>
                  </a:txBody>
                  <a:tcPr/>
                </a:tc>
                <a:extLst>
                  <a:ext uri="{0D108BD9-81ED-4DB2-BD59-A6C34878D82A}">
                    <a16:rowId xmlns:a16="http://schemas.microsoft.com/office/drawing/2014/main" xmlns="" val="12453837"/>
                  </a:ext>
                </a:extLst>
              </a:tr>
            </a:tbl>
          </a:graphicData>
        </a:graphic>
      </p:graphicFrame>
    </p:spTree>
    <p:extLst>
      <p:ext uri="{BB962C8B-B14F-4D97-AF65-F5344CB8AC3E}">
        <p14:creationId xmlns:p14="http://schemas.microsoft.com/office/powerpoint/2010/main" val="2053571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8643"/>
          <a:stretch/>
        </p:blipFill>
        <p:spPr>
          <a:xfrm>
            <a:off x="195333" y="951189"/>
            <a:ext cx="7406274" cy="5204776"/>
          </a:xfrm>
          <a:prstGeom prst="rect">
            <a:avLst/>
          </a:prstGeom>
          <a:ln>
            <a:solidFill>
              <a:schemeClr val="tx1"/>
            </a:solidFill>
          </a:ln>
        </p:spPr>
      </p:pic>
      <p:sp>
        <p:nvSpPr>
          <p:cNvPr id="3" name="TextBox 2"/>
          <p:cNvSpPr txBox="1"/>
          <p:nvPr/>
        </p:nvSpPr>
        <p:spPr>
          <a:xfrm>
            <a:off x="2159000" y="4064000"/>
            <a:ext cx="7620000" cy="317500"/>
          </a:xfrm>
          <a:prstGeom prst="rect">
            <a:avLst/>
          </a:prstGeom>
        </p:spPr>
        <p:txBody>
          <a:bodyPr/>
          <a:lstStyle/>
          <a:p>
            <a:r>
              <a:rPr lang="en-US" sz="1000" dirty="0">
                <a:solidFill>
                  <a:prstClr val="black"/>
                </a:solidFill>
                <a:latin typeface="Arial"/>
              </a:rPr>
              <a:t> </a:t>
            </a:r>
          </a:p>
        </p:txBody>
      </p:sp>
      <p:grpSp>
        <p:nvGrpSpPr>
          <p:cNvPr id="9" name="Group 8">
            <a:extLst>
              <a:ext uri="{FF2B5EF4-FFF2-40B4-BE49-F238E27FC236}">
                <a16:creationId xmlns:a16="http://schemas.microsoft.com/office/drawing/2014/main" xmlns="" id="{EC2BC9E3-7506-44B9-8AF4-DD2DB1EBED9E}"/>
              </a:ext>
            </a:extLst>
          </p:cNvPr>
          <p:cNvGrpSpPr/>
          <p:nvPr/>
        </p:nvGrpSpPr>
        <p:grpSpPr>
          <a:xfrm>
            <a:off x="7825296" y="3952386"/>
            <a:ext cx="3982823" cy="2121958"/>
            <a:chOff x="243378" y="5821312"/>
            <a:chExt cx="11643822" cy="749890"/>
          </a:xfrm>
        </p:grpSpPr>
        <p:sp>
          <p:nvSpPr>
            <p:cNvPr id="4" name="TextBox 3"/>
            <p:cNvSpPr txBox="1"/>
            <p:nvPr/>
          </p:nvSpPr>
          <p:spPr>
            <a:xfrm>
              <a:off x="243378" y="5821312"/>
              <a:ext cx="11643822" cy="254000"/>
            </a:xfrm>
            <a:prstGeom prst="rect">
              <a:avLst/>
            </a:prstGeom>
          </p:spPr>
          <p:txBody>
            <a:bodyPr/>
            <a:lstStyle/>
            <a:p>
              <a:r>
                <a:rPr lang="en-US" sz="1000" dirty="0">
                  <a:solidFill>
                    <a:prstClr val="black"/>
                  </a:solidFill>
                  <a:latin typeface="Arial"/>
                </a:rPr>
                <a:t>Nan Tracy Zheng,  </a:t>
              </a:r>
              <a:r>
                <a:rPr lang="en-US" sz="1000" dirty="0" err="1">
                  <a:solidFill>
                    <a:prstClr val="black"/>
                  </a:solidFill>
                  <a:latin typeface="Arial"/>
                </a:rPr>
                <a:t>Qinghua</a:t>
              </a:r>
              <a:r>
                <a:rPr lang="en-US" sz="1000" dirty="0">
                  <a:solidFill>
                    <a:prstClr val="black"/>
                  </a:solidFill>
                  <a:latin typeface="Arial"/>
                </a:rPr>
                <a:t> Li,  Laura C. Hanson,  Kathryn L. </a:t>
              </a:r>
              <a:r>
                <a:rPr lang="en-US" sz="1000" dirty="0" err="1">
                  <a:solidFill>
                    <a:prstClr val="black"/>
                  </a:solidFill>
                  <a:latin typeface="Arial"/>
                </a:rPr>
                <a:t>Wessell</a:t>
              </a:r>
              <a:r>
                <a:rPr lang="en-US" sz="1000" dirty="0">
                  <a:solidFill>
                    <a:prstClr val="black"/>
                  </a:solidFill>
                  <a:latin typeface="Arial"/>
                </a:rPr>
                <a:t>,  Natalie Chong,  </a:t>
              </a:r>
              <a:r>
                <a:rPr lang="en-US" sz="1000" dirty="0" err="1">
                  <a:solidFill>
                    <a:prstClr val="black"/>
                  </a:solidFill>
                  <a:latin typeface="Arial"/>
                </a:rPr>
                <a:t>Noha</a:t>
              </a:r>
              <a:r>
                <a:rPr lang="en-US" sz="1000" dirty="0">
                  <a:solidFill>
                    <a:prstClr val="black"/>
                  </a:solidFill>
                  <a:latin typeface="Arial"/>
                </a:rPr>
                <a:t> </a:t>
              </a:r>
              <a:r>
                <a:rPr lang="en-US" sz="1000" dirty="0" err="1">
                  <a:solidFill>
                    <a:prstClr val="black"/>
                  </a:solidFill>
                  <a:latin typeface="Arial"/>
                </a:rPr>
                <a:t>Sherif</a:t>
              </a:r>
              <a:r>
                <a:rPr lang="en-US" sz="1000" dirty="0">
                  <a:solidFill>
                    <a:prstClr val="black"/>
                  </a:solidFill>
                  <a:latin typeface="Arial"/>
                </a:rPr>
                <a:t>,  </a:t>
              </a:r>
              <a:r>
                <a:rPr lang="en-US" sz="1000" dirty="0" err="1">
                  <a:solidFill>
                    <a:prstClr val="black"/>
                  </a:solidFill>
                  <a:latin typeface="Arial"/>
                </a:rPr>
                <a:t>Ila</a:t>
              </a:r>
              <a:r>
                <a:rPr lang="en-US" sz="1000" dirty="0">
                  <a:solidFill>
                    <a:prstClr val="black"/>
                  </a:solidFill>
                  <a:latin typeface="Arial"/>
                </a:rPr>
                <a:t> H. Broyles,  Jennifer Frank,  M. Alexis Kirk,  Carol R. Schwartz,  Alan F. Levitt,  </a:t>
              </a:r>
              <a:r>
                <a:rPr lang="en-US" sz="1000" dirty="0" err="1">
                  <a:solidFill>
                    <a:prstClr val="black"/>
                  </a:solidFill>
                  <a:latin typeface="Arial"/>
                </a:rPr>
                <a:t>Franziska</a:t>
              </a:r>
              <a:r>
                <a:rPr lang="en-US" sz="1000" dirty="0">
                  <a:solidFill>
                    <a:prstClr val="black"/>
                  </a:solidFill>
                  <a:latin typeface="Arial"/>
                </a:rPr>
                <a:t> </a:t>
              </a:r>
              <a:r>
                <a:rPr lang="en-US" sz="1000" dirty="0" err="1">
                  <a:solidFill>
                    <a:prstClr val="black"/>
                  </a:solidFill>
                  <a:latin typeface="Arial"/>
                </a:rPr>
                <a:t>Rokoske</a:t>
              </a:r>
              <a:endParaRPr lang="en-US" sz="1000" dirty="0">
                <a:solidFill>
                  <a:prstClr val="black"/>
                </a:solidFill>
                <a:latin typeface="Arial"/>
              </a:endParaRPr>
            </a:p>
          </p:txBody>
        </p:sp>
        <p:sp>
          <p:nvSpPr>
            <p:cNvPr id="5" name="TextBox 4"/>
            <p:cNvSpPr txBox="1"/>
            <p:nvPr/>
          </p:nvSpPr>
          <p:spPr>
            <a:xfrm>
              <a:off x="243378" y="6108136"/>
              <a:ext cx="11643822" cy="165918"/>
            </a:xfrm>
            <a:prstGeom prst="rect">
              <a:avLst/>
            </a:prstGeom>
          </p:spPr>
          <p:txBody>
            <a:bodyPr/>
            <a:lstStyle/>
            <a:p>
              <a:r>
                <a:rPr lang="en-US" sz="1000" b="1" dirty="0" smtClean="0">
                  <a:solidFill>
                    <a:prstClr val="black"/>
                  </a:solidFill>
                  <a:latin typeface="Arial"/>
                </a:rPr>
                <a:t>Nationwide </a:t>
              </a:r>
              <a:r>
                <a:rPr lang="en-US" sz="1000" b="1" dirty="0">
                  <a:solidFill>
                    <a:prstClr val="black"/>
                  </a:solidFill>
                  <a:latin typeface="Arial"/>
                </a:rPr>
                <a:t>Quality of Hospice Care: Findings from the Centers for Medicare &amp; Medicaid Services (CMS) Hospice Quality Reporting Program (HQRP)</a:t>
              </a:r>
            </a:p>
          </p:txBody>
        </p:sp>
        <p:sp>
          <p:nvSpPr>
            <p:cNvPr id="6" name="TextBox 5"/>
            <p:cNvSpPr txBox="1"/>
            <p:nvPr/>
          </p:nvSpPr>
          <p:spPr>
            <a:xfrm>
              <a:off x="243378" y="6304037"/>
              <a:ext cx="11643822" cy="160558"/>
            </a:xfrm>
            <a:prstGeom prst="rect">
              <a:avLst/>
            </a:prstGeom>
          </p:spPr>
          <p:txBody>
            <a:bodyPr/>
            <a:lstStyle/>
            <a:p>
              <a:r>
                <a:rPr lang="en-US" sz="1000" dirty="0">
                  <a:solidFill>
                    <a:prstClr val="black"/>
                  </a:solidFill>
                  <a:latin typeface="Arial"/>
                </a:rPr>
                <a:t>Journal of Pain and Symptom Management, 2017, Available online 10 October 2017</a:t>
              </a:r>
            </a:p>
          </p:txBody>
        </p:sp>
        <p:sp>
          <p:nvSpPr>
            <p:cNvPr id="7" name="TextBox 6"/>
            <p:cNvSpPr txBox="1"/>
            <p:nvPr/>
          </p:nvSpPr>
          <p:spPr>
            <a:xfrm>
              <a:off x="243378" y="6457934"/>
              <a:ext cx="11643822" cy="113268"/>
            </a:xfrm>
            <a:prstGeom prst="rect">
              <a:avLst/>
            </a:prstGeom>
          </p:spPr>
          <p:txBody>
            <a:bodyPr/>
            <a:lstStyle/>
            <a:p>
              <a:r>
                <a:rPr lang="en-US" sz="1000" dirty="0">
                  <a:solidFill>
                    <a:prstClr val="black"/>
                  </a:solidFill>
                  <a:latin typeface="Arial"/>
                </a:rPr>
                <a:t>http://dx.doi.org/10.1016/j.jpainsymman.2017.09.016</a:t>
              </a:r>
            </a:p>
          </p:txBody>
        </p:sp>
      </p:grpSp>
      <p:sp>
        <p:nvSpPr>
          <p:cNvPr id="8" name="TextBox 7"/>
          <p:cNvSpPr txBox="1"/>
          <p:nvPr/>
        </p:nvSpPr>
        <p:spPr>
          <a:xfrm>
            <a:off x="7825296" y="951189"/>
            <a:ext cx="4020531" cy="2800767"/>
          </a:xfrm>
          <a:prstGeom prst="rect">
            <a:avLst/>
          </a:prstGeom>
          <a:solidFill>
            <a:schemeClr val="bg2"/>
          </a:solidFill>
        </p:spPr>
        <p:txBody>
          <a:bodyPr wrap="square" rtlCol="0">
            <a:spAutoFit/>
          </a:bodyPr>
          <a:lstStyle/>
          <a:p>
            <a:r>
              <a:rPr lang="en-US" sz="1600" dirty="0" smtClean="0"/>
              <a:t>NOTE: </a:t>
            </a:r>
          </a:p>
          <a:p>
            <a:pPr marL="169863" indent="-169863">
              <a:buFont typeface="Arial" panose="020B0604020202020204" pitchFamily="34" charset="0"/>
              <a:buChar char="•"/>
            </a:pPr>
            <a:r>
              <a:rPr lang="en-US" sz="1600" dirty="0" smtClean="0"/>
              <a:t>The boxes in the figure represent the interquartile range, and horizontal bars within the box represent the median scores. </a:t>
            </a:r>
          </a:p>
          <a:p>
            <a:pPr marL="169863" indent="-169863">
              <a:buFont typeface="Arial" panose="020B0604020202020204" pitchFamily="34" charset="0"/>
              <a:buChar char="•"/>
            </a:pPr>
            <a:r>
              <a:rPr lang="en-US" sz="1600" dirty="0" smtClean="0"/>
              <a:t>The </a:t>
            </a:r>
            <a:r>
              <a:rPr lang="en-US" sz="1600" dirty="0" err="1" smtClean="0"/>
              <a:t>Xs</a:t>
            </a:r>
            <a:r>
              <a:rPr lang="en-US" sz="1600" dirty="0" smtClean="0"/>
              <a:t> are the mean scores. </a:t>
            </a:r>
          </a:p>
          <a:p>
            <a:pPr marL="169863" indent="-169863">
              <a:buFont typeface="Arial" panose="020B0604020202020204" pitchFamily="34" charset="0"/>
              <a:buChar char="•"/>
            </a:pPr>
            <a:r>
              <a:rPr lang="en-US" sz="1600" dirty="0" smtClean="0"/>
              <a:t>The end bars out of the boxes represent the 10</a:t>
            </a:r>
            <a:r>
              <a:rPr lang="en-US" sz="1600" baseline="30000" dirty="0" smtClean="0"/>
              <a:t>th</a:t>
            </a:r>
            <a:r>
              <a:rPr lang="en-US" sz="1600" dirty="0" smtClean="0"/>
              <a:t> and 90</a:t>
            </a:r>
            <a:r>
              <a:rPr lang="en-US" sz="1600" baseline="30000" dirty="0" smtClean="0"/>
              <a:t>th</a:t>
            </a:r>
            <a:r>
              <a:rPr lang="en-US" sz="1600" dirty="0" smtClean="0"/>
              <a:t> percentile QM scores. </a:t>
            </a:r>
          </a:p>
          <a:p>
            <a:pPr marL="169863" indent="-169863">
              <a:buFont typeface="Arial" panose="020B0604020202020204" pitchFamily="34" charset="0"/>
              <a:buChar char="•"/>
            </a:pPr>
            <a:r>
              <a:rPr lang="en-US" sz="1600" dirty="0" smtClean="0"/>
              <a:t>For </a:t>
            </a:r>
            <a:r>
              <a:rPr lang="en-US" sz="1600" i="1" dirty="0" smtClean="0"/>
              <a:t>NQF #1641</a:t>
            </a:r>
            <a:r>
              <a:rPr lang="en-US" sz="1600" dirty="0" smtClean="0"/>
              <a:t>, Treatment Preferences, the mean was 97.95%, slightly lower than the median, 98.46%.</a:t>
            </a:r>
            <a:endParaRPr lang="en-US" sz="1600" dirty="0"/>
          </a:p>
        </p:txBody>
      </p:sp>
    </p:spTree>
    <p:extLst>
      <p:ext uri="{BB962C8B-B14F-4D97-AF65-F5344CB8AC3E}">
        <p14:creationId xmlns:p14="http://schemas.microsoft.com/office/powerpoint/2010/main" val="3825858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1442"/>
            <a:ext cx="9144000" cy="3209170"/>
          </a:xfrm>
        </p:spPr>
        <p:txBody>
          <a:bodyPr>
            <a:normAutofit/>
          </a:bodyPr>
          <a:lstStyle/>
          <a:p>
            <a:r>
              <a:rPr lang="en-US" sz="5400" dirty="0"/>
              <a:t>Compassus Care </a:t>
            </a:r>
            <a:r>
              <a:rPr lang="en-US" sz="5400" dirty="0" smtClean="0"/>
              <a:t>Model</a:t>
            </a:r>
            <a:endParaRPr lang="en-US" sz="5400" dirty="0"/>
          </a:p>
        </p:txBody>
      </p:sp>
      <p:sp>
        <p:nvSpPr>
          <p:cNvPr id="3" name="Subtitle 2"/>
          <p:cNvSpPr>
            <a:spLocks noGrp="1"/>
          </p:cNvSpPr>
          <p:nvPr>
            <p:ph type="subTitle" idx="1"/>
          </p:nvPr>
        </p:nvSpPr>
        <p:spPr>
          <a:xfrm>
            <a:off x="794083" y="4540506"/>
            <a:ext cx="10611853" cy="1655762"/>
          </a:xfrm>
        </p:spPr>
        <p:txBody>
          <a:bodyPr>
            <a:normAutofit/>
          </a:bodyPr>
          <a:lstStyle/>
          <a:p>
            <a:r>
              <a:rPr lang="en-US" sz="2800" dirty="0"/>
              <a:t>What’s Different and </a:t>
            </a:r>
            <a:r>
              <a:rPr lang="en-US" sz="2800" dirty="0" smtClean="0"/>
              <a:t>How </a:t>
            </a:r>
            <a:r>
              <a:rPr lang="en-US" sz="2800" dirty="0"/>
              <a:t>Does it Work</a:t>
            </a:r>
            <a:r>
              <a:rPr lang="en-US" sz="2800" dirty="0" smtClean="0"/>
              <a:t>? Making </a:t>
            </a:r>
            <a:r>
              <a:rPr lang="en-US" sz="2800" dirty="0"/>
              <a:t>it work in the IDT </a:t>
            </a:r>
          </a:p>
        </p:txBody>
      </p:sp>
      <p:sp>
        <p:nvSpPr>
          <p:cNvPr id="4" name="Subtitle 2"/>
          <p:cNvSpPr txBox="1">
            <a:spLocks/>
          </p:cNvSpPr>
          <p:nvPr/>
        </p:nvSpPr>
        <p:spPr>
          <a:xfrm>
            <a:off x="1524000" y="5543718"/>
            <a:ext cx="9144000" cy="10180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r>
              <a:rPr lang="en-US" sz="2000" dirty="0" smtClean="0">
                <a:solidFill>
                  <a:schemeClr val="bg1">
                    <a:lumMod val="50000"/>
                  </a:schemeClr>
                </a:solidFill>
              </a:rPr>
              <a:t>Paul Tatum MD MSPH CMD FAAHPM AGSF</a:t>
            </a:r>
          </a:p>
          <a:p>
            <a:pPr>
              <a:spcBef>
                <a:spcPts val="0"/>
              </a:spcBef>
            </a:pPr>
            <a:r>
              <a:rPr lang="en-US" sz="2000" dirty="0" err="1" smtClean="0">
                <a:solidFill>
                  <a:schemeClr val="bg1">
                    <a:lumMod val="50000"/>
                  </a:schemeClr>
                </a:solidFill>
              </a:rPr>
              <a:t>JefCo</a:t>
            </a:r>
            <a:r>
              <a:rPr lang="en-US" sz="2000" dirty="0" smtClean="0">
                <a:solidFill>
                  <a:schemeClr val="bg1">
                    <a:lumMod val="50000"/>
                  </a:schemeClr>
                </a:solidFill>
              </a:rPr>
              <a:t> Region Medical Director</a:t>
            </a:r>
            <a:endParaRPr lang="en-US" sz="2000" dirty="0">
              <a:solidFill>
                <a:schemeClr val="bg1">
                  <a:lumMod val="50000"/>
                </a:schemeClr>
              </a:solidFill>
            </a:endParaRPr>
          </a:p>
        </p:txBody>
      </p:sp>
    </p:spTree>
    <p:extLst>
      <p:ext uri="{BB962C8B-B14F-4D97-AF65-F5344CB8AC3E}">
        <p14:creationId xmlns:p14="http://schemas.microsoft.com/office/powerpoint/2010/main" val="57220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7506" y="787829"/>
            <a:ext cx="10276988" cy="4468256"/>
          </a:xfrm>
          <a:prstGeom prst="rect">
            <a:avLst/>
          </a:prstGeom>
        </p:spPr>
      </p:pic>
      <p:grpSp>
        <p:nvGrpSpPr>
          <p:cNvPr id="7" name="Group 6">
            <a:extLst>
              <a:ext uri="{FF2B5EF4-FFF2-40B4-BE49-F238E27FC236}">
                <a16:creationId xmlns:a16="http://schemas.microsoft.com/office/drawing/2014/main" xmlns="" id="{1B00BD2C-3877-4265-8926-11DB5FE207D6}"/>
              </a:ext>
            </a:extLst>
          </p:cNvPr>
          <p:cNvGrpSpPr>
            <a:grpSpLocks noChangeAspect="1"/>
          </p:cNvGrpSpPr>
          <p:nvPr/>
        </p:nvGrpSpPr>
        <p:grpSpPr>
          <a:xfrm>
            <a:off x="3039292" y="5400469"/>
            <a:ext cx="6113417" cy="1188720"/>
            <a:chOff x="2767262" y="5352341"/>
            <a:chExt cx="6645139" cy="1349586"/>
          </a:xfrm>
        </p:grpSpPr>
        <p:pic>
          <p:nvPicPr>
            <p:cNvPr id="5" name="Picture 4"/>
            <p:cNvPicPr>
              <a:picLocks noChangeAspect="1"/>
            </p:cNvPicPr>
            <p:nvPr/>
          </p:nvPicPr>
          <p:blipFill rotWithShape="1">
            <a:blip r:embed="rId4"/>
            <a:srcRect t="4092" b="41621"/>
            <a:stretch/>
          </p:blipFill>
          <p:spPr>
            <a:xfrm>
              <a:off x="2767262" y="5352341"/>
              <a:ext cx="2686050" cy="1349586"/>
            </a:xfrm>
            <a:prstGeom prst="rect">
              <a:avLst/>
            </a:prstGeom>
          </p:spPr>
        </p:pic>
        <p:pic>
          <p:nvPicPr>
            <p:cNvPr id="6" name="Picture 5">
              <a:extLst>
                <a:ext uri="{FF2B5EF4-FFF2-40B4-BE49-F238E27FC236}">
                  <a16:creationId xmlns:a16="http://schemas.microsoft.com/office/drawing/2014/main" xmlns="" id="{9301EDFE-6C3C-426F-89A6-29F53232CE1E}"/>
                </a:ext>
              </a:extLst>
            </p:cNvPr>
            <p:cNvPicPr>
              <a:picLocks noChangeAspect="1"/>
            </p:cNvPicPr>
            <p:nvPr/>
          </p:nvPicPr>
          <p:blipFill rotWithShape="1">
            <a:blip r:embed="rId4"/>
            <a:srcRect t="57988"/>
            <a:stretch/>
          </p:blipFill>
          <p:spPr>
            <a:xfrm>
              <a:off x="6120063" y="5352341"/>
              <a:ext cx="3292338" cy="1280160"/>
            </a:xfrm>
            <a:prstGeom prst="rect">
              <a:avLst/>
            </a:prstGeom>
          </p:spPr>
        </p:pic>
      </p:grpSp>
    </p:spTree>
    <p:extLst>
      <p:ext uri="{BB962C8B-B14F-4D97-AF65-F5344CB8AC3E}">
        <p14:creationId xmlns:p14="http://schemas.microsoft.com/office/powerpoint/2010/main" val="1414804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16522" y="1167063"/>
            <a:ext cx="8510929" cy="5371849"/>
            <a:chOff x="3216522" y="1167063"/>
            <a:chExt cx="8510929" cy="5371849"/>
          </a:xfrm>
        </p:grpSpPr>
        <p:pic>
          <p:nvPicPr>
            <p:cNvPr id="5" name="Picture 4"/>
            <p:cNvPicPr>
              <a:picLocks noChangeAspect="1"/>
            </p:cNvPicPr>
            <p:nvPr/>
          </p:nvPicPr>
          <p:blipFill>
            <a:blip r:embed="rId3"/>
            <a:stretch>
              <a:fillRect/>
            </a:stretch>
          </p:blipFill>
          <p:spPr>
            <a:xfrm>
              <a:off x="3216522" y="2462693"/>
              <a:ext cx="3156296" cy="4076219"/>
            </a:xfrm>
            <a:prstGeom prst="rect">
              <a:avLst/>
            </a:prstGeom>
            <a:ln>
              <a:solidFill>
                <a:schemeClr val="tx1"/>
              </a:solid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stretch>
              <a:fillRect/>
            </a:stretch>
          </p:blipFill>
          <p:spPr>
            <a:xfrm rot="1260000">
              <a:off x="5970094" y="1998967"/>
              <a:ext cx="2945862" cy="3804452"/>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8545771" y="1167063"/>
              <a:ext cx="3181680" cy="3861069"/>
            </a:xfrm>
            <a:prstGeom prst="rect">
              <a:avLst/>
            </a:prstGeom>
            <a:ln>
              <a:solidFill>
                <a:schemeClr val="tx1"/>
              </a:solidFill>
            </a:ln>
            <a:effectLst>
              <a:outerShdw blurRad="50800" dist="38100" dir="10800000" algn="r" rotWithShape="0">
                <a:prstClr val="black">
                  <a:alpha val="40000"/>
                </a:prstClr>
              </a:outerShdw>
            </a:effectLst>
            <a:scene3d>
              <a:camera prst="perspectiveContrastingRightFacing"/>
              <a:lightRig rig="threePt" dir="t"/>
            </a:scene3d>
          </p:spPr>
        </p:pic>
      </p:grpSp>
      <p:sp>
        <p:nvSpPr>
          <p:cNvPr id="12" name="TextBox 11">
            <a:extLst>
              <a:ext uri="{FF2B5EF4-FFF2-40B4-BE49-F238E27FC236}">
                <a16:creationId xmlns:a16="http://schemas.microsoft.com/office/drawing/2014/main" xmlns="" id="{0927BE3B-F015-47BB-AEB0-62A0021347FF}"/>
              </a:ext>
            </a:extLst>
          </p:cNvPr>
          <p:cNvSpPr txBox="1"/>
          <p:nvPr/>
        </p:nvSpPr>
        <p:spPr>
          <a:xfrm>
            <a:off x="840853" y="1597461"/>
            <a:ext cx="7385538" cy="830997"/>
          </a:xfrm>
          <a:prstGeom prst="rect">
            <a:avLst/>
          </a:prstGeom>
          <a:noFill/>
        </p:spPr>
        <p:txBody>
          <a:bodyPr wrap="square" rtlCol="0">
            <a:spAutoFit/>
          </a:bodyPr>
          <a:lstStyle/>
          <a:p>
            <a:pPr defTabSz="457200"/>
            <a:r>
              <a:rPr lang="en-US" sz="2400" dirty="0">
                <a:solidFill>
                  <a:prstClr val="black"/>
                </a:solidFill>
              </a:rPr>
              <a:t>Specific tools are utilized to achieve </a:t>
            </a:r>
            <a:r>
              <a:rPr lang="en-US" sz="2400" dirty="0" smtClean="0">
                <a:solidFill>
                  <a:prstClr val="black"/>
                </a:solidFill>
              </a:rPr>
              <a:t/>
            </a:r>
            <a:br>
              <a:rPr lang="en-US" sz="2400" dirty="0" smtClean="0">
                <a:solidFill>
                  <a:prstClr val="black"/>
                </a:solidFill>
              </a:rPr>
            </a:br>
            <a:r>
              <a:rPr lang="en-US" sz="2400" dirty="0" smtClean="0">
                <a:solidFill>
                  <a:prstClr val="black"/>
                </a:solidFill>
              </a:rPr>
              <a:t>meaningful </a:t>
            </a:r>
            <a:r>
              <a:rPr lang="en-US" sz="2400" i="1" dirty="0">
                <a:solidFill>
                  <a:prstClr val="black"/>
                </a:solidFill>
              </a:rPr>
              <a:t>clinical </a:t>
            </a:r>
            <a:r>
              <a:rPr lang="en-US" sz="2400" i="1" dirty="0" smtClean="0">
                <a:solidFill>
                  <a:prstClr val="black"/>
                </a:solidFill>
              </a:rPr>
              <a:t>outcomes</a:t>
            </a:r>
            <a:r>
              <a:rPr lang="en-US" sz="2400" dirty="0">
                <a:solidFill>
                  <a:prstClr val="black"/>
                </a:solidFill>
              </a:rPr>
              <a:t>.</a:t>
            </a:r>
            <a:endParaRPr lang="en-US" sz="2000" dirty="0">
              <a:solidFill>
                <a:prstClr val="black"/>
              </a:solidFill>
            </a:endParaRPr>
          </a:p>
        </p:txBody>
      </p:sp>
      <p:sp>
        <p:nvSpPr>
          <p:cNvPr id="14" name="Title 1"/>
          <p:cNvSpPr txBox="1">
            <a:spLocks/>
          </p:cNvSpPr>
          <p:nvPr/>
        </p:nvSpPr>
        <p:spPr>
          <a:xfrm>
            <a:off x="838200" y="926725"/>
            <a:ext cx="10515600" cy="772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Quality Care Model</a:t>
            </a:r>
            <a:endParaRPr lang="en-US" dirty="0"/>
          </a:p>
        </p:txBody>
      </p:sp>
      <p:sp>
        <p:nvSpPr>
          <p:cNvPr id="13" name="Rectangle 12">
            <a:extLst>
              <a:ext uri="{FF2B5EF4-FFF2-40B4-BE49-F238E27FC236}">
                <a16:creationId xmlns:a16="http://schemas.microsoft.com/office/drawing/2014/main" xmlns="" id="{F232EBFA-543B-48CF-A535-2C87EF5FB68A}"/>
              </a:ext>
            </a:extLst>
          </p:cNvPr>
          <p:cNvSpPr/>
          <p:nvPr/>
        </p:nvSpPr>
        <p:spPr>
          <a:xfrm>
            <a:off x="2607858" y="3327973"/>
            <a:ext cx="6976284" cy="830997"/>
          </a:xfrm>
          <a:prstGeom prst="rect">
            <a:avLst/>
          </a:prstGeom>
          <a:solidFill>
            <a:srgbClr val="FF0000"/>
          </a:solidFill>
        </p:spPr>
        <p:txBody>
          <a:bodyPr wrap="square">
            <a:spAutoFit/>
          </a:bodyPr>
          <a:lstStyle/>
          <a:p>
            <a:pPr lvl="0" algn="ctr"/>
            <a:r>
              <a:rPr lang="en-US" sz="4800" dirty="0">
                <a:solidFill>
                  <a:prstClr val="black"/>
                </a:solidFill>
              </a:rPr>
              <a:t>NOT IDT-Centered Care</a:t>
            </a:r>
          </a:p>
        </p:txBody>
      </p:sp>
    </p:spTree>
    <p:extLst>
      <p:ext uri="{BB962C8B-B14F-4D97-AF65-F5344CB8AC3E}">
        <p14:creationId xmlns:p14="http://schemas.microsoft.com/office/powerpoint/2010/main" val="357806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tasks to address:</a:t>
            </a:r>
          </a:p>
        </p:txBody>
      </p:sp>
      <p:sp>
        <p:nvSpPr>
          <p:cNvPr id="3" name="Content Placeholder 2"/>
          <p:cNvSpPr>
            <a:spLocks noGrp="1"/>
          </p:cNvSpPr>
          <p:nvPr>
            <p:ph idx="1"/>
          </p:nvPr>
        </p:nvSpPr>
        <p:spPr>
          <a:xfrm>
            <a:off x="838200" y="1949118"/>
            <a:ext cx="10515600" cy="4300037"/>
          </a:xfrm>
        </p:spPr>
        <p:txBody>
          <a:bodyPr/>
          <a:lstStyle/>
          <a:p>
            <a:pPr>
              <a:spcAft>
                <a:spcPts val="1800"/>
              </a:spcAft>
            </a:pPr>
            <a:r>
              <a:rPr lang="en-US" b="1" dirty="0">
                <a:solidFill>
                  <a:schemeClr val="bg1">
                    <a:lumMod val="50000"/>
                  </a:schemeClr>
                </a:solidFill>
              </a:rPr>
              <a:t>Why does all of this mean quality?  </a:t>
            </a:r>
          </a:p>
          <a:p>
            <a:pPr>
              <a:spcAft>
                <a:spcPts val="1800"/>
              </a:spcAft>
            </a:pPr>
            <a:r>
              <a:rPr lang="en-US" b="1" dirty="0"/>
              <a:t>Why is the objective measure of a subjective experience so important to achieving quality?  </a:t>
            </a:r>
          </a:p>
          <a:p>
            <a:pPr>
              <a:spcAft>
                <a:spcPts val="1800"/>
              </a:spcAft>
            </a:pPr>
            <a:r>
              <a:rPr lang="en-US" b="1" dirty="0">
                <a:solidFill>
                  <a:schemeClr val="bg1">
                    <a:lumMod val="50000"/>
                  </a:schemeClr>
                </a:solidFill>
              </a:rPr>
              <a:t>How do we as medical directors make that happen at IDT, because this is where our influence is – so how is the IDT experience changed by the model?</a:t>
            </a:r>
            <a:endParaRPr lang="en-US" dirty="0">
              <a:solidFill>
                <a:schemeClr val="bg1">
                  <a:lumMod val="50000"/>
                </a:schemeClr>
              </a:solidFill>
            </a:endParaRPr>
          </a:p>
        </p:txBody>
      </p:sp>
    </p:spTree>
    <p:extLst>
      <p:ext uri="{BB962C8B-B14F-4D97-AF65-F5344CB8AC3E}">
        <p14:creationId xmlns:p14="http://schemas.microsoft.com/office/powerpoint/2010/main" val="2238086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85" y="4341688"/>
            <a:ext cx="11041791" cy="2417331"/>
          </a:xfrm>
        </p:spPr>
        <p:txBody>
          <a:bodyPr/>
          <a:lstStyle/>
          <a:p>
            <a:r>
              <a:rPr lang="en-US" dirty="0"/>
              <a:t>2011 to 2015 </a:t>
            </a:r>
            <a:r>
              <a:rPr lang="en-US" dirty="0" smtClean="0"/>
              <a:t>data</a:t>
            </a:r>
            <a:endParaRPr lang="en-US" dirty="0"/>
          </a:p>
          <a:p>
            <a:r>
              <a:rPr lang="en-US" dirty="0"/>
              <a:t>National Health and Aging Trends Study (NHATS)</a:t>
            </a:r>
          </a:p>
          <a:p>
            <a:r>
              <a:rPr lang="en-US" dirty="0"/>
              <a:t>Using National Quality Forum measurements</a:t>
            </a:r>
          </a:p>
          <a:p>
            <a:r>
              <a:rPr lang="en-US" dirty="0"/>
              <a:t>All settings: </a:t>
            </a:r>
            <a:r>
              <a:rPr lang="en-US" dirty="0" smtClean="0"/>
              <a:t>hospital</a:t>
            </a:r>
            <a:r>
              <a:rPr lang="en-US" dirty="0"/>
              <a:t>, </a:t>
            </a:r>
            <a:r>
              <a:rPr lang="en-US" dirty="0" smtClean="0"/>
              <a:t>long-term care</a:t>
            </a:r>
            <a:r>
              <a:rPr lang="en-US" dirty="0"/>
              <a:t>, </a:t>
            </a:r>
            <a:r>
              <a:rPr lang="en-US" dirty="0" smtClean="0"/>
              <a:t>home </a:t>
            </a:r>
            <a:r>
              <a:rPr lang="en-US" dirty="0"/>
              <a:t>with/without </a:t>
            </a:r>
            <a:r>
              <a:rPr lang="en-US" dirty="0" smtClean="0"/>
              <a:t>hospice</a:t>
            </a:r>
            <a:endParaRPr lang="en-US" dirty="0"/>
          </a:p>
        </p:txBody>
      </p:sp>
      <p:pic>
        <p:nvPicPr>
          <p:cNvPr id="4" name="Picture 3"/>
          <p:cNvPicPr>
            <a:picLocks noChangeAspect="1"/>
          </p:cNvPicPr>
          <p:nvPr/>
        </p:nvPicPr>
        <p:blipFill>
          <a:blip r:embed="rId3"/>
          <a:stretch>
            <a:fillRect/>
          </a:stretch>
        </p:blipFill>
        <p:spPr>
          <a:xfrm>
            <a:off x="1657350" y="1455355"/>
            <a:ext cx="8877300" cy="2724150"/>
          </a:xfrm>
          <a:prstGeom prst="rect">
            <a:avLst/>
          </a:prstGeom>
        </p:spPr>
      </p:pic>
      <p:pic>
        <p:nvPicPr>
          <p:cNvPr id="5" name="Picture 4"/>
          <p:cNvPicPr>
            <a:picLocks noChangeAspect="1"/>
          </p:cNvPicPr>
          <p:nvPr/>
        </p:nvPicPr>
        <p:blipFill>
          <a:blip r:embed="rId4"/>
          <a:stretch>
            <a:fillRect/>
          </a:stretch>
        </p:blipFill>
        <p:spPr>
          <a:xfrm>
            <a:off x="3419475" y="845466"/>
            <a:ext cx="5353050" cy="857250"/>
          </a:xfrm>
          <a:prstGeom prst="rect">
            <a:avLst/>
          </a:prstGeom>
        </p:spPr>
      </p:pic>
    </p:spTree>
    <p:extLst>
      <p:ext uri="{BB962C8B-B14F-4D97-AF65-F5344CB8AC3E}">
        <p14:creationId xmlns:p14="http://schemas.microsoft.com/office/powerpoint/2010/main" val="1686781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57350" y="1455355"/>
            <a:ext cx="8877300" cy="2724150"/>
          </a:xfrm>
          <a:prstGeom prst="rect">
            <a:avLst/>
          </a:prstGeom>
        </p:spPr>
      </p:pic>
      <p:pic>
        <p:nvPicPr>
          <p:cNvPr id="5" name="Picture 4"/>
          <p:cNvPicPr>
            <a:picLocks noChangeAspect="1"/>
          </p:cNvPicPr>
          <p:nvPr/>
        </p:nvPicPr>
        <p:blipFill>
          <a:blip r:embed="rId4"/>
          <a:stretch>
            <a:fillRect/>
          </a:stretch>
        </p:blipFill>
        <p:spPr>
          <a:xfrm>
            <a:off x="3419475" y="845466"/>
            <a:ext cx="5353050" cy="857250"/>
          </a:xfrm>
          <a:prstGeom prst="rect">
            <a:avLst/>
          </a:prstGeom>
        </p:spPr>
      </p:pic>
      <p:sp>
        <p:nvSpPr>
          <p:cNvPr id="6" name="Rectangle 5">
            <a:extLst>
              <a:ext uri="{FF2B5EF4-FFF2-40B4-BE49-F238E27FC236}">
                <a16:creationId xmlns:a16="http://schemas.microsoft.com/office/drawing/2014/main" xmlns="" id="{CA341FA7-2F4B-4BB6-A2BB-C4C4FA82E280}"/>
              </a:ext>
            </a:extLst>
          </p:cNvPr>
          <p:cNvSpPr/>
          <p:nvPr/>
        </p:nvSpPr>
        <p:spPr>
          <a:xfrm>
            <a:off x="3698236" y="1993716"/>
            <a:ext cx="1715443"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X</a:t>
            </a:r>
          </a:p>
        </p:txBody>
      </p:sp>
      <p:sp>
        <p:nvSpPr>
          <p:cNvPr id="7" name="Content Placeholder 2"/>
          <p:cNvSpPr>
            <a:spLocks noGrp="1"/>
          </p:cNvSpPr>
          <p:nvPr>
            <p:ph idx="1"/>
          </p:nvPr>
        </p:nvSpPr>
        <p:spPr>
          <a:xfrm>
            <a:off x="590885" y="4341688"/>
            <a:ext cx="11041791" cy="2417331"/>
          </a:xfrm>
        </p:spPr>
        <p:txBody>
          <a:bodyPr/>
          <a:lstStyle/>
          <a:p>
            <a:r>
              <a:rPr lang="en-US" dirty="0"/>
              <a:t>2011 to 2015 </a:t>
            </a:r>
            <a:r>
              <a:rPr lang="en-US" dirty="0" smtClean="0"/>
              <a:t>data</a:t>
            </a:r>
            <a:endParaRPr lang="en-US" dirty="0"/>
          </a:p>
          <a:p>
            <a:r>
              <a:rPr lang="en-US" dirty="0"/>
              <a:t>National Health and Aging Trends Study (NHATS)</a:t>
            </a:r>
          </a:p>
          <a:p>
            <a:r>
              <a:rPr lang="en-US" dirty="0"/>
              <a:t>Using National Quality Forum measurements</a:t>
            </a:r>
          </a:p>
          <a:p>
            <a:r>
              <a:rPr lang="en-US" dirty="0"/>
              <a:t>All settings: </a:t>
            </a:r>
            <a:r>
              <a:rPr lang="en-US" dirty="0" smtClean="0"/>
              <a:t>hospital</a:t>
            </a:r>
            <a:r>
              <a:rPr lang="en-US" dirty="0"/>
              <a:t>, </a:t>
            </a:r>
            <a:r>
              <a:rPr lang="en-US" dirty="0" smtClean="0"/>
              <a:t>long-term care</a:t>
            </a:r>
            <a:r>
              <a:rPr lang="en-US" dirty="0"/>
              <a:t>, </a:t>
            </a:r>
            <a:r>
              <a:rPr lang="en-US" dirty="0" smtClean="0"/>
              <a:t>home </a:t>
            </a:r>
            <a:r>
              <a:rPr lang="en-US" dirty="0"/>
              <a:t>with/without </a:t>
            </a:r>
            <a:r>
              <a:rPr lang="en-US" dirty="0" smtClean="0"/>
              <a:t>hospice</a:t>
            </a:r>
            <a:endParaRPr lang="en-US" dirty="0"/>
          </a:p>
        </p:txBody>
      </p:sp>
    </p:spTree>
    <p:extLst>
      <p:ext uri="{BB962C8B-B14F-4D97-AF65-F5344CB8AC3E}">
        <p14:creationId xmlns:p14="http://schemas.microsoft.com/office/powerpoint/2010/main" val="3220807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368BF44-371D-4C15-A445-FCEBC99DD351}"/>
              </a:ext>
            </a:extLst>
          </p:cNvPr>
          <p:cNvGrpSpPr/>
          <p:nvPr/>
        </p:nvGrpSpPr>
        <p:grpSpPr>
          <a:xfrm>
            <a:off x="518160" y="2087165"/>
            <a:ext cx="11155680" cy="3553295"/>
            <a:chOff x="518159" y="2002941"/>
            <a:chExt cx="11155680" cy="3553295"/>
          </a:xfrm>
        </p:grpSpPr>
        <p:pic>
          <p:nvPicPr>
            <p:cNvPr id="4" name="Picture 3"/>
            <p:cNvPicPr>
              <a:picLocks noChangeAspect="1"/>
            </p:cNvPicPr>
            <p:nvPr/>
          </p:nvPicPr>
          <p:blipFill>
            <a:blip r:embed="rId2"/>
            <a:stretch>
              <a:fillRect/>
            </a:stretch>
          </p:blipFill>
          <p:spPr>
            <a:xfrm>
              <a:off x="518159" y="2002941"/>
              <a:ext cx="11155680" cy="1620905"/>
            </a:xfrm>
            <a:prstGeom prst="rect">
              <a:avLst/>
            </a:prstGeom>
          </p:spPr>
        </p:pic>
        <p:pic>
          <p:nvPicPr>
            <p:cNvPr id="5" name="Picture 4"/>
            <p:cNvPicPr>
              <a:picLocks noChangeAspect="1"/>
            </p:cNvPicPr>
            <p:nvPr/>
          </p:nvPicPr>
          <p:blipFill>
            <a:blip r:embed="rId3"/>
            <a:stretch>
              <a:fillRect/>
            </a:stretch>
          </p:blipFill>
          <p:spPr>
            <a:xfrm>
              <a:off x="566287" y="3623846"/>
              <a:ext cx="11064240" cy="1932390"/>
            </a:xfrm>
            <a:prstGeom prst="rect">
              <a:avLst/>
            </a:prstGeom>
          </p:spPr>
        </p:pic>
      </p:grpSp>
      <p:sp>
        <p:nvSpPr>
          <p:cNvPr id="6" name="Rectangle 5"/>
          <p:cNvSpPr/>
          <p:nvPr/>
        </p:nvSpPr>
        <p:spPr>
          <a:xfrm>
            <a:off x="8891921" y="3014133"/>
            <a:ext cx="2336800" cy="2460978"/>
          </a:xfrm>
          <a:prstGeom prst="rect">
            <a:avLst/>
          </a:prstGeom>
          <a:noFill/>
          <a:ln w="50800">
            <a:solidFill>
              <a:srgbClr val="06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Overall Quality</a:t>
            </a:r>
            <a:endParaRPr lang="en-US" dirty="0"/>
          </a:p>
        </p:txBody>
      </p:sp>
    </p:spTree>
    <p:extLst>
      <p:ext uri="{BB962C8B-B14F-4D97-AF65-F5344CB8AC3E}">
        <p14:creationId xmlns:p14="http://schemas.microsoft.com/office/powerpoint/2010/main" val="28441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A368BF44-371D-4C15-A445-FCEBC99DD351}"/>
              </a:ext>
            </a:extLst>
          </p:cNvPr>
          <p:cNvGrpSpPr/>
          <p:nvPr/>
        </p:nvGrpSpPr>
        <p:grpSpPr>
          <a:xfrm>
            <a:off x="518160" y="2087165"/>
            <a:ext cx="11155680" cy="3553295"/>
            <a:chOff x="518159" y="2002941"/>
            <a:chExt cx="11155680" cy="3553295"/>
          </a:xfrm>
        </p:grpSpPr>
        <p:pic>
          <p:nvPicPr>
            <p:cNvPr id="10" name="Picture 9"/>
            <p:cNvPicPr>
              <a:picLocks noChangeAspect="1"/>
            </p:cNvPicPr>
            <p:nvPr/>
          </p:nvPicPr>
          <p:blipFill>
            <a:blip r:embed="rId2"/>
            <a:stretch>
              <a:fillRect/>
            </a:stretch>
          </p:blipFill>
          <p:spPr>
            <a:xfrm>
              <a:off x="518159" y="2002941"/>
              <a:ext cx="11155680" cy="1620905"/>
            </a:xfrm>
            <a:prstGeom prst="rect">
              <a:avLst/>
            </a:prstGeom>
          </p:spPr>
        </p:pic>
        <p:pic>
          <p:nvPicPr>
            <p:cNvPr id="11" name="Picture 10"/>
            <p:cNvPicPr>
              <a:picLocks noChangeAspect="1"/>
            </p:cNvPicPr>
            <p:nvPr/>
          </p:nvPicPr>
          <p:blipFill>
            <a:blip r:embed="rId3"/>
            <a:stretch>
              <a:fillRect/>
            </a:stretch>
          </p:blipFill>
          <p:spPr>
            <a:xfrm>
              <a:off x="566287" y="3623846"/>
              <a:ext cx="11064240" cy="1932390"/>
            </a:xfrm>
            <a:prstGeom prst="rect">
              <a:avLst/>
            </a:prstGeom>
          </p:spPr>
        </p:pic>
      </p:grpSp>
      <p:sp>
        <p:nvSpPr>
          <p:cNvPr id="8" name="Rectangle 7">
            <a:extLst>
              <a:ext uri="{FF2B5EF4-FFF2-40B4-BE49-F238E27FC236}">
                <a16:creationId xmlns:a16="http://schemas.microsoft.com/office/drawing/2014/main" xmlns="" id="{15A212F4-65BF-478B-AE56-0D6ADFC65C93}"/>
              </a:ext>
            </a:extLst>
          </p:cNvPr>
          <p:cNvSpPr/>
          <p:nvPr/>
        </p:nvSpPr>
        <p:spPr>
          <a:xfrm>
            <a:off x="609599" y="4873685"/>
            <a:ext cx="8293769" cy="733778"/>
          </a:xfrm>
          <a:prstGeom prst="rect">
            <a:avLst/>
          </a:prstGeom>
          <a:noFill/>
          <a:ln w="50800">
            <a:solidFill>
              <a:srgbClr val="06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Overall Quality</a:t>
            </a:r>
            <a:endParaRPr lang="en-US" dirty="0"/>
          </a:p>
        </p:txBody>
      </p:sp>
    </p:spTree>
    <p:extLst>
      <p:ext uri="{BB962C8B-B14F-4D97-AF65-F5344CB8AC3E}">
        <p14:creationId xmlns:p14="http://schemas.microsoft.com/office/powerpoint/2010/main" val="733854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419" y="2103996"/>
            <a:ext cx="11116090" cy="2666773"/>
          </a:xfrm>
          <a:prstGeom prst="rect">
            <a:avLst/>
          </a:prstGeom>
        </p:spPr>
      </p:pic>
      <p:sp>
        <p:nvSpPr>
          <p:cNvPr id="6" name="Rectangle 5">
            <a:extLst>
              <a:ext uri="{FF2B5EF4-FFF2-40B4-BE49-F238E27FC236}">
                <a16:creationId xmlns:a16="http://schemas.microsoft.com/office/drawing/2014/main" xmlns="" id="{15A212F4-65BF-478B-AE56-0D6ADFC65C93}"/>
              </a:ext>
            </a:extLst>
          </p:cNvPr>
          <p:cNvSpPr/>
          <p:nvPr/>
        </p:nvSpPr>
        <p:spPr>
          <a:xfrm>
            <a:off x="534185" y="4030888"/>
            <a:ext cx="11223590" cy="366889"/>
          </a:xfrm>
          <a:prstGeom prst="rect">
            <a:avLst/>
          </a:prstGeom>
          <a:noFill/>
          <a:ln w="50800">
            <a:solidFill>
              <a:srgbClr val="06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38200" y="926725"/>
            <a:ext cx="10515600" cy="772594"/>
          </a:xfrm>
        </p:spPr>
        <p:txBody>
          <a:bodyPr/>
          <a:lstStyle/>
          <a:p>
            <a:r>
              <a:rPr lang="en-US" dirty="0" smtClean="0"/>
              <a:t>Unmet Symptoms</a:t>
            </a:r>
            <a:endParaRPr lang="en-US" dirty="0"/>
          </a:p>
        </p:txBody>
      </p:sp>
    </p:spTree>
    <p:extLst>
      <p:ext uri="{BB962C8B-B14F-4D97-AF65-F5344CB8AC3E}">
        <p14:creationId xmlns:p14="http://schemas.microsoft.com/office/powerpoint/2010/main" val="189305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3607C71-F82E-4F5F-B191-F46F5EEAD9FE}"/>
              </a:ext>
            </a:extLst>
          </p:cNvPr>
          <p:cNvGrpSpPr/>
          <p:nvPr/>
        </p:nvGrpSpPr>
        <p:grpSpPr>
          <a:xfrm>
            <a:off x="518160" y="2095751"/>
            <a:ext cx="11155680" cy="3751006"/>
            <a:chOff x="518160" y="2733422"/>
            <a:chExt cx="11155680" cy="3751006"/>
          </a:xfrm>
        </p:grpSpPr>
        <p:pic>
          <p:nvPicPr>
            <p:cNvPr id="4" name="Picture 3"/>
            <p:cNvPicPr>
              <a:picLocks noChangeAspect="1"/>
            </p:cNvPicPr>
            <p:nvPr/>
          </p:nvPicPr>
          <p:blipFill>
            <a:blip r:embed="rId2"/>
            <a:stretch>
              <a:fillRect/>
            </a:stretch>
          </p:blipFill>
          <p:spPr>
            <a:xfrm>
              <a:off x="518160" y="2733422"/>
              <a:ext cx="11155680" cy="1620905"/>
            </a:xfrm>
            <a:prstGeom prst="rect">
              <a:avLst/>
            </a:prstGeom>
          </p:spPr>
        </p:pic>
        <p:pic>
          <p:nvPicPr>
            <p:cNvPr id="5" name="Picture 4"/>
            <p:cNvPicPr>
              <a:picLocks noChangeAspect="1"/>
            </p:cNvPicPr>
            <p:nvPr/>
          </p:nvPicPr>
          <p:blipFill>
            <a:blip r:embed="rId3"/>
            <a:stretch>
              <a:fillRect/>
            </a:stretch>
          </p:blipFill>
          <p:spPr>
            <a:xfrm>
              <a:off x="518160" y="4354327"/>
              <a:ext cx="11155680" cy="2130101"/>
            </a:xfrm>
            <a:prstGeom prst="rect">
              <a:avLst/>
            </a:prstGeom>
          </p:spPr>
        </p:pic>
      </p:grpSp>
      <p:sp>
        <p:nvSpPr>
          <p:cNvPr id="8" name="Rectangle 7">
            <a:extLst>
              <a:ext uri="{FF2B5EF4-FFF2-40B4-BE49-F238E27FC236}">
                <a16:creationId xmlns:a16="http://schemas.microsoft.com/office/drawing/2014/main" xmlns="" id="{15A212F4-65BF-478B-AE56-0D6ADFC65C93}"/>
              </a:ext>
            </a:extLst>
          </p:cNvPr>
          <p:cNvSpPr/>
          <p:nvPr/>
        </p:nvSpPr>
        <p:spPr>
          <a:xfrm>
            <a:off x="609599" y="4460883"/>
            <a:ext cx="10994797" cy="981982"/>
          </a:xfrm>
          <a:prstGeom prst="rect">
            <a:avLst/>
          </a:prstGeom>
          <a:noFill/>
          <a:ln w="50800">
            <a:solidFill>
              <a:srgbClr val="06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838200" y="926725"/>
            <a:ext cx="10515600" cy="772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Quality communication/caring</a:t>
            </a:r>
            <a:endParaRPr lang="en-US" dirty="0"/>
          </a:p>
        </p:txBody>
      </p:sp>
    </p:spTree>
    <p:extLst>
      <p:ext uri="{BB962C8B-B14F-4D97-AF65-F5344CB8AC3E}">
        <p14:creationId xmlns:p14="http://schemas.microsoft.com/office/powerpoint/2010/main" val="3520840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29544" y="1826061"/>
            <a:ext cx="5824256" cy="4377992"/>
            <a:chOff x="4902602" y="974654"/>
            <a:chExt cx="7402404" cy="5564258"/>
          </a:xfrm>
        </p:grpSpPr>
        <p:pic>
          <p:nvPicPr>
            <p:cNvPr id="5" name="Picture 4"/>
            <p:cNvPicPr>
              <a:picLocks noChangeAspect="1"/>
            </p:cNvPicPr>
            <p:nvPr/>
          </p:nvPicPr>
          <p:blipFill>
            <a:blip r:embed="rId3"/>
            <a:stretch>
              <a:fillRect/>
            </a:stretch>
          </p:blipFill>
          <p:spPr>
            <a:xfrm>
              <a:off x="4902602" y="2462693"/>
              <a:ext cx="3156296" cy="4076219"/>
            </a:xfrm>
            <a:prstGeom prst="rect">
              <a:avLst/>
            </a:prstGeom>
            <a:ln>
              <a:solidFill>
                <a:schemeClr val="tx1"/>
              </a:solid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stretch>
              <a:fillRect/>
            </a:stretch>
          </p:blipFill>
          <p:spPr>
            <a:xfrm rot="1260000">
              <a:off x="6956684" y="1919965"/>
              <a:ext cx="2945862" cy="3804452"/>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9243602" y="974654"/>
              <a:ext cx="3061404" cy="3715110"/>
            </a:xfrm>
            <a:prstGeom prst="rect">
              <a:avLst/>
            </a:prstGeom>
            <a:ln>
              <a:solidFill>
                <a:schemeClr val="tx1"/>
              </a:solidFill>
            </a:ln>
            <a:effectLst>
              <a:outerShdw blurRad="50800" dist="38100" dir="10800000" algn="r" rotWithShape="0">
                <a:prstClr val="black">
                  <a:alpha val="40000"/>
                </a:prstClr>
              </a:outerShdw>
            </a:effectLst>
            <a:scene3d>
              <a:camera prst="perspectiveContrastingRightFacing"/>
              <a:lightRig rig="threePt" dir="t"/>
            </a:scene3d>
          </p:spPr>
        </p:pic>
      </p:grpSp>
      <p:sp>
        <p:nvSpPr>
          <p:cNvPr id="10" name="TextBox 9">
            <a:extLst>
              <a:ext uri="{FF2B5EF4-FFF2-40B4-BE49-F238E27FC236}">
                <a16:creationId xmlns:a16="http://schemas.microsoft.com/office/drawing/2014/main" xmlns="" id="{1FC0EC78-2E9E-49F8-80A9-FCA42C363618}"/>
              </a:ext>
            </a:extLst>
          </p:cNvPr>
          <p:cNvSpPr txBox="1"/>
          <p:nvPr/>
        </p:nvSpPr>
        <p:spPr>
          <a:xfrm>
            <a:off x="1102117" y="2509043"/>
            <a:ext cx="4024426" cy="584775"/>
          </a:xfrm>
          <a:prstGeom prst="rect">
            <a:avLst/>
          </a:prstGeom>
          <a:noFill/>
        </p:spPr>
        <p:txBody>
          <a:bodyPr wrap="square" rtlCol="0">
            <a:spAutoFit/>
          </a:bodyPr>
          <a:lstStyle/>
          <a:p>
            <a:r>
              <a:rPr lang="en-US" sz="1600" b="1" dirty="0"/>
              <a:t>WHY is an objective measure of a subjective experience important?</a:t>
            </a:r>
            <a:endParaRPr lang="en-US" sz="1600" dirty="0"/>
          </a:p>
        </p:txBody>
      </p:sp>
      <p:pic>
        <p:nvPicPr>
          <p:cNvPr id="11" name="Picture 10">
            <a:extLst>
              <a:ext uri="{FF2B5EF4-FFF2-40B4-BE49-F238E27FC236}">
                <a16:creationId xmlns:a16="http://schemas.microsoft.com/office/drawing/2014/main" xmlns="" id="{97938BE5-07EE-4612-BADC-9525D8F3D9A4}"/>
              </a:ext>
            </a:extLst>
          </p:cNvPr>
          <p:cNvPicPr>
            <a:picLocks noChangeAspect="1"/>
          </p:cNvPicPr>
          <p:nvPr/>
        </p:nvPicPr>
        <p:blipFill>
          <a:blip r:embed="rId6"/>
          <a:stretch>
            <a:fillRect/>
          </a:stretch>
        </p:blipFill>
        <p:spPr>
          <a:xfrm>
            <a:off x="1213273" y="3093818"/>
            <a:ext cx="3177719" cy="3529204"/>
          </a:xfrm>
          <a:prstGeom prst="rect">
            <a:avLst/>
          </a:prstGeom>
        </p:spPr>
      </p:pic>
      <p:sp>
        <p:nvSpPr>
          <p:cNvPr id="12" name="TextBox 11">
            <a:extLst>
              <a:ext uri="{FF2B5EF4-FFF2-40B4-BE49-F238E27FC236}">
                <a16:creationId xmlns:a16="http://schemas.microsoft.com/office/drawing/2014/main" xmlns="" id="{0927BE3B-F015-47BB-AEB0-62A0021347FF}"/>
              </a:ext>
            </a:extLst>
          </p:cNvPr>
          <p:cNvSpPr txBox="1"/>
          <p:nvPr/>
        </p:nvSpPr>
        <p:spPr>
          <a:xfrm>
            <a:off x="840853" y="1597461"/>
            <a:ext cx="7385538" cy="830997"/>
          </a:xfrm>
          <a:prstGeom prst="rect">
            <a:avLst/>
          </a:prstGeom>
          <a:noFill/>
        </p:spPr>
        <p:txBody>
          <a:bodyPr wrap="square" rtlCol="0">
            <a:spAutoFit/>
          </a:bodyPr>
          <a:lstStyle/>
          <a:p>
            <a:pPr defTabSz="457200"/>
            <a:r>
              <a:rPr lang="en-US" sz="2400" dirty="0">
                <a:solidFill>
                  <a:prstClr val="black"/>
                </a:solidFill>
              </a:rPr>
              <a:t>Specific tools are utilized to achieve </a:t>
            </a:r>
            <a:r>
              <a:rPr lang="en-US" sz="2400" dirty="0" smtClean="0">
                <a:solidFill>
                  <a:prstClr val="black"/>
                </a:solidFill>
              </a:rPr>
              <a:t/>
            </a:r>
            <a:br>
              <a:rPr lang="en-US" sz="2400" dirty="0" smtClean="0">
                <a:solidFill>
                  <a:prstClr val="black"/>
                </a:solidFill>
              </a:rPr>
            </a:br>
            <a:r>
              <a:rPr lang="en-US" sz="2400" dirty="0" smtClean="0">
                <a:solidFill>
                  <a:prstClr val="black"/>
                </a:solidFill>
              </a:rPr>
              <a:t>meaningful </a:t>
            </a:r>
            <a:r>
              <a:rPr lang="en-US" sz="2400" i="1" dirty="0">
                <a:solidFill>
                  <a:prstClr val="black"/>
                </a:solidFill>
              </a:rPr>
              <a:t>clinical </a:t>
            </a:r>
            <a:r>
              <a:rPr lang="en-US" sz="2400" i="1" dirty="0" smtClean="0">
                <a:solidFill>
                  <a:prstClr val="black"/>
                </a:solidFill>
              </a:rPr>
              <a:t>outcomes.</a:t>
            </a:r>
            <a:r>
              <a:rPr lang="en-US" sz="2400" dirty="0" smtClean="0">
                <a:solidFill>
                  <a:prstClr val="black"/>
                </a:solidFill>
              </a:rPr>
              <a:t> </a:t>
            </a:r>
            <a:endParaRPr lang="en-US" sz="2000" dirty="0">
              <a:solidFill>
                <a:prstClr val="black"/>
              </a:solidFill>
            </a:endParaRPr>
          </a:p>
        </p:txBody>
      </p:sp>
      <p:sp>
        <p:nvSpPr>
          <p:cNvPr id="14" name="Title 1"/>
          <p:cNvSpPr txBox="1">
            <a:spLocks/>
          </p:cNvSpPr>
          <p:nvPr/>
        </p:nvSpPr>
        <p:spPr>
          <a:xfrm>
            <a:off x="838200" y="926725"/>
            <a:ext cx="10515600" cy="772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t>Quality Care Model</a:t>
            </a:r>
            <a:endParaRPr lang="en-US" dirty="0"/>
          </a:p>
        </p:txBody>
      </p:sp>
    </p:spTree>
    <p:extLst>
      <p:ext uri="{BB962C8B-B14F-4D97-AF65-F5344CB8AC3E}">
        <p14:creationId xmlns:p14="http://schemas.microsoft.com/office/powerpoint/2010/main" val="132373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tasks to address:</a:t>
            </a:r>
            <a:endParaRPr lang="en-US" dirty="0"/>
          </a:p>
        </p:txBody>
      </p:sp>
      <p:sp>
        <p:nvSpPr>
          <p:cNvPr id="3" name="Content Placeholder 2"/>
          <p:cNvSpPr>
            <a:spLocks noGrp="1"/>
          </p:cNvSpPr>
          <p:nvPr>
            <p:ph idx="1"/>
          </p:nvPr>
        </p:nvSpPr>
        <p:spPr/>
        <p:txBody>
          <a:bodyPr/>
          <a:lstStyle/>
          <a:p>
            <a:pPr>
              <a:spcAft>
                <a:spcPts val="1800"/>
              </a:spcAft>
            </a:pPr>
            <a:r>
              <a:rPr lang="en-US" dirty="0"/>
              <a:t>What does all of this mean for quality?  </a:t>
            </a:r>
          </a:p>
          <a:p>
            <a:pPr>
              <a:spcAft>
                <a:spcPts val="1800"/>
              </a:spcAft>
            </a:pPr>
            <a:r>
              <a:rPr lang="en-US" dirty="0"/>
              <a:t>Why is the objective measure of a subjective experience so important to achieving quality?  </a:t>
            </a:r>
          </a:p>
          <a:p>
            <a:pPr>
              <a:spcAft>
                <a:spcPts val="1800"/>
              </a:spcAft>
            </a:pPr>
            <a:r>
              <a:rPr lang="en-US" dirty="0"/>
              <a:t>How do we as medical directors make that happen at IDT, because this is where our influence is – so how is the IDT experience changed by the model</a:t>
            </a:r>
            <a:r>
              <a:rPr lang="en-US" dirty="0" smtClean="0"/>
              <a:t>?</a:t>
            </a:r>
            <a:endParaRPr lang="en-US" dirty="0"/>
          </a:p>
        </p:txBody>
      </p:sp>
    </p:spTree>
    <p:extLst>
      <p:ext uri="{BB962C8B-B14F-4D97-AF65-F5344CB8AC3E}">
        <p14:creationId xmlns:p14="http://schemas.microsoft.com/office/powerpoint/2010/main" val="1171988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tasks to address:</a:t>
            </a:r>
            <a:endParaRPr lang="en-US" dirty="0"/>
          </a:p>
        </p:txBody>
      </p:sp>
      <p:sp>
        <p:nvSpPr>
          <p:cNvPr id="3" name="Content Placeholder 2"/>
          <p:cNvSpPr>
            <a:spLocks noGrp="1"/>
          </p:cNvSpPr>
          <p:nvPr>
            <p:ph idx="1"/>
          </p:nvPr>
        </p:nvSpPr>
        <p:spPr/>
        <p:txBody>
          <a:bodyPr/>
          <a:lstStyle/>
          <a:p>
            <a:pPr>
              <a:spcAft>
                <a:spcPts val="1800"/>
              </a:spcAft>
            </a:pPr>
            <a:r>
              <a:rPr lang="en-US" dirty="0">
                <a:solidFill>
                  <a:schemeClr val="bg1">
                    <a:lumMod val="50000"/>
                  </a:schemeClr>
                </a:solidFill>
              </a:rPr>
              <a:t>What does all of this mean for quality?  </a:t>
            </a:r>
          </a:p>
          <a:p>
            <a:pPr>
              <a:spcAft>
                <a:spcPts val="1800"/>
              </a:spcAft>
            </a:pPr>
            <a:r>
              <a:rPr lang="en-US" dirty="0">
                <a:solidFill>
                  <a:schemeClr val="bg1">
                    <a:lumMod val="50000"/>
                  </a:schemeClr>
                </a:solidFill>
              </a:rPr>
              <a:t>Why is the objective measure of a subjective experience so important to achieving quality?  </a:t>
            </a:r>
          </a:p>
          <a:p>
            <a:pPr>
              <a:spcAft>
                <a:spcPts val="1800"/>
              </a:spcAft>
            </a:pPr>
            <a:r>
              <a:rPr lang="en-US" dirty="0"/>
              <a:t>How do we as medical directors make that happen at IDT, because this is where our influence is – so how is the IDT experience changed by the model</a:t>
            </a:r>
            <a:r>
              <a:rPr lang="en-US" dirty="0" smtClean="0"/>
              <a:t>?</a:t>
            </a:r>
            <a:endParaRPr lang="en-US" dirty="0"/>
          </a:p>
        </p:txBody>
      </p:sp>
    </p:spTree>
    <p:extLst>
      <p:ext uri="{BB962C8B-B14F-4D97-AF65-F5344CB8AC3E}">
        <p14:creationId xmlns:p14="http://schemas.microsoft.com/office/powerpoint/2010/main" val="744250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6725"/>
            <a:ext cx="11205411" cy="772594"/>
          </a:xfrm>
        </p:spPr>
        <p:txBody>
          <a:bodyPr>
            <a:normAutofit/>
          </a:bodyPr>
          <a:lstStyle/>
          <a:p>
            <a:r>
              <a:rPr lang="en-US" dirty="0"/>
              <a:t>How do we as medical directors make that happen at IDT</a:t>
            </a:r>
            <a:r>
              <a:rPr lang="en-US" dirty="0" smtClean="0"/>
              <a:t>?</a:t>
            </a:r>
            <a:endParaRPr lang="en-US" dirty="0"/>
          </a:p>
        </p:txBody>
      </p:sp>
      <p:sp>
        <p:nvSpPr>
          <p:cNvPr id="3" name="Content Placeholder 2"/>
          <p:cNvSpPr>
            <a:spLocks noGrp="1"/>
          </p:cNvSpPr>
          <p:nvPr>
            <p:ph idx="1"/>
          </p:nvPr>
        </p:nvSpPr>
        <p:spPr>
          <a:xfrm>
            <a:off x="923043" y="1876926"/>
            <a:ext cx="10819778" cy="2827421"/>
          </a:xfrm>
          <a:solidFill>
            <a:schemeClr val="accent2">
              <a:lumMod val="20000"/>
              <a:lumOff val="80000"/>
            </a:schemeClr>
          </a:solidFill>
        </p:spPr>
        <p:txBody>
          <a:bodyPr>
            <a:normAutofit/>
          </a:bodyPr>
          <a:lstStyle/>
          <a:p>
            <a:pPr marL="0" indent="0">
              <a:buNone/>
            </a:pPr>
            <a:r>
              <a:rPr lang="en-US" sz="1800" b="1" dirty="0" smtClean="0"/>
              <a:t>§</a:t>
            </a:r>
            <a:r>
              <a:rPr lang="en-US" sz="1800" dirty="0" smtClean="0"/>
              <a:t> </a:t>
            </a:r>
            <a:r>
              <a:rPr lang="en-US" sz="1800" b="1" dirty="0" smtClean="0"/>
              <a:t>418.102 Condition of participation: Medical director</a:t>
            </a:r>
          </a:p>
          <a:p>
            <a:pPr marL="0" indent="0">
              <a:buNone/>
            </a:pPr>
            <a:r>
              <a:rPr lang="en-US" sz="1800" dirty="0" smtClean="0"/>
              <a:t>This COP, focuses on medical directors and hospice physicians, requires a hospice to designate one physician as medical director. Another hospice physician may be pre-selected as the “physician designee” to fulfill the duties of the medical director as needed. It also reiterates that the hospice physician must:</a:t>
            </a:r>
          </a:p>
          <a:p>
            <a:pPr marL="517525" lvl="1">
              <a:buFont typeface="Arial" panose="020B0604020202020204" pitchFamily="34" charset="0"/>
              <a:buChar char="•"/>
            </a:pPr>
            <a:r>
              <a:rPr lang="en-US" sz="1800" dirty="0" smtClean="0"/>
              <a:t>Have a formal relationship with the hospice (employment of contract);</a:t>
            </a:r>
          </a:p>
          <a:p>
            <a:pPr marL="517525" lvl="1">
              <a:buFont typeface="Arial" panose="020B0604020202020204" pitchFamily="34" charset="0"/>
              <a:buChar char="•"/>
            </a:pPr>
            <a:r>
              <a:rPr lang="en-US" sz="1800" dirty="0" smtClean="0"/>
              <a:t>Certify and recertify the patient’s prognosis taking into account a variety of clinical information; and, </a:t>
            </a:r>
          </a:p>
          <a:p>
            <a:pPr marL="517525" lvl="1">
              <a:buFont typeface="Arial" panose="020B0604020202020204" pitchFamily="34" charset="0"/>
              <a:buChar char="•"/>
            </a:pPr>
            <a:r>
              <a:rPr lang="en-US" sz="1800" dirty="0" smtClean="0"/>
              <a:t>Be responsible for the medical component of the hospice plan of care.</a:t>
            </a:r>
            <a:endParaRPr lang="en-US" sz="1800" dirty="0"/>
          </a:p>
        </p:txBody>
      </p:sp>
    </p:spTree>
    <p:extLst>
      <p:ext uri="{BB962C8B-B14F-4D97-AF65-F5344CB8AC3E}">
        <p14:creationId xmlns:p14="http://schemas.microsoft.com/office/powerpoint/2010/main" val="488235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6725"/>
            <a:ext cx="11121189" cy="772594"/>
          </a:xfrm>
        </p:spPr>
        <p:txBody>
          <a:bodyPr>
            <a:normAutofit/>
          </a:bodyPr>
          <a:lstStyle/>
          <a:p>
            <a:r>
              <a:rPr lang="en-US" dirty="0"/>
              <a:t>How do we as medical directors make that happen at IDT</a:t>
            </a:r>
            <a:r>
              <a:rPr lang="en-US" dirty="0" smtClean="0"/>
              <a:t>?</a:t>
            </a:r>
            <a:endParaRPr lang="en-US" dirty="0"/>
          </a:p>
        </p:txBody>
      </p:sp>
      <p:grpSp>
        <p:nvGrpSpPr>
          <p:cNvPr id="6" name="Group 5">
            <a:extLst>
              <a:ext uri="{FF2B5EF4-FFF2-40B4-BE49-F238E27FC236}">
                <a16:creationId xmlns:a16="http://schemas.microsoft.com/office/drawing/2014/main" xmlns="" id="{39F3446D-6D7D-4BE4-A0E9-AAD265265EFC}"/>
              </a:ext>
            </a:extLst>
          </p:cNvPr>
          <p:cNvGrpSpPr/>
          <p:nvPr/>
        </p:nvGrpSpPr>
        <p:grpSpPr>
          <a:xfrm>
            <a:off x="1132397" y="2075220"/>
            <a:ext cx="9570525" cy="2613939"/>
            <a:chOff x="1291547" y="2762538"/>
            <a:chExt cx="9570525" cy="2613939"/>
          </a:xfrm>
        </p:grpSpPr>
        <p:pic>
          <p:nvPicPr>
            <p:cNvPr id="7" name="Picture 6">
              <a:extLst>
                <a:ext uri="{FF2B5EF4-FFF2-40B4-BE49-F238E27FC236}">
                  <a16:creationId xmlns:a16="http://schemas.microsoft.com/office/drawing/2014/main" xmlns="" id="{7DA6C0C8-46CD-4546-9E41-C507034D5141}"/>
                </a:ext>
              </a:extLst>
            </p:cNvPr>
            <p:cNvPicPr>
              <a:picLocks noChangeAspect="1"/>
            </p:cNvPicPr>
            <p:nvPr/>
          </p:nvPicPr>
          <p:blipFill>
            <a:blip r:embed="rId2"/>
            <a:stretch>
              <a:fillRect/>
            </a:stretch>
          </p:blipFill>
          <p:spPr>
            <a:xfrm>
              <a:off x="7661672" y="2762538"/>
              <a:ext cx="3200400" cy="2613939"/>
            </a:xfrm>
            <a:prstGeom prst="rect">
              <a:avLst/>
            </a:prstGeom>
            <a:ln>
              <a:no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xmlns="" id="{4BE890D1-00A2-4237-BD03-21560B9FCF50}"/>
                </a:ext>
              </a:extLst>
            </p:cNvPr>
            <p:cNvGrpSpPr/>
            <p:nvPr/>
          </p:nvGrpSpPr>
          <p:grpSpPr>
            <a:xfrm>
              <a:off x="1291547" y="2874844"/>
              <a:ext cx="3467752" cy="2389327"/>
              <a:chOff x="1291547" y="2687350"/>
              <a:chExt cx="3467752" cy="2389327"/>
            </a:xfrm>
          </p:grpSpPr>
          <p:pic>
            <p:nvPicPr>
              <p:cNvPr id="9" name="Picture 8">
                <a:extLst>
                  <a:ext uri="{FF2B5EF4-FFF2-40B4-BE49-F238E27FC236}">
                    <a16:creationId xmlns:a16="http://schemas.microsoft.com/office/drawing/2014/main" xmlns="" id="{BA260558-6BF3-4107-A03B-CA9BCFBCC9AC}"/>
                  </a:ext>
                </a:extLst>
              </p:cNvPr>
              <p:cNvPicPr>
                <a:picLocks noChangeAspect="1"/>
              </p:cNvPicPr>
              <p:nvPr/>
            </p:nvPicPr>
            <p:blipFill rotWithShape="1">
              <a:blip r:embed="rId3"/>
              <a:srcRect l="2097" r="2700"/>
              <a:stretch/>
            </p:blipFill>
            <p:spPr>
              <a:xfrm>
                <a:off x="1291547" y="2687350"/>
                <a:ext cx="3467752" cy="2389327"/>
              </a:xfrm>
              <a:prstGeom prst="roundRect">
                <a:avLst/>
              </a:prstGeom>
              <a:ln>
                <a:solidFill>
                  <a:schemeClr val="bg1">
                    <a:lumMod val="50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xmlns="" id="{7FA281A8-4257-4B77-9770-419B40ED4A1D}"/>
                  </a:ext>
                </a:extLst>
              </p:cNvPr>
              <p:cNvSpPr/>
              <p:nvPr/>
            </p:nvSpPr>
            <p:spPr>
              <a:xfrm>
                <a:off x="1291547" y="4349265"/>
                <a:ext cx="3467752" cy="50495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778F5795-D87E-4497-970B-BDDBF6709E8F}"/>
                  </a:ext>
                </a:extLst>
              </p:cNvPr>
              <p:cNvSpPr txBox="1"/>
              <p:nvPr/>
            </p:nvSpPr>
            <p:spPr>
              <a:xfrm>
                <a:off x="1291547" y="4397394"/>
                <a:ext cx="3467752" cy="400110"/>
              </a:xfrm>
              <a:prstGeom prst="rect">
                <a:avLst/>
              </a:prstGeom>
              <a:solidFill>
                <a:schemeClr val="bg1"/>
              </a:solidFill>
              <a:ln>
                <a:noFill/>
              </a:ln>
            </p:spPr>
            <p:txBody>
              <a:bodyPr wrap="square" rtlCol="0">
                <a:spAutoFit/>
              </a:bodyPr>
              <a:lstStyle/>
              <a:p>
                <a:pPr algn="ctr"/>
                <a:r>
                  <a:rPr lang="en-US" sz="2000" i="1" dirty="0"/>
                  <a:t>The 4 S’s Medical Director</a:t>
                </a:r>
              </a:p>
            </p:txBody>
          </p:sp>
        </p:grpSp>
      </p:grpSp>
      <p:sp>
        <p:nvSpPr>
          <p:cNvPr id="12" name="Right Arrow 7">
            <a:extLst>
              <a:ext uri="{FF2B5EF4-FFF2-40B4-BE49-F238E27FC236}">
                <a16:creationId xmlns:a16="http://schemas.microsoft.com/office/drawing/2014/main" xmlns="" id="{35EA47F3-9FA5-43B8-A580-36110BDC2D32}"/>
              </a:ext>
            </a:extLst>
          </p:cNvPr>
          <p:cNvSpPr/>
          <p:nvPr/>
        </p:nvSpPr>
        <p:spPr>
          <a:xfrm>
            <a:off x="5228437" y="2952134"/>
            <a:ext cx="1636889" cy="9324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5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43442F78-C7B5-4532-8820-85F58FA0FEE7}"/>
              </a:ext>
            </a:extLst>
          </p:cNvPr>
          <p:cNvSpPr>
            <a:spLocks noGrp="1"/>
          </p:cNvSpPr>
          <p:nvPr>
            <p:ph idx="1"/>
          </p:nvPr>
        </p:nvSpPr>
        <p:spPr>
          <a:xfrm>
            <a:off x="609600" y="1852864"/>
            <a:ext cx="10972800" cy="4282572"/>
          </a:xfrm>
        </p:spPr>
        <p:txBody>
          <a:bodyPr>
            <a:normAutofit/>
          </a:bodyPr>
          <a:lstStyle/>
          <a:p>
            <a:pPr marL="0" indent="0" algn="ctr">
              <a:buNone/>
            </a:pPr>
            <a:r>
              <a:rPr lang="en-US" sz="4000" dirty="0"/>
              <a:t>How is the IDT experience </a:t>
            </a:r>
            <a:br>
              <a:rPr lang="en-US" sz="4000" dirty="0"/>
            </a:br>
            <a:r>
              <a:rPr lang="en-US" sz="4000" dirty="0"/>
              <a:t>changed by the model?</a:t>
            </a:r>
          </a:p>
          <a:p>
            <a:endParaRPr lang="en-US" sz="3200" dirty="0"/>
          </a:p>
        </p:txBody>
      </p:sp>
    </p:spTree>
    <p:extLst>
      <p:ext uri="{BB962C8B-B14F-4D97-AF65-F5344CB8AC3E}">
        <p14:creationId xmlns:p14="http://schemas.microsoft.com/office/powerpoint/2010/main" val="3350199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IDT based on meeting </a:t>
            </a:r>
            <a:r>
              <a:rPr lang="en-US" dirty="0" err="1" smtClean="0"/>
              <a:t>regs</a:t>
            </a:r>
            <a:endParaRPr lang="en-US" dirty="0"/>
          </a:p>
        </p:txBody>
      </p:sp>
      <p:grpSp>
        <p:nvGrpSpPr>
          <p:cNvPr id="12" name="Group 11"/>
          <p:cNvGrpSpPr/>
          <p:nvPr/>
        </p:nvGrpSpPr>
        <p:grpSpPr>
          <a:xfrm>
            <a:off x="225688" y="1668544"/>
            <a:ext cx="6674730" cy="2594843"/>
            <a:chOff x="657689" y="1771536"/>
            <a:chExt cx="6354949" cy="2470526"/>
          </a:xfrm>
        </p:grpSpPr>
        <p:pic>
          <p:nvPicPr>
            <p:cNvPr id="9" name="Picture 8">
              <a:extLst>
                <a:ext uri="{FF2B5EF4-FFF2-40B4-BE49-F238E27FC236}">
                  <a16:creationId xmlns:a16="http://schemas.microsoft.com/office/drawing/2014/main" xmlns="" id="{951B7ED4-34F7-4008-94BC-E430971898B6}"/>
                </a:ext>
              </a:extLst>
            </p:cNvPr>
            <p:cNvPicPr>
              <a:picLocks noChangeAspect="1"/>
            </p:cNvPicPr>
            <p:nvPr/>
          </p:nvPicPr>
          <p:blipFill>
            <a:blip r:embed="rId2"/>
            <a:stretch>
              <a:fillRect/>
            </a:stretch>
          </p:blipFill>
          <p:spPr>
            <a:xfrm>
              <a:off x="657689" y="1771536"/>
              <a:ext cx="6309360" cy="1555993"/>
            </a:xfrm>
            <a:prstGeom prst="rect">
              <a:avLst/>
            </a:prstGeom>
          </p:spPr>
        </p:pic>
        <p:pic>
          <p:nvPicPr>
            <p:cNvPr id="10" name="Picture 9">
              <a:extLst>
                <a:ext uri="{FF2B5EF4-FFF2-40B4-BE49-F238E27FC236}">
                  <a16:creationId xmlns:a16="http://schemas.microsoft.com/office/drawing/2014/main" xmlns="" id="{B881E9FD-C529-42A5-90EB-949A53C396D2}"/>
                </a:ext>
              </a:extLst>
            </p:cNvPr>
            <p:cNvPicPr>
              <a:picLocks noChangeAspect="1"/>
            </p:cNvPicPr>
            <p:nvPr/>
          </p:nvPicPr>
          <p:blipFill rotWithShape="1">
            <a:blip r:embed="rId3"/>
            <a:srcRect b="78325"/>
            <a:stretch/>
          </p:blipFill>
          <p:spPr>
            <a:xfrm>
              <a:off x="721566" y="3327528"/>
              <a:ext cx="6291072" cy="914534"/>
            </a:xfrm>
            <a:prstGeom prst="rect">
              <a:avLst/>
            </a:prstGeom>
          </p:spPr>
        </p:pic>
      </p:grpSp>
      <p:pic>
        <p:nvPicPr>
          <p:cNvPr id="11" name="Picture 10">
            <a:extLst>
              <a:ext uri="{FF2B5EF4-FFF2-40B4-BE49-F238E27FC236}">
                <a16:creationId xmlns:a16="http://schemas.microsoft.com/office/drawing/2014/main" xmlns="" id="{B881E9FD-C529-42A5-90EB-949A53C396D2}"/>
              </a:ext>
            </a:extLst>
          </p:cNvPr>
          <p:cNvPicPr>
            <a:picLocks noChangeAspect="1"/>
          </p:cNvPicPr>
          <p:nvPr/>
        </p:nvPicPr>
        <p:blipFill rotWithShape="1">
          <a:blip r:embed="rId3"/>
          <a:srcRect l="7535" t="23704" r="8701"/>
          <a:stretch/>
        </p:blipFill>
        <p:spPr>
          <a:xfrm>
            <a:off x="6724397" y="1913640"/>
            <a:ext cx="5439322" cy="3322949"/>
          </a:xfrm>
          <a:prstGeom prst="rect">
            <a:avLst/>
          </a:prstGeom>
        </p:spPr>
      </p:pic>
    </p:spTree>
    <p:extLst>
      <p:ext uri="{BB962C8B-B14F-4D97-AF65-F5344CB8AC3E}">
        <p14:creationId xmlns:p14="http://schemas.microsoft.com/office/powerpoint/2010/main" val="3699702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IDT based on </a:t>
            </a:r>
            <a:r>
              <a:rPr lang="en-US" b="1" dirty="0" smtClean="0"/>
              <a:t>patients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192" y="2742724"/>
            <a:ext cx="1368838" cy="1458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a:extLst>
              <a:ext uri="{FF2B5EF4-FFF2-40B4-BE49-F238E27FC236}">
                <a16:creationId xmlns:a16="http://schemas.microsoft.com/office/drawing/2014/main" xmlns="" id="{84FC88C6-19B2-437A-9163-EEEDA26DC6C5}"/>
              </a:ext>
            </a:extLst>
          </p:cNvPr>
          <p:cNvSpPr txBox="1">
            <a:spLocks/>
          </p:cNvSpPr>
          <p:nvPr/>
        </p:nvSpPr>
        <p:spPr>
          <a:xfrm>
            <a:off x="2365131" y="2044869"/>
            <a:ext cx="7461738" cy="917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Person-Centered Care</a:t>
            </a:r>
          </a:p>
        </p:txBody>
      </p:sp>
      <p:sp>
        <p:nvSpPr>
          <p:cNvPr id="16" name="Subtitle 2">
            <a:extLst>
              <a:ext uri="{FF2B5EF4-FFF2-40B4-BE49-F238E27FC236}">
                <a16:creationId xmlns:a16="http://schemas.microsoft.com/office/drawing/2014/main" xmlns="" id="{C45FD569-9169-4E83-BEB5-507296ACB6ED}"/>
              </a:ext>
            </a:extLst>
          </p:cNvPr>
          <p:cNvSpPr txBox="1">
            <a:spLocks/>
          </p:cNvSpPr>
          <p:nvPr/>
        </p:nvSpPr>
        <p:spPr>
          <a:xfrm>
            <a:off x="1629861" y="4220042"/>
            <a:ext cx="8757500" cy="12708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SzPct val="90000"/>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buSzPct val="90000"/>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eaLnBrk="0" hangingPunct="0">
              <a:buNone/>
            </a:pPr>
            <a:r>
              <a:rPr lang="en-US" sz="2400" dirty="0">
                <a:latin typeface="+mj-lt"/>
              </a:rPr>
              <a:t>Compassus is leading the transformation of healthcare delivery: continuously and measurably improving </a:t>
            </a:r>
            <a:r>
              <a:rPr lang="en-US" sz="2400" dirty="0" smtClean="0">
                <a:latin typeface="+mj-lt"/>
              </a:rPr>
              <a:t>the </a:t>
            </a:r>
            <a:r>
              <a:rPr lang="en-US" sz="2400" dirty="0">
                <a:latin typeface="+mj-lt"/>
              </a:rPr>
              <a:t>quality of person-centered, physician-driven, </a:t>
            </a:r>
            <a:r>
              <a:rPr lang="en-US" sz="2400" dirty="0" smtClean="0">
                <a:latin typeface="+mj-lt"/>
              </a:rPr>
              <a:t>team-based </a:t>
            </a:r>
            <a:r>
              <a:rPr lang="en-US" sz="2400" dirty="0">
                <a:latin typeface="+mj-lt"/>
              </a:rPr>
              <a:t>care. </a:t>
            </a:r>
          </a:p>
        </p:txBody>
      </p:sp>
    </p:spTree>
    <p:extLst>
      <p:ext uri="{BB962C8B-B14F-4D97-AF65-F5344CB8AC3E}">
        <p14:creationId xmlns:p14="http://schemas.microsoft.com/office/powerpoint/2010/main" val="2490091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02589-8941-4C06-9166-F0B9B508267D}"/>
              </a:ext>
            </a:extLst>
          </p:cNvPr>
          <p:cNvSpPr>
            <a:spLocks noGrp="1"/>
          </p:cNvSpPr>
          <p:nvPr>
            <p:ph type="title"/>
          </p:nvPr>
        </p:nvSpPr>
        <p:spPr>
          <a:xfrm>
            <a:off x="609600" y="1309354"/>
            <a:ext cx="10972800" cy="2119646"/>
          </a:xfrm>
        </p:spPr>
        <p:txBody>
          <a:bodyPr>
            <a:normAutofit/>
          </a:bodyPr>
          <a:lstStyle/>
          <a:p>
            <a:pPr algn="ctr"/>
            <a:r>
              <a:rPr lang="en-US" sz="4000" dirty="0"/>
              <a:t>What do you really need </a:t>
            </a:r>
            <a:br>
              <a:rPr lang="en-US" sz="4000" dirty="0"/>
            </a:br>
            <a:r>
              <a:rPr lang="en-US" sz="4000" dirty="0"/>
              <a:t>to do at IDT?</a:t>
            </a:r>
          </a:p>
        </p:txBody>
      </p:sp>
    </p:spTree>
    <p:extLst>
      <p:ext uri="{BB962C8B-B14F-4D97-AF65-F5344CB8AC3E}">
        <p14:creationId xmlns:p14="http://schemas.microsoft.com/office/powerpoint/2010/main" val="1022775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5688" y="1668544"/>
            <a:ext cx="6674730" cy="2594843"/>
            <a:chOff x="657689" y="1771536"/>
            <a:chExt cx="6354949" cy="2470526"/>
          </a:xfrm>
        </p:grpSpPr>
        <p:pic>
          <p:nvPicPr>
            <p:cNvPr id="9" name="Picture 8">
              <a:extLst>
                <a:ext uri="{FF2B5EF4-FFF2-40B4-BE49-F238E27FC236}">
                  <a16:creationId xmlns:a16="http://schemas.microsoft.com/office/drawing/2014/main" xmlns="" id="{951B7ED4-34F7-4008-94BC-E430971898B6}"/>
                </a:ext>
              </a:extLst>
            </p:cNvPr>
            <p:cNvPicPr>
              <a:picLocks noChangeAspect="1"/>
            </p:cNvPicPr>
            <p:nvPr/>
          </p:nvPicPr>
          <p:blipFill>
            <a:blip r:embed="rId2"/>
            <a:stretch>
              <a:fillRect/>
            </a:stretch>
          </p:blipFill>
          <p:spPr>
            <a:xfrm>
              <a:off x="657689" y="1771536"/>
              <a:ext cx="6309360" cy="1555993"/>
            </a:xfrm>
            <a:prstGeom prst="rect">
              <a:avLst/>
            </a:prstGeom>
          </p:spPr>
        </p:pic>
        <p:pic>
          <p:nvPicPr>
            <p:cNvPr id="10" name="Picture 9">
              <a:extLst>
                <a:ext uri="{FF2B5EF4-FFF2-40B4-BE49-F238E27FC236}">
                  <a16:creationId xmlns:a16="http://schemas.microsoft.com/office/drawing/2014/main" xmlns="" id="{B881E9FD-C529-42A5-90EB-949A53C396D2}"/>
                </a:ext>
              </a:extLst>
            </p:cNvPr>
            <p:cNvPicPr>
              <a:picLocks noChangeAspect="1"/>
            </p:cNvPicPr>
            <p:nvPr/>
          </p:nvPicPr>
          <p:blipFill rotWithShape="1">
            <a:blip r:embed="rId3"/>
            <a:srcRect b="78325"/>
            <a:stretch/>
          </p:blipFill>
          <p:spPr>
            <a:xfrm>
              <a:off x="721566" y="3327528"/>
              <a:ext cx="6291072" cy="914534"/>
            </a:xfrm>
            <a:prstGeom prst="rect">
              <a:avLst/>
            </a:prstGeom>
          </p:spPr>
        </p:pic>
      </p:grpSp>
      <p:pic>
        <p:nvPicPr>
          <p:cNvPr id="11" name="Picture 10">
            <a:extLst>
              <a:ext uri="{FF2B5EF4-FFF2-40B4-BE49-F238E27FC236}">
                <a16:creationId xmlns:a16="http://schemas.microsoft.com/office/drawing/2014/main" xmlns="" id="{B881E9FD-C529-42A5-90EB-949A53C396D2}"/>
              </a:ext>
            </a:extLst>
          </p:cNvPr>
          <p:cNvPicPr>
            <a:picLocks noChangeAspect="1"/>
          </p:cNvPicPr>
          <p:nvPr/>
        </p:nvPicPr>
        <p:blipFill rotWithShape="1">
          <a:blip r:embed="rId3"/>
          <a:srcRect l="7535" t="23704" r="8701"/>
          <a:stretch/>
        </p:blipFill>
        <p:spPr>
          <a:xfrm>
            <a:off x="6724397" y="1913640"/>
            <a:ext cx="5439322" cy="3322949"/>
          </a:xfrm>
          <a:prstGeom prst="rect">
            <a:avLst/>
          </a:prstGeom>
        </p:spPr>
      </p:pic>
      <p:sp>
        <p:nvSpPr>
          <p:cNvPr id="2" name="Title 1"/>
          <p:cNvSpPr>
            <a:spLocks noGrp="1"/>
          </p:cNvSpPr>
          <p:nvPr>
            <p:ph type="title"/>
          </p:nvPr>
        </p:nvSpPr>
        <p:spPr/>
        <p:txBody>
          <a:bodyPr/>
          <a:lstStyle/>
          <a:p>
            <a:r>
              <a:rPr lang="en-US" dirty="0" smtClean="0"/>
              <a:t>Efficiently do things required!</a:t>
            </a:r>
            <a:endParaRPr lang="en-US" dirty="0"/>
          </a:p>
        </p:txBody>
      </p:sp>
    </p:spTree>
    <p:extLst>
      <p:ext uri="{BB962C8B-B14F-4D97-AF65-F5344CB8AC3E}">
        <p14:creationId xmlns:p14="http://schemas.microsoft.com/office/powerpoint/2010/main" val="1040097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F20CA6-23B2-46B8-9D82-C685C3C44066}"/>
              </a:ext>
            </a:extLst>
          </p:cNvPr>
          <p:cNvSpPr>
            <a:spLocks noGrp="1"/>
          </p:cNvSpPr>
          <p:nvPr>
            <p:ph idx="1"/>
          </p:nvPr>
        </p:nvSpPr>
        <p:spPr>
          <a:xfrm>
            <a:off x="826176" y="1876913"/>
            <a:ext cx="10972800" cy="4282572"/>
          </a:xfrm>
        </p:spPr>
        <p:txBody>
          <a:bodyPr/>
          <a:lstStyle/>
          <a:p>
            <a:pPr>
              <a:spcAft>
                <a:spcPts val="1800"/>
              </a:spcAft>
            </a:pPr>
            <a:r>
              <a:rPr lang="en-US" dirty="0"/>
              <a:t>New </a:t>
            </a:r>
            <a:r>
              <a:rPr lang="en-US" dirty="0" smtClean="0"/>
              <a:t>patients</a:t>
            </a:r>
            <a:r>
              <a:rPr lang="en-US" dirty="0"/>
              <a:t>’ </a:t>
            </a:r>
            <a:r>
              <a:rPr lang="en-US" dirty="0" smtClean="0"/>
              <a:t>care </a:t>
            </a:r>
            <a:r>
              <a:rPr lang="en-US" dirty="0"/>
              <a:t>p</a:t>
            </a:r>
            <a:r>
              <a:rPr lang="en-US" dirty="0" smtClean="0"/>
              <a:t>lans</a:t>
            </a:r>
          </a:p>
          <a:p>
            <a:pPr>
              <a:spcAft>
                <a:spcPts val="1800"/>
              </a:spcAft>
            </a:pPr>
            <a:r>
              <a:rPr lang="en-US" dirty="0" err="1" smtClean="0"/>
              <a:t>Recertifications</a:t>
            </a:r>
            <a:r>
              <a:rPr lang="en-US" dirty="0" smtClean="0"/>
              <a:t> </a:t>
            </a:r>
            <a:r>
              <a:rPr lang="en-US" dirty="0"/>
              <a:t>(and identify difficult </a:t>
            </a:r>
            <a:r>
              <a:rPr lang="en-US" dirty="0" err="1"/>
              <a:t>recerts</a:t>
            </a:r>
            <a:r>
              <a:rPr lang="en-US" dirty="0"/>
              <a:t> ahead of time!)</a:t>
            </a:r>
          </a:p>
          <a:p>
            <a:pPr>
              <a:spcAft>
                <a:spcPts val="1800"/>
              </a:spcAft>
            </a:pPr>
            <a:r>
              <a:rPr lang="en-US" dirty="0"/>
              <a:t>Address (and </a:t>
            </a:r>
            <a:r>
              <a:rPr lang="en-US" dirty="0" smtClean="0"/>
              <a:t>anticipate</a:t>
            </a:r>
            <a:r>
              <a:rPr lang="en-US" dirty="0"/>
              <a:t>) </a:t>
            </a:r>
            <a:r>
              <a:rPr lang="en-US" dirty="0" smtClean="0"/>
              <a:t>symptom </a:t>
            </a:r>
            <a:r>
              <a:rPr lang="en-US" dirty="0"/>
              <a:t>b</a:t>
            </a:r>
            <a:r>
              <a:rPr lang="en-US" dirty="0" smtClean="0"/>
              <a:t>urdens</a:t>
            </a:r>
            <a:endParaRPr lang="en-US" dirty="0"/>
          </a:p>
          <a:p>
            <a:pPr>
              <a:spcAft>
                <a:spcPts val="1800"/>
              </a:spcAft>
            </a:pPr>
            <a:r>
              <a:rPr lang="en-US" dirty="0"/>
              <a:t>Address </a:t>
            </a:r>
            <a:r>
              <a:rPr lang="en-US" dirty="0" smtClean="0"/>
              <a:t>psychosocial </a:t>
            </a:r>
            <a:r>
              <a:rPr lang="en-US" dirty="0"/>
              <a:t>and </a:t>
            </a:r>
            <a:r>
              <a:rPr lang="en-US" dirty="0" smtClean="0"/>
              <a:t>spiritual/existential </a:t>
            </a:r>
            <a:r>
              <a:rPr lang="en-US" dirty="0"/>
              <a:t>i</a:t>
            </a:r>
            <a:r>
              <a:rPr lang="en-US" dirty="0" smtClean="0"/>
              <a:t>ssues </a:t>
            </a:r>
            <a:endParaRPr lang="en-US" dirty="0"/>
          </a:p>
        </p:txBody>
      </p:sp>
      <p:sp>
        <p:nvSpPr>
          <p:cNvPr id="6" name="Title 1"/>
          <p:cNvSpPr>
            <a:spLocks noGrp="1"/>
          </p:cNvSpPr>
          <p:nvPr>
            <p:ph type="title"/>
          </p:nvPr>
        </p:nvSpPr>
        <p:spPr>
          <a:xfrm>
            <a:off x="838200" y="926725"/>
            <a:ext cx="10515600" cy="772594"/>
          </a:xfrm>
        </p:spPr>
        <p:txBody>
          <a:bodyPr/>
          <a:lstStyle/>
          <a:p>
            <a:r>
              <a:rPr lang="en-US" dirty="0"/>
              <a:t>What do you really need to do at IDT?</a:t>
            </a:r>
          </a:p>
        </p:txBody>
      </p:sp>
    </p:spTree>
    <p:extLst>
      <p:ext uri="{BB962C8B-B14F-4D97-AF65-F5344CB8AC3E}">
        <p14:creationId xmlns:p14="http://schemas.microsoft.com/office/powerpoint/2010/main" val="2916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087" y="2819008"/>
            <a:ext cx="9552656" cy="383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892441"/>
            <a:ext cx="6032731" cy="15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xmlns="" id="{ACFC03F8-BAF2-4640-944A-1541C5F44412}"/>
              </a:ext>
            </a:extLst>
          </p:cNvPr>
          <p:cNvSpPr/>
          <p:nvPr/>
        </p:nvSpPr>
        <p:spPr>
          <a:xfrm>
            <a:off x="6845570" y="3251690"/>
            <a:ext cx="2745902" cy="2721091"/>
          </a:xfrm>
          <a:prstGeom prst="rect">
            <a:avLst/>
          </a:prstGeom>
          <a:noFill/>
          <a:ln w="730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3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tasks to address:</a:t>
            </a:r>
          </a:p>
        </p:txBody>
      </p:sp>
      <p:sp>
        <p:nvSpPr>
          <p:cNvPr id="3" name="Content Placeholder 2"/>
          <p:cNvSpPr>
            <a:spLocks noGrp="1"/>
          </p:cNvSpPr>
          <p:nvPr>
            <p:ph idx="1"/>
          </p:nvPr>
        </p:nvSpPr>
        <p:spPr/>
        <p:txBody>
          <a:bodyPr/>
          <a:lstStyle/>
          <a:p>
            <a:pPr>
              <a:spcAft>
                <a:spcPts val="1800"/>
              </a:spcAft>
            </a:pPr>
            <a:r>
              <a:rPr lang="en-US" dirty="0"/>
              <a:t>What does all of this mean for quality?  </a:t>
            </a:r>
          </a:p>
          <a:p>
            <a:pPr>
              <a:spcAft>
                <a:spcPts val="1800"/>
              </a:spcAft>
            </a:pPr>
            <a:r>
              <a:rPr lang="en-US" dirty="0">
                <a:solidFill>
                  <a:schemeClr val="bg1">
                    <a:lumMod val="50000"/>
                  </a:schemeClr>
                </a:solidFill>
              </a:rPr>
              <a:t>Why is the objective measure of a subjective experience so important to achieving quality?  </a:t>
            </a:r>
          </a:p>
          <a:p>
            <a:pPr>
              <a:spcAft>
                <a:spcPts val="1800"/>
              </a:spcAft>
            </a:pPr>
            <a:r>
              <a:rPr lang="en-US" dirty="0">
                <a:solidFill>
                  <a:schemeClr val="bg1">
                    <a:lumMod val="50000"/>
                  </a:schemeClr>
                </a:solidFill>
              </a:rPr>
              <a:t>How do we as medical directors make that happen at IDT, because this is where our influence is at – so how is the IDT experience changed by the model?</a:t>
            </a:r>
          </a:p>
          <a:p>
            <a:endParaRPr lang="en-US" dirty="0"/>
          </a:p>
        </p:txBody>
      </p:sp>
    </p:spTree>
    <p:extLst>
      <p:ext uri="{BB962C8B-B14F-4D97-AF65-F5344CB8AC3E}">
        <p14:creationId xmlns:p14="http://schemas.microsoft.com/office/powerpoint/2010/main" val="3915445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5715C-8F0A-45F9-8B84-6863095ECD9C}"/>
              </a:ext>
            </a:extLst>
          </p:cNvPr>
          <p:cNvPicPr>
            <a:picLocks noChangeAspect="1"/>
          </p:cNvPicPr>
          <p:nvPr/>
        </p:nvPicPr>
        <p:blipFill>
          <a:blip r:embed="rId2"/>
          <a:stretch>
            <a:fillRect/>
          </a:stretch>
        </p:blipFill>
        <p:spPr>
          <a:xfrm>
            <a:off x="707197" y="3885017"/>
            <a:ext cx="10777597" cy="2810933"/>
          </a:xfrm>
          <a:prstGeom prst="rect">
            <a:avLst/>
          </a:prstGeom>
        </p:spPr>
      </p:pic>
      <p:pic>
        <p:nvPicPr>
          <p:cNvPr id="5" name="Picture 4">
            <a:extLst>
              <a:ext uri="{FF2B5EF4-FFF2-40B4-BE49-F238E27FC236}">
                <a16:creationId xmlns:a16="http://schemas.microsoft.com/office/drawing/2014/main" xmlns="" id="{EFCE64B2-F4FB-413C-8662-DC697085D871}"/>
              </a:ext>
            </a:extLst>
          </p:cNvPr>
          <p:cNvPicPr>
            <a:picLocks noChangeAspect="1"/>
          </p:cNvPicPr>
          <p:nvPr/>
        </p:nvPicPr>
        <p:blipFill>
          <a:blip r:embed="rId3"/>
          <a:stretch>
            <a:fillRect/>
          </a:stretch>
        </p:blipFill>
        <p:spPr>
          <a:xfrm>
            <a:off x="2490784" y="702079"/>
            <a:ext cx="7210425" cy="3000375"/>
          </a:xfrm>
          <a:prstGeom prst="rect">
            <a:avLst/>
          </a:prstGeom>
        </p:spPr>
      </p:pic>
      <p:sp>
        <p:nvSpPr>
          <p:cNvPr id="6" name="Rectangle 5">
            <a:extLst>
              <a:ext uri="{FF2B5EF4-FFF2-40B4-BE49-F238E27FC236}">
                <a16:creationId xmlns:a16="http://schemas.microsoft.com/office/drawing/2014/main" xmlns="" id="{E7D0C274-5278-4020-865E-D6131B440C85}"/>
              </a:ext>
            </a:extLst>
          </p:cNvPr>
          <p:cNvSpPr/>
          <p:nvPr/>
        </p:nvSpPr>
        <p:spPr>
          <a:xfrm>
            <a:off x="7179733" y="4176296"/>
            <a:ext cx="2946400" cy="1941689"/>
          </a:xfrm>
          <a:prstGeom prst="rect">
            <a:avLst/>
          </a:prstGeom>
          <a:noFill/>
          <a:ln w="730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412649" y="3082257"/>
            <a:ext cx="6240283" cy="3069912"/>
            <a:chOff x="2244136" y="3702453"/>
            <a:chExt cx="5209595" cy="2770535"/>
          </a:xfrm>
        </p:grpSpPr>
        <p:sp>
          <p:nvSpPr>
            <p:cNvPr id="2" name="Rectangle 1">
              <a:extLst>
                <a:ext uri="{FF2B5EF4-FFF2-40B4-BE49-F238E27FC236}">
                  <a16:creationId xmlns:a16="http://schemas.microsoft.com/office/drawing/2014/main" xmlns="" id="{95C7E617-F268-4DC4-B3A9-A87BAC340254}"/>
                </a:ext>
              </a:extLst>
            </p:cNvPr>
            <p:cNvSpPr/>
            <p:nvPr/>
          </p:nvSpPr>
          <p:spPr>
            <a:xfrm>
              <a:off x="2244136" y="3702453"/>
              <a:ext cx="5053185" cy="277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D63B5C8A-AD77-4C99-8AA7-1EFE0772B869}"/>
                </a:ext>
              </a:extLst>
            </p:cNvPr>
            <p:cNvGrpSpPr/>
            <p:nvPr/>
          </p:nvGrpSpPr>
          <p:grpSpPr>
            <a:xfrm>
              <a:off x="2388514" y="3847257"/>
              <a:ext cx="5065217" cy="2574797"/>
              <a:chOff x="738211" y="590647"/>
              <a:chExt cx="11130913" cy="5658166"/>
            </a:xfrm>
          </p:grpSpPr>
          <p:sp>
            <p:nvSpPr>
              <p:cNvPr id="9" name="TextBox 8">
                <a:extLst>
                  <a:ext uri="{FF2B5EF4-FFF2-40B4-BE49-F238E27FC236}">
                    <a16:creationId xmlns:a16="http://schemas.microsoft.com/office/drawing/2014/main" xmlns="" id="{644D0341-5175-45EC-B7AC-8FB6371BDE6E}"/>
                  </a:ext>
                </a:extLst>
              </p:cNvPr>
              <p:cNvSpPr txBox="1"/>
              <p:nvPr/>
            </p:nvSpPr>
            <p:spPr>
              <a:xfrm>
                <a:off x="738211" y="1989214"/>
                <a:ext cx="7385538" cy="3584629"/>
              </a:xfrm>
              <a:prstGeom prst="rect">
                <a:avLst/>
              </a:prstGeom>
              <a:solidFill>
                <a:schemeClr val="bg1"/>
              </a:solidFill>
            </p:spPr>
            <p:txBody>
              <a:bodyPr wrap="square" rtlCol="0">
                <a:spAutoFit/>
              </a:bodyPr>
              <a:lstStyle/>
              <a:p>
                <a:pPr defTabSz="457200"/>
                <a:r>
                  <a:rPr lang="en-US" sz="2000" dirty="0">
                    <a:solidFill>
                      <a:prstClr val="black"/>
                    </a:solidFill>
                  </a:rPr>
                  <a:t>Specific tools </a:t>
                </a:r>
                <a:br>
                  <a:rPr lang="en-US" sz="2000" dirty="0">
                    <a:solidFill>
                      <a:prstClr val="black"/>
                    </a:solidFill>
                  </a:rPr>
                </a:br>
                <a:r>
                  <a:rPr lang="en-US" sz="2000" dirty="0">
                    <a:solidFill>
                      <a:prstClr val="black"/>
                    </a:solidFill>
                  </a:rPr>
                  <a:t>are utilized to </a:t>
                </a:r>
                <a:br>
                  <a:rPr lang="en-US" sz="2000" dirty="0">
                    <a:solidFill>
                      <a:prstClr val="black"/>
                    </a:solidFill>
                  </a:rPr>
                </a:br>
                <a:r>
                  <a:rPr lang="en-US" sz="2000" dirty="0">
                    <a:solidFill>
                      <a:prstClr val="black"/>
                    </a:solidFill>
                  </a:rPr>
                  <a:t>achieve </a:t>
                </a:r>
                <a:br>
                  <a:rPr lang="en-US" sz="2000" dirty="0">
                    <a:solidFill>
                      <a:prstClr val="black"/>
                    </a:solidFill>
                  </a:rPr>
                </a:br>
                <a:r>
                  <a:rPr lang="en-US" sz="2000" dirty="0">
                    <a:solidFill>
                      <a:prstClr val="black"/>
                    </a:solidFill>
                  </a:rPr>
                  <a:t>meaningful </a:t>
                </a:r>
                <a:br>
                  <a:rPr lang="en-US" sz="2000" dirty="0">
                    <a:solidFill>
                      <a:prstClr val="black"/>
                    </a:solidFill>
                  </a:rPr>
                </a:br>
                <a:r>
                  <a:rPr lang="en-US" sz="2000" i="1" dirty="0">
                    <a:solidFill>
                      <a:prstClr val="black"/>
                    </a:solidFill>
                  </a:rPr>
                  <a:t>clinical outcomes</a:t>
                </a:r>
                <a:r>
                  <a:rPr lang="en-US" sz="2000" dirty="0">
                    <a:solidFill>
                      <a:prstClr val="black"/>
                    </a:solidFill>
                  </a:rPr>
                  <a:t>. </a:t>
                </a:r>
                <a:endParaRPr lang="en-US" dirty="0">
                  <a:solidFill>
                    <a:prstClr val="black"/>
                  </a:solidFill>
                </a:endParaRPr>
              </a:p>
            </p:txBody>
          </p:sp>
          <p:sp>
            <p:nvSpPr>
              <p:cNvPr id="10" name="TextBox 9">
                <a:extLst>
                  <a:ext uri="{FF2B5EF4-FFF2-40B4-BE49-F238E27FC236}">
                    <a16:creationId xmlns:a16="http://schemas.microsoft.com/office/drawing/2014/main" xmlns="" id="{6623D0BF-3D74-42BE-A89F-D0ED59CD1514}"/>
                  </a:ext>
                </a:extLst>
              </p:cNvPr>
              <p:cNvSpPr txBox="1"/>
              <p:nvPr/>
            </p:nvSpPr>
            <p:spPr>
              <a:xfrm>
                <a:off x="738211" y="851807"/>
                <a:ext cx="6200534" cy="1014518"/>
              </a:xfrm>
              <a:prstGeom prst="rect">
                <a:avLst/>
              </a:prstGeom>
              <a:solidFill>
                <a:schemeClr val="bg1"/>
              </a:solidFill>
            </p:spPr>
            <p:txBody>
              <a:bodyPr wrap="none" rtlCol="0">
                <a:spAutoFit/>
              </a:bodyPr>
              <a:lstStyle/>
              <a:p>
                <a:pPr defTabSz="457200"/>
                <a:r>
                  <a:rPr lang="en-US" sz="2400" dirty="0">
                    <a:solidFill>
                      <a:prstClr val="black"/>
                    </a:solidFill>
                    <a:latin typeface="+mj-lt"/>
                  </a:rPr>
                  <a:t>Quality Care Model</a:t>
                </a:r>
              </a:p>
            </p:txBody>
          </p:sp>
          <p:pic>
            <p:nvPicPr>
              <p:cNvPr id="11" name="Picture 10">
                <a:extLst>
                  <a:ext uri="{FF2B5EF4-FFF2-40B4-BE49-F238E27FC236}">
                    <a16:creationId xmlns:a16="http://schemas.microsoft.com/office/drawing/2014/main" xmlns="" id="{3CB4B7D3-01DE-429C-957F-C83D63DF1A7A}"/>
                  </a:ext>
                </a:extLst>
              </p:cNvPr>
              <p:cNvPicPr>
                <a:picLocks noChangeAspect="1"/>
              </p:cNvPicPr>
              <p:nvPr/>
            </p:nvPicPr>
            <p:blipFill>
              <a:blip r:embed="rId4"/>
              <a:stretch>
                <a:fillRect/>
              </a:stretch>
            </p:blipFill>
            <p:spPr>
              <a:xfrm>
                <a:off x="5692717" y="2172595"/>
                <a:ext cx="3156297" cy="4076218"/>
              </a:xfrm>
              <a:prstGeom prst="rect">
                <a:avLst/>
              </a:prstGeom>
              <a:ln>
                <a:solidFill>
                  <a:schemeClr val="tx1"/>
                </a:solidFill>
              </a:ln>
              <a:effectLst>
                <a:outerShdw blurRad="76200" dir="13500000" sy="23000" kx="1200000" algn="br" rotWithShape="0">
                  <a:prstClr val="black">
                    <a:alpha val="20000"/>
                  </a:prstClr>
                </a:outerShdw>
              </a:effectLst>
            </p:spPr>
          </p:pic>
          <p:pic>
            <p:nvPicPr>
              <p:cNvPr id="12" name="Picture 11">
                <a:extLst>
                  <a:ext uri="{FF2B5EF4-FFF2-40B4-BE49-F238E27FC236}">
                    <a16:creationId xmlns:a16="http://schemas.microsoft.com/office/drawing/2014/main" xmlns="" id="{5498CA5B-CB64-4F04-9AC0-134E7DD3C7DA}"/>
                  </a:ext>
                </a:extLst>
              </p:cNvPr>
              <p:cNvPicPr>
                <a:picLocks noChangeAspect="1"/>
              </p:cNvPicPr>
              <p:nvPr/>
            </p:nvPicPr>
            <p:blipFill>
              <a:blip r:embed="rId5"/>
              <a:stretch>
                <a:fillRect/>
              </a:stretch>
            </p:blipFill>
            <p:spPr>
              <a:xfrm rot="1260000">
                <a:off x="7152107" y="1147555"/>
                <a:ext cx="2945863" cy="3804451"/>
              </a:xfrm>
              <a:prstGeom prst="rect">
                <a:avLst/>
              </a:prstGeom>
              <a:ln>
                <a:solidFill>
                  <a:schemeClr val="tx1"/>
                </a:solidFill>
              </a:ln>
            </p:spPr>
          </p:pic>
          <p:pic>
            <p:nvPicPr>
              <p:cNvPr id="13" name="Picture 12">
                <a:extLst>
                  <a:ext uri="{FF2B5EF4-FFF2-40B4-BE49-F238E27FC236}">
                    <a16:creationId xmlns:a16="http://schemas.microsoft.com/office/drawing/2014/main" xmlns="" id="{57355928-A2AD-4847-8901-6EE3169B4624}"/>
                  </a:ext>
                </a:extLst>
              </p:cNvPr>
              <p:cNvPicPr>
                <a:picLocks noChangeAspect="1"/>
              </p:cNvPicPr>
              <p:nvPr/>
            </p:nvPicPr>
            <p:blipFill>
              <a:blip r:embed="rId6"/>
              <a:stretch>
                <a:fillRect/>
              </a:stretch>
            </p:blipFill>
            <p:spPr>
              <a:xfrm>
                <a:off x="8807720" y="590647"/>
                <a:ext cx="3061404" cy="3715111"/>
              </a:xfrm>
              <a:prstGeom prst="rect">
                <a:avLst/>
              </a:prstGeom>
              <a:ln>
                <a:solidFill>
                  <a:schemeClr val="tx1"/>
                </a:solidFill>
              </a:ln>
              <a:effectLst>
                <a:outerShdw blurRad="50800" dist="38100" dir="10800000" algn="r" rotWithShape="0">
                  <a:prstClr val="black">
                    <a:alpha val="40000"/>
                  </a:prstClr>
                </a:outerShdw>
              </a:effectLst>
              <a:scene3d>
                <a:camera prst="perspectiveContrastingRightFacing"/>
                <a:lightRig rig="threePt" dir="t"/>
              </a:scene3d>
            </p:spPr>
          </p:pic>
        </p:grpSp>
      </p:grpSp>
    </p:spTree>
    <p:extLst>
      <p:ext uri="{BB962C8B-B14F-4D97-AF65-F5344CB8AC3E}">
        <p14:creationId xmlns:p14="http://schemas.microsoft.com/office/powerpoint/2010/main" val="36336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Care Model</a:t>
            </a:r>
            <a:endParaRPr lang="en-US" dirty="0"/>
          </a:p>
        </p:txBody>
      </p:sp>
      <p:sp>
        <p:nvSpPr>
          <p:cNvPr id="3" name="Content Placeholder 2"/>
          <p:cNvSpPr>
            <a:spLocks noGrp="1"/>
          </p:cNvSpPr>
          <p:nvPr>
            <p:ph idx="1"/>
          </p:nvPr>
        </p:nvSpPr>
        <p:spPr/>
        <p:txBody>
          <a:bodyPr/>
          <a:lstStyle/>
          <a:p>
            <a:pPr marL="0" indent="0">
              <a:buNone/>
            </a:pPr>
            <a:r>
              <a:rPr lang="en-US" dirty="0">
                <a:solidFill>
                  <a:prstClr val="black"/>
                </a:solidFill>
              </a:rPr>
              <a:t>Specific tools are utilized to achieve </a:t>
            </a:r>
            <a:r>
              <a:rPr lang="en-US" dirty="0" smtClean="0">
                <a:solidFill>
                  <a:prstClr val="black"/>
                </a:solidFill>
              </a:rPr>
              <a:t/>
            </a:r>
            <a:br>
              <a:rPr lang="en-US" dirty="0" smtClean="0">
                <a:solidFill>
                  <a:prstClr val="black"/>
                </a:solidFill>
              </a:rPr>
            </a:br>
            <a:r>
              <a:rPr lang="en-US" dirty="0" smtClean="0">
                <a:solidFill>
                  <a:prstClr val="black"/>
                </a:solidFill>
              </a:rPr>
              <a:t>meaningful </a:t>
            </a:r>
            <a:r>
              <a:rPr lang="en-US" i="1" dirty="0">
                <a:solidFill>
                  <a:prstClr val="black"/>
                </a:solidFill>
              </a:rPr>
              <a:t>clinical </a:t>
            </a:r>
            <a:r>
              <a:rPr lang="en-US" i="1" dirty="0" smtClean="0">
                <a:solidFill>
                  <a:prstClr val="black"/>
                </a:solidFill>
              </a:rPr>
              <a:t>outcomes.</a:t>
            </a:r>
            <a:r>
              <a:rPr lang="en-US" dirty="0" smtClean="0">
                <a:solidFill>
                  <a:prstClr val="black"/>
                </a:solidFill>
              </a:rPr>
              <a:t> </a:t>
            </a:r>
            <a:endParaRPr lang="en-US" sz="2400" dirty="0">
              <a:solidFill>
                <a:prstClr val="black"/>
              </a:solidFill>
            </a:endParaRPr>
          </a:p>
          <a:p>
            <a:pPr marL="0" indent="0">
              <a:buNone/>
            </a:pPr>
            <a:endParaRPr lang="en-US" dirty="0"/>
          </a:p>
        </p:txBody>
      </p:sp>
      <p:grpSp>
        <p:nvGrpSpPr>
          <p:cNvPr id="4" name="Group 3"/>
          <p:cNvGrpSpPr/>
          <p:nvPr/>
        </p:nvGrpSpPr>
        <p:grpSpPr>
          <a:xfrm>
            <a:off x="3765636" y="1805989"/>
            <a:ext cx="6949136" cy="4509445"/>
            <a:chOff x="3176097" y="872948"/>
            <a:chExt cx="8665845" cy="5746873"/>
          </a:xfrm>
        </p:grpSpPr>
        <p:pic>
          <p:nvPicPr>
            <p:cNvPr id="5" name="Picture 4"/>
            <p:cNvPicPr>
              <a:picLocks noChangeAspect="1"/>
            </p:cNvPicPr>
            <p:nvPr/>
          </p:nvPicPr>
          <p:blipFill>
            <a:blip r:embed="rId2"/>
            <a:stretch>
              <a:fillRect/>
            </a:stretch>
          </p:blipFill>
          <p:spPr>
            <a:xfrm>
              <a:off x="3176097" y="2543602"/>
              <a:ext cx="3156296" cy="4076219"/>
            </a:xfrm>
            <a:prstGeom prst="rect">
              <a:avLst/>
            </a:prstGeom>
            <a:ln>
              <a:solidFill>
                <a:schemeClr val="tx1"/>
              </a:solidFill>
            </a:ln>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3"/>
            <a:stretch>
              <a:fillRect/>
            </a:stretch>
          </p:blipFill>
          <p:spPr>
            <a:xfrm rot="1260000">
              <a:off x="6341064" y="2170606"/>
              <a:ext cx="2945862" cy="380445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8780538" y="872948"/>
              <a:ext cx="3061404" cy="3715110"/>
            </a:xfrm>
            <a:prstGeom prst="rect">
              <a:avLst/>
            </a:prstGeom>
            <a:ln>
              <a:solidFill>
                <a:schemeClr val="tx1"/>
              </a:solidFill>
            </a:ln>
            <a:effectLst>
              <a:outerShdw blurRad="50800" dist="38100" dir="10800000" algn="r" rotWithShape="0">
                <a:prstClr val="black">
                  <a:alpha val="40000"/>
                </a:prstClr>
              </a:outerShdw>
            </a:effectLst>
            <a:scene3d>
              <a:camera prst="perspectiveContrastingRightFacing"/>
              <a:lightRig rig="threePt" dir="t"/>
            </a:scene3d>
          </p:spPr>
        </p:pic>
      </p:grpSp>
      <p:sp>
        <p:nvSpPr>
          <p:cNvPr id="8" name="TextBox 7">
            <a:extLst>
              <a:ext uri="{FF2B5EF4-FFF2-40B4-BE49-F238E27FC236}">
                <a16:creationId xmlns:a16="http://schemas.microsoft.com/office/drawing/2014/main" xmlns="" id="{D038BB1E-FF2B-420F-B040-6B81AEA63B2A}"/>
              </a:ext>
            </a:extLst>
          </p:cNvPr>
          <p:cNvSpPr txBox="1"/>
          <p:nvPr/>
        </p:nvSpPr>
        <p:spPr>
          <a:xfrm>
            <a:off x="585787" y="4910374"/>
            <a:ext cx="11036717" cy="461665"/>
          </a:xfrm>
          <a:prstGeom prst="rect">
            <a:avLst/>
          </a:prstGeom>
          <a:solidFill>
            <a:schemeClr val="bg1"/>
          </a:solidFill>
        </p:spPr>
        <p:txBody>
          <a:bodyPr wrap="square" rtlCol="0">
            <a:spAutoFit/>
          </a:bodyPr>
          <a:lstStyle/>
          <a:p>
            <a:pPr algn="ctr"/>
            <a:r>
              <a:rPr lang="en-US" sz="2400" dirty="0"/>
              <a:t>BUT HOW CAN I ASK MY NURSE TO DO ONE MORE FORM????</a:t>
            </a:r>
          </a:p>
        </p:txBody>
      </p:sp>
    </p:spTree>
    <p:extLst>
      <p:ext uri="{BB962C8B-B14F-4D97-AF65-F5344CB8AC3E}">
        <p14:creationId xmlns:p14="http://schemas.microsoft.com/office/powerpoint/2010/main" val="184959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1BC9D2-FEC4-4C2D-97E3-DB7A049369C7}"/>
              </a:ext>
            </a:extLst>
          </p:cNvPr>
          <p:cNvSpPr txBox="1"/>
          <p:nvPr/>
        </p:nvSpPr>
        <p:spPr>
          <a:xfrm>
            <a:off x="2618125" y="1915295"/>
            <a:ext cx="6955750" cy="3416320"/>
          </a:xfrm>
          <a:prstGeom prst="rect">
            <a:avLst/>
          </a:prstGeom>
          <a:noFill/>
        </p:spPr>
        <p:txBody>
          <a:bodyPr wrap="none" rtlCol="0">
            <a:spAutoFit/>
          </a:bodyPr>
          <a:lstStyle/>
          <a:p>
            <a:pPr algn="ctr"/>
            <a:r>
              <a:rPr lang="en-US" sz="5400" b="1" dirty="0"/>
              <a:t>Add one more thing </a:t>
            </a:r>
            <a:br>
              <a:rPr lang="en-US" sz="5400" b="1" dirty="0"/>
            </a:br>
            <a:r>
              <a:rPr lang="en-US" sz="5400" b="1" dirty="0"/>
              <a:t>to my plate, and </a:t>
            </a:r>
            <a:br>
              <a:rPr lang="en-US" sz="5400" b="1" dirty="0"/>
            </a:br>
            <a:r>
              <a:rPr lang="en-US" sz="5400" b="1" dirty="0"/>
              <a:t>I will break the plate </a:t>
            </a:r>
            <a:br>
              <a:rPr lang="en-US" sz="5400" b="1" dirty="0"/>
            </a:br>
            <a:r>
              <a:rPr lang="en-US" sz="5400" b="1" dirty="0"/>
              <a:t>over your </a:t>
            </a:r>
            <a:r>
              <a:rPr lang="en-US" sz="5400" b="1" dirty="0" smtClean="0"/>
              <a:t>head! </a:t>
            </a:r>
            <a:endParaRPr lang="en-US" sz="5400" b="1" dirty="0"/>
          </a:p>
        </p:txBody>
      </p:sp>
    </p:spTree>
    <p:extLst>
      <p:ext uri="{BB962C8B-B14F-4D97-AF65-F5344CB8AC3E}">
        <p14:creationId xmlns:p14="http://schemas.microsoft.com/office/powerpoint/2010/main" val="42346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F001C46-7287-4DE4-B8A5-B700A1F161A1}"/>
              </a:ext>
            </a:extLst>
          </p:cNvPr>
          <p:cNvSpPr>
            <a:spLocks noChangeAspect="1"/>
          </p:cNvSpPr>
          <p:nvPr/>
        </p:nvSpPr>
        <p:spPr>
          <a:xfrm>
            <a:off x="7826541" y="1804985"/>
            <a:ext cx="2468880" cy="1325880"/>
          </a:xfrm>
          <a:prstGeom prst="rect">
            <a:avLst/>
          </a:prstGeom>
          <a:gradFill>
            <a:gsLst>
              <a:gs pos="0">
                <a:schemeClr val="accent1">
                  <a:lumMod val="67000"/>
                </a:schemeClr>
              </a:gs>
              <a:gs pos="48000">
                <a:schemeClr val="accent1">
                  <a:lumMod val="97000"/>
                  <a:lumOff val="3000"/>
                </a:schemeClr>
              </a:gs>
              <a:gs pos="100000">
                <a:srgbClr val="5A687E"/>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Support the plan with consistent behaviors and messages</a:t>
            </a:r>
          </a:p>
        </p:txBody>
      </p:sp>
      <p:sp>
        <p:nvSpPr>
          <p:cNvPr id="5" name="Rectangle 4">
            <a:extLst>
              <a:ext uri="{FF2B5EF4-FFF2-40B4-BE49-F238E27FC236}">
                <a16:creationId xmlns:a16="http://schemas.microsoft.com/office/drawing/2014/main" xmlns="" id="{3E3158C9-E35D-40E4-AA0A-85B160D722BA}"/>
              </a:ext>
            </a:extLst>
          </p:cNvPr>
          <p:cNvSpPr/>
          <p:nvPr/>
        </p:nvSpPr>
        <p:spPr>
          <a:xfrm>
            <a:off x="1892532" y="1804985"/>
            <a:ext cx="2468880" cy="1325880"/>
          </a:xfrm>
          <a:prstGeom prst="rect">
            <a:avLst/>
          </a:prstGeom>
          <a:gradFill flip="none" rotWithShape="1">
            <a:gsLst>
              <a:gs pos="0">
                <a:schemeClr val="accent1">
                  <a:lumMod val="67000"/>
                </a:schemeClr>
              </a:gs>
              <a:gs pos="48000">
                <a:schemeClr val="accent1">
                  <a:lumMod val="97000"/>
                  <a:lumOff val="3000"/>
                </a:schemeClr>
              </a:gs>
              <a:gs pos="100000">
                <a:srgbClr val="5A687E"/>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Enlist the support and involvement of key people</a:t>
            </a:r>
          </a:p>
        </p:txBody>
      </p:sp>
      <p:sp>
        <p:nvSpPr>
          <p:cNvPr id="6" name="Rectangle 5">
            <a:extLst>
              <a:ext uri="{FF2B5EF4-FFF2-40B4-BE49-F238E27FC236}">
                <a16:creationId xmlns:a16="http://schemas.microsoft.com/office/drawing/2014/main" xmlns="" id="{6660FB95-5925-4558-BA62-DF9546EC1CD1}"/>
              </a:ext>
            </a:extLst>
          </p:cNvPr>
          <p:cNvSpPr>
            <a:spLocks noChangeAspect="1"/>
          </p:cNvSpPr>
          <p:nvPr/>
        </p:nvSpPr>
        <p:spPr>
          <a:xfrm>
            <a:off x="4859534" y="1804985"/>
            <a:ext cx="2468880" cy="1325880"/>
          </a:xfrm>
          <a:prstGeom prst="rect">
            <a:avLst/>
          </a:prstGeom>
          <a:gradFill flip="none" rotWithShape="1">
            <a:gsLst>
              <a:gs pos="0">
                <a:schemeClr val="accent1">
                  <a:lumMod val="67000"/>
                </a:schemeClr>
              </a:gs>
              <a:gs pos="48000">
                <a:schemeClr val="accent1">
                  <a:lumMod val="97000"/>
                  <a:lumOff val="3000"/>
                </a:schemeClr>
              </a:gs>
              <a:gs pos="100000">
                <a:srgbClr val="5A687E"/>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Craft an implementation </a:t>
            </a:r>
            <a:br>
              <a:rPr lang="en-US" b="1" dirty="0"/>
            </a:br>
            <a:r>
              <a:rPr lang="en-US" b="1" dirty="0"/>
              <a:t>plan</a:t>
            </a:r>
          </a:p>
        </p:txBody>
      </p:sp>
      <p:sp>
        <p:nvSpPr>
          <p:cNvPr id="7" name="Rectangle 6">
            <a:extLst>
              <a:ext uri="{FF2B5EF4-FFF2-40B4-BE49-F238E27FC236}">
                <a16:creationId xmlns:a16="http://schemas.microsoft.com/office/drawing/2014/main" xmlns="" id="{76E20736-45DA-4B69-9946-3A5191ED3F71}"/>
              </a:ext>
            </a:extLst>
          </p:cNvPr>
          <p:cNvSpPr>
            <a:spLocks noChangeAspect="1"/>
          </p:cNvSpPr>
          <p:nvPr/>
        </p:nvSpPr>
        <p:spPr>
          <a:xfrm>
            <a:off x="7826541" y="3590180"/>
            <a:ext cx="2468880" cy="1325880"/>
          </a:xfrm>
          <a:prstGeom prst="rect">
            <a:avLst/>
          </a:prstGeom>
          <a:gradFill>
            <a:gsLst>
              <a:gs pos="0">
                <a:schemeClr val="accent1">
                  <a:lumMod val="67000"/>
                </a:schemeClr>
              </a:gs>
              <a:gs pos="48000">
                <a:schemeClr val="accent1">
                  <a:lumMod val="97000"/>
                  <a:lumOff val="3000"/>
                </a:schemeClr>
              </a:gs>
              <a:gs pos="100000">
                <a:srgbClr val="5A687E"/>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Communicate </a:t>
            </a:r>
            <a:r>
              <a:rPr lang="en-US" b="1" dirty="0" smtClean="0"/>
              <a:t>relentlessly</a:t>
            </a:r>
            <a:endParaRPr lang="en-US" b="1" dirty="0"/>
          </a:p>
        </p:txBody>
      </p:sp>
      <p:sp>
        <p:nvSpPr>
          <p:cNvPr id="8" name="Rectangle 7">
            <a:extLst>
              <a:ext uri="{FF2B5EF4-FFF2-40B4-BE49-F238E27FC236}">
                <a16:creationId xmlns:a16="http://schemas.microsoft.com/office/drawing/2014/main" xmlns="" id="{8ACE95BA-7DB0-465F-BEAA-49565D8C80E0}"/>
              </a:ext>
            </a:extLst>
          </p:cNvPr>
          <p:cNvSpPr>
            <a:spLocks noChangeAspect="1"/>
          </p:cNvSpPr>
          <p:nvPr/>
        </p:nvSpPr>
        <p:spPr>
          <a:xfrm>
            <a:off x="1892532" y="3590180"/>
            <a:ext cx="2468880" cy="1325880"/>
          </a:xfrm>
          <a:prstGeom prst="rect">
            <a:avLst/>
          </a:prstGeom>
          <a:gradFill>
            <a:gsLst>
              <a:gs pos="0">
                <a:schemeClr val="accent1">
                  <a:lumMod val="67000"/>
                </a:schemeClr>
              </a:gs>
              <a:gs pos="48000">
                <a:schemeClr val="accent1">
                  <a:lumMod val="97000"/>
                  <a:lumOff val="3000"/>
                </a:schemeClr>
              </a:gs>
              <a:gs pos="100000">
                <a:srgbClr val="5A687E"/>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Develop </a:t>
            </a:r>
            <a:r>
              <a:rPr lang="en-US" b="1" dirty="0" smtClean="0"/>
              <a:t>enabling structures</a:t>
            </a:r>
            <a:endParaRPr lang="en-US" b="1" dirty="0"/>
          </a:p>
        </p:txBody>
      </p:sp>
      <p:sp>
        <p:nvSpPr>
          <p:cNvPr id="9" name="Rectangle 8">
            <a:extLst>
              <a:ext uri="{FF2B5EF4-FFF2-40B4-BE49-F238E27FC236}">
                <a16:creationId xmlns:a16="http://schemas.microsoft.com/office/drawing/2014/main" xmlns="" id="{83E040D3-4D05-485E-8C9D-B5D20DC17D1E}"/>
              </a:ext>
            </a:extLst>
          </p:cNvPr>
          <p:cNvSpPr>
            <a:spLocks noChangeAspect="1"/>
          </p:cNvSpPr>
          <p:nvPr/>
        </p:nvSpPr>
        <p:spPr>
          <a:xfrm>
            <a:off x="4859534" y="3590180"/>
            <a:ext cx="2468880" cy="1325880"/>
          </a:xfrm>
          <a:prstGeom prst="rect">
            <a:avLst/>
          </a:prstGeom>
          <a:gradFill>
            <a:gsLst>
              <a:gs pos="0">
                <a:schemeClr val="accent1">
                  <a:lumMod val="67000"/>
                </a:schemeClr>
              </a:gs>
              <a:gs pos="48000">
                <a:schemeClr val="accent1">
                  <a:lumMod val="97000"/>
                  <a:lumOff val="3000"/>
                </a:schemeClr>
              </a:gs>
              <a:gs pos="100000">
                <a:srgbClr val="5A687E"/>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Celebrate </a:t>
            </a:r>
            <a:br>
              <a:rPr lang="en-US" b="1" dirty="0"/>
            </a:br>
            <a:r>
              <a:rPr lang="en-US" b="1" dirty="0" smtClean="0"/>
              <a:t>milestones</a:t>
            </a:r>
            <a:endParaRPr lang="en-US" b="1" dirty="0"/>
          </a:p>
        </p:txBody>
      </p:sp>
      <p:sp>
        <p:nvSpPr>
          <p:cNvPr id="10" name="Rectangle 9">
            <a:extLst>
              <a:ext uri="{FF2B5EF4-FFF2-40B4-BE49-F238E27FC236}">
                <a16:creationId xmlns:a16="http://schemas.microsoft.com/office/drawing/2014/main" xmlns="" id="{DDDAFE0B-EF6F-4A68-864B-D78215EA3CE0}"/>
              </a:ext>
            </a:extLst>
          </p:cNvPr>
          <p:cNvSpPr>
            <a:spLocks noChangeAspect="1"/>
          </p:cNvSpPr>
          <p:nvPr/>
        </p:nvSpPr>
        <p:spPr>
          <a:xfrm>
            <a:off x="4859534" y="5239915"/>
            <a:ext cx="2468880" cy="1325880"/>
          </a:xfrm>
          <a:prstGeom prst="rect">
            <a:avLst/>
          </a:prstGeom>
          <a:gradFill>
            <a:gsLst>
              <a:gs pos="0">
                <a:schemeClr val="accent1">
                  <a:lumMod val="67000"/>
                </a:schemeClr>
              </a:gs>
              <a:gs pos="48000">
                <a:schemeClr val="accent1">
                  <a:lumMod val="97000"/>
                  <a:lumOff val="3000"/>
                </a:schemeClr>
              </a:gs>
              <a:gs pos="100000">
                <a:srgbClr val="5A687E"/>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Using </a:t>
            </a:r>
            <a:br>
              <a:rPr lang="en-US" b="1" dirty="0" smtClean="0"/>
            </a:br>
            <a:r>
              <a:rPr lang="en-US" b="1" dirty="0" smtClean="0"/>
              <a:t>consultants</a:t>
            </a:r>
            <a:endParaRPr lang="en-US" b="1" dirty="0"/>
          </a:p>
        </p:txBody>
      </p:sp>
      <p:sp>
        <p:nvSpPr>
          <p:cNvPr id="11" name="Title 1"/>
          <p:cNvSpPr>
            <a:spLocks noGrp="1"/>
          </p:cNvSpPr>
          <p:nvPr>
            <p:ph type="title"/>
          </p:nvPr>
        </p:nvSpPr>
        <p:spPr>
          <a:xfrm>
            <a:off x="838200" y="926725"/>
            <a:ext cx="10515600" cy="772594"/>
          </a:xfrm>
        </p:spPr>
        <p:txBody>
          <a:bodyPr/>
          <a:lstStyle/>
          <a:p>
            <a:r>
              <a:rPr lang="en-US" dirty="0" smtClean="0"/>
              <a:t>Steps to implement the change</a:t>
            </a:r>
            <a:endParaRPr lang="en-US" dirty="0"/>
          </a:p>
        </p:txBody>
      </p:sp>
    </p:spTree>
    <p:extLst>
      <p:ext uri="{BB962C8B-B14F-4D97-AF65-F5344CB8AC3E}">
        <p14:creationId xmlns:p14="http://schemas.microsoft.com/office/powerpoint/2010/main" val="728416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2: </a:t>
            </a:r>
            <a:r>
              <a:rPr lang="en-US" dirty="0" err="1" smtClean="0"/>
              <a:t>Lencioni</a:t>
            </a:r>
            <a:r>
              <a:rPr lang="en-US" dirty="0" smtClean="0"/>
              <a:t> – The 5 Dysfunctions of a Team</a:t>
            </a:r>
            <a:endParaRPr lang="en-US" dirty="0"/>
          </a:p>
        </p:txBody>
      </p:sp>
      <p:pic>
        <p:nvPicPr>
          <p:cNvPr id="4" name="Content Placeholder 3">
            <a:extLst>
              <a:ext uri="{FF2B5EF4-FFF2-40B4-BE49-F238E27FC236}">
                <a16:creationId xmlns:a16="http://schemas.microsoft.com/office/drawing/2014/main" xmlns="" id="{446B8DA2-4B49-4F2E-BD4E-764D2ED2FDB1}"/>
              </a:ext>
            </a:extLst>
          </p:cNvPr>
          <p:cNvPicPr>
            <a:picLocks noGrp="1" noChangeAspect="1"/>
          </p:cNvPicPr>
          <p:nvPr>
            <p:ph idx="1"/>
          </p:nvPr>
        </p:nvPicPr>
        <p:blipFill rotWithShape="1">
          <a:blip r:embed="rId2"/>
          <a:srcRect t="20211" b="-1"/>
          <a:stretch/>
        </p:blipFill>
        <p:spPr>
          <a:xfrm>
            <a:off x="1717719" y="1672389"/>
            <a:ext cx="8741466" cy="5089358"/>
          </a:xfrm>
          <a:prstGeom prst="rect">
            <a:avLst/>
          </a:prstGeom>
        </p:spPr>
      </p:pic>
    </p:spTree>
    <p:extLst>
      <p:ext uri="{BB962C8B-B14F-4D97-AF65-F5344CB8AC3E}">
        <p14:creationId xmlns:p14="http://schemas.microsoft.com/office/powerpoint/2010/main" val="553794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7384" y="1419472"/>
            <a:ext cx="9217233" cy="1470025"/>
          </a:xfrm>
        </p:spPr>
        <p:txBody>
          <a:bodyPr>
            <a:normAutofit fontScale="90000"/>
          </a:bodyPr>
          <a:lstStyle/>
          <a:p>
            <a:r>
              <a:rPr lang="en-US" sz="5400" b="1" dirty="0" err="1">
                <a:solidFill>
                  <a:srgbClr val="062951"/>
                </a:solidFill>
              </a:rPr>
              <a:t>Compassus</a:t>
            </a:r>
            <a:r>
              <a:rPr lang="en-US" sz="5400" b="1" dirty="0">
                <a:solidFill>
                  <a:srgbClr val="062951"/>
                </a:solidFill>
              </a:rPr>
              <a:t> Quality </a:t>
            </a:r>
            <a:br>
              <a:rPr lang="en-US" sz="5400" b="1" dirty="0">
                <a:solidFill>
                  <a:srgbClr val="062951"/>
                </a:solidFill>
              </a:rPr>
            </a:br>
            <a:r>
              <a:rPr lang="en-US" sz="5400" b="1" dirty="0">
                <a:solidFill>
                  <a:srgbClr val="062951"/>
                </a:solidFill>
              </a:rPr>
              <a:t>Care Model</a:t>
            </a:r>
            <a:endParaRPr lang="en-US" b="1" dirty="0">
              <a:solidFill>
                <a:srgbClr val="062951"/>
              </a:solidFill>
            </a:endParaRPr>
          </a:p>
        </p:txBody>
      </p:sp>
      <p:sp>
        <p:nvSpPr>
          <p:cNvPr id="4" name="Slide Number Placeholder 3"/>
          <p:cNvSpPr>
            <a:spLocks noGrp="1"/>
          </p:cNvSpPr>
          <p:nvPr>
            <p:ph type="sldNum" sz="quarter" idx="12"/>
          </p:nvPr>
        </p:nvSpPr>
        <p:spPr>
          <a:xfrm>
            <a:off x="10277476" y="1"/>
            <a:ext cx="390525" cy="365125"/>
          </a:xfrm>
        </p:spPr>
        <p:txBody>
          <a:bodyPr/>
          <a:lstStyle/>
          <a:p>
            <a:fld id="{14DD1308-9147-784B-8E83-F1B19DF296D6}" type="slidenum">
              <a:rPr lang="en-US" smtClean="0"/>
              <a:t>45</a:t>
            </a:fld>
            <a:endParaRPr lang="en-US" dirty="0"/>
          </a:p>
        </p:txBody>
      </p:sp>
      <p:sp>
        <p:nvSpPr>
          <p:cNvPr id="8" name="TextBox 7">
            <a:extLst>
              <a:ext uri="{FF2B5EF4-FFF2-40B4-BE49-F238E27FC236}">
                <a16:creationId xmlns:a16="http://schemas.microsoft.com/office/drawing/2014/main" xmlns="" id="{EE9B5066-B6A7-47B0-B73B-9015347E77BD}"/>
              </a:ext>
            </a:extLst>
          </p:cNvPr>
          <p:cNvSpPr txBox="1"/>
          <p:nvPr/>
        </p:nvSpPr>
        <p:spPr>
          <a:xfrm>
            <a:off x="2640488" y="3284281"/>
            <a:ext cx="6911025" cy="2062103"/>
          </a:xfrm>
          <a:prstGeom prst="rect">
            <a:avLst/>
          </a:prstGeom>
          <a:noFill/>
        </p:spPr>
        <p:txBody>
          <a:bodyPr wrap="square" rtlCol="0">
            <a:spAutoFit/>
          </a:bodyPr>
          <a:lstStyle/>
          <a:p>
            <a:pPr algn="ctr"/>
            <a:r>
              <a:rPr lang="en-US" sz="3200" dirty="0">
                <a:latin typeface="+mj-lt"/>
              </a:rPr>
              <a:t>Profoundly advancing the </a:t>
            </a:r>
            <a:r>
              <a:rPr lang="en-US" sz="3200" dirty="0" smtClean="0">
                <a:latin typeface="+mj-lt"/>
              </a:rPr>
              <a:t>wellbeing </a:t>
            </a:r>
            <a:r>
              <a:rPr lang="en-US" sz="3200" dirty="0">
                <a:latin typeface="+mj-lt"/>
              </a:rPr>
              <a:t>and honoring the dignity of those we serve, helping make the world a better place one family at a </a:t>
            </a:r>
            <a:r>
              <a:rPr lang="en-US" sz="3200" dirty="0" smtClean="0">
                <a:latin typeface="+mj-lt"/>
              </a:rPr>
              <a:t>time.</a:t>
            </a:r>
            <a:endParaRPr lang="en-US" sz="3200" dirty="0">
              <a:latin typeface="+mj-lt"/>
            </a:endParaRPr>
          </a:p>
        </p:txBody>
      </p:sp>
    </p:spTree>
    <p:extLst>
      <p:ext uri="{BB962C8B-B14F-4D97-AF65-F5344CB8AC3E}">
        <p14:creationId xmlns:p14="http://schemas.microsoft.com/office/powerpoint/2010/main" val="880304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8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7506" y="787829"/>
            <a:ext cx="10276988" cy="4468256"/>
          </a:xfrm>
          <a:prstGeom prst="rect">
            <a:avLst/>
          </a:prstGeom>
        </p:spPr>
      </p:pic>
      <p:grpSp>
        <p:nvGrpSpPr>
          <p:cNvPr id="7" name="Group 6">
            <a:extLst>
              <a:ext uri="{FF2B5EF4-FFF2-40B4-BE49-F238E27FC236}">
                <a16:creationId xmlns:a16="http://schemas.microsoft.com/office/drawing/2014/main" xmlns="" id="{1B00BD2C-3877-4265-8926-11DB5FE207D6}"/>
              </a:ext>
            </a:extLst>
          </p:cNvPr>
          <p:cNvGrpSpPr>
            <a:grpSpLocks noChangeAspect="1"/>
          </p:cNvGrpSpPr>
          <p:nvPr/>
        </p:nvGrpSpPr>
        <p:grpSpPr>
          <a:xfrm>
            <a:off x="3039292" y="5400469"/>
            <a:ext cx="6113417" cy="1188720"/>
            <a:chOff x="2767262" y="5352341"/>
            <a:chExt cx="6645139" cy="1349586"/>
          </a:xfrm>
        </p:grpSpPr>
        <p:pic>
          <p:nvPicPr>
            <p:cNvPr id="5" name="Picture 4"/>
            <p:cNvPicPr>
              <a:picLocks noChangeAspect="1"/>
            </p:cNvPicPr>
            <p:nvPr/>
          </p:nvPicPr>
          <p:blipFill rotWithShape="1">
            <a:blip r:embed="rId4"/>
            <a:srcRect t="4092" b="41621"/>
            <a:stretch/>
          </p:blipFill>
          <p:spPr>
            <a:xfrm>
              <a:off x="2767262" y="5352341"/>
              <a:ext cx="2686050" cy="1349586"/>
            </a:xfrm>
            <a:prstGeom prst="rect">
              <a:avLst/>
            </a:prstGeom>
          </p:spPr>
        </p:pic>
        <p:pic>
          <p:nvPicPr>
            <p:cNvPr id="6" name="Picture 5">
              <a:extLst>
                <a:ext uri="{FF2B5EF4-FFF2-40B4-BE49-F238E27FC236}">
                  <a16:creationId xmlns:a16="http://schemas.microsoft.com/office/drawing/2014/main" xmlns="" id="{9301EDFE-6C3C-426F-89A6-29F53232CE1E}"/>
                </a:ext>
              </a:extLst>
            </p:cNvPr>
            <p:cNvPicPr>
              <a:picLocks noChangeAspect="1"/>
            </p:cNvPicPr>
            <p:nvPr/>
          </p:nvPicPr>
          <p:blipFill rotWithShape="1">
            <a:blip r:embed="rId4"/>
            <a:srcRect t="57988"/>
            <a:stretch/>
          </p:blipFill>
          <p:spPr>
            <a:xfrm>
              <a:off x="6120063" y="5352341"/>
              <a:ext cx="3292338" cy="1280160"/>
            </a:xfrm>
            <a:prstGeom prst="rect">
              <a:avLst/>
            </a:prstGeom>
          </p:spPr>
        </p:pic>
      </p:grpSp>
    </p:spTree>
    <p:extLst>
      <p:ext uri="{BB962C8B-B14F-4D97-AF65-F5344CB8AC3E}">
        <p14:creationId xmlns:p14="http://schemas.microsoft.com/office/powerpoint/2010/main" val="3368364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Compassus Vision</a:t>
            </a:r>
          </a:p>
        </p:txBody>
      </p:sp>
      <p:sp>
        <p:nvSpPr>
          <p:cNvPr id="3" name="Content Placeholder 2"/>
          <p:cNvSpPr>
            <a:spLocks noGrp="1"/>
          </p:cNvSpPr>
          <p:nvPr>
            <p:ph idx="1"/>
          </p:nvPr>
        </p:nvSpPr>
        <p:spPr>
          <a:xfrm>
            <a:off x="838200" y="1876926"/>
            <a:ext cx="10515600" cy="4680285"/>
          </a:xfrm>
        </p:spPr>
        <p:txBody>
          <a:bodyPr>
            <a:normAutofit fontScale="92500" lnSpcReduction="20000"/>
          </a:bodyPr>
          <a:lstStyle/>
          <a:p>
            <a:pPr>
              <a:spcAft>
                <a:spcPts val="1200"/>
              </a:spcAft>
            </a:pPr>
            <a:r>
              <a:rPr lang="en-US" dirty="0"/>
              <a:t>Compassus is the preeminent American health care provider dedicated to delivering unsurpassed comfort to those needing compassionate navigation through life’s closing chapters.</a:t>
            </a:r>
          </a:p>
          <a:p>
            <a:pPr>
              <a:spcAft>
                <a:spcPts val="1200"/>
              </a:spcAft>
            </a:pPr>
            <a:r>
              <a:rPr lang="en-US" dirty="0">
                <a:solidFill>
                  <a:schemeClr val="bg1">
                    <a:lumMod val="50000"/>
                  </a:schemeClr>
                </a:solidFill>
              </a:rPr>
              <a:t>Compassus adheres to and promotes the model of patient-centered, evidence-based care delivery that has reformed American health care and generates unparalleled value by having reversed the twin health care trends of inferior patient outcomes and upward-spiraling costs.</a:t>
            </a:r>
          </a:p>
          <a:p>
            <a:pPr>
              <a:spcAft>
                <a:spcPts val="1200"/>
              </a:spcAft>
            </a:pPr>
            <a:r>
              <a:rPr lang="en-US" dirty="0">
                <a:solidFill>
                  <a:schemeClr val="bg1">
                    <a:lumMod val="50000"/>
                  </a:schemeClr>
                </a:solidFill>
              </a:rPr>
              <a:t>Compassus achieved and maintains this leadership position by serving the needs and fulfilling the expectations of patients, physicians and colleagues.</a:t>
            </a:r>
          </a:p>
          <a:p>
            <a:endParaRPr lang="en-US" dirty="0"/>
          </a:p>
        </p:txBody>
      </p:sp>
    </p:spTree>
    <p:extLst>
      <p:ext uri="{BB962C8B-B14F-4D97-AF65-F5344CB8AC3E}">
        <p14:creationId xmlns:p14="http://schemas.microsoft.com/office/powerpoint/2010/main" val="492355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Compassus Vision</a:t>
            </a:r>
          </a:p>
        </p:txBody>
      </p:sp>
      <p:sp>
        <p:nvSpPr>
          <p:cNvPr id="3" name="Content Placeholder 2"/>
          <p:cNvSpPr>
            <a:spLocks noGrp="1"/>
          </p:cNvSpPr>
          <p:nvPr>
            <p:ph idx="1"/>
          </p:nvPr>
        </p:nvSpPr>
        <p:spPr>
          <a:xfrm>
            <a:off x="838200" y="1876926"/>
            <a:ext cx="10515600" cy="4656221"/>
          </a:xfrm>
        </p:spPr>
        <p:txBody>
          <a:bodyPr>
            <a:normAutofit fontScale="92500" lnSpcReduction="20000"/>
          </a:bodyPr>
          <a:lstStyle/>
          <a:p>
            <a:pPr>
              <a:spcAft>
                <a:spcPts val="1200"/>
              </a:spcAft>
            </a:pPr>
            <a:r>
              <a:rPr lang="en-US" dirty="0"/>
              <a:t>Compassus is the preeminent American health care provider dedicated to delivering unsurpassed comfort to those needing </a:t>
            </a:r>
            <a:r>
              <a:rPr lang="en-US" u="sng" dirty="0"/>
              <a:t>compassionate navigation </a:t>
            </a:r>
            <a:r>
              <a:rPr lang="en-US" dirty="0"/>
              <a:t>through life’s closing chapters.</a:t>
            </a:r>
          </a:p>
          <a:p>
            <a:pPr>
              <a:spcAft>
                <a:spcPts val="1200"/>
              </a:spcAft>
            </a:pPr>
            <a:r>
              <a:rPr lang="en-US" dirty="0">
                <a:solidFill>
                  <a:schemeClr val="bg1">
                    <a:lumMod val="50000"/>
                  </a:schemeClr>
                </a:solidFill>
              </a:rPr>
              <a:t>Compassus adheres to and promotes the model of patient-centered, evidence-based care delivery that has reformed American health care and generates unparalleled value by having reversed the twin health care trends of inferior patient outcomes and upward-spiraling costs.</a:t>
            </a:r>
          </a:p>
          <a:p>
            <a:pPr>
              <a:spcAft>
                <a:spcPts val="1200"/>
              </a:spcAft>
            </a:pPr>
            <a:r>
              <a:rPr lang="en-US" dirty="0">
                <a:solidFill>
                  <a:schemeClr val="bg1">
                    <a:lumMod val="50000"/>
                  </a:schemeClr>
                </a:solidFill>
              </a:rPr>
              <a:t>Compassus achieved and maintains this leadership position by serving the needs and fulfilling the expectations of patients, physicians and colleagues.</a:t>
            </a:r>
          </a:p>
          <a:p>
            <a:endParaRPr lang="en-US" dirty="0"/>
          </a:p>
        </p:txBody>
      </p:sp>
    </p:spTree>
    <p:extLst>
      <p:ext uri="{BB962C8B-B14F-4D97-AF65-F5344CB8AC3E}">
        <p14:creationId xmlns:p14="http://schemas.microsoft.com/office/powerpoint/2010/main" val="65480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Compassus Vision</a:t>
            </a:r>
          </a:p>
        </p:txBody>
      </p:sp>
      <p:sp>
        <p:nvSpPr>
          <p:cNvPr id="3" name="Content Placeholder 2"/>
          <p:cNvSpPr>
            <a:spLocks noGrp="1"/>
          </p:cNvSpPr>
          <p:nvPr>
            <p:ph idx="1"/>
          </p:nvPr>
        </p:nvSpPr>
        <p:spPr>
          <a:xfrm>
            <a:off x="838200" y="1876926"/>
            <a:ext cx="10515600" cy="4608095"/>
          </a:xfrm>
        </p:spPr>
        <p:txBody>
          <a:bodyPr>
            <a:normAutofit fontScale="92500" lnSpcReduction="20000"/>
          </a:bodyPr>
          <a:lstStyle/>
          <a:p>
            <a:pPr>
              <a:spcAft>
                <a:spcPts val="1200"/>
              </a:spcAft>
            </a:pPr>
            <a:r>
              <a:rPr lang="en-US" dirty="0">
                <a:solidFill>
                  <a:schemeClr val="bg1">
                    <a:lumMod val="50000"/>
                  </a:schemeClr>
                </a:solidFill>
              </a:rPr>
              <a:t>Compassus is the preeminent American health care provider dedicated to delivering unsurpassed comfort to those needing compassionate navigation through life’s closing chapters.</a:t>
            </a:r>
          </a:p>
          <a:p>
            <a:pPr>
              <a:spcAft>
                <a:spcPts val="1200"/>
              </a:spcAft>
            </a:pPr>
            <a:r>
              <a:rPr lang="en-US" dirty="0"/>
              <a:t>Compassus adheres to and promotes the model of </a:t>
            </a:r>
            <a:r>
              <a:rPr lang="en-US" u="sng" dirty="0"/>
              <a:t>patient-centered</a:t>
            </a:r>
            <a:r>
              <a:rPr lang="en-US" dirty="0"/>
              <a:t>, evidence-based care delivery that has reformed American health care and generates unparalleled value by having reversed the twin health care trends of inferior patient outcomes and upward-spiraling costs.</a:t>
            </a:r>
          </a:p>
          <a:p>
            <a:pPr>
              <a:spcAft>
                <a:spcPts val="1200"/>
              </a:spcAft>
            </a:pPr>
            <a:r>
              <a:rPr lang="en-US" dirty="0">
                <a:solidFill>
                  <a:schemeClr val="bg1">
                    <a:lumMod val="50000"/>
                  </a:schemeClr>
                </a:solidFill>
              </a:rPr>
              <a:t>Compassus achieved and maintains this leadership position by serving the needs and fulfilling the expectations of patients, physicians and colleagues.</a:t>
            </a:r>
          </a:p>
          <a:p>
            <a:pPr>
              <a:spcAft>
                <a:spcPts val="1200"/>
              </a:spcAft>
            </a:pPr>
            <a:endParaRPr lang="en-US" dirty="0"/>
          </a:p>
        </p:txBody>
      </p:sp>
    </p:spTree>
    <p:extLst>
      <p:ext uri="{BB962C8B-B14F-4D97-AF65-F5344CB8AC3E}">
        <p14:creationId xmlns:p14="http://schemas.microsoft.com/office/powerpoint/2010/main" val="1831965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Compassus Vision</a:t>
            </a:r>
          </a:p>
        </p:txBody>
      </p:sp>
      <p:sp>
        <p:nvSpPr>
          <p:cNvPr id="3" name="Content Placeholder 2"/>
          <p:cNvSpPr>
            <a:spLocks noGrp="1"/>
          </p:cNvSpPr>
          <p:nvPr>
            <p:ph idx="1"/>
          </p:nvPr>
        </p:nvSpPr>
        <p:spPr>
          <a:xfrm>
            <a:off x="838200" y="1876926"/>
            <a:ext cx="10515600" cy="4608095"/>
          </a:xfrm>
        </p:spPr>
        <p:txBody>
          <a:bodyPr>
            <a:normAutofit fontScale="92500" lnSpcReduction="20000"/>
          </a:bodyPr>
          <a:lstStyle/>
          <a:p>
            <a:pPr>
              <a:spcAft>
                <a:spcPts val="1200"/>
              </a:spcAft>
            </a:pPr>
            <a:r>
              <a:rPr lang="en-US" dirty="0">
                <a:solidFill>
                  <a:schemeClr val="bg1">
                    <a:lumMod val="50000"/>
                  </a:schemeClr>
                </a:solidFill>
              </a:rPr>
              <a:t>Compassus is the preeminent American health care provider dedicated to delivering unsurpassed comfort to those needing compassionate navigation through life’s closing chapters.</a:t>
            </a:r>
          </a:p>
          <a:p>
            <a:pPr>
              <a:spcAft>
                <a:spcPts val="1200"/>
              </a:spcAft>
            </a:pPr>
            <a:r>
              <a:rPr lang="en-US" dirty="0"/>
              <a:t>Compassus adheres to and promotes the model of </a:t>
            </a:r>
            <a:r>
              <a:rPr lang="en-US" u="sng" dirty="0"/>
              <a:t>patient-centered</a:t>
            </a:r>
            <a:r>
              <a:rPr lang="en-US" dirty="0"/>
              <a:t>, evidence-based care delivery that has reformed American health care and generates unparalleled value by having reversed the twin health care trends of inferior patient outcomes and upward-spiraling costs.</a:t>
            </a:r>
          </a:p>
          <a:p>
            <a:pPr>
              <a:spcAft>
                <a:spcPts val="1200"/>
              </a:spcAft>
            </a:pPr>
            <a:r>
              <a:rPr lang="en-US" dirty="0">
                <a:solidFill>
                  <a:schemeClr val="bg1">
                    <a:lumMod val="50000"/>
                  </a:schemeClr>
                </a:solidFill>
              </a:rPr>
              <a:t>Compassus achieved and maintains this leadership position by serving the needs and fulfilling the expectations of patients, physicians and colleagues.</a:t>
            </a:r>
          </a:p>
          <a:p>
            <a:pPr>
              <a:spcAft>
                <a:spcPts val="1200"/>
              </a:spcAft>
            </a:pPr>
            <a:endParaRPr lang="en-US" dirty="0"/>
          </a:p>
        </p:txBody>
      </p:sp>
      <p:sp>
        <p:nvSpPr>
          <p:cNvPr id="4" name="TextBox 3">
            <a:extLst>
              <a:ext uri="{FF2B5EF4-FFF2-40B4-BE49-F238E27FC236}">
                <a16:creationId xmlns:a16="http://schemas.microsoft.com/office/drawing/2014/main" xmlns="" id="{6F46BFD9-2159-4031-9D1B-F991382C482C}"/>
              </a:ext>
            </a:extLst>
          </p:cNvPr>
          <p:cNvSpPr txBox="1"/>
          <p:nvPr/>
        </p:nvSpPr>
        <p:spPr>
          <a:xfrm>
            <a:off x="2383521" y="3349976"/>
            <a:ext cx="7424958" cy="830997"/>
          </a:xfrm>
          <a:prstGeom prst="rect">
            <a:avLst/>
          </a:prstGeom>
          <a:solidFill>
            <a:srgbClr val="FF0000"/>
          </a:solidFill>
        </p:spPr>
        <p:txBody>
          <a:bodyPr wrap="square" rtlCol="0">
            <a:spAutoFit/>
          </a:bodyPr>
          <a:lstStyle/>
          <a:p>
            <a:pPr algn="ctr"/>
            <a:r>
              <a:rPr lang="en-US" sz="4800" dirty="0"/>
              <a:t>NOT IDT-Centered Care</a:t>
            </a:r>
          </a:p>
        </p:txBody>
      </p:sp>
    </p:spTree>
    <p:extLst>
      <p:ext uri="{BB962C8B-B14F-4D97-AF65-F5344CB8AC3E}">
        <p14:creationId xmlns:p14="http://schemas.microsoft.com/office/powerpoint/2010/main" val="3071922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7-HCP-3413 NMDM PowerPoint Template L4">
  <a:themeElements>
    <a:clrScheme name="Compassus">
      <a:dk1>
        <a:srgbClr val="000000"/>
      </a:dk1>
      <a:lt1>
        <a:srgbClr val="FFFFFF"/>
      </a:lt1>
      <a:dk2>
        <a:srgbClr val="44546A"/>
      </a:dk2>
      <a:lt2>
        <a:srgbClr val="E7E6E6"/>
      </a:lt2>
      <a:accent1>
        <a:srgbClr val="0A1E3F"/>
      </a:accent1>
      <a:accent2>
        <a:srgbClr val="CF8929"/>
      </a:accent2>
      <a:accent3>
        <a:srgbClr val="E67532"/>
      </a:accent3>
      <a:accent4>
        <a:srgbClr val="443E8E"/>
      </a:accent4>
      <a:accent5>
        <a:srgbClr val="6FAB36"/>
      </a:accent5>
      <a:accent6>
        <a:srgbClr val="AAA8D2"/>
      </a:accent6>
      <a:hlink>
        <a:srgbClr val="00529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 NMD ToFullMeasure" id="{BD38386A-34D2-4E40-9E7E-85B82669204F}" vid="{92EEBAE4-6333-4C76-94E9-6AF595835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Microsoft Office PowerPoint</Application>
  <PresentationFormat>Custom</PresentationFormat>
  <Paragraphs>196</Paragraphs>
  <Slides>46</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Symbol</vt:lpstr>
      <vt:lpstr>1_Office Theme</vt:lpstr>
      <vt:lpstr>17-HCP-3413 NMDM PowerPoint Template L4</vt:lpstr>
      <vt:lpstr>PowerPoint Presentation</vt:lpstr>
      <vt:lpstr>Compassus Care Model</vt:lpstr>
      <vt:lpstr>My tasks to address:</vt:lpstr>
      <vt:lpstr>My tasks to address:</vt:lpstr>
      <vt:lpstr>PowerPoint Presentation</vt:lpstr>
      <vt:lpstr>Compassus Vision</vt:lpstr>
      <vt:lpstr>Compassus Vision</vt:lpstr>
      <vt:lpstr>Compassus Vision</vt:lpstr>
      <vt:lpstr>Compassus Vision</vt:lpstr>
      <vt:lpstr>Compassus Vision</vt:lpstr>
      <vt:lpstr>PowerPoint Presentation</vt:lpstr>
      <vt:lpstr>PowerPoint Presentation</vt:lpstr>
      <vt:lpstr>PowerPoint Presentation</vt:lpstr>
      <vt:lpstr>PowerPoint Presentation</vt:lpstr>
      <vt:lpstr>My tasks to address:</vt:lpstr>
      <vt:lpstr>Well ask yourself: How are we doing?</vt:lpstr>
      <vt:lpstr>PowerPoint Presentation</vt:lpstr>
      <vt:lpstr>Reminder:</vt:lpstr>
      <vt:lpstr>PowerPoint Presentation</vt:lpstr>
      <vt:lpstr>PowerPoint Presentation</vt:lpstr>
      <vt:lpstr>PowerPoint Presentation</vt:lpstr>
      <vt:lpstr>My tasks to address:</vt:lpstr>
      <vt:lpstr>PowerPoint Presentation</vt:lpstr>
      <vt:lpstr>PowerPoint Presentation</vt:lpstr>
      <vt:lpstr>Overall Quality</vt:lpstr>
      <vt:lpstr>Overall Quality</vt:lpstr>
      <vt:lpstr>Unmet Symptoms</vt:lpstr>
      <vt:lpstr>PowerPoint Presentation</vt:lpstr>
      <vt:lpstr>PowerPoint Presentation</vt:lpstr>
      <vt:lpstr>My tasks to address:</vt:lpstr>
      <vt:lpstr>How do we as medical directors make that happen at IDT?</vt:lpstr>
      <vt:lpstr>How do we as medical directors make that happen at IDT?</vt:lpstr>
      <vt:lpstr>PowerPoint Presentation</vt:lpstr>
      <vt:lpstr>An IDT based on meeting regs</vt:lpstr>
      <vt:lpstr>An IDT based on patients</vt:lpstr>
      <vt:lpstr>What do you really need  to do at IDT?</vt:lpstr>
      <vt:lpstr>Efficiently do things required!</vt:lpstr>
      <vt:lpstr>What do you really need to do at IDT?</vt:lpstr>
      <vt:lpstr>PowerPoint Presentation</vt:lpstr>
      <vt:lpstr>PowerPoint Presentation</vt:lpstr>
      <vt:lpstr>Quality Care Model</vt:lpstr>
      <vt:lpstr>PowerPoint Presentation</vt:lpstr>
      <vt:lpstr>Steps to implement the change</vt:lpstr>
      <vt:lpstr>Model 2: Lencioni – The 5 Dysfunctions of a Team</vt:lpstr>
      <vt:lpstr>Compassus Quality  Care Model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2017-11-07T18:38:50Z</dcterms:created>
  <dcterms:modified xsi:type="dcterms:W3CDTF">2017-11-07T18:39:18Z</dcterms:modified>
</cp:coreProperties>
</file>