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93" r:id="rId5"/>
  </p:sldMasterIdLst>
  <p:notesMasterIdLst>
    <p:notesMasterId r:id="rId42"/>
  </p:notesMasterIdLst>
  <p:handoutMasterIdLst>
    <p:handoutMasterId r:id="rId43"/>
  </p:handoutMasterIdLst>
  <p:sldIdLst>
    <p:sldId id="590" r:id="rId6"/>
    <p:sldId id="353" r:id="rId7"/>
    <p:sldId id="456" r:id="rId8"/>
    <p:sldId id="526" r:id="rId9"/>
    <p:sldId id="568" r:id="rId10"/>
    <p:sldId id="567" r:id="rId11"/>
    <p:sldId id="586" r:id="rId12"/>
    <p:sldId id="585" r:id="rId13"/>
    <p:sldId id="455" r:id="rId14"/>
    <p:sldId id="540" r:id="rId15"/>
    <p:sldId id="523" r:id="rId16"/>
    <p:sldId id="522" r:id="rId17"/>
    <p:sldId id="528" r:id="rId18"/>
    <p:sldId id="541" r:id="rId19"/>
    <p:sldId id="477" r:id="rId20"/>
    <p:sldId id="471" r:id="rId21"/>
    <p:sldId id="481" r:id="rId22"/>
    <p:sldId id="548" r:id="rId23"/>
    <p:sldId id="472" r:id="rId24"/>
    <p:sldId id="483" r:id="rId25"/>
    <p:sldId id="486" r:id="rId26"/>
    <p:sldId id="507" r:id="rId27"/>
    <p:sldId id="573" r:id="rId28"/>
    <p:sldId id="515" r:id="rId29"/>
    <p:sldId id="516" r:id="rId30"/>
    <p:sldId id="518" r:id="rId31"/>
    <p:sldId id="577" r:id="rId32"/>
    <p:sldId id="562" r:id="rId33"/>
    <p:sldId id="589" r:id="rId34"/>
    <p:sldId id="579" r:id="rId35"/>
    <p:sldId id="580" r:id="rId36"/>
    <p:sldId id="581" r:id="rId37"/>
    <p:sldId id="582" r:id="rId38"/>
    <p:sldId id="465" r:id="rId39"/>
    <p:sldId id="503" r:id="rId40"/>
    <p:sldId id="591"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91E40"/>
    <a:srgbClr val="CF8A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6" autoAdjust="0"/>
    <p:restoredTop sz="80041" autoAdjust="0"/>
  </p:normalViewPr>
  <p:slideViewPr>
    <p:cSldViewPr snapToGrid="0" snapToObjects="1">
      <p:cViewPr varScale="1">
        <p:scale>
          <a:sx n="99" d="100"/>
          <a:sy n="99" d="100"/>
        </p:scale>
        <p:origin x="1136" y="184"/>
      </p:cViewPr>
      <p:guideLst>
        <p:guide orient="horz" pos="2160"/>
        <p:guide pos="3840"/>
      </p:guideLst>
    </p:cSldViewPr>
  </p:slideViewPr>
  <p:notesTextViewPr>
    <p:cViewPr>
      <p:scale>
        <a:sx n="3" d="2"/>
        <a:sy n="3" d="2"/>
      </p:scale>
      <p:origin x="0" y="0"/>
    </p:cViewPr>
  </p:notesTextViewPr>
  <p:sorterViewPr>
    <p:cViewPr>
      <p:scale>
        <a:sx n="100" d="100"/>
        <a:sy n="100" d="100"/>
      </p:scale>
      <p:origin x="0" y="2928"/>
    </p:cViewPr>
  </p:sorterViewPr>
  <p:notesViewPr>
    <p:cSldViewPr snapToGrid="0" snapToObjects="1">
      <p:cViewPr>
        <p:scale>
          <a:sx n="70" d="100"/>
          <a:sy n="70" d="100"/>
        </p:scale>
        <p:origin x="3048" y="-1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14" Type="http://schemas.microsoft.com/office/2015/10/relationships/revisionInfo" Target="revisionInfo.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705FA47-E982-4635-9301-F46BF9B44938}" type="datetimeFigureOut">
              <a:rPr lang="en-US" smtClean="0"/>
              <a:t>11/10/17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C26023-D8A9-414B-AFFE-F5D38DB355DB}" type="slidenum">
              <a:rPr lang="en-US" smtClean="0"/>
              <a:t>‹#›</a:t>
            </a:fld>
            <a:endParaRPr lang="en-US"/>
          </a:p>
        </p:txBody>
      </p:sp>
    </p:spTree>
    <p:extLst>
      <p:ext uri="{BB962C8B-B14F-4D97-AF65-F5344CB8AC3E}">
        <p14:creationId xmlns:p14="http://schemas.microsoft.com/office/powerpoint/2010/main" val="189702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A3CAB9-94A2-42E0-835B-30E995224FA6}" type="datetimeFigureOut">
              <a:rPr lang="en-US" smtClean="0"/>
              <a:t>11/10/17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71C1945-1489-41AE-8A53-F751F1BA7766}" type="slidenum">
              <a:rPr lang="en-US" smtClean="0"/>
              <a:t>‹#›</a:t>
            </a:fld>
            <a:endParaRPr lang="en-US"/>
          </a:p>
        </p:txBody>
      </p:sp>
    </p:spTree>
    <p:extLst>
      <p:ext uri="{BB962C8B-B14F-4D97-AF65-F5344CB8AC3E}">
        <p14:creationId xmlns:p14="http://schemas.microsoft.com/office/powerpoint/2010/main" val="385833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What</a:t>
            </a:r>
            <a:r>
              <a:rPr lang="en-US" baseline="0" dirty="0" smtClean="0"/>
              <a:t> is it we must do?- understand best practice and how to implement it; lead our teams; abide by regulations</a:t>
            </a:r>
          </a:p>
          <a:p>
            <a:endParaRPr lang="en-US" baseline="0" dirty="0" smtClean="0"/>
          </a:p>
          <a:p>
            <a:r>
              <a:rPr lang="en-US" dirty="0" smtClean="0"/>
              <a:t>We</a:t>
            </a:r>
            <a:r>
              <a:rPr lang="en-US" baseline="0" dirty="0" smtClean="0"/>
              <a:t> all know what we should be doing as health care providers.  What we lack is a standardized process that helps ensure that high </a:t>
            </a:r>
            <a:r>
              <a:rPr lang="en-US" baseline="0" smtClean="0"/>
              <a:t>quality care is </a:t>
            </a:r>
            <a:r>
              <a:rPr lang="en-US" baseline="0" dirty="0" smtClean="0"/>
              <a:t>delivered each and </a:t>
            </a:r>
            <a:r>
              <a:rPr lang="en-US" baseline="0" dirty="0" err="1" smtClean="0"/>
              <a:t>everytime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2</a:t>
            </a:fld>
            <a:endParaRPr lang="en-US" dirty="0"/>
          </a:p>
        </p:txBody>
      </p:sp>
    </p:spTree>
    <p:extLst>
      <p:ext uri="{BB962C8B-B14F-4D97-AF65-F5344CB8AC3E}">
        <p14:creationId xmlns:p14="http://schemas.microsoft.com/office/powerpoint/2010/main" val="185326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Not everyone</a:t>
            </a:r>
            <a:r>
              <a:rPr lang="en-US" baseline="0" dirty="0" smtClean="0"/>
              <a:t> can be a unicorn---that’s why we need BEST PRACTICE.  We know from research what outcomes are important to individuals at the end of life:</a:t>
            </a:r>
          </a:p>
          <a:p>
            <a:r>
              <a:rPr lang="en-US" baseline="0" dirty="0" smtClean="0"/>
              <a:t>COMFORT</a:t>
            </a:r>
          </a:p>
          <a:p>
            <a:r>
              <a:rPr lang="en-US" baseline="0" dirty="0" smtClean="0"/>
              <a:t>TO NOT BE A BURDEN</a:t>
            </a:r>
          </a:p>
          <a:p>
            <a:r>
              <a:rPr lang="en-US" baseline="0" dirty="0" smtClean="0"/>
              <a:t>EXISTENTIAL PEACE and SPIRITUALITY</a:t>
            </a:r>
          </a:p>
          <a:p>
            <a:r>
              <a:rPr lang="en-US" baseline="0" dirty="0" smtClean="0"/>
              <a:t>HAVING THEIR HEALTH CARE NEEDS TENDED TO</a:t>
            </a:r>
          </a:p>
          <a:p>
            <a:r>
              <a:rPr lang="en-US" baseline="0" dirty="0" smtClean="0"/>
              <a:t>TO HAVE A SENSE OF WELL-BEING</a:t>
            </a:r>
          </a:p>
          <a:p>
            <a:endParaRPr lang="en-US" baseline="0" dirty="0" smtClean="0"/>
          </a:p>
        </p:txBody>
      </p:sp>
      <p:sp>
        <p:nvSpPr>
          <p:cNvPr id="4" name="Slide Number Placeholder 3"/>
          <p:cNvSpPr>
            <a:spLocks noGrp="1"/>
          </p:cNvSpPr>
          <p:nvPr>
            <p:ph type="sldNum" sz="quarter" idx="10"/>
          </p:nvPr>
        </p:nvSpPr>
        <p:spPr/>
        <p:txBody>
          <a:bodyPr/>
          <a:lstStyle/>
          <a:p>
            <a:fld id="{771C1945-1489-41AE-8A53-F751F1BA7766}" type="slidenum">
              <a:rPr lang="en-US" smtClean="0"/>
              <a:t>11</a:t>
            </a:fld>
            <a:endParaRPr lang="en-US"/>
          </a:p>
        </p:txBody>
      </p:sp>
    </p:spTree>
    <p:extLst>
      <p:ext uri="{BB962C8B-B14F-4D97-AF65-F5344CB8AC3E}">
        <p14:creationId xmlns:p14="http://schemas.microsoft.com/office/powerpoint/2010/main" val="136014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example is the The Stanford Letter Project supported by AMA :   The letter project helps people write about what matters most to them at the end of life</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12</a:t>
            </a:fld>
            <a:endParaRPr lang="en-US"/>
          </a:p>
        </p:txBody>
      </p:sp>
    </p:spTree>
    <p:extLst>
      <p:ext uri="{BB962C8B-B14F-4D97-AF65-F5344CB8AC3E}">
        <p14:creationId xmlns:p14="http://schemas.microsoft.com/office/powerpoint/2010/main" val="638106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The letter project is a program that allows patients to communicate their desire for the type of treatment they want to receive at end-of-life.  The first question on the tool…. Patient reported goals.  Specifically, What Matters Most to Me</a:t>
            </a:r>
          </a:p>
        </p:txBody>
      </p:sp>
      <p:sp>
        <p:nvSpPr>
          <p:cNvPr id="4" name="Slide Number Placeholder 3"/>
          <p:cNvSpPr>
            <a:spLocks noGrp="1"/>
          </p:cNvSpPr>
          <p:nvPr>
            <p:ph type="sldNum" sz="quarter" idx="10"/>
          </p:nvPr>
        </p:nvSpPr>
        <p:spPr/>
        <p:txBody>
          <a:bodyPr/>
          <a:lstStyle/>
          <a:p>
            <a:fld id="{771C1945-1489-41AE-8A53-F751F1BA7766}" type="slidenum">
              <a:rPr lang="en-US" smtClean="0"/>
              <a:t>13</a:t>
            </a:fld>
            <a:endParaRPr lang="en-US"/>
          </a:p>
        </p:txBody>
      </p:sp>
    </p:spTree>
    <p:extLst>
      <p:ext uri="{BB962C8B-B14F-4D97-AF65-F5344CB8AC3E}">
        <p14:creationId xmlns:p14="http://schemas.microsoft.com/office/powerpoint/2010/main" val="6594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Each of you has a tremendous amount to offer to the patients you are being asked to care for.  The greatest asset we have as a company is the willingness and desire of staff like yourselves, to provide quality care at end-of-life.  However, as clinicians, we have not been trained to meet the needs of individuals at life’s end and instead have medicalized the dying experience.  In his book, </a:t>
            </a:r>
            <a:r>
              <a:rPr lang="en-US" i="1" u="sng" baseline="0" dirty="0" smtClean="0"/>
              <a:t>Being Mortal</a:t>
            </a:r>
            <a:r>
              <a:rPr lang="en-US" baseline="0" dirty="0" smtClean="0"/>
              <a:t>, what matters most to individuals as they near EOL</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14</a:t>
            </a:fld>
            <a:endParaRPr lang="en-US"/>
          </a:p>
        </p:txBody>
      </p:sp>
    </p:spTree>
    <p:extLst>
      <p:ext uri="{BB962C8B-B14F-4D97-AF65-F5344CB8AC3E}">
        <p14:creationId xmlns:p14="http://schemas.microsoft.com/office/powerpoint/2010/main" val="263163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smtClean="0"/>
              <a:t>In an outcome based, person-centered </a:t>
            </a:r>
            <a:r>
              <a:rPr lang="en-US" dirty="0"/>
              <a:t>care models, a broad range of health and functional needs are identified, </a:t>
            </a:r>
            <a:r>
              <a:rPr lang="en-US" dirty="0" smtClean="0"/>
              <a:t>and care </a:t>
            </a:r>
            <a:r>
              <a:rPr lang="en-US" dirty="0"/>
              <a:t>is structured and targeted to address those </a:t>
            </a:r>
            <a:r>
              <a:rPr lang="en-US" dirty="0" smtClean="0"/>
              <a:t>needs</a:t>
            </a:r>
            <a:endParaRPr lang="en-US" dirty="0"/>
          </a:p>
          <a:p>
            <a:r>
              <a:rPr lang="en-US" dirty="0" smtClean="0"/>
              <a:t>The Question of what outcomes are important to patients needs</a:t>
            </a:r>
            <a:r>
              <a:rPr lang="en-US" baseline="0" dirty="0" smtClean="0"/>
              <a:t> to be asked.</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15</a:t>
            </a:fld>
            <a:endParaRPr lang="en-US"/>
          </a:p>
        </p:txBody>
      </p:sp>
    </p:spTree>
    <p:extLst>
      <p:ext uri="{BB962C8B-B14F-4D97-AF65-F5344CB8AC3E}">
        <p14:creationId xmlns:p14="http://schemas.microsoft.com/office/powerpoint/2010/main" val="212251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7732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One way to help follow the strategy of successful symptom management</a:t>
            </a:r>
            <a:r>
              <a:rPr lang="en-US" baseline="0" dirty="0" smtClean="0"/>
              <a:t> is by following a sort of checklist.  Checklists can be very powerful tools in our management strategy.</a:t>
            </a:r>
          </a:p>
          <a:p>
            <a:r>
              <a:rPr lang="en-US" baseline="0" dirty="0" smtClean="0"/>
              <a:t>In his book, </a:t>
            </a:r>
            <a:r>
              <a:rPr lang="en-US" i="1" u="sng" baseline="0" dirty="0" smtClean="0"/>
              <a:t>The Checklist Manifesto</a:t>
            </a:r>
            <a:r>
              <a:rPr lang="en-US" baseline="0" dirty="0" smtClean="0"/>
              <a:t>, Dr. </a:t>
            </a:r>
            <a:r>
              <a:rPr lang="en-US" baseline="0" dirty="0" err="1" smtClean="0"/>
              <a:t>Gawande</a:t>
            </a:r>
            <a:r>
              <a:rPr lang="en-US" baseline="0" dirty="0" smtClean="0"/>
              <a:t> outlined how looking at the benefits seen from the airline industry, a simple checklist was put into place to reduce operative morbidity and mortality around the world.  He f</a:t>
            </a:r>
            <a:r>
              <a:rPr lang="en-US" dirty="0" smtClean="0"/>
              <a:t>ormed</a:t>
            </a:r>
            <a:r>
              <a:rPr lang="en-US" baseline="0" dirty="0" smtClean="0"/>
              <a:t> a simple checklist to guide steps…</a:t>
            </a:r>
          </a:p>
          <a:p>
            <a:r>
              <a:rPr lang="en-US" baseline="0" dirty="0" smtClean="0"/>
              <a:t>Before anesthesia – 7 steps: confirm identity; does patient have an allergy; correct surgical site marked</a:t>
            </a:r>
          </a:p>
          <a:p>
            <a:r>
              <a:rPr lang="en-US" baseline="0" dirty="0" smtClean="0"/>
              <a:t>Before skin incision – 7 steps : all members introduced themselves, give antibiotic; needed x-ray images put up</a:t>
            </a:r>
          </a:p>
          <a:p>
            <a:r>
              <a:rPr lang="en-US" baseline="0" dirty="0" smtClean="0"/>
              <a:t>Before pt. leaves OR -  5 steps: sponge count, ask “did problems arise we need to be aware of?”</a:t>
            </a:r>
          </a:p>
          <a:p>
            <a:endParaRPr lang="en-US" baseline="0" dirty="0" smtClean="0"/>
          </a:p>
          <a:p>
            <a:r>
              <a:rPr lang="en-US" baseline="0" dirty="0" smtClean="0"/>
              <a:t>When the steps were looked at following the standard approach, at least 1 step was missed 75% of time.  And he met lots of resistance to implementation – its a waste of time, no benefit, takes to long, “I already do that”…</a:t>
            </a:r>
          </a:p>
          <a:p>
            <a:r>
              <a:rPr lang="en-US" baseline="0" dirty="0" smtClean="0"/>
              <a:t>However it wasn’t a pill that reduced intraoperative death by 47 percent, it was following a process, a checklist of sorts that </a:t>
            </a:r>
            <a:endParaRPr lang="en-US" dirty="0"/>
          </a:p>
        </p:txBody>
      </p:sp>
    </p:spTree>
    <p:extLst>
      <p:ext uri="{BB962C8B-B14F-4D97-AF65-F5344CB8AC3E}">
        <p14:creationId xmlns:p14="http://schemas.microsoft.com/office/powerpoint/2010/main" val="2236657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Sometimes, individuals</a:t>
            </a:r>
            <a:r>
              <a:rPr lang="en-US" baseline="0" dirty="0" smtClean="0"/>
              <a:t> feel a checklist is beneath them, or really feel that everything we are talking about is already covered during a patient encounter.  The truth is, most of us will benefit from following a structured, proven method for meeting peoples needs.  By following a method, you will be able to drive outcomes, providing care that is meaningful, accountable, and measurable. </a:t>
            </a:r>
            <a:endParaRPr lang="en-US" dirty="0"/>
          </a:p>
        </p:txBody>
      </p:sp>
    </p:spTree>
    <p:extLst>
      <p:ext uri="{BB962C8B-B14F-4D97-AF65-F5344CB8AC3E}">
        <p14:creationId xmlns:p14="http://schemas.microsoft.com/office/powerpoint/2010/main" val="3574885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2140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5319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optimal model of care is one in which patients and families are measurably better because of the services we provided.  A methodology puts into practice these key success factors</a:t>
            </a:r>
            <a:r>
              <a:rPr lang="en-US" sz="1200" kern="1200" baseline="0" dirty="0" smtClean="0">
                <a:solidFill>
                  <a:schemeClr val="tx1"/>
                </a:solidFill>
                <a:effectLst/>
                <a:latin typeface="+mn-lt"/>
                <a:ea typeface="+mn-ea"/>
                <a:cs typeface="+mn-cs"/>
              </a:rPr>
              <a:t>.  Central to this process is listening to the words of patients and caregivers – to gain an understanding of values, goals and preferences and to empower patients to make decisions about their care.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C1945-1489-41AE-8A53-F751F1BA7766}" type="slidenum">
              <a:rPr lang="en-US" smtClean="0"/>
              <a:t>3</a:t>
            </a:fld>
            <a:endParaRPr lang="en-US" dirty="0"/>
          </a:p>
        </p:txBody>
      </p:sp>
    </p:spTree>
    <p:extLst>
      <p:ext uri="{BB962C8B-B14F-4D97-AF65-F5344CB8AC3E}">
        <p14:creationId xmlns:p14="http://schemas.microsoft.com/office/powerpoint/2010/main" val="2506609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0803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9967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8683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a:t>
            </a:r>
            <a:r>
              <a:rPr lang="en-US" baseline="0" dirty="0" smtClean="0"/>
              <a:t> list of common end-of-life symptoms</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24</a:t>
            </a:fld>
            <a:endParaRPr lang="en-US"/>
          </a:p>
        </p:txBody>
      </p:sp>
    </p:spTree>
    <p:extLst>
      <p:ext uri="{BB962C8B-B14F-4D97-AF65-F5344CB8AC3E}">
        <p14:creationId xmlns:p14="http://schemas.microsoft.com/office/powerpoint/2010/main" val="3602794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Clinical practice guidelines</a:t>
            </a:r>
            <a:r>
              <a:rPr lang="en-US" baseline="0" dirty="0" smtClean="0"/>
              <a:t> have been created as algorithmic steps that may be followed in deciding treatment approaches with the attending or hospice physician.  Remember these are only guidelines and the final prescription and treatment plan is decided by the prescribing provider.</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25</a:t>
            </a:fld>
            <a:endParaRPr lang="en-US"/>
          </a:p>
        </p:txBody>
      </p:sp>
    </p:spTree>
    <p:extLst>
      <p:ext uri="{BB962C8B-B14F-4D97-AF65-F5344CB8AC3E}">
        <p14:creationId xmlns:p14="http://schemas.microsoft.com/office/powerpoint/2010/main" val="2959941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26</a:t>
            </a:fld>
            <a:endParaRPr lang="en-US"/>
          </a:p>
        </p:txBody>
      </p:sp>
    </p:spTree>
    <p:extLst>
      <p:ext uri="{BB962C8B-B14F-4D97-AF65-F5344CB8AC3E}">
        <p14:creationId xmlns:p14="http://schemas.microsoft.com/office/powerpoint/2010/main" val="2962076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27</a:t>
            </a:fld>
            <a:endParaRPr lang="en-US"/>
          </a:p>
        </p:txBody>
      </p:sp>
    </p:spTree>
    <p:extLst>
      <p:ext uri="{BB962C8B-B14F-4D97-AF65-F5344CB8AC3E}">
        <p14:creationId xmlns:p14="http://schemas.microsoft.com/office/powerpoint/2010/main" val="3347833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These items should be discussed and worked to resolution at every outcome meeting.  </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28</a:t>
            </a:fld>
            <a:endParaRPr lang="en-US"/>
          </a:p>
        </p:txBody>
      </p:sp>
    </p:spTree>
    <p:extLst>
      <p:ext uri="{BB962C8B-B14F-4D97-AF65-F5344CB8AC3E}">
        <p14:creationId xmlns:p14="http://schemas.microsoft.com/office/powerpoint/2010/main" val="3797716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29</a:t>
            </a:fld>
            <a:endParaRPr lang="en-US"/>
          </a:p>
        </p:txBody>
      </p:sp>
    </p:spTree>
    <p:extLst>
      <p:ext uri="{BB962C8B-B14F-4D97-AF65-F5344CB8AC3E}">
        <p14:creationId xmlns:p14="http://schemas.microsoft.com/office/powerpoint/2010/main" val="2708261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defining patients goals represents one of the most important aspects to providing meaningful outcomes at end-of-life.  Of paramount importance is allowing time and space to actualize those moments in individuals lives that have value, meaning and purpose…that bring happiness to one’s life. </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30</a:t>
            </a:fld>
            <a:endParaRPr lang="en-US"/>
          </a:p>
        </p:txBody>
      </p:sp>
    </p:spTree>
    <p:extLst>
      <p:ext uri="{BB962C8B-B14F-4D97-AF65-F5344CB8AC3E}">
        <p14:creationId xmlns:p14="http://schemas.microsoft.com/office/powerpoint/2010/main" val="118770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Significant gaps exist between what patients want and the care they receive</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4</a:t>
            </a:fld>
            <a:endParaRPr lang="en-US" dirty="0"/>
          </a:p>
        </p:txBody>
      </p:sp>
    </p:spTree>
    <p:extLst>
      <p:ext uri="{BB962C8B-B14F-4D97-AF65-F5344CB8AC3E}">
        <p14:creationId xmlns:p14="http://schemas.microsoft.com/office/powerpoint/2010/main" val="370571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31</a:t>
            </a:fld>
            <a:endParaRPr lang="en-US"/>
          </a:p>
        </p:txBody>
      </p:sp>
    </p:spTree>
    <p:extLst>
      <p:ext uri="{BB962C8B-B14F-4D97-AF65-F5344CB8AC3E}">
        <p14:creationId xmlns:p14="http://schemas.microsoft.com/office/powerpoint/2010/main" val="1218516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Having this understanding can help us better provide care to you, and can help us in controlling your symptoms beyond just prescribing medications.</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32</a:t>
            </a:fld>
            <a:endParaRPr lang="en-US"/>
          </a:p>
        </p:txBody>
      </p:sp>
    </p:spTree>
    <p:extLst>
      <p:ext uri="{BB962C8B-B14F-4D97-AF65-F5344CB8AC3E}">
        <p14:creationId xmlns:p14="http://schemas.microsoft.com/office/powerpoint/2010/main" val="2977745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33</a:t>
            </a:fld>
            <a:endParaRPr lang="en-US"/>
          </a:p>
        </p:txBody>
      </p:sp>
    </p:spTree>
    <p:extLst>
      <p:ext uri="{BB962C8B-B14F-4D97-AF65-F5344CB8AC3E}">
        <p14:creationId xmlns:p14="http://schemas.microsoft.com/office/powerpoint/2010/main" val="325576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34</a:t>
            </a:fld>
            <a:endParaRPr lang="en-US" dirty="0"/>
          </a:p>
        </p:txBody>
      </p:sp>
    </p:spTree>
    <p:extLst>
      <p:ext uri="{BB962C8B-B14F-4D97-AF65-F5344CB8AC3E}">
        <p14:creationId xmlns:p14="http://schemas.microsoft.com/office/powerpoint/2010/main" val="3069742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Our</a:t>
            </a:r>
            <a:r>
              <a:rPr lang="en-US" baseline="0" dirty="0" smtClean="0"/>
              <a:t> v</a:t>
            </a:r>
            <a:r>
              <a:rPr lang="en-US" dirty="0" smtClean="0"/>
              <a:t>ision for patients and families.</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35</a:t>
            </a:fld>
            <a:endParaRPr lang="en-US"/>
          </a:p>
        </p:txBody>
      </p:sp>
    </p:spTree>
    <p:extLst>
      <p:ext uri="{BB962C8B-B14F-4D97-AF65-F5344CB8AC3E}">
        <p14:creationId xmlns:p14="http://schemas.microsoft.com/office/powerpoint/2010/main" val="160831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Studies</a:t>
            </a:r>
            <a:r>
              <a:rPr lang="en-US" baseline="0" dirty="0" smtClean="0"/>
              <a:t> are showing that more people are dying at home, and Medicare is considering site of death as a quality measure for end-of-life care.  Alarming is transitions in care in the last 90 days of life have increased by 50% to an average of 3 moves, and 10% faced a transition in their last 3 days of life.  ICU admission and length of stay are both increasing.  Finally although hospice utilization is increasing, the median LOS is less than 3 weeks </a:t>
            </a:r>
            <a:r>
              <a:rPr lang="en-US" sz="2800" b="1" baseline="0" dirty="0" smtClean="0"/>
              <a:t>and 28 percent of hospice users are enrolled for 3 days or less…</a:t>
            </a:r>
            <a:endParaRPr lang="en-US" sz="2800" b="1" dirty="0"/>
          </a:p>
        </p:txBody>
      </p:sp>
      <p:sp>
        <p:nvSpPr>
          <p:cNvPr id="4" name="Slide Number Placeholder 3"/>
          <p:cNvSpPr>
            <a:spLocks noGrp="1"/>
          </p:cNvSpPr>
          <p:nvPr>
            <p:ph type="sldNum" sz="quarter" idx="10"/>
          </p:nvPr>
        </p:nvSpPr>
        <p:spPr/>
        <p:txBody>
          <a:bodyPr/>
          <a:lstStyle/>
          <a:p>
            <a:fld id="{771C1945-1489-41AE-8A53-F751F1BA7766}" type="slidenum">
              <a:rPr lang="en-US" smtClean="0"/>
              <a:t>5</a:t>
            </a:fld>
            <a:endParaRPr lang="en-US"/>
          </a:p>
        </p:txBody>
      </p:sp>
    </p:spTree>
    <p:extLst>
      <p:ext uri="{BB962C8B-B14F-4D97-AF65-F5344CB8AC3E}">
        <p14:creationId xmlns:p14="http://schemas.microsoft.com/office/powerpoint/2010/main" val="186236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In 1994 a landmark study was published that</a:t>
            </a:r>
            <a:r>
              <a:rPr lang="en-US" baseline="0" dirty="0" smtClean="0"/>
              <a:t> not only looked at how individuals died in the US, but included a project to improve the process: It began with a 2-year observational study (phase 1) followed by a 2-year controlled clinical trial (phase 2)</a:t>
            </a:r>
            <a:endParaRPr lang="en-US" dirty="0" smtClean="0"/>
          </a:p>
          <a:p>
            <a:r>
              <a:rPr lang="en-US" dirty="0" smtClean="0"/>
              <a:t>The</a:t>
            </a:r>
            <a:r>
              <a:rPr lang="en-US" baseline="0" dirty="0" smtClean="0"/>
              <a:t> objectives of the Robert Wood Johnson Supported study that cost $29 million dollars:  To improve end-of-life decision making and reduce the frequency of mechanically supported, painful, and prolonged process of dying</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6</a:t>
            </a:fld>
            <a:endParaRPr lang="en-US" dirty="0"/>
          </a:p>
        </p:txBody>
      </p:sp>
    </p:spTree>
    <p:extLst>
      <p:ext uri="{BB962C8B-B14F-4D97-AF65-F5344CB8AC3E}">
        <p14:creationId xmlns:p14="http://schemas.microsoft.com/office/powerpoint/2010/main" val="378206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PHASE 1: found serious shortcomings</a:t>
            </a:r>
            <a:r>
              <a:rPr lang="en-US" baseline="0" dirty="0" smtClean="0"/>
              <a:t> in communication, frequency of aggressive treatment, and characteristics of death</a:t>
            </a:r>
            <a:endParaRPr lang="en-US" dirty="0" smtClean="0"/>
          </a:p>
          <a:p>
            <a:r>
              <a:rPr lang="en-US" dirty="0" smtClean="0"/>
              <a:t>Study involving 10,000</a:t>
            </a:r>
            <a:r>
              <a:rPr lang="en-US" baseline="0" dirty="0" smtClean="0"/>
              <a:t> patients in 5 teaching hospitals.  </a:t>
            </a:r>
          </a:p>
          <a:p>
            <a:r>
              <a:rPr lang="en-US" baseline="0" dirty="0" smtClean="0"/>
              <a:t>Only 50% of physicians knew when their patients preferred to avoid CPR</a:t>
            </a:r>
          </a:p>
          <a:p>
            <a:r>
              <a:rPr lang="en-US" baseline="0" dirty="0" smtClean="0"/>
              <a:t>50% of DNRs were written within 2 days of death</a:t>
            </a:r>
          </a:p>
          <a:p>
            <a:r>
              <a:rPr lang="en-US" baseline="0" dirty="0" smtClean="0"/>
              <a:t>50% of patients experienced moderate to severe pain</a:t>
            </a:r>
          </a:p>
          <a:p>
            <a:endParaRPr lang="en-US" baseline="0" dirty="0" smtClean="0"/>
          </a:p>
          <a:p>
            <a:r>
              <a:rPr lang="en-US" baseline="0" dirty="0" smtClean="0"/>
              <a:t>PHASE 2:</a:t>
            </a:r>
          </a:p>
          <a:p>
            <a:r>
              <a:rPr lang="en-US" baseline="0" dirty="0" smtClean="0"/>
              <a:t>Intervention group in which physicians received estimates of 6 month survival (over 6 months); estimates of probable severe functional disability at 2 months, and included a specially trained nurse who had multiple contacts with </a:t>
            </a:r>
            <a:r>
              <a:rPr lang="en-US" baseline="0" dirty="0" err="1" smtClean="0"/>
              <a:t>pt</a:t>
            </a:r>
            <a:r>
              <a:rPr lang="en-US" baseline="0" dirty="0" smtClean="0"/>
              <a:t>, physician and hospital staff to elicit preferences to improve outcomes and encourage attention to pain control:</a:t>
            </a:r>
          </a:p>
          <a:p>
            <a:endParaRPr lang="en-US" baseline="0" dirty="0" smtClean="0"/>
          </a:p>
          <a:p>
            <a:r>
              <a:rPr lang="en-US" baseline="0" dirty="0" smtClean="0"/>
              <a:t>No improvement in communication, frequency of aggressive treatment and the characteristics of hospital death.  Despite the trained nurse the phase 2 intervention failed to improve patient care or outcomes, enhancing opportunities for more </a:t>
            </a:r>
            <a:r>
              <a:rPr lang="en-US" baseline="0" dirty="0" err="1" smtClean="0"/>
              <a:t>pt</a:t>
            </a:r>
            <a:r>
              <a:rPr lang="en-US" baseline="0" dirty="0" smtClean="0"/>
              <a:t>-physician communication, although advocated, is likely inadequate to change established practices</a:t>
            </a:r>
          </a:p>
        </p:txBody>
      </p:sp>
      <p:sp>
        <p:nvSpPr>
          <p:cNvPr id="4" name="Slide Number Placeholder 3"/>
          <p:cNvSpPr>
            <a:spLocks noGrp="1"/>
          </p:cNvSpPr>
          <p:nvPr>
            <p:ph type="sldNum" sz="quarter" idx="10"/>
          </p:nvPr>
        </p:nvSpPr>
        <p:spPr/>
        <p:txBody>
          <a:bodyPr/>
          <a:lstStyle/>
          <a:p>
            <a:fld id="{771C1945-1489-41AE-8A53-F751F1BA7766}" type="slidenum">
              <a:rPr lang="en-US" smtClean="0"/>
              <a:t>7</a:t>
            </a:fld>
            <a:endParaRPr lang="en-US" dirty="0"/>
          </a:p>
        </p:txBody>
      </p:sp>
    </p:spTree>
    <p:extLst>
      <p:ext uri="{BB962C8B-B14F-4D97-AF65-F5344CB8AC3E}">
        <p14:creationId xmlns:p14="http://schemas.microsoft.com/office/powerpoint/2010/main" val="607351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is not</a:t>
            </a:r>
            <a:r>
              <a:rPr lang="en-US" baseline="0" dirty="0" smtClean="0"/>
              <a:t> the model of quality end-of-life care.  Patients deserve to be shown alternative models of care, but the alternative model must be able to demonstrate – through accountable, measurable outcomes- the benefit to the patient.  Gaps between what patients want and the care they receive need to be addressed, and the answer comes from the most obvious source… the patient</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8</a:t>
            </a:fld>
            <a:endParaRPr lang="en-US" dirty="0"/>
          </a:p>
        </p:txBody>
      </p:sp>
    </p:spTree>
    <p:extLst>
      <p:ext uri="{BB962C8B-B14F-4D97-AF65-F5344CB8AC3E}">
        <p14:creationId xmlns:p14="http://schemas.microsoft.com/office/powerpoint/2010/main" val="2693867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Of course, saying to</a:t>
            </a:r>
            <a:r>
              <a:rPr lang="en-US" baseline="0" dirty="0" smtClean="0"/>
              <a:t> ask and listen to the patient seems obvious.  </a:t>
            </a:r>
            <a:r>
              <a:rPr lang="en-US" dirty="0" smtClean="0"/>
              <a:t>Who believes this isn’t already happening?  Most</a:t>
            </a:r>
            <a:r>
              <a:rPr lang="en-US" baseline="0" dirty="0" smtClean="0"/>
              <a:t> people believe the care that is being provided is done with full communication with the patient, with a shared understanding of the treatment plan and the risks and benefits of each option…what is actually happening is quite different.  Considerable evidence suggests that patients commonly have misunderstandings about their prognosis, for instance:  only 1 in 5 patients with advanced metastatic carcinoma who are receiving chemotherapy are fully aware that their treatment is only palliative, not curative.</a:t>
            </a:r>
          </a:p>
          <a:p>
            <a:r>
              <a:rPr lang="en-US" sz="1200" b="0" i="0" kern="1200" dirty="0" smtClean="0">
                <a:solidFill>
                  <a:schemeClr val="tx1"/>
                </a:solidFill>
                <a:effectLst/>
                <a:latin typeface="+mn-lt"/>
                <a:ea typeface="+mn-ea"/>
                <a:cs typeface="+mn-cs"/>
              </a:rPr>
              <a:t>Weeks JC, et al. Patients’ expectations about effects of chemotherapy for advanced cancer. N </a:t>
            </a:r>
            <a:r>
              <a:rPr lang="en-US" sz="1200" b="0" i="0" kern="1200" dirty="0" err="1" smtClean="0">
                <a:solidFill>
                  <a:schemeClr val="tx1"/>
                </a:solidFill>
                <a:effectLst/>
                <a:latin typeface="+mn-lt"/>
                <a:ea typeface="+mn-ea"/>
                <a:cs typeface="+mn-cs"/>
              </a:rPr>
              <a:t>Engl</a:t>
            </a:r>
            <a:r>
              <a:rPr lang="en-US" sz="1200" b="0" i="0" kern="1200" dirty="0" smtClean="0">
                <a:solidFill>
                  <a:schemeClr val="tx1"/>
                </a:solidFill>
                <a:effectLst/>
                <a:latin typeface="+mn-lt"/>
                <a:ea typeface="+mn-ea"/>
                <a:cs typeface="+mn-cs"/>
              </a:rPr>
              <a:t> J Med 2012; 367: 1616–25</a:t>
            </a:r>
            <a:endParaRPr lang="en-US" dirty="0"/>
          </a:p>
        </p:txBody>
      </p:sp>
      <p:sp>
        <p:nvSpPr>
          <p:cNvPr id="4" name="Slide Number Placeholder 3"/>
          <p:cNvSpPr>
            <a:spLocks noGrp="1"/>
          </p:cNvSpPr>
          <p:nvPr>
            <p:ph type="sldNum" sz="quarter" idx="10"/>
          </p:nvPr>
        </p:nvSpPr>
        <p:spPr/>
        <p:txBody>
          <a:bodyPr/>
          <a:lstStyle/>
          <a:p>
            <a:fld id="{771C1945-1489-41AE-8A53-F751F1BA7766}" type="slidenum">
              <a:rPr lang="en-US" smtClean="0"/>
              <a:t>9</a:t>
            </a:fld>
            <a:endParaRPr lang="en-US" dirty="0"/>
          </a:p>
        </p:txBody>
      </p:sp>
    </p:spTree>
    <p:extLst>
      <p:ext uri="{BB962C8B-B14F-4D97-AF65-F5344CB8AC3E}">
        <p14:creationId xmlns:p14="http://schemas.microsoft.com/office/powerpoint/2010/main" val="61667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picture</a:t>
            </a:r>
            <a:r>
              <a:rPr lang="en-US" baseline="0" dirty="0" smtClean="0"/>
              <a:t> of quality end-of-life care can look better.  Challenges do exist, including, what outcomes are important for a patient to succeed?  </a:t>
            </a:r>
          </a:p>
        </p:txBody>
      </p:sp>
      <p:sp>
        <p:nvSpPr>
          <p:cNvPr id="4" name="Slide Number Placeholder 3"/>
          <p:cNvSpPr>
            <a:spLocks noGrp="1"/>
          </p:cNvSpPr>
          <p:nvPr>
            <p:ph type="sldNum" sz="quarter" idx="10"/>
          </p:nvPr>
        </p:nvSpPr>
        <p:spPr/>
        <p:txBody>
          <a:bodyPr/>
          <a:lstStyle/>
          <a:p>
            <a:fld id="{771C1945-1489-41AE-8A53-F751F1BA7766}" type="slidenum">
              <a:rPr lang="en-US" smtClean="0"/>
              <a:t>10</a:t>
            </a:fld>
            <a:endParaRPr lang="en-US"/>
          </a:p>
        </p:txBody>
      </p:sp>
    </p:spTree>
    <p:extLst>
      <p:ext uri="{BB962C8B-B14F-4D97-AF65-F5344CB8AC3E}">
        <p14:creationId xmlns:p14="http://schemas.microsoft.com/office/powerpoint/2010/main" val="66569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ctr">
            <a:normAutofit/>
          </a:bodyPr>
          <a:lstStyle>
            <a:lvl1pPr algn="ctr">
              <a:defRPr sz="33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26725"/>
            <a:ext cx="10515600" cy="772594"/>
          </a:xfrm>
        </p:spPr>
        <p:txBody>
          <a:bodyPr>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838200" y="1876926"/>
            <a:ext cx="10515600" cy="4300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26725"/>
            <a:ext cx="10515600" cy="772594"/>
          </a:xfrm>
        </p:spPr>
        <p:txBody>
          <a:bodyPr>
            <a:normAutofit/>
          </a:bodyPr>
          <a:lstStyle>
            <a:lvl1pPr>
              <a:defRPr sz="2400"/>
            </a:lvl1pPr>
          </a:lstStyle>
          <a:p>
            <a:r>
              <a:rPr lang="en-US" smtClean="0"/>
              <a:t>Click to edit Master title style</a:t>
            </a:r>
            <a:endParaRPr lang="en-US"/>
          </a:p>
        </p:txBody>
      </p:sp>
      <p:sp>
        <p:nvSpPr>
          <p:cNvPr id="3" name="Content Placeholder 2"/>
          <p:cNvSpPr>
            <a:spLocks noGrp="1"/>
          </p:cNvSpPr>
          <p:nvPr>
            <p:ph sz="half" idx="1"/>
          </p:nvPr>
        </p:nvSpPr>
        <p:spPr>
          <a:xfrm>
            <a:off x="838200" y="1876926"/>
            <a:ext cx="5181600" cy="4300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76926"/>
            <a:ext cx="5181600" cy="4300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17688"/>
            <a:ext cx="10515600" cy="770021"/>
          </a:xfrm>
        </p:spPr>
        <p:txBody>
          <a:bodyPr>
            <a:normAutofit/>
          </a:bodyPr>
          <a:lstStyle>
            <a:lvl1pPr>
              <a:defRPr sz="2400"/>
            </a:lvl1pPr>
          </a:lstStyle>
          <a:p>
            <a:r>
              <a:rPr lang="en-US" smtClean="0"/>
              <a:t>Click to edit Master title style</a:t>
            </a:r>
            <a:endParaRPr lang="en-US"/>
          </a:p>
        </p:txBody>
      </p:sp>
      <p:sp>
        <p:nvSpPr>
          <p:cNvPr id="4" name="Content Placeholder 3"/>
          <p:cNvSpPr>
            <a:spLocks noGrp="1"/>
          </p:cNvSpPr>
          <p:nvPr>
            <p:ph sz="half" idx="2"/>
          </p:nvPr>
        </p:nvSpPr>
        <p:spPr>
          <a:xfrm>
            <a:off x="839789" y="1857676"/>
            <a:ext cx="5157787" cy="433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72201" y="1857676"/>
            <a:ext cx="5183188" cy="433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72152"/>
            <a:ext cx="3932237" cy="806116"/>
          </a:xfrm>
        </p:spPr>
        <p:txBody>
          <a:bodyPr anchor="b">
            <a:normAutofit/>
          </a:bodyPr>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5183188" y="972152"/>
            <a:ext cx="6172200" cy="50802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1982805"/>
            <a:ext cx="3932237" cy="406964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and 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2310" y="1293799"/>
            <a:ext cx="6679325" cy="2871392"/>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FullMeasure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9922" y="2656573"/>
            <a:ext cx="6697460" cy="1093088"/>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ssus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6483" y="1444107"/>
            <a:ext cx="6585900" cy="2925054"/>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58838"/>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2363788"/>
            <a:ext cx="10515600" cy="38131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838201" y="6356352"/>
            <a:ext cx="3512419"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524"/>
            <a:ext cx="12192000" cy="680973"/>
          </a:xfrm>
          <a:prstGeom prst="rect">
            <a:avLst/>
          </a:prstGeom>
        </p:spPr>
      </p:pic>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545151" y="6226248"/>
            <a:ext cx="536511" cy="605116"/>
          </a:xfrm>
          <a:prstGeom prst="rect">
            <a:avLst/>
          </a:prstGeom>
        </p:spPr>
      </p:pic>
    </p:spTree>
    <p:extLst>
      <p:ext uri="{BB962C8B-B14F-4D97-AF65-F5344CB8AC3E}">
        <p14:creationId xmlns:p14="http://schemas.microsoft.com/office/powerpoint/2010/main" val="6926732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01FDFB7-39CC-5E42-BAA3-BF1EDE3D2B39}" type="datetimeFigureOut">
              <a:rPr lang="en-US" smtClean="0"/>
              <a:t>11/10/17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BD67D5-51AF-B743-9B7A-54B836B079EE}" type="slidenum">
              <a:rPr lang="en-US" smtClean="0"/>
              <a:t>‹#›</a:t>
            </a:fld>
            <a:endParaRPr lang="en-US"/>
          </a:p>
        </p:txBody>
      </p:sp>
    </p:spTree>
    <p:extLst>
      <p:ext uri="{BB962C8B-B14F-4D97-AF65-F5344CB8AC3E}">
        <p14:creationId xmlns:p14="http://schemas.microsoft.com/office/powerpoint/2010/main" val="24982369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345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172" y="1100944"/>
            <a:ext cx="7082269" cy="5175504"/>
          </a:xfrm>
          <a:prstGeom prst="rect">
            <a:avLst/>
          </a:prstGeom>
        </p:spPr>
      </p:pic>
    </p:spTree>
    <p:extLst>
      <p:ext uri="{BB962C8B-B14F-4D97-AF65-F5344CB8AC3E}">
        <p14:creationId xmlns:p14="http://schemas.microsoft.com/office/powerpoint/2010/main" val="2830964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FC2E8D-F56B-42C2-ACC1-1B1D8D7E9B2F}"/>
              </a:ext>
            </a:extLst>
          </p:cNvPr>
          <p:cNvSpPr>
            <a:spLocks noGrp="1"/>
          </p:cNvSpPr>
          <p:nvPr>
            <p:ph type="title"/>
          </p:nvPr>
        </p:nvSpPr>
        <p:spPr/>
        <p:txBody>
          <a:bodyPr>
            <a:normAutofit/>
          </a:bodyPr>
          <a:lstStyle/>
          <a:p>
            <a:r>
              <a:rPr lang="en-US" sz="3200" dirty="0"/>
              <a:t>Developing a better way…</a:t>
            </a:r>
          </a:p>
        </p:txBody>
      </p:sp>
      <p:sp>
        <p:nvSpPr>
          <p:cNvPr id="3" name="Content Placeholder 2">
            <a:extLst>
              <a:ext uri="{FF2B5EF4-FFF2-40B4-BE49-F238E27FC236}">
                <a16:creationId xmlns:a16="http://schemas.microsoft.com/office/drawing/2014/main" xmlns="" id="{AD58160A-BD19-4882-9010-F1786885817F}"/>
              </a:ext>
            </a:extLst>
          </p:cNvPr>
          <p:cNvSpPr>
            <a:spLocks noGrp="1"/>
          </p:cNvSpPr>
          <p:nvPr>
            <p:ph idx="1"/>
          </p:nvPr>
        </p:nvSpPr>
        <p:spPr/>
        <p:txBody>
          <a:bodyPr>
            <a:noAutofit/>
          </a:bodyPr>
          <a:lstStyle/>
          <a:p>
            <a:pPr marL="0" indent="0">
              <a:buNone/>
            </a:pPr>
            <a:r>
              <a:rPr lang="en-US" sz="2400" dirty="0" smtClean="0"/>
              <a:t>One </a:t>
            </a:r>
            <a:r>
              <a:rPr lang="en-US" sz="2400" dirty="0"/>
              <a:t>focus:</a:t>
            </a:r>
          </a:p>
          <a:p>
            <a:r>
              <a:rPr lang="en-US" sz="2400" dirty="0"/>
              <a:t>emphasize health needs, safety, function, and well-being </a:t>
            </a:r>
          </a:p>
          <a:p>
            <a:pPr marL="0" indent="0" algn="ctr">
              <a:buNone/>
            </a:pPr>
            <a:endParaRPr lang="en-US" sz="2400" dirty="0"/>
          </a:p>
          <a:p>
            <a:pPr marL="0" indent="0" algn="ctr">
              <a:buNone/>
            </a:pPr>
            <a:r>
              <a:rPr lang="en-US" sz="2400" b="1" dirty="0" err="1">
                <a:solidFill>
                  <a:schemeClr val="accent2"/>
                </a:solidFill>
              </a:rPr>
              <a:t>Compassus</a:t>
            </a:r>
            <a:r>
              <a:rPr lang="en-US" sz="2400" b="1" dirty="0">
                <a:solidFill>
                  <a:schemeClr val="accent2"/>
                </a:solidFill>
              </a:rPr>
              <a:t> Quality Model</a:t>
            </a:r>
          </a:p>
        </p:txBody>
      </p:sp>
      <p:pic>
        <p:nvPicPr>
          <p:cNvPr id="6" name="Picture 5">
            <a:extLst>
              <a:ext uri="{FF2B5EF4-FFF2-40B4-BE49-F238E27FC236}">
                <a16:creationId xmlns:a16="http://schemas.microsoft.com/office/drawing/2014/main" xmlns="" id="{9F1BF0EE-9CB2-44F9-8D49-E0A3258382C7}"/>
              </a:ext>
            </a:extLst>
          </p:cNvPr>
          <p:cNvPicPr/>
          <p:nvPr/>
        </p:nvPicPr>
        <p:blipFill>
          <a:blip r:embed="rId3">
            <a:extLst>
              <a:ext uri="{28A0092B-C50C-407E-A947-70E740481C1C}">
                <a14:useLocalDpi xmlns:a14="http://schemas.microsoft.com/office/drawing/2010/main" val="0"/>
              </a:ext>
            </a:extLst>
          </a:blip>
          <a:stretch>
            <a:fillRect/>
          </a:stretch>
        </p:blipFill>
        <p:spPr>
          <a:xfrm>
            <a:off x="4759569" y="3716593"/>
            <a:ext cx="2672862" cy="2302006"/>
          </a:xfrm>
          <a:prstGeom prst="rect">
            <a:avLst/>
          </a:prstGeom>
        </p:spPr>
      </p:pic>
    </p:spTree>
    <p:extLst>
      <p:ext uri="{BB962C8B-B14F-4D97-AF65-F5344CB8AC3E}">
        <p14:creationId xmlns:p14="http://schemas.microsoft.com/office/powerpoint/2010/main" val="173042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59DFCD7-F08B-4E20-AC51-0694785B79A7}"/>
              </a:ext>
            </a:extLst>
          </p:cNvPr>
          <p:cNvSpPr txBox="1"/>
          <p:nvPr/>
        </p:nvSpPr>
        <p:spPr>
          <a:xfrm>
            <a:off x="4696409" y="2911151"/>
            <a:ext cx="2453951" cy="369332"/>
          </a:xfrm>
          <a:prstGeom prst="rect">
            <a:avLst/>
          </a:prstGeom>
          <a:noFill/>
        </p:spPr>
        <p:txBody>
          <a:bodyPr wrap="square" rtlCol="0">
            <a:spAutoFit/>
          </a:bodyPr>
          <a:lstStyle/>
          <a:p>
            <a:endParaRPr lang="en-US" dirty="0"/>
          </a:p>
        </p:txBody>
      </p:sp>
      <p:pic>
        <p:nvPicPr>
          <p:cNvPr id="1026" name="Picture 2" descr="Image result for stanford letter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686" y="1141053"/>
            <a:ext cx="6670528" cy="500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770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a:t>Stanford Letter </a:t>
            </a:r>
            <a:r>
              <a:rPr lang="en-US" sz="3200" smtClean="0"/>
              <a:t>Project</a:t>
            </a:r>
            <a:endParaRPr lang="en-US" sz="3200"/>
          </a:p>
        </p:txBody>
      </p:sp>
      <p:sp>
        <p:nvSpPr>
          <p:cNvPr id="8" name="Content Placeholder 7"/>
          <p:cNvSpPr>
            <a:spLocks noGrp="1"/>
          </p:cNvSpPr>
          <p:nvPr>
            <p:ph idx="1"/>
          </p:nvPr>
        </p:nvSpPr>
        <p:spPr>
          <a:xfrm>
            <a:off x="838200" y="1876926"/>
            <a:ext cx="5845935" cy="4300037"/>
          </a:xfrm>
        </p:spPr>
        <p:txBody>
          <a:bodyPr>
            <a:normAutofit/>
          </a:bodyPr>
          <a:lstStyle/>
          <a:p>
            <a:pPr marL="0" indent="0">
              <a:lnSpc>
                <a:spcPct val="100000"/>
              </a:lnSpc>
              <a:buNone/>
            </a:pPr>
            <a:r>
              <a:rPr lang="en-US" sz="2400" dirty="0" smtClean="0"/>
              <a:t>What </a:t>
            </a:r>
            <a:r>
              <a:rPr lang="en-US" sz="2400" dirty="0"/>
              <a:t>Matters Most to Me… </a:t>
            </a:r>
            <a:br>
              <a:rPr lang="en-US" sz="2400" dirty="0"/>
            </a:br>
            <a:r>
              <a:rPr lang="en-US" sz="2400" dirty="0" smtClean="0"/>
              <a:t/>
            </a:r>
            <a:br>
              <a:rPr lang="en-US" sz="2400" dirty="0" smtClean="0"/>
            </a:br>
            <a:r>
              <a:rPr lang="en-US" sz="2400" dirty="0" smtClean="0"/>
              <a:t>(</a:t>
            </a:r>
            <a:r>
              <a:rPr lang="en-US" sz="2400" dirty="0"/>
              <a:t>examples: being at home, going to church, playing with my grandchildren</a:t>
            </a:r>
            <a:r>
              <a:rPr lang="en-US" sz="2400" dirty="0" smtClean="0"/>
              <a:t>).</a:t>
            </a:r>
            <a:endParaRPr lang="en-US" sz="2400" dirty="0"/>
          </a:p>
        </p:txBody>
      </p:sp>
      <p:sp>
        <p:nvSpPr>
          <p:cNvPr id="3" name="TextBox 2">
            <a:extLst>
              <a:ext uri="{FF2B5EF4-FFF2-40B4-BE49-F238E27FC236}">
                <a16:creationId xmlns:a16="http://schemas.microsoft.com/office/drawing/2014/main" xmlns="" id="{E59DFCD7-F08B-4E20-AC51-0694785B79A7}"/>
              </a:ext>
            </a:extLst>
          </p:cNvPr>
          <p:cNvSpPr txBox="1"/>
          <p:nvPr/>
        </p:nvSpPr>
        <p:spPr>
          <a:xfrm>
            <a:off x="4696409" y="2911151"/>
            <a:ext cx="2453951"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3">
            <a:duotone>
              <a:prstClr val="black"/>
              <a:schemeClr val="accent2">
                <a:tint val="45000"/>
                <a:satMod val="400000"/>
              </a:schemeClr>
            </a:duotone>
          </a:blip>
          <a:stretch>
            <a:fillRect/>
          </a:stretch>
        </p:blipFill>
        <p:spPr>
          <a:xfrm rot="1500000">
            <a:off x="7238372" y="2104364"/>
            <a:ext cx="2713520" cy="3593592"/>
          </a:xfrm>
          <a:prstGeom prst="rect">
            <a:avLst/>
          </a:prstGeom>
          <a:pattFill prst="pct60">
            <a:fgClr>
              <a:srgbClr val="FFFF00"/>
            </a:fgClr>
            <a:bgClr>
              <a:schemeClr val="bg1"/>
            </a:bgClr>
          </a:pattFill>
          <a:scene3d>
            <a:camera prst="perspectiveHeroicExtremeLeftFacing"/>
            <a:lightRig rig="threePt" dir="t"/>
          </a:scene3d>
          <a:sp3d extrusionH="88900">
            <a:bevelT w="38100"/>
            <a:bevelB w="19050" h="63500"/>
          </a:sp3d>
        </p:spPr>
      </p:pic>
    </p:spTree>
    <p:extLst>
      <p:ext uri="{BB962C8B-B14F-4D97-AF65-F5344CB8AC3E}">
        <p14:creationId xmlns:p14="http://schemas.microsoft.com/office/powerpoint/2010/main" val="22795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holding elderly persons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426" y="1181567"/>
            <a:ext cx="7670527" cy="50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59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xmlns="" id="{D027F91C-3FCB-4374-999E-2425EC3B6372}"/>
              </a:ext>
            </a:extLst>
          </p:cNvPr>
          <p:cNvSpPr>
            <a:spLocks noGrp="1"/>
          </p:cNvSpPr>
          <p:nvPr>
            <p:ph idx="1"/>
          </p:nvPr>
        </p:nvSpPr>
        <p:spPr/>
        <p:txBody>
          <a:bodyPr anchor="ctr">
            <a:noAutofit/>
          </a:bodyPr>
          <a:lstStyle/>
          <a:p>
            <a:pPr marL="0" indent="0" algn="ctr" eaLnBrk="0" hangingPunct="0">
              <a:lnSpc>
                <a:spcPct val="100000"/>
              </a:lnSpc>
              <a:buNone/>
            </a:pPr>
            <a:r>
              <a:rPr lang="en-US" sz="2800" dirty="0"/>
              <a:t>Compassus is leading the transformation of healthcare delivery:  continuously and measurably improving the quality of person-centered, physician-driven, team-based care</a:t>
            </a:r>
            <a:r>
              <a:rPr lang="en-US" sz="2800" dirty="0" smtClean="0"/>
              <a:t>.</a:t>
            </a:r>
          </a:p>
          <a:p>
            <a:pPr marL="0" indent="0" algn="ctr" eaLnBrk="0" hangingPunct="0">
              <a:lnSpc>
                <a:spcPct val="100000"/>
              </a:lnSpc>
              <a:buNone/>
            </a:pPr>
            <a:r>
              <a:rPr lang="en-US" sz="2800" dirty="0" smtClean="0"/>
              <a:t>  </a:t>
            </a:r>
            <a:endParaRPr lang="en-US" sz="2800" dirty="0"/>
          </a:p>
        </p:txBody>
      </p:sp>
    </p:spTree>
    <p:extLst>
      <p:ext uri="{BB962C8B-B14F-4D97-AF65-F5344CB8AC3E}">
        <p14:creationId xmlns:p14="http://schemas.microsoft.com/office/powerpoint/2010/main" val="52244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Symptom </a:t>
            </a:r>
            <a:r>
              <a:rPr lang="en-US" sz="3200" dirty="0" smtClean="0"/>
              <a:t>Management</a:t>
            </a:r>
            <a:endParaRPr lang="en-US" sz="3200" dirty="0"/>
          </a:p>
        </p:txBody>
      </p:sp>
      <p:sp>
        <p:nvSpPr>
          <p:cNvPr id="2" name="Content Placeholder 1"/>
          <p:cNvSpPr>
            <a:spLocks noGrp="1"/>
          </p:cNvSpPr>
          <p:nvPr>
            <p:ph idx="1"/>
          </p:nvPr>
        </p:nvSpPr>
        <p:spPr/>
        <p:txBody>
          <a:bodyPr>
            <a:noAutofit/>
          </a:bodyPr>
          <a:lstStyle/>
          <a:p>
            <a:pPr>
              <a:lnSpc>
                <a:spcPct val="100000"/>
              </a:lnSpc>
            </a:pPr>
            <a:r>
              <a:rPr lang="en-US" sz="2400" dirty="0" smtClean="0"/>
              <a:t>Communicate individual healthcare goal</a:t>
            </a:r>
          </a:p>
          <a:p>
            <a:pPr>
              <a:lnSpc>
                <a:spcPct val="100000"/>
              </a:lnSpc>
            </a:pPr>
            <a:r>
              <a:rPr lang="en-US" sz="2400" dirty="0" smtClean="0"/>
              <a:t>Expert </a:t>
            </a:r>
            <a:r>
              <a:rPr lang="en-US" sz="2400" dirty="0"/>
              <a:t>symptom control</a:t>
            </a:r>
          </a:p>
          <a:p>
            <a:pPr>
              <a:lnSpc>
                <a:spcPct val="100000"/>
              </a:lnSpc>
            </a:pPr>
            <a:r>
              <a:rPr lang="en-US" sz="2400" dirty="0"/>
              <a:t>Access to necessary medications</a:t>
            </a:r>
          </a:p>
          <a:p>
            <a:pPr>
              <a:lnSpc>
                <a:spcPct val="100000"/>
              </a:lnSpc>
            </a:pPr>
            <a:r>
              <a:rPr lang="en-US" sz="2400" dirty="0"/>
              <a:t>Reconciled medication list</a:t>
            </a:r>
          </a:p>
          <a:p>
            <a:pPr>
              <a:lnSpc>
                <a:spcPct val="100000"/>
              </a:lnSpc>
            </a:pPr>
            <a:r>
              <a:rPr lang="en-US" sz="2400" dirty="0"/>
              <a:t>Follow medication and treatment regimen</a:t>
            </a:r>
          </a:p>
          <a:p>
            <a:pPr>
              <a:lnSpc>
                <a:spcPct val="100000"/>
              </a:lnSpc>
            </a:pPr>
            <a:r>
              <a:rPr lang="en-US" sz="2400" dirty="0"/>
              <a:t>Have an understanding of what to expect</a:t>
            </a:r>
          </a:p>
          <a:p>
            <a:pPr>
              <a:lnSpc>
                <a:spcPct val="100000"/>
              </a:lnSpc>
            </a:pPr>
            <a:r>
              <a:rPr lang="en-US" sz="2400" dirty="0" smtClean="0"/>
              <a:t>An ability to </a:t>
            </a:r>
            <a:r>
              <a:rPr lang="en-US" sz="2400" dirty="0"/>
              <a:t>manage problems that arise</a:t>
            </a:r>
          </a:p>
          <a:p>
            <a:pPr>
              <a:lnSpc>
                <a:spcPct val="100000"/>
              </a:lnSpc>
            </a:pPr>
            <a:r>
              <a:rPr lang="en-US" sz="2400" dirty="0"/>
              <a:t>Reliable continuity of care</a:t>
            </a:r>
          </a:p>
        </p:txBody>
      </p:sp>
    </p:spTree>
    <p:extLst>
      <p:ext uri="{BB962C8B-B14F-4D97-AF65-F5344CB8AC3E}">
        <p14:creationId xmlns:p14="http://schemas.microsoft.com/office/powerpoint/2010/main" val="1803627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Using Checklists</a:t>
            </a:r>
          </a:p>
        </p:txBody>
      </p:sp>
      <p:sp>
        <p:nvSpPr>
          <p:cNvPr id="2" name="Content Placeholder 1"/>
          <p:cNvSpPr>
            <a:spLocks noGrp="1"/>
          </p:cNvSpPr>
          <p:nvPr>
            <p:ph idx="1"/>
          </p:nvPr>
        </p:nvSpPr>
        <p:spPr/>
        <p:txBody>
          <a:bodyPr>
            <a:noAutofit/>
          </a:bodyPr>
          <a:lstStyle/>
          <a:p>
            <a:pPr marL="0" indent="0">
              <a:lnSpc>
                <a:spcPct val="100000"/>
              </a:lnSpc>
              <a:buNone/>
            </a:pPr>
            <a:r>
              <a:rPr lang="en-US" sz="2400" dirty="0"/>
              <a:t>If a pill existed that could cut intraoperative death rates by 47 percent and reduce operative morbidity by 36 percent…Would a surgeon prescribe?</a:t>
            </a:r>
          </a:p>
          <a:p>
            <a:pPr marL="0" indent="0">
              <a:lnSpc>
                <a:spcPct val="100000"/>
              </a:lnSpc>
              <a:buNone/>
            </a:pPr>
            <a:r>
              <a:rPr lang="en-US" sz="2400" dirty="0"/>
              <a:t> </a:t>
            </a:r>
          </a:p>
        </p:txBody>
      </p:sp>
      <p:pic>
        <p:nvPicPr>
          <p:cNvPr id="7170" name="Picture 2" descr="71CwWiCJhuL-319x479.jpg (319×479)">
            <a:extLst>
              <a:ext uri="{FF2B5EF4-FFF2-40B4-BE49-F238E27FC236}">
                <a16:creationId xmlns:a16="http://schemas.microsoft.com/office/drawing/2014/main" xmlns="" id="{C12473E9-4791-4EDA-B6C8-720FFA874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824" y="3096303"/>
            <a:ext cx="2114855" cy="317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69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latin typeface="+mn-lt"/>
              </a:rPr>
              <a:t>Oslerian Quote</a:t>
            </a:r>
            <a:endParaRPr lang="en-US" dirty="0">
              <a:latin typeface="+mn-lt"/>
            </a:endParaRPr>
          </a:p>
        </p:txBody>
      </p:sp>
      <p:sp>
        <p:nvSpPr>
          <p:cNvPr id="2" name="Content Placeholder 1"/>
          <p:cNvSpPr>
            <a:spLocks noGrp="1"/>
          </p:cNvSpPr>
          <p:nvPr>
            <p:ph idx="1"/>
          </p:nvPr>
        </p:nvSpPr>
        <p:spPr/>
        <p:txBody>
          <a:bodyPr>
            <a:noAutofit/>
          </a:bodyPr>
          <a:lstStyle/>
          <a:p>
            <a:pPr marL="0" indent="0" algn="ctr">
              <a:buNone/>
            </a:pPr>
            <a:r>
              <a:rPr lang="en-US" sz="3200" dirty="0"/>
              <a:t>“Without method, only the most brilliant can succeed.”</a:t>
            </a:r>
          </a:p>
          <a:p>
            <a:pPr marL="0" indent="0" algn="ctr">
              <a:buNone/>
            </a:pPr>
            <a:endParaRPr lang="en-US" dirty="0"/>
          </a:p>
        </p:txBody>
      </p:sp>
      <p:pic>
        <p:nvPicPr>
          <p:cNvPr id="1026" name="Picture 2" descr="Image result for Sir william Os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26" y="3124899"/>
            <a:ext cx="2162175" cy="294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37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Checklists Work</a:t>
            </a:r>
            <a:endParaRPr lang="en-US" dirty="0"/>
          </a:p>
        </p:txBody>
      </p:sp>
      <p:sp>
        <p:nvSpPr>
          <p:cNvPr id="2" name="Content Placeholder 1"/>
          <p:cNvSpPr>
            <a:spLocks noGrp="1"/>
          </p:cNvSpPr>
          <p:nvPr>
            <p:ph idx="1"/>
          </p:nvPr>
        </p:nvSpPr>
        <p:spPr/>
        <p:txBody>
          <a:bodyPr>
            <a:noAutofit/>
          </a:bodyPr>
          <a:lstStyle/>
          <a:p>
            <a:pPr marL="0" indent="0">
              <a:buNone/>
            </a:pPr>
            <a:r>
              <a:rPr lang="en-US" sz="3200" dirty="0"/>
              <a:t>Symptom Management Tool</a:t>
            </a:r>
          </a:p>
          <a:p>
            <a:pPr marL="0" indent="0">
              <a:buNone/>
            </a:pPr>
            <a:endParaRPr lang="en-US" sz="2400" dirty="0"/>
          </a:p>
          <a:p>
            <a:pPr marL="0" indent="0">
              <a:lnSpc>
                <a:spcPct val="100000"/>
              </a:lnSpc>
              <a:buNone/>
            </a:pPr>
            <a:r>
              <a:rPr lang="en-US" sz="2400" dirty="0" smtClean="0"/>
              <a:t>4 Steps to complete </a:t>
            </a:r>
          </a:p>
          <a:p>
            <a:pPr marL="0" indent="0">
              <a:lnSpc>
                <a:spcPct val="100000"/>
              </a:lnSpc>
              <a:buNone/>
            </a:pPr>
            <a:endParaRPr lang="en-US" sz="2400" dirty="0"/>
          </a:p>
          <a:p>
            <a:pPr marL="0" indent="0">
              <a:lnSpc>
                <a:spcPct val="100000"/>
              </a:lnSpc>
              <a:buNone/>
            </a:pPr>
            <a:r>
              <a:rPr lang="en-US" sz="2400" dirty="0" smtClean="0"/>
              <a:t>…and it starts by asking patients about their values and priorities in receiving healthcare</a:t>
            </a:r>
            <a:endParaRPr lang="en-US" sz="2400" dirty="0"/>
          </a:p>
        </p:txBody>
      </p:sp>
    </p:spTree>
    <p:extLst>
      <p:ext uri="{BB962C8B-B14F-4D97-AF65-F5344CB8AC3E}">
        <p14:creationId xmlns:p14="http://schemas.microsoft.com/office/powerpoint/2010/main" val="42984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chor="ctr">
            <a:normAutofit/>
          </a:bodyPr>
          <a:lstStyle/>
          <a:p>
            <a:pPr marL="0" indent="0" algn="ctr">
              <a:lnSpc>
                <a:spcPct val="100000"/>
              </a:lnSpc>
              <a:buNone/>
            </a:pPr>
            <a:r>
              <a:rPr lang="en-US" sz="2800" dirty="0">
                <a:latin typeface="+mj-lt"/>
              </a:rPr>
              <a:t>Profoundly advancing the well-being and </a:t>
            </a:r>
            <a:r>
              <a:rPr lang="en-US" sz="2800" dirty="0" smtClean="0">
                <a:latin typeface="+mj-lt"/>
              </a:rPr>
              <a:t>honoring</a:t>
            </a:r>
            <a:br>
              <a:rPr lang="en-US" sz="2800" dirty="0" smtClean="0">
                <a:latin typeface="+mj-lt"/>
              </a:rPr>
            </a:br>
            <a:r>
              <a:rPr lang="en-US" sz="2800" dirty="0" smtClean="0">
                <a:latin typeface="+mj-lt"/>
              </a:rPr>
              <a:t>the </a:t>
            </a:r>
            <a:r>
              <a:rPr lang="en-US" sz="2800" dirty="0">
                <a:latin typeface="+mj-lt"/>
              </a:rPr>
              <a:t>dignity of those we serve, helping make the </a:t>
            </a:r>
            <a:r>
              <a:rPr lang="en-US" sz="2800" dirty="0" smtClean="0">
                <a:latin typeface="+mj-lt"/>
              </a:rPr>
              <a:t>world</a:t>
            </a:r>
            <a:br>
              <a:rPr lang="en-US" sz="2800" dirty="0" smtClean="0">
                <a:latin typeface="+mj-lt"/>
              </a:rPr>
            </a:br>
            <a:r>
              <a:rPr lang="en-US" sz="2800" dirty="0" smtClean="0">
                <a:latin typeface="+mj-lt"/>
              </a:rPr>
              <a:t>a </a:t>
            </a:r>
            <a:r>
              <a:rPr lang="en-US" sz="2800" dirty="0">
                <a:latin typeface="+mj-lt"/>
              </a:rPr>
              <a:t>better place one family at a time</a:t>
            </a:r>
          </a:p>
          <a:p>
            <a:pPr marL="0" indent="0" algn="ctr">
              <a:lnSpc>
                <a:spcPct val="100000"/>
              </a:lnSpc>
              <a:buNone/>
            </a:pPr>
            <a:endParaRPr lang="en-US" sz="2800" dirty="0">
              <a:latin typeface="+mj-lt"/>
            </a:endParaRPr>
          </a:p>
        </p:txBody>
      </p:sp>
    </p:spTree>
    <p:extLst>
      <p:ext uri="{BB962C8B-B14F-4D97-AF65-F5344CB8AC3E}">
        <p14:creationId xmlns:p14="http://schemas.microsoft.com/office/powerpoint/2010/main" val="266527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Symptom Management</a:t>
            </a:r>
          </a:p>
        </p:txBody>
      </p:sp>
      <p:sp>
        <p:nvSpPr>
          <p:cNvPr id="4" name="Content Placeholder 3"/>
          <p:cNvSpPr>
            <a:spLocks noGrp="1"/>
          </p:cNvSpPr>
          <p:nvPr>
            <p:ph idx="1"/>
          </p:nvPr>
        </p:nvSpPr>
        <p:spPr/>
        <p:txBody>
          <a:bodyPr>
            <a:normAutofit/>
          </a:bodyPr>
          <a:lstStyle/>
          <a:p>
            <a:pPr marL="0" indent="0">
              <a:lnSpc>
                <a:spcPct val="100000"/>
              </a:lnSpc>
              <a:buNone/>
            </a:pPr>
            <a:r>
              <a:rPr lang="en-US" sz="2400" b="1" dirty="0"/>
              <a:t>Step 1</a:t>
            </a:r>
          </a:p>
          <a:p>
            <a:pPr marL="0" indent="0">
              <a:lnSpc>
                <a:spcPct val="100000"/>
              </a:lnSpc>
              <a:buNone/>
            </a:pPr>
            <a:r>
              <a:rPr lang="en-US" sz="2400" b="1" dirty="0">
                <a:solidFill>
                  <a:schemeClr val="accent2"/>
                </a:solidFill>
              </a:rPr>
              <a:t>What Is Most Important To You Regarding Your Health?</a:t>
            </a:r>
          </a:p>
          <a:p>
            <a:pPr marL="0" indent="0">
              <a:lnSpc>
                <a:spcPct val="100000"/>
              </a:lnSpc>
              <a:buNone/>
            </a:pPr>
            <a:endParaRPr lang="en-US" sz="2400" dirty="0"/>
          </a:p>
          <a:p>
            <a:pPr marL="0" indent="0">
              <a:lnSpc>
                <a:spcPct val="100000"/>
              </a:lnSpc>
              <a:buNone/>
            </a:pPr>
            <a:endParaRPr lang="en-US" sz="2400" dirty="0"/>
          </a:p>
          <a:p>
            <a:pPr marL="0" indent="0">
              <a:lnSpc>
                <a:spcPct val="100000"/>
              </a:lnSpc>
              <a:buNone/>
            </a:pPr>
            <a:endParaRPr lang="en-US" sz="2400" dirty="0"/>
          </a:p>
        </p:txBody>
      </p:sp>
    </p:spTree>
    <p:extLst>
      <p:ext uri="{BB962C8B-B14F-4D97-AF65-F5344CB8AC3E}">
        <p14:creationId xmlns:p14="http://schemas.microsoft.com/office/powerpoint/2010/main" val="3386309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Symptom Management</a:t>
            </a:r>
          </a:p>
        </p:txBody>
      </p:sp>
      <p:sp>
        <p:nvSpPr>
          <p:cNvPr id="2" name="Content Placeholder 1"/>
          <p:cNvSpPr>
            <a:spLocks noGrp="1"/>
          </p:cNvSpPr>
          <p:nvPr>
            <p:ph idx="1"/>
          </p:nvPr>
        </p:nvSpPr>
        <p:spPr>
          <a:xfrm>
            <a:off x="838200" y="1876926"/>
            <a:ext cx="6528515" cy="4300037"/>
          </a:xfrm>
        </p:spPr>
        <p:txBody>
          <a:bodyPr>
            <a:normAutofit/>
          </a:bodyPr>
          <a:lstStyle/>
          <a:p>
            <a:pPr marL="0" indent="0">
              <a:lnSpc>
                <a:spcPct val="100000"/>
              </a:lnSpc>
              <a:buNone/>
            </a:pPr>
            <a:r>
              <a:rPr lang="en-US" sz="2400" b="1" dirty="0"/>
              <a:t>Step 2</a:t>
            </a:r>
            <a:endParaRPr lang="en-US" sz="2400" dirty="0"/>
          </a:p>
          <a:p>
            <a:pPr marL="0" indent="0">
              <a:lnSpc>
                <a:spcPct val="100000"/>
              </a:lnSpc>
              <a:buNone/>
            </a:pPr>
            <a:r>
              <a:rPr lang="en-US" sz="2400" b="1" dirty="0" smtClean="0">
                <a:solidFill>
                  <a:schemeClr val="accent2"/>
                </a:solidFill>
              </a:rPr>
              <a:t>Medication Reconciliation</a:t>
            </a:r>
            <a:endParaRPr lang="en-US" sz="2400" b="1" dirty="0">
              <a:solidFill>
                <a:schemeClr val="accent2"/>
              </a:solidFill>
            </a:endParaRPr>
          </a:p>
          <a:p>
            <a:pPr marL="0" indent="0">
              <a:lnSpc>
                <a:spcPct val="100000"/>
              </a:lnSpc>
              <a:buNone/>
            </a:pPr>
            <a:endParaRPr lang="en-US" sz="2400" dirty="0"/>
          </a:p>
          <a:p>
            <a:pPr>
              <a:lnSpc>
                <a:spcPct val="100000"/>
              </a:lnSpc>
            </a:pPr>
            <a:r>
              <a:rPr lang="en-US" sz="2400" dirty="0"/>
              <a:t>Reviewing the medication list from the hospital is not reconciling the medication list.  </a:t>
            </a:r>
          </a:p>
          <a:p>
            <a:pPr>
              <a:lnSpc>
                <a:spcPct val="100000"/>
              </a:lnSpc>
            </a:pPr>
            <a:r>
              <a:rPr lang="en-US" sz="2400" dirty="0"/>
              <a:t>A fully reconciled medication list is an ongoing process</a:t>
            </a:r>
          </a:p>
          <a:p>
            <a:pPr marL="0" indent="0">
              <a:lnSpc>
                <a:spcPct val="100000"/>
              </a:lnSpc>
              <a:buNone/>
            </a:pPr>
            <a:endParaRPr lang="en-US" sz="2400" dirty="0"/>
          </a:p>
          <a:p>
            <a:pPr marL="0" indent="0">
              <a:lnSpc>
                <a:spcPct val="100000"/>
              </a:lnSpc>
              <a:buNone/>
            </a:pPr>
            <a:endParaRPr lang="en-US" sz="2400" dirty="0"/>
          </a:p>
          <a:p>
            <a:pPr marL="0" indent="0">
              <a:lnSpc>
                <a:spcPct val="100000"/>
              </a:lnSpc>
              <a:buNone/>
            </a:pPr>
            <a:endParaRPr lang="en-US" sz="2400" dirty="0"/>
          </a:p>
        </p:txBody>
      </p:sp>
      <p:pic>
        <p:nvPicPr>
          <p:cNvPr id="2050" name="Picture 2" descr="Image result for shoebox of med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235" y="2447479"/>
            <a:ext cx="3510566" cy="233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10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Symptom Management</a:t>
            </a:r>
            <a:endParaRPr lang="en-US" sz="3200" dirty="0"/>
          </a:p>
        </p:txBody>
      </p:sp>
      <p:sp>
        <p:nvSpPr>
          <p:cNvPr id="2" name="Content Placeholder 1"/>
          <p:cNvSpPr>
            <a:spLocks noGrp="1"/>
          </p:cNvSpPr>
          <p:nvPr>
            <p:ph idx="1"/>
          </p:nvPr>
        </p:nvSpPr>
        <p:spPr/>
        <p:txBody>
          <a:bodyPr>
            <a:normAutofit/>
          </a:bodyPr>
          <a:lstStyle/>
          <a:p>
            <a:pPr marL="0" indent="0">
              <a:lnSpc>
                <a:spcPct val="100000"/>
              </a:lnSpc>
              <a:buNone/>
            </a:pPr>
            <a:r>
              <a:rPr lang="en-US" sz="2400" b="1" dirty="0"/>
              <a:t>Step 3</a:t>
            </a:r>
          </a:p>
          <a:p>
            <a:pPr marL="0" indent="0">
              <a:lnSpc>
                <a:spcPct val="100000"/>
              </a:lnSpc>
              <a:buNone/>
            </a:pPr>
            <a:r>
              <a:rPr lang="en-US" sz="2400" b="1" dirty="0" smtClean="0">
                <a:solidFill>
                  <a:schemeClr val="accent2"/>
                </a:solidFill>
              </a:rPr>
              <a:t>Supply</a:t>
            </a:r>
          </a:p>
          <a:p>
            <a:pPr marL="0" indent="0">
              <a:lnSpc>
                <a:spcPct val="100000"/>
              </a:lnSpc>
              <a:buNone/>
            </a:pPr>
            <a:endParaRPr lang="en-US" sz="2400" dirty="0"/>
          </a:p>
          <a:p>
            <a:pPr>
              <a:lnSpc>
                <a:spcPct val="100000"/>
              </a:lnSpc>
            </a:pPr>
            <a:r>
              <a:rPr lang="en-US" sz="2400" dirty="0"/>
              <a:t>Adequate supply of all medications (as well as 2-3 days of prn use)</a:t>
            </a:r>
          </a:p>
          <a:p>
            <a:pPr>
              <a:lnSpc>
                <a:spcPct val="100000"/>
              </a:lnSpc>
            </a:pPr>
            <a:r>
              <a:rPr lang="en-US" sz="2400" dirty="0"/>
              <a:t>If treatments, adequate supplies available</a:t>
            </a:r>
          </a:p>
          <a:p>
            <a:pPr>
              <a:lnSpc>
                <a:spcPct val="100000"/>
              </a:lnSpc>
            </a:pPr>
            <a:endParaRPr lang="en-US" sz="2400" dirty="0"/>
          </a:p>
        </p:txBody>
      </p:sp>
    </p:spTree>
    <p:extLst>
      <p:ext uri="{BB962C8B-B14F-4D97-AF65-F5344CB8AC3E}">
        <p14:creationId xmlns:p14="http://schemas.microsoft.com/office/powerpoint/2010/main" val="694076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Symptom Management</a:t>
            </a:r>
          </a:p>
        </p:txBody>
      </p:sp>
      <p:sp>
        <p:nvSpPr>
          <p:cNvPr id="2" name="Content Placeholder 1"/>
          <p:cNvSpPr>
            <a:spLocks noGrp="1"/>
          </p:cNvSpPr>
          <p:nvPr>
            <p:ph idx="1"/>
          </p:nvPr>
        </p:nvSpPr>
        <p:spPr/>
        <p:txBody>
          <a:bodyPr>
            <a:normAutofit lnSpcReduction="10000"/>
          </a:bodyPr>
          <a:lstStyle/>
          <a:p>
            <a:pPr marL="0" indent="0">
              <a:lnSpc>
                <a:spcPct val="110000"/>
              </a:lnSpc>
              <a:buNone/>
            </a:pPr>
            <a:r>
              <a:rPr lang="en-US" sz="2400" b="1" dirty="0" smtClean="0"/>
              <a:t>Step </a:t>
            </a:r>
            <a:r>
              <a:rPr lang="en-US" sz="2400" b="1" dirty="0"/>
              <a:t>4</a:t>
            </a:r>
          </a:p>
          <a:p>
            <a:pPr marL="0" indent="0">
              <a:lnSpc>
                <a:spcPct val="110000"/>
              </a:lnSpc>
              <a:buNone/>
            </a:pPr>
            <a:r>
              <a:rPr lang="en-US" sz="2400" b="1" dirty="0" smtClean="0">
                <a:solidFill>
                  <a:schemeClr val="accent2"/>
                </a:solidFill>
              </a:rPr>
              <a:t>Symptom Education</a:t>
            </a:r>
            <a:endParaRPr lang="en-US" sz="2400" b="1" dirty="0">
              <a:solidFill>
                <a:schemeClr val="accent2"/>
              </a:solidFill>
            </a:endParaRPr>
          </a:p>
          <a:p>
            <a:pPr>
              <a:lnSpc>
                <a:spcPct val="110000"/>
              </a:lnSpc>
            </a:pPr>
            <a:endParaRPr lang="en-US" sz="2400" dirty="0"/>
          </a:p>
          <a:p>
            <a:pPr>
              <a:lnSpc>
                <a:spcPct val="110000"/>
              </a:lnSpc>
            </a:pPr>
            <a:r>
              <a:rPr lang="en-US" sz="2400" dirty="0"/>
              <a:t>Educated regarding common symptoms </a:t>
            </a:r>
          </a:p>
          <a:p>
            <a:pPr>
              <a:lnSpc>
                <a:spcPct val="110000"/>
              </a:lnSpc>
            </a:pPr>
            <a:r>
              <a:rPr lang="en-US" sz="2400" dirty="0"/>
              <a:t>Patient/caregiver demonstrates understanding</a:t>
            </a:r>
          </a:p>
          <a:p>
            <a:pPr>
              <a:lnSpc>
                <a:spcPct val="110000"/>
              </a:lnSpc>
            </a:pPr>
            <a:r>
              <a:rPr lang="en-US" sz="2400" dirty="0"/>
              <a:t>SIT level for pain</a:t>
            </a:r>
          </a:p>
          <a:p>
            <a:pPr>
              <a:lnSpc>
                <a:spcPct val="110000"/>
              </a:lnSpc>
            </a:pPr>
            <a:r>
              <a:rPr lang="en-US" sz="2400" dirty="0"/>
              <a:t>Trained in IF/THEN</a:t>
            </a:r>
          </a:p>
          <a:p>
            <a:pPr>
              <a:lnSpc>
                <a:spcPct val="110000"/>
              </a:lnSpc>
            </a:pPr>
            <a:r>
              <a:rPr lang="en-US" sz="2400" dirty="0"/>
              <a:t>Pt/caregiver demonstrates knowledge of responding to IF/THEN instructions</a:t>
            </a:r>
          </a:p>
          <a:p>
            <a:pPr>
              <a:lnSpc>
                <a:spcPct val="120000"/>
              </a:lnSpc>
            </a:pPr>
            <a:endParaRPr lang="en-US" sz="2400" dirty="0"/>
          </a:p>
          <a:p>
            <a:pPr>
              <a:lnSpc>
                <a:spcPct val="120000"/>
              </a:lnSpc>
            </a:pPr>
            <a:endParaRPr lang="en-US" sz="2400" dirty="0"/>
          </a:p>
          <a:p>
            <a:pPr>
              <a:lnSpc>
                <a:spcPct val="120000"/>
              </a:lnSpc>
            </a:pPr>
            <a:endParaRPr lang="en-US" sz="2400" dirty="0"/>
          </a:p>
        </p:txBody>
      </p:sp>
    </p:spTree>
    <p:extLst>
      <p:ext uri="{BB962C8B-B14F-4D97-AF65-F5344CB8AC3E}">
        <p14:creationId xmlns:p14="http://schemas.microsoft.com/office/powerpoint/2010/main" val="224813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D5C75-F87E-4E3E-AAD6-E571B4B99CDB}"/>
              </a:ext>
            </a:extLst>
          </p:cNvPr>
          <p:cNvSpPr>
            <a:spLocks noGrp="1"/>
          </p:cNvSpPr>
          <p:nvPr>
            <p:ph type="title"/>
          </p:nvPr>
        </p:nvSpPr>
        <p:spPr/>
        <p:txBody>
          <a:bodyPr>
            <a:normAutofit/>
          </a:bodyPr>
          <a:lstStyle/>
          <a:p>
            <a:r>
              <a:rPr lang="en-US" sz="3200" dirty="0"/>
              <a:t>Common Symptoms at End-of-Life</a:t>
            </a:r>
          </a:p>
        </p:txBody>
      </p:sp>
      <p:sp>
        <p:nvSpPr>
          <p:cNvPr id="3" name="Content Placeholder 2">
            <a:extLst>
              <a:ext uri="{FF2B5EF4-FFF2-40B4-BE49-F238E27FC236}">
                <a16:creationId xmlns:a16="http://schemas.microsoft.com/office/drawing/2014/main" xmlns="" id="{8AD181F7-B982-4DB7-B32F-3A1BF0CE5083}"/>
              </a:ext>
            </a:extLst>
          </p:cNvPr>
          <p:cNvSpPr>
            <a:spLocks noGrp="1"/>
          </p:cNvSpPr>
          <p:nvPr>
            <p:ph sz="half" idx="1"/>
          </p:nvPr>
        </p:nvSpPr>
        <p:spPr/>
        <p:txBody>
          <a:bodyPr>
            <a:noAutofit/>
          </a:bodyPr>
          <a:lstStyle/>
          <a:p>
            <a:pPr>
              <a:lnSpc>
                <a:spcPct val="100000"/>
              </a:lnSpc>
            </a:pPr>
            <a:r>
              <a:rPr lang="en-US" sz="2400" dirty="0"/>
              <a:t>Pain</a:t>
            </a:r>
          </a:p>
          <a:p>
            <a:pPr>
              <a:lnSpc>
                <a:spcPct val="100000"/>
              </a:lnSpc>
            </a:pPr>
            <a:r>
              <a:rPr lang="en-US" sz="2400" dirty="0"/>
              <a:t>Dyspnea</a:t>
            </a:r>
          </a:p>
          <a:p>
            <a:pPr>
              <a:lnSpc>
                <a:spcPct val="100000"/>
              </a:lnSpc>
            </a:pPr>
            <a:r>
              <a:rPr lang="en-US" sz="2400" dirty="0"/>
              <a:t>Constipation</a:t>
            </a:r>
          </a:p>
          <a:p>
            <a:pPr>
              <a:lnSpc>
                <a:spcPct val="100000"/>
              </a:lnSpc>
            </a:pPr>
            <a:r>
              <a:rPr lang="en-US" sz="2400" dirty="0"/>
              <a:t>Delirium and Agitation</a:t>
            </a:r>
          </a:p>
          <a:p>
            <a:pPr>
              <a:lnSpc>
                <a:spcPct val="100000"/>
              </a:lnSpc>
            </a:pPr>
            <a:r>
              <a:rPr lang="en-US" sz="2400" dirty="0"/>
              <a:t>Diarrhea</a:t>
            </a:r>
          </a:p>
          <a:p>
            <a:pPr>
              <a:lnSpc>
                <a:spcPct val="100000"/>
              </a:lnSpc>
            </a:pPr>
            <a:r>
              <a:rPr lang="en-US" sz="2400" dirty="0" smtClean="0"/>
              <a:t>Fever</a:t>
            </a:r>
            <a:endParaRPr lang="en-US" sz="2400" dirty="0"/>
          </a:p>
        </p:txBody>
      </p:sp>
      <p:sp>
        <p:nvSpPr>
          <p:cNvPr id="5" name="Content Placeholder 4"/>
          <p:cNvSpPr>
            <a:spLocks noGrp="1"/>
          </p:cNvSpPr>
          <p:nvPr>
            <p:ph sz="half" idx="2"/>
          </p:nvPr>
        </p:nvSpPr>
        <p:spPr/>
        <p:txBody>
          <a:bodyPr/>
          <a:lstStyle/>
          <a:p>
            <a:pPr>
              <a:lnSpc>
                <a:spcPct val="100000"/>
              </a:lnSpc>
            </a:pPr>
            <a:r>
              <a:rPr lang="en-US" sz="2400" dirty="0"/>
              <a:t>Nausea and vomiting</a:t>
            </a:r>
          </a:p>
          <a:p>
            <a:pPr>
              <a:lnSpc>
                <a:spcPct val="100000"/>
              </a:lnSpc>
            </a:pPr>
            <a:r>
              <a:rPr lang="en-US" sz="2400" dirty="0"/>
              <a:t>Excess Secretions</a:t>
            </a:r>
          </a:p>
          <a:p>
            <a:pPr>
              <a:lnSpc>
                <a:spcPct val="100000"/>
              </a:lnSpc>
            </a:pPr>
            <a:r>
              <a:rPr lang="en-US" sz="2400" dirty="0"/>
              <a:t>Weakness and fatigue</a:t>
            </a:r>
          </a:p>
          <a:p>
            <a:pPr>
              <a:lnSpc>
                <a:spcPct val="100000"/>
              </a:lnSpc>
            </a:pPr>
            <a:r>
              <a:rPr lang="en-US" sz="2400" dirty="0"/>
              <a:t>Dry mouth</a:t>
            </a:r>
          </a:p>
          <a:p>
            <a:pPr>
              <a:lnSpc>
                <a:spcPct val="100000"/>
              </a:lnSpc>
            </a:pPr>
            <a:r>
              <a:rPr lang="en-US" sz="2400" dirty="0"/>
              <a:t>Depression and anxiety</a:t>
            </a:r>
          </a:p>
          <a:p>
            <a:pPr>
              <a:lnSpc>
                <a:spcPct val="100000"/>
              </a:lnSpc>
            </a:pPr>
            <a:r>
              <a:rPr lang="en-US" sz="2400" dirty="0"/>
              <a:t>Anorexia and </a:t>
            </a:r>
            <a:r>
              <a:rPr lang="en-US" sz="2400" dirty="0" smtClean="0"/>
              <a:t>cachexia</a:t>
            </a:r>
            <a:endParaRPr lang="en-US" sz="2400" dirty="0"/>
          </a:p>
        </p:txBody>
      </p:sp>
    </p:spTree>
    <p:extLst>
      <p:ext uri="{BB962C8B-B14F-4D97-AF65-F5344CB8AC3E}">
        <p14:creationId xmlns:p14="http://schemas.microsoft.com/office/powerpoint/2010/main" val="4209945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D5C75-F87E-4E3E-AAD6-E571B4B99CDB}"/>
              </a:ext>
            </a:extLst>
          </p:cNvPr>
          <p:cNvSpPr>
            <a:spLocks noGrp="1"/>
          </p:cNvSpPr>
          <p:nvPr>
            <p:ph type="title"/>
          </p:nvPr>
        </p:nvSpPr>
        <p:spPr/>
        <p:txBody>
          <a:bodyPr>
            <a:normAutofit/>
          </a:bodyPr>
          <a:lstStyle/>
          <a:p>
            <a:r>
              <a:rPr lang="en-US" sz="3200" dirty="0"/>
              <a:t>Clinical Practice Guidelines</a:t>
            </a:r>
          </a:p>
        </p:txBody>
      </p:sp>
      <p:sp>
        <p:nvSpPr>
          <p:cNvPr id="3" name="Content Placeholder 2">
            <a:extLst>
              <a:ext uri="{FF2B5EF4-FFF2-40B4-BE49-F238E27FC236}">
                <a16:creationId xmlns:a16="http://schemas.microsoft.com/office/drawing/2014/main" xmlns="" id="{8AD181F7-B982-4DB7-B32F-3A1BF0CE5083}"/>
              </a:ext>
            </a:extLst>
          </p:cNvPr>
          <p:cNvSpPr>
            <a:spLocks noGrp="1"/>
          </p:cNvSpPr>
          <p:nvPr>
            <p:ph idx="1"/>
          </p:nvPr>
        </p:nvSpPr>
        <p:spPr>
          <a:xfrm>
            <a:off x="838200" y="1876926"/>
            <a:ext cx="6592910" cy="4300037"/>
          </a:xfrm>
        </p:spPr>
        <p:txBody>
          <a:bodyPr>
            <a:normAutofit/>
          </a:bodyPr>
          <a:lstStyle/>
          <a:p>
            <a:pPr>
              <a:lnSpc>
                <a:spcPct val="100000"/>
              </a:lnSpc>
            </a:pPr>
            <a:r>
              <a:rPr lang="en-US" sz="2400" dirty="0"/>
              <a:t>Clinical practice guidelines are systematically developed </a:t>
            </a:r>
            <a:r>
              <a:rPr lang="en-US" sz="2400" dirty="0" smtClean="0"/>
              <a:t>algorithms </a:t>
            </a:r>
            <a:r>
              <a:rPr lang="en-US" sz="2400" dirty="0"/>
              <a:t>to assist practitioner and patient decisions about appropriate health care for specific clinical circumstances.</a:t>
            </a:r>
          </a:p>
          <a:p>
            <a:pPr>
              <a:lnSpc>
                <a:spcPct val="100000"/>
              </a:lnSpc>
            </a:pPr>
            <a:r>
              <a:rPr lang="en-US" sz="2400" dirty="0"/>
              <a:t>These guidelines are not fixed protocols that must be followed, but are intended for clinicians to </a:t>
            </a:r>
            <a:r>
              <a:rPr lang="en-US" sz="2400" dirty="0" smtClean="0"/>
              <a:t>consider as a pathway towards treatment</a:t>
            </a:r>
            <a:endParaRPr lang="en-US" sz="2400" dirty="0"/>
          </a:p>
        </p:txBody>
      </p:sp>
      <p:pic>
        <p:nvPicPr>
          <p:cNvPr id="6" name="Picture 5"/>
          <p:cNvPicPr>
            <a:picLocks noChangeAspect="1"/>
          </p:cNvPicPr>
          <p:nvPr/>
        </p:nvPicPr>
        <p:blipFill>
          <a:blip r:embed="rId3"/>
          <a:stretch>
            <a:fillRect/>
          </a:stretch>
        </p:blipFill>
        <p:spPr>
          <a:xfrm>
            <a:off x="8294783" y="1876926"/>
            <a:ext cx="2814319" cy="2641600"/>
          </a:xfrm>
          <a:prstGeom prst="rect">
            <a:avLst/>
          </a:prstGeom>
          <a:effectLst>
            <a:outerShdw blurRad="50800" dist="38100" dir="10800000" algn="r" rotWithShape="0">
              <a:prstClr val="black">
                <a:alpha val="40000"/>
              </a:prstClr>
            </a:outerShdw>
          </a:effectLst>
          <a:scene3d>
            <a:camera prst="isometricOffAxis1Top">
              <a:rot lat="19800000" lon="19800000" rev="1800000"/>
            </a:camera>
            <a:lightRig rig="threePt" dir="t"/>
          </a:scene3d>
        </p:spPr>
      </p:pic>
    </p:spTree>
    <p:extLst>
      <p:ext uri="{BB962C8B-B14F-4D97-AF65-F5344CB8AC3E}">
        <p14:creationId xmlns:p14="http://schemas.microsoft.com/office/powerpoint/2010/main" val="3578121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D5C75-F87E-4E3E-AAD6-E571B4B99CDB}"/>
              </a:ext>
            </a:extLst>
          </p:cNvPr>
          <p:cNvSpPr>
            <a:spLocks noGrp="1"/>
          </p:cNvSpPr>
          <p:nvPr>
            <p:ph type="title"/>
          </p:nvPr>
        </p:nvSpPr>
        <p:spPr/>
        <p:txBody>
          <a:bodyPr>
            <a:normAutofit/>
          </a:bodyPr>
          <a:lstStyle/>
          <a:p>
            <a:r>
              <a:rPr lang="en-US" sz="3200" dirty="0" smtClean="0"/>
              <a:t>Developing IF/THEN Sheets</a:t>
            </a:r>
            <a:endParaRPr lang="en-US" sz="3200" dirty="0"/>
          </a:p>
        </p:txBody>
      </p:sp>
      <p:sp>
        <p:nvSpPr>
          <p:cNvPr id="3" name="Content Placeholder 2">
            <a:extLst>
              <a:ext uri="{FF2B5EF4-FFF2-40B4-BE49-F238E27FC236}">
                <a16:creationId xmlns:a16="http://schemas.microsoft.com/office/drawing/2014/main" xmlns="" id="{8AD181F7-B982-4DB7-B32F-3A1BF0CE5083}"/>
              </a:ext>
            </a:extLst>
          </p:cNvPr>
          <p:cNvSpPr>
            <a:spLocks noGrp="1"/>
          </p:cNvSpPr>
          <p:nvPr>
            <p:ph idx="1"/>
          </p:nvPr>
        </p:nvSpPr>
        <p:spPr>
          <a:xfrm>
            <a:off x="838200" y="1876926"/>
            <a:ext cx="7185338" cy="4300037"/>
          </a:xfrm>
          <a:noFill/>
        </p:spPr>
        <p:txBody>
          <a:bodyPr>
            <a:normAutofit/>
          </a:bodyPr>
          <a:lstStyle/>
          <a:p>
            <a:pPr>
              <a:lnSpc>
                <a:spcPct val="100000"/>
              </a:lnSpc>
            </a:pPr>
            <a:r>
              <a:rPr lang="en-US" sz="2400" b="1" dirty="0"/>
              <a:t>IF</a:t>
            </a:r>
            <a:r>
              <a:rPr lang="en-US" sz="2400" dirty="0"/>
              <a:t>: nausea and </a:t>
            </a:r>
            <a:r>
              <a:rPr lang="en-US" sz="2400" dirty="0" smtClean="0"/>
              <a:t>vomiting</a:t>
            </a:r>
            <a:endParaRPr lang="en-US" sz="2400" dirty="0"/>
          </a:p>
          <a:p>
            <a:pPr>
              <a:lnSpc>
                <a:spcPct val="100000"/>
              </a:lnSpc>
            </a:pPr>
            <a:r>
              <a:rPr lang="en-US" sz="2400" b="1" dirty="0"/>
              <a:t>THEN</a:t>
            </a:r>
            <a:r>
              <a:rPr lang="en-US" sz="2400" dirty="0"/>
              <a:t>: Compazine 10mg every 6 hours </a:t>
            </a:r>
            <a:r>
              <a:rPr lang="en-US" sz="2400" dirty="0" smtClean="0"/>
              <a:t>by mouth as needed</a:t>
            </a:r>
            <a:endParaRPr lang="en-US" sz="2400" dirty="0"/>
          </a:p>
          <a:p>
            <a:pPr>
              <a:lnSpc>
                <a:spcPct val="100000"/>
              </a:lnSpc>
            </a:pPr>
            <a:endParaRPr lang="en-US" sz="2400" dirty="0"/>
          </a:p>
          <a:p>
            <a:pPr>
              <a:lnSpc>
                <a:spcPct val="100000"/>
              </a:lnSpc>
            </a:pPr>
            <a:r>
              <a:rPr lang="en-US" sz="2400" b="1" dirty="0"/>
              <a:t>IF: </a:t>
            </a:r>
            <a:r>
              <a:rPr lang="en-US" sz="2400" dirty="0"/>
              <a:t>nausea and vomiting continues </a:t>
            </a:r>
          </a:p>
          <a:p>
            <a:pPr>
              <a:lnSpc>
                <a:spcPct val="100000"/>
              </a:lnSpc>
            </a:pPr>
            <a:r>
              <a:rPr lang="en-US" sz="2400" b="1" dirty="0"/>
              <a:t>THEN</a:t>
            </a:r>
            <a:r>
              <a:rPr lang="en-US" sz="2400" dirty="0"/>
              <a:t>: Take </a:t>
            </a:r>
            <a:r>
              <a:rPr lang="en-US" sz="2400" dirty="0" smtClean="0"/>
              <a:t>Compazine 10 mg </a:t>
            </a:r>
            <a:r>
              <a:rPr lang="en-US" sz="2400" dirty="0"/>
              <a:t>every 6 hours scheduled</a:t>
            </a:r>
          </a:p>
          <a:p>
            <a:pPr marL="0" indent="0">
              <a:lnSpc>
                <a:spcPct val="100000"/>
              </a:lnSpc>
              <a:buNone/>
            </a:pPr>
            <a:endParaRPr lang="en-US" sz="2400" dirty="0"/>
          </a:p>
        </p:txBody>
      </p:sp>
      <p:pic>
        <p:nvPicPr>
          <p:cNvPr id="5" name="Picture 4"/>
          <p:cNvPicPr>
            <a:picLocks noChangeAspect="1"/>
          </p:cNvPicPr>
          <p:nvPr/>
        </p:nvPicPr>
        <p:blipFill>
          <a:blip r:embed="rId3"/>
          <a:stretch>
            <a:fillRect/>
          </a:stretch>
        </p:blipFill>
        <p:spPr>
          <a:xfrm rot="540000">
            <a:off x="8690927" y="2047827"/>
            <a:ext cx="2432162" cy="3141032"/>
          </a:xfrm>
          <a:prstGeom prst="rect">
            <a:avLst/>
          </a:prstGeom>
          <a:blipFill>
            <a:blip r:embed="rId4"/>
            <a:stretch>
              <a:fillRect/>
            </a:stretch>
          </a:blipFill>
          <a:ln>
            <a:solidFill>
              <a:schemeClr val="tx2">
                <a:lumMod val="40000"/>
                <a:lumOff val="60000"/>
              </a:schemeClr>
            </a:solidFill>
          </a:ln>
          <a:scene3d>
            <a:camera prst="orthographicFront">
              <a:rot lat="0" lon="0" rev="0"/>
            </a:camera>
            <a:lightRig rig="threePt" dir="t"/>
          </a:scene3d>
        </p:spPr>
      </p:pic>
    </p:spTree>
    <p:extLst>
      <p:ext uri="{BB962C8B-B14F-4D97-AF65-F5344CB8AC3E}">
        <p14:creationId xmlns:p14="http://schemas.microsoft.com/office/powerpoint/2010/main" val="147499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B04D74-7F2F-4D99-951A-19432128B97C}"/>
              </a:ext>
            </a:extLst>
          </p:cNvPr>
          <p:cNvSpPr>
            <a:spLocks noGrp="1"/>
          </p:cNvSpPr>
          <p:nvPr>
            <p:ph type="title"/>
          </p:nvPr>
        </p:nvSpPr>
        <p:spPr/>
        <p:txBody>
          <a:bodyPr>
            <a:normAutofit/>
          </a:bodyPr>
          <a:lstStyle/>
          <a:p>
            <a:r>
              <a:rPr lang="en-US" sz="3200" dirty="0" smtClean="0"/>
              <a:t>Safety</a:t>
            </a:r>
            <a:endParaRPr lang="en-US" sz="3200" dirty="0"/>
          </a:p>
        </p:txBody>
      </p:sp>
      <p:sp>
        <p:nvSpPr>
          <p:cNvPr id="3" name="Content Placeholder 2">
            <a:extLst>
              <a:ext uri="{FF2B5EF4-FFF2-40B4-BE49-F238E27FC236}">
                <a16:creationId xmlns:a16="http://schemas.microsoft.com/office/drawing/2014/main" xmlns="" id="{C5A1FEA2-3611-4787-A167-1387D921FCB9}"/>
              </a:ext>
            </a:extLst>
          </p:cNvPr>
          <p:cNvSpPr>
            <a:spLocks noGrp="1"/>
          </p:cNvSpPr>
          <p:nvPr>
            <p:ph idx="1"/>
          </p:nvPr>
        </p:nvSpPr>
        <p:spPr/>
        <p:txBody>
          <a:bodyPr>
            <a:normAutofit/>
          </a:bodyPr>
          <a:lstStyle/>
          <a:p>
            <a:pPr marL="0" indent="0">
              <a:lnSpc>
                <a:spcPct val="100000"/>
              </a:lnSpc>
              <a:buNone/>
            </a:pPr>
            <a:r>
              <a:rPr lang="en-US" sz="2400" dirty="0" smtClean="0"/>
              <a:t>Decrease </a:t>
            </a:r>
            <a:r>
              <a:rPr lang="en-US" sz="2400" dirty="0"/>
              <a:t>the likelihood of an unsafe occurrence from happening</a:t>
            </a:r>
          </a:p>
          <a:p>
            <a:pPr marL="0" indent="0">
              <a:lnSpc>
                <a:spcPct val="100000"/>
              </a:lnSpc>
              <a:buNone/>
            </a:pPr>
            <a:endParaRPr lang="en-US" sz="2400" dirty="0"/>
          </a:p>
          <a:p>
            <a:pPr marL="0" indent="0">
              <a:lnSpc>
                <a:spcPct val="100000"/>
              </a:lnSpc>
              <a:buNone/>
            </a:pPr>
            <a:r>
              <a:rPr lang="en-US" sz="2400" dirty="0"/>
              <a:t>Aging + Frailty = buildup of problems = fall/injury</a:t>
            </a:r>
            <a:r>
              <a:rPr lang="en-US" sz="2400" b="1" dirty="0"/>
              <a:t>         </a:t>
            </a:r>
          </a:p>
          <a:p>
            <a:pPr marL="0" indent="0" algn="ctr">
              <a:lnSpc>
                <a:spcPct val="100000"/>
              </a:lnSpc>
              <a:buNone/>
            </a:pPr>
            <a:endParaRPr lang="en-US" sz="2400" dirty="0"/>
          </a:p>
        </p:txBody>
      </p:sp>
    </p:spTree>
    <p:extLst>
      <p:ext uri="{BB962C8B-B14F-4D97-AF65-F5344CB8AC3E}">
        <p14:creationId xmlns:p14="http://schemas.microsoft.com/office/powerpoint/2010/main" val="1094065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2EEA4-1D13-445E-A00F-5D677F2B6D03}"/>
              </a:ext>
            </a:extLst>
          </p:cNvPr>
          <p:cNvSpPr>
            <a:spLocks noGrp="1"/>
          </p:cNvSpPr>
          <p:nvPr>
            <p:ph type="title"/>
          </p:nvPr>
        </p:nvSpPr>
        <p:spPr/>
        <p:txBody>
          <a:bodyPr>
            <a:normAutofit/>
          </a:bodyPr>
          <a:lstStyle/>
          <a:p>
            <a:r>
              <a:rPr lang="en-US" sz="3200" dirty="0"/>
              <a:t>Safety and </a:t>
            </a:r>
            <a:r>
              <a:rPr lang="en-US" sz="3200" dirty="0" smtClean="0"/>
              <a:t>Self-maintenance</a:t>
            </a:r>
            <a:endParaRPr lang="en-US" sz="3200" dirty="0"/>
          </a:p>
        </p:txBody>
      </p:sp>
      <p:sp>
        <p:nvSpPr>
          <p:cNvPr id="3" name="Content Placeholder 2">
            <a:extLst>
              <a:ext uri="{FF2B5EF4-FFF2-40B4-BE49-F238E27FC236}">
                <a16:creationId xmlns:a16="http://schemas.microsoft.com/office/drawing/2014/main" xmlns="" id="{4B23F2A0-D955-46DD-9588-BFA319A46A98}"/>
              </a:ext>
            </a:extLst>
          </p:cNvPr>
          <p:cNvSpPr>
            <a:spLocks noGrp="1"/>
          </p:cNvSpPr>
          <p:nvPr>
            <p:ph sz="half" idx="1"/>
          </p:nvPr>
        </p:nvSpPr>
        <p:spPr/>
        <p:txBody>
          <a:bodyPr>
            <a:normAutofit/>
          </a:bodyPr>
          <a:lstStyle/>
          <a:p>
            <a:pPr marL="0" indent="0">
              <a:lnSpc>
                <a:spcPct val="100000"/>
              </a:lnSpc>
              <a:buNone/>
            </a:pPr>
            <a:r>
              <a:rPr lang="en-US" sz="2000" b="1" dirty="0" smtClean="0">
                <a:solidFill>
                  <a:schemeClr val="accent2"/>
                </a:solidFill>
              </a:rPr>
              <a:t>Safety and Self \Maintenance Needs:</a:t>
            </a:r>
          </a:p>
          <a:p>
            <a:pPr>
              <a:lnSpc>
                <a:spcPct val="100000"/>
              </a:lnSpc>
            </a:pPr>
            <a:r>
              <a:rPr lang="en-US" sz="2000" dirty="0" smtClean="0"/>
              <a:t>Designating a surrogate decision-maker</a:t>
            </a:r>
          </a:p>
          <a:p>
            <a:pPr>
              <a:lnSpc>
                <a:spcPct val="100000"/>
              </a:lnSpc>
            </a:pPr>
            <a:r>
              <a:rPr lang="en-US" sz="2000" dirty="0" smtClean="0"/>
              <a:t>Getting emergency medical care, if needed</a:t>
            </a:r>
          </a:p>
          <a:p>
            <a:pPr>
              <a:lnSpc>
                <a:spcPct val="100000"/>
              </a:lnSpc>
            </a:pPr>
            <a:r>
              <a:rPr lang="en-US" sz="2000" dirty="0" smtClean="0"/>
              <a:t>Mobility/access at home (stairs, entry, toilet)</a:t>
            </a:r>
          </a:p>
          <a:p>
            <a:pPr>
              <a:lnSpc>
                <a:spcPct val="100000"/>
              </a:lnSpc>
            </a:pPr>
            <a:r>
              <a:rPr lang="en-US" sz="2000" dirty="0" smtClean="0"/>
              <a:t>Transferring (to chair, bed, toilet, etc.)</a:t>
            </a:r>
          </a:p>
          <a:p>
            <a:pPr>
              <a:lnSpc>
                <a:spcPct val="100000"/>
              </a:lnSpc>
            </a:pPr>
            <a:r>
              <a:rPr lang="en-US" sz="2000" dirty="0" smtClean="0"/>
              <a:t>Nutrition/meal preparation</a:t>
            </a:r>
          </a:p>
          <a:p>
            <a:pPr>
              <a:lnSpc>
                <a:spcPct val="100000"/>
              </a:lnSpc>
            </a:pPr>
            <a:r>
              <a:rPr lang="en-US" sz="2000" dirty="0" smtClean="0"/>
              <a:t>Chewing/swallowing</a:t>
            </a:r>
          </a:p>
          <a:p>
            <a:pPr marL="0" indent="0">
              <a:lnSpc>
                <a:spcPct val="100000"/>
              </a:lnSpc>
              <a:buNone/>
            </a:pPr>
            <a:endParaRPr lang="en-US" sz="2000" dirty="0"/>
          </a:p>
        </p:txBody>
      </p:sp>
      <p:sp>
        <p:nvSpPr>
          <p:cNvPr id="6" name="Content Placeholder 5"/>
          <p:cNvSpPr>
            <a:spLocks noGrp="1"/>
          </p:cNvSpPr>
          <p:nvPr>
            <p:ph sz="half" idx="2"/>
          </p:nvPr>
        </p:nvSpPr>
        <p:spPr/>
        <p:txBody>
          <a:bodyPr>
            <a:normAutofit/>
          </a:bodyPr>
          <a:lstStyle/>
          <a:p>
            <a:pPr>
              <a:lnSpc>
                <a:spcPct val="100000"/>
              </a:lnSpc>
            </a:pPr>
            <a:endParaRPr lang="en-US" sz="2000" dirty="0" smtClean="0"/>
          </a:p>
          <a:p>
            <a:pPr>
              <a:lnSpc>
                <a:spcPct val="100000"/>
              </a:lnSpc>
            </a:pPr>
            <a:r>
              <a:rPr lang="en-US" sz="2000" dirty="0" smtClean="0"/>
              <a:t>Insufficient </a:t>
            </a:r>
            <a:r>
              <a:rPr lang="en-US" sz="2000" dirty="0"/>
              <a:t>caregiver support for patient</a:t>
            </a:r>
          </a:p>
          <a:p>
            <a:pPr>
              <a:lnSpc>
                <a:spcPct val="100000"/>
              </a:lnSpc>
            </a:pPr>
            <a:r>
              <a:rPr lang="en-US" sz="2000" dirty="0"/>
              <a:t>Hygiene (significant continence care, etc.)</a:t>
            </a:r>
          </a:p>
          <a:p>
            <a:pPr>
              <a:lnSpc>
                <a:spcPct val="100000"/>
              </a:lnSpc>
            </a:pPr>
            <a:r>
              <a:rPr lang="en-US" sz="2000" dirty="0"/>
              <a:t>Toileting</a:t>
            </a:r>
          </a:p>
          <a:p>
            <a:pPr>
              <a:lnSpc>
                <a:spcPct val="100000"/>
              </a:lnSpc>
            </a:pPr>
            <a:r>
              <a:rPr lang="en-US" sz="2000" dirty="0"/>
              <a:t>Oxygen tank handling &amp; precautions</a:t>
            </a:r>
          </a:p>
          <a:p>
            <a:pPr>
              <a:lnSpc>
                <a:spcPct val="100000"/>
              </a:lnSpc>
            </a:pPr>
            <a:r>
              <a:rPr lang="en-US" sz="2000" dirty="0"/>
              <a:t>Abuse</a:t>
            </a:r>
          </a:p>
          <a:p>
            <a:pPr>
              <a:lnSpc>
                <a:spcPct val="100000"/>
              </a:lnSpc>
            </a:pPr>
            <a:endParaRPr lang="en-US" sz="2000" dirty="0"/>
          </a:p>
        </p:txBody>
      </p:sp>
    </p:spTree>
    <p:extLst>
      <p:ext uri="{BB962C8B-B14F-4D97-AF65-F5344CB8AC3E}">
        <p14:creationId xmlns:p14="http://schemas.microsoft.com/office/powerpoint/2010/main" val="190603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2EEA4-1D13-445E-A00F-5D677F2B6D03}"/>
              </a:ext>
            </a:extLst>
          </p:cNvPr>
          <p:cNvSpPr>
            <a:spLocks noGrp="1"/>
          </p:cNvSpPr>
          <p:nvPr>
            <p:ph type="title"/>
          </p:nvPr>
        </p:nvSpPr>
        <p:spPr/>
        <p:txBody>
          <a:bodyPr>
            <a:normAutofit/>
          </a:bodyPr>
          <a:lstStyle/>
          <a:p>
            <a:r>
              <a:rPr lang="en-US" sz="3200" dirty="0" smtClean="0"/>
              <a:t>Wellbeing</a:t>
            </a:r>
            <a:endParaRPr lang="en-US" sz="3200" dirty="0"/>
          </a:p>
        </p:txBody>
      </p:sp>
      <p:sp>
        <p:nvSpPr>
          <p:cNvPr id="3" name="Content Placeholder 2">
            <a:extLst>
              <a:ext uri="{FF2B5EF4-FFF2-40B4-BE49-F238E27FC236}">
                <a16:creationId xmlns:a16="http://schemas.microsoft.com/office/drawing/2014/main" xmlns="" id="{4B23F2A0-D955-46DD-9588-BFA319A46A98}"/>
              </a:ext>
            </a:extLst>
          </p:cNvPr>
          <p:cNvSpPr>
            <a:spLocks noGrp="1"/>
          </p:cNvSpPr>
          <p:nvPr>
            <p:ph idx="1"/>
          </p:nvPr>
        </p:nvSpPr>
        <p:spPr/>
        <p:txBody>
          <a:bodyPr anchor="ctr">
            <a:normAutofit/>
          </a:bodyPr>
          <a:lstStyle/>
          <a:p>
            <a:pPr marL="0" indent="0" algn="ctr">
              <a:lnSpc>
                <a:spcPct val="100000"/>
              </a:lnSpc>
              <a:buNone/>
            </a:pPr>
            <a:r>
              <a:rPr lang="en-US" sz="2800" dirty="0"/>
              <a:t>“Knowing is not enough; we must </a:t>
            </a:r>
            <a:r>
              <a:rPr lang="en-US" sz="2800" dirty="0" smtClean="0"/>
              <a:t>apply.</a:t>
            </a:r>
            <a:br>
              <a:rPr lang="en-US" sz="2800" dirty="0" smtClean="0"/>
            </a:br>
            <a:r>
              <a:rPr lang="en-US" sz="2800" dirty="0" smtClean="0"/>
              <a:t>Willing </a:t>
            </a:r>
            <a:r>
              <a:rPr lang="en-US" sz="2800" dirty="0"/>
              <a:t>is not enough; we must do.”</a:t>
            </a:r>
          </a:p>
          <a:p>
            <a:pPr marL="0" indent="0" algn="ctr">
              <a:lnSpc>
                <a:spcPct val="100000"/>
              </a:lnSpc>
              <a:buNone/>
            </a:pPr>
            <a:r>
              <a:rPr lang="en-US" sz="2000" dirty="0" smtClean="0">
                <a:solidFill>
                  <a:schemeClr val="bg1">
                    <a:lumMod val="50000"/>
                  </a:schemeClr>
                </a:solidFill>
              </a:rPr>
              <a:t>-Goethe</a:t>
            </a:r>
          </a:p>
          <a:p>
            <a:pPr marL="0" indent="0" algn="ctr">
              <a:lnSpc>
                <a:spcPct val="100000"/>
              </a:lnSpc>
              <a:buNone/>
            </a:pPr>
            <a:endParaRPr lang="en-US" sz="2800" dirty="0" smtClean="0"/>
          </a:p>
        </p:txBody>
      </p:sp>
    </p:spTree>
    <p:extLst>
      <p:ext uri="{BB962C8B-B14F-4D97-AF65-F5344CB8AC3E}">
        <p14:creationId xmlns:p14="http://schemas.microsoft.com/office/powerpoint/2010/main" val="2242703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Objectives</a:t>
            </a:r>
            <a:endParaRPr lang="en-US" sz="3200" dirty="0"/>
          </a:p>
        </p:txBody>
      </p:sp>
      <p:sp>
        <p:nvSpPr>
          <p:cNvPr id="5" name="Content Placeholder 4"/>
          <p:cNvSpPr>
            <a:spLocks noGrp="1"/>
          </p:cNvSpPr>
          <p:nvPr>
            <p:ph idx="1"/>
          </p:nvPr>
        </p:nvSpPr>
        <p:spPr/>
        <p:txBody>
          <a:bodyPr>
            <a:normAutofit/>
          </a:bodyPr>
          <a:lstStyle/>
          <a:p>
            <a:pPr marL="457200" indent="-457200">
              <a:lnSpc>
                <a:spcPct val="150000"/>
              </a:lnSpc>
              <a:buFont typeface="+mj-lt"/>
              <a:buAutoNum type="arabicPeriod"/>
            </a:pPr>
            <a:r>
              <a:rPr lang="en-US" sz="2400" dirty="0" smtClean="0"/>
              <a:t>Introduce outcomes as a guiding methodology to our care process</a:t>
            </a:r>
          </a:p>
          <a:p>
            <a:pPr marL="457200" indent="-457200">
              <a:lnSpc>
                <a:spcPct val="150000"/>
              </a:lnSpc>
              <a:buFont typeface="+mj-lt"/>
              <a:buAutoNum type="arabicPeriod"/>
            </a:pPr>
            <a:r>
              <a:rPr lang="en-US" sz="2400" dirty="0" smtClean="0"/>
              <a:t>Discuss establishing best practice that allows your expertise to shine</a:t>
            </a:r>
            <a:endParaRPr lang="en-US" sz="2400" dirty="0"/>
          </a:p>
        </p:txBody>
      </p:sp>
    </p:spTree>
    <p:extLst>
      <p:ext uri="{BB962C8B-B14F-4D97-AF65-F5344CB8AC3E}">
        <p14:creationId xmlns:p14="http://schemas.microsoft.com/office/powerpoint/2010/main" val="501155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2EEA4-1D13-445E-A00F-5D677F2B6D03}"/>
              </a:ext>
            </a:extLst>
          </p:cNvPr>
          <p:cNvSpPr>
            <a:spLocks noGrp="1"/>
          </p:cNvSpPr>
          <p:nvPr>
            <p:ph type="title"/>
          </p:nvPr>
        </p:nvSpPr>
        <p:spPr/>
        <p:txBody>
          <a:bodyPr>
            <a:normAutofit/>
          </a:bodyPr>
          <a:lstStyle/>
          <a:p>
            <a:r>
              <a:rPr lang="en-US" sz="3200" dirty="0" smtClean="0"/>
              <a:t>Wellbeing</a:t>
            </a:r>
            <a:endParaRPr lang="en-US" sz="3200" dirty="0"/>
          </a:p>
        </p:txBody>
      </p:sp>
      <p:sp>
        <p:nvSpPr>
          <p:cNvPr id="3" name="Content Placeholder 2">
            <a:extLst>
              <a:ext uri="{FF2B5EF4-FFF2-40B4-BE49-F238E27FC236}">
                <a16:creationId xmlns:a16="http://schemas.microsoft.com/office/drawing/2014/main" xmlns="" id="{4B23F2A0-D955-46DD-9588-BFA319A46A98}"/>
              </a:ext>
            </a:extLst>
          </p:cNvPr>
          <p:cNvSpPr>
            <a:spLocks noGrp="1"/>
          </p:cNvSpPr>
          <p:nvPr>
            <p:ph idx="1"/>
          </p:nvPr>
        </p:nvSpPr>
        <p:spPr/>
        <p:txBody>
          <a:bodyPr>
            <a:normAutofit/>
          </a:bodyPr>
          <a:lstStyle/>
          <a:p>
            <a:pPr marL="0" indent="0">
              <a:lnSpc>
                <a:spcPct val="100000"/>
              </a:lnSpc>
              <a:buNone/>
            </a:pPr>
            <a:r>
              <a:rPr lang="en-US" sz="2400" b="1" dirty="0" smtClean="0"/>
              <a:t>Step 1</a:t>
            </a:r>
          </a:p>
          <a:p>
            <a:pPr marL="0" indent="0">
              <a:lnSpc>
                <a:spcPct val="100000"/>
              </a:lnSpc>
              <a:buNone/>
            </a:pPr>
            <a:r>
              <a:rPr lang="en-US" sz="2400" b="1" dirty="0">
                <a:solidFill>
                  <a:schemeClr val="accent2"/>
                </a:solidFill>
              </a:rPr>
              <a:t>Set-up the conversation – introduce the  idea and benefits</a:t>
            </a:r>
          </a:p>
          <a:p>
            <a:pPr marL="0" indent="0">
              <a:lnSpc>
                <a:spcPct val="100000"/>
              </a:lnSpc>
              <a:buNone/>
            </a:pPr>
            <a:endParaRPr lang="en-US" sz="2400" dirty="0" smtClean="0"/>
          </a:p>
          <a:p>
            <a:pPr marL="0" indent="0">
              <a:lnSpc>
                <a:spcPct val="100000"/>
              </a:lnSpc>
              <a:buNone/>
            </a:pPr>
            <a:endParaRPr lang="en-US" sz="2400" dirty="0"/>
          </a:p>
          <a:p>
            <a:pPr marL="0" indent="0" algn="ctr">
              <a:lnSpc>
                <a:spcPct val="100000"/>
              </a:lnSpc>
              <a:buNone/>
            </a:pPr>
            <a:r>
              <a:rPr lang="en-US" sz="2400" dirty="0"/>
              <a:t>“</a:t>
            </a:r>
            <a:r>
              <a:rPr lang="en-US" sz="2400" i="1" dirty="0"/>
              <a:t>I’m hoping we can talk beyond just </a:t>
            </a:r>
            <a:r>
              <a:rPr lang="en-US" sz="2400" i="1" dirty="0" smtClean="0"/>
              <a:t>controlling</a:t>
            </a:r>
            <a:br>
              <a:rPr lang="en-US" sz="2400" i="1" dirty="0" smtClean="0"/>
            </a:br>
            <a:r>
              <a:rPr lang="en-US" sz="2400" i="1" dirty="0" smtClean="0"/>
              <a:t>your symptoms. Is </a:t>
            </a:r>
            <a:r>
              <a:rPr lang="en-US" sz="2400" i="1" dirty="0"/>
              <a:t>that okay?”</a:t>
            </a:r>
          </a:p>
          <a:p>
            <a:pPr marL="0" indent="0" algn="ctr">
              <a:lnSpc>
                <a:spcPct val="100000"/>
              </a:lnSpc>
              <a:buNone/>
            </a:pPr>
            <a:endParaRPr lang="en-US" sz="2400" dirty="0" smtClean="0"/>
          </a:p>
        </p:txBody>
      </p:sp>
    </p:spTree>
    <p:extLst>
      <p:ext uri="{BB962C8B-B14F-4D97-AF65-F5344CB8AC3E}">
        <p14:creationId xmlns:p14="http://schemas.microsoft.com/office/powerpoint/2010/main" val="3113321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2EEA4-1D13-445E-A00F-5D677F2B6D03}"/>
              </a:ext>
            </a:extLst>
          </p:cNvPr>
          <p:cNvSpPr>
            <a:spLocks noGrp="1"/>
          </p:cNvSpPr>
          <p:nvPr>
            <p:ph type="title"/>
          </p:nvPr>
        </p:nvSpPr>
        <p:spPr/>
        <p:txBody>
          <a:bodyPr>
            <a:normAutofit/>
          </a:bodyPr>
          <a:lstStyle/>
          <a:p>
            <a:r>
              <a:rPr lang="en-US" sz="3200" dirty="0" smtClean="0"/>
              <a:t>Wellbeing</a:t>
            </a:r>
            <a:endParaRPr lang="en-US" sz="3200" dirty="0"/>
          </a:p>
        </p:txBody>
      </p:sp>
      <p:sp>
        <p:nvSpPr>
          <p:cNvPr id="3" name="Content Placeholder 2">
            <a:extLst>
              <a:ext uri="{FF2B5EF4-FFF2-40B4-BE49-F238E27FC236}">
                <a16:creationId xmlns:a16="http://schemas.microsoft.com/office/drawing/2014/main" xmlns="" id="{4B23F2A0-D955-46DD-9588-BFA319A46A98}"/>
              </a:ext>
            </a:extLst>
          </p:cNvPr>
          <p:cNvSpPr>
            <a:spLocks noGrp="1"/>
          </p:cNvSpPr>
          <p:nvPr>
            <p:ph idx="1"/>
          </p:nvPr>
        </p:nvSpPr>
        <p:spPr>
          <a:xfrm>
            <a:off x="838200" y="1876926"/>
            <a:ext cx="6039118" cy="4300037"/>
          </a:xfrm>
        </p:spPr>
        <p:txBody>
          <a:bodyPr>
            <a:normAutofit/>
          </a:bodyPr>
          <a:lstStyle/>
          <a:p>
            <a:pPr marL="0" indent="0">
              <a:lnSpc>
                <a:spcPct val="100000"/>
              </a:lnSpc>
              <a:buNone/>
            </a:pPr>
            <a:r>
              <a:rPr lang="en-US" sz="2400" b="1" dirty="0" smtClean="0"/>
              <a:t>Step 2</a:t>
            </a:r>
          </a:p>
          <a:p>
            <a:pPr marL="0" indent="0">
              <a:lnSpc>
                <a:spcPct val="100000"/>
              </a:lnSpc>
              <a:buNone/>
            </a:pPr>
            <a:r>
              <a:rPr lang="en-US" sz="2400" b="1" dirty="0">
                <a:solidFill>
                  <a:schemeClr val="accent2"/>
                </a:solidFill>
              </a:rPr>
              <a:t>Share the </a:t>
            </a:r>
            <a:r>
              <a:rPr lang="en-US" sz="2400" b="1" dirty="0" smtClean="0">
                <a:solidFill>
                  <a:schemeClr val="accent2"/>
                </a:solidFill>
              </a:rPr>
              <a:t>concept</a:t>
            </a:r>
            <a:r>
              <a:rPr lang="en-US" sz="2400" b="1" dirty="0" smtClean="0"/>
              <a:t> </a:t>
            </a:r>
            <a:endParaRPr lang="en-US" sz="2400" b="1" dirty="0"/>
          </a:p>
          <a:p>
            <a:pPr marL="0" indent="0" algn="ctr">
              <a:lnSpc>
                <a:spcPct val="100000"/>
              </a:lnSpc>
              <a:buNone/>
            </a:pPr>
            <a:endParaRPr lang="en-US" sz="2400" i="1" dirty="0" smtClean="0"/>
          </a:p>
          <a:p>
            <a:pPr marL="0" indent="0" algn="ctr">
              <a:lnSpc>
                <a:spcPct val="100000"/>
              </a:lnSpc>
              <a:buNone/>
            </a:pPr>
            <a:endParaRPr lang="en-US" sz="2400" i="1" dirty="0"/>
          </a:p>
          <a:p>
            <a:pPr marL="0" indent="0" algn="ctr">
              <a:lnSpc>
                <a:spcPct val="100000"/>
              </a:lnSpc>
              <a:buNone/>
            </a:pPr>
            <a:r>
              <a:rPr lang="en-US" sz="2400" i="1" dirty="0" smtClean="0"/>
              <a:t>“</a:t>
            </a:r>
            <a:r>
              <a:rPr lang="en-US" sz="2400" i="1" dirty="0"/>
              <a:t>We would like to help embrace qualities, likes, goals, that are unique to you.”</a:t>
            </a:r>
          </a:p>
        </p:txBody>
      </p:sp>
      <p:pic>
        <p:nvPicPr>
          <p:cNvPr id="8196" name="Picture 4" descr="Image result for frail old person happily engaged in  ac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514" y="2325144"/>
            <a:ext cx="4125286"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52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2EEA4-1D13-445E-A00F-5D677F2B6D03}"/>
              </a:ext>
            </a:extLst>
          </p:cNvPr>
          <p:cNvSpPr>
            <a:spLocks noGrp="1"/>
          </p:cNvSpPr>
          <p:nvPr>
            <p:ph type="title"/>
          </p:nvPr>
        </p:nvSpPr>
        <p:spPr/>
        <p:txBody>
          <a:bodyPr>
            <a:normAutofit/>
          </a:bodyPr>
          <a:lstStyle/>
          <a:p>
            <a:r>
              <a:rPr lang="en-US" sz="3200" dirty="0" smtClean="0"/>
              <a:t>Wellbeing</a:t>
            </a:r>
            <a:endParaRPr lang="en-US" sz="3200" dirty="0"/>
          </a:p>
        </p:txBody>
      </p:sp>
      <p:sp>
        <p:nvSpPr>
          <p:cNvPr id="3" name="Content Placeholder 2">
            <a:extLst>
              <a:ext uri="{FF2B5EF4-FFF2-40B4-BE49-F238E27FC236}">
                <a16:creationId xmlns:a16="http://schemas.microsoft.com/office/drawing/2014/main" xmlns="" id="{4B23F2A0-D955-46DD-9588-BFA319A46A98}"/>
              </a:ext>
            </a:extLst>
          </p:cNvPr>
          <p:cNvSpPr>
            <a:spLocks noGrp="1"/>
          </p:cNvSpPr>
          <p:nvPr>
            <p:ph idx="1"/>
          </p:nvPr>
        </p:nvSpPr>
        <p:spPr>
          <a:xfrm>
            <a:off x="838200" y="1876926"/>
            <a:ext cx="5833056" cy="4300037"/>
          </a:xfrm>
        </p:spPr>
        <p:txBody>
          <a:bodyPr>
            <a:normAutofit/>
          </a:bodyPr>
          <a:lstStyle/>
          <a:p>
            <a:pPr marL="0" indent="0">
              <a:lnSpc>
                <a:spcPct val="100000"/>
              </a:lnSpc>
              <a:buNone/>
            </a:pPr>
            <a:r>
              <a:rPr lang="en-US" sz="2400" b="1" dirty="0" smtClean="0"/>
              <a:t>Step 2</a:t>
            </a:r>
          </a:p>
          <a:p>
            <a:pPr marL="0" indent="0">
              <a:lnSpc>
                <a:spcPct val="100000"/>
              </a:lnSpc>
              <a:buNone/>
            </a:pPr>
            <a:r>
              <a:rPr lang="en-US" sz="2400" b="1" dirty="0">
                <a:solidFill>
                  <a:schemeClr val="accent2"/>
                </a:solidFill>
              </a:rPr>
              <a:t>Share the </a:t>
            </a:r>
            <a:r>
              <a:rPr lang="en-US" sz="2400" b="1" dirty="0" smtClean="0">
                <a:solidFill>
                  <a:schemeClr val="accent2"/>
                </a:solidFill>
              </a:rPr>
              <a:t>concept</a:t>
            </a:r>
            <a:endParaRPr lang="en-US" sz="2400" b="1" dirty="0">
              <a:solidFill>
                <a:schemeClr val="accent2"/>
              </a:solidFill>
            </a:endParaRPr>
          </a:p>
          <a:p>
            <a:pPr marL="0" indent="0">
              <a:lnSpc>
                <a:spcPct val="100000"/>
              </a:lnSpc>
              <a:buNone/>
            </a:pPr>
            <a:endParaRPr lang="en-US" sz="2400" dirty="0"/>
          </a:p>
          <a:p>
            <a:pPr marL="0" indent="0">
              <a:lnSpc>
                <a:spcPct val="100000"/>
              </a:lnSpc>
              <a:buNone/>
            </a:pPr>
            <a:r>
              <a:rPr lang="en-US" sz="2000" dirty="0"/>
              <a:t>Research has proven that focusing on positive concepts:</a:t>
            </a:r>
          </a:p>
          <a:p>
            <a:pPr>
              <a:lnSpc>
                <a:spcPct val="100000"/>
              </a:lnSpc>
            </a:pPr>
            <a:r>
              <a:rPr lang="en-US" sz="2000" dirty="0"/>
              <a:t>Decreases pain</a:t>
            </a:r>
          </a:p>
          <a:p>
            <a:pPr>
              <a:lnSpc>
                <a:spcPct val="100000"/>
              </a:lnSpc>
            </a:pPr>
            <a:r>
              <a:rPr lang="en-US" sz="2000" dirty="0"/>
              <a:t>Improves sense of well-being</a:t>
            </a:r>
          </a:p>
          <a:p>
            <a:pPr>
              <a:lnSpc>
                <a:spcPct val="100000"/>
              </a:lnSpc>
            </a:pPr>
            <a:r>
              <a:rPr lang="en-US" sz="2000" dirty="0"/>
              <a:t>Decreases anxiety</a:t>
            </a:r>
          </a:p>
          <a:p>
            <a:pPr>
              <a:lnSpc>
                <a:spcPct val="100000"/>
              </a:lnSpc>
            </a:pPr>
            <a:r>
              <a:rPr lang="en-US" sz="2000" dirty="0"/>
              <a:t>Improves QOL</a:t>
            </a:r>
          </a:p>
          <a:p>
            <a:pPr>
              <a:lnSpc>
                <a:spcPct val="100000"/>
              </a:lnSpc>
            </a:pPr>
            <a:r>
              <a:rPr lang="en-US" sz="2000" dirty="0"/>
              <a:t>Decreases caregiver stress</a:t>
            </a:r>
          </a:p>
        </p:txBody>
      </p:sp>
      <p:pic>
        <p:nvPicPr>
          <p:cNvPr id="9218" name="Picture 2" descr="Image result for frail old person happily engaged in  ac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886" y="3379204"/>
            <a:ext cx="4018914" cy="250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09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2EEA4-1D13-445E-A00F-5D677F2B6D03}"/>
              </a:ext>
            </a:extLst>
          </p:cNvPr>
          <p:cNvSpPr>
            <a:spLocks noGrp="1"/>
          </p:cNvSpPr>
          <p:nvPr>
            <p:ph type="title"/>
          </p:nvPr>
        </p:nvSpPr>
        <p:spPr/>
        <p:txBody>
          <a:bodyPr>
            <a:normAutofit/>
          </a:bodyPr>
          <a:lstStyle/>
          <a:p>
            <a:r>
              <a:rPr lang="en-US" sz="3200" dirty="0" smtClean="0"/>
              <a:t>Wellbeing</a:t>
            </a:r>
            <a:endParaRPr lang="en-US" sz="3200" dirty="0"/>
          </a:p>
        </p:txBody>
      </p:sp>
      <p:sp>
        <p:nvSpPr>
          <p:cNvPr id="3" name="Content Placeholder 2">
            <a:extLst>
              <a:ext uri="{FF2B5EF4-FFF2-40B4-BE49-F238E27FC236}">
                <a16:creationId xmlns:a16="http://schemas.microsoft.com/office/drawing/2014/main" xmlns="" id="{4B23F2A0-D955-46DD-9588-BFA319A46A98}"/>
              </a:ext>
            </a:extLst>
          </p:cNvPr>
          <p:cNvSpPr>
            <a:spLocks noGrp="1"/>
          </p:cNvSpPr>
          <p:nvPr>
            <p:ph idx="1"/>
          </p:nvPr>
        </p:nvSpPr>
        <p:spPr/>
        <p:txBody>
          <a:bodyPr>
            <a:normAutofit/>
          </a:bodyPr>
          <a:lstStyle/>
          <a:p>
            <a:pPr marL="0" indent="0">
              <a:lnSpc>
                <a:spcPct val="100000"/>
              </a:lnSpc>
              <a:buNone/>
            </a:pPr>
            <a:r>
              <a:rPr lang="en-US" sz="2400" b="1" dirty="0" smtClean="0"/>
              <a:t>Step 3</a:t>
            </a:r>
          </a:p>
          <a:p>
            <a:pPr marL="0" indent="0">
              <a:lnSpc>
                <a:spcPct val="100000"/>
              </a:lnSpc>
              <a:buNone/>
            </a:pPr>
            <a:r>
              <a:rPr lang="en-US" sz="2400" b="1" dirty="0">
                <a:solidFill>
                  <a:schemeClr val="accent2"/>
                </a:solidFill>
              </a:rPr>
              <a:t>Enhance the attributes unique to the patient</a:t>
            </a:r>
          </a:p>
          <a:p>
            <a:pPr marL="0" indent="0">
              <a:lnSpc>
                <a:spcPct val="100000"/>
              </a:lnSpc>
              <a:buNone/>
            </a:pPr>
            <a:endParaRPr lang="en-US" sz="2400" dirty="0" smtClean="0"/>
          </a:p>
          <a:p>
            <a:pPr marL="0" indent="0">
              <a:lnSpc>
                <a:spcPct val="100000"/>
              </a:lnSpc>
              <a:buNone/>
            </a:pPr>
            <a:endParaRPr lang="en-US" sz="2400" dirty="0"/>
          </a:p>
          <a:p>
            <a:pPr marL="0" indent="0" algn="ctr">
              <a:lnSpc>
                <a:spcPct val="100000"/>
              </a:lnSpc>
              <a:buNone/>
            </a:pPr>
            <a:r>
              <a:rPr lang="en-US" sz="2400" i="1" dirty="0"/>
              <a:t>“A good place for me to know you better is to simply </a:t>
            </a:r>
            <a:r>
              <a:rPr lang="en-US" sz="2400" i="1" dirty="0" smtClean="0"/>
              <a:t>ask,</a:t>
            </a:r>
            <a:br>
              <a:rPr lang="en-US" sz="2400" i="1" dirty="0" smtClean="0"/>
            </a:br>
            <a:r>
              <a:rPr lang="en-US" sz="2400" i="1" dirty="0" smtClean="0"/>
              <a:t>what </a:t>
            </a:r>
            <a:r>
              <a:rPr lang="en-US" sz="2400" i="1" dirty="0"/>
              <a:t>makes you happy?”</a:t>
            </a:r>
          </a:p>
          <a:p>
            <a:pPr marL="0" indent="0" algn="ctr">
              <a:lnSpc>
                <a:spcPct val="100000"/>
              </a:lnSpc>
              <a:buNone/>
            </a:pPr>
            <a:endParaRPr lang="en-US" sz="2400" i="1" dirty="0"/>
          </a:p>
        </p:txBody>
      </p:sp>
    </p:spTree>
    <p:extLst>
      <p:ext uri="{BB962C8B-B14F-4D97-AF65-F5344CB8AC3E}">
        <p14:creationId xmlns:p14="http://schemas.microsoft.com/office/powerpoint/2010/main" val="21137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a:t>Outcome Based Quality Care </a:t>
            </a:r>
            <a:r>
              <a:rPr lang="en-US" sz="3200" smtClean="0"/>
              <a:t>Model</a:t>
            </a:r>
            <a:endParaRPr lang="en-US" sz="3200"/>
          </a:p>
        </p:txBody>
      </p:sp>
      <p:sp>
        <p:nvSpPr>
          <p:cNvPr id="6" name="Content Placeholder 5"/>
          <p:cNvSpPr>
            <a:spLocks noGrp="1"/>
          </p:cNvSpPr>
          <p:nvPr>
            <p:ph idx="1"/>
          </p:nvPr>
        </p:nvSpPr>
        <p:spPr/>
        <p:txBody>
          <a:bodyPr>
            <a:normAutofit/>
          </a:bodyPr>
          <a:lstStyle/>
          <a:p>
            <a:pPr marL="0" indent="0">
              <a:lnSpc>
                <a:spcPct val="100000"/>
              </a:lnSpc>
              <a:buNone/>
            </a:pPr>
            <a:r>
              <a:rPr lang="en-US" sz="2400" dirty="0"/>
              <a:t>Focuses on using the knowledge, skill and desire you already have…</a:t>
            </a:r>
          </a:p>
          <a:p>
            <a:pPr marL="0" indent="0">
              <a:lnSpc>
                <a:spcPct val="100000"/>
              </a:lnSpc>
              <a:buNone/>
            </a:pPr>
            <a:endParaRPr lang="en-US" sz="2400" dirty="0"/>
          </a:p>
          <a:p>
            <a:pPr marL="0" indent="0">
              <a:lnSpc>
                <a:spcPct val="100000"/>
              </a:lnSpc>
              <a:buNone/>
            </a:pPr>
            <a:r>
              <a:rPr lang="en-US" sz="2400" dirty="0"/>
              <a:t>It’s not about more work, more processes, … it’s about letting you do the work that matters most to your patients, and to you…</a:t>
            </a:r>
          </a:p>
          <a:p>
            <a:pPr marL="0" indent="0">
              <a:lnSpc>
                <a:spcPct val="100000"/>
              </a:lnSpc>
              <a:buNone/>
            </a:pPr>
            <a:endParaRPr lang="en-US" sz="2400" dirty="0"/>
          </a:p>
          <a:p>
            <a:pPr marL="0" indent="0">
              <a:lnSpc>
                <a:spcPct val="100000"/>
              </a:lnSpc>
              <a:buNone/>
            </a:pPr>
            <a:r>
              <a:rPr lang="en-US" sz="2400" dirty="0"/>
              <a:t>It’s about achieving outcomes for your patients that matter…you only have one opportunity to get your care right…</a:t>
            </a:r>
          </a:p>
          <a:p>
            <a:pPr marL="0" indent="0">
              <a:lnSpc>
                <a:spcPct val="100000"/>
              </a:lnSpc>
              <a:buNone/>
            </a:pPr>
            <a:endParaRPr lang="en-US" sz="2400" dirty="0"/>
          </a:p>
        </p:txBody>
      </p:sp>
    </p:spTree>
    <p:extLst>
      <p:ext uri="{BB962C8B-B14F-4D97-AF65-F5344CB8AC3E}">
        <p14:creationId xmlns:p14="http://schemas.microsoft.com/office/powerpoint/2010/main" val="1209059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xmlns="" id="{D027F91C-3FCB-4374-999E-2425EC3B6372}"/>
              </a:ext>
            </a:extLst>
          </p:cNvPr>
          <p:cNvSpPr>
            <a:spLocks noGrp="1"/>
          </p:cNvSpPr>
          <p:nvPr>
            <p:ph idx="1"/>
          </p:nvPr>
        </p:nvSpPr>
        <p:spPr/>
        <p:txBody>
          <a:bodyPr anchor="ctr">
            <a:noAutofit/>
          </a:bodyPr>
          <a:lstStyle/>
          <a:p>
            <a:pPr marL="0" indent="0" algn="ctr">
              <a:lnSpc>
                <a:spcPct val="100000"/>
              </a:lnSpc>
              <a:buNone/>
            </a:pPr>
            <a:r>
              <a:rPr lang="en-US" sz="2800" dirty="0">
                <a:solidFill>
                  <a:schemeClr val="tx1"/>
                </a:solidFill>
              </a:rPr>
              <a:t>Compassus colleagues deliver care that honors our self-determined goals and preferences, centered on improving comfort, safety and quality of life while reducing family </a:t>
            </a:r>
            <a:r>
              <a:rPr lang="en-US" sz="2800" dirty="0" smtClean="0">
                <a:solidFill>
                  <a:schemeClr val="tx1"/>
                </a:solidFill>
              </a:rPr>
              <a:t>stresses</a:t>
            </a:r>
          </a:p>
          <a:p>
            <a:pPr marL="0" indent="0" algn="ctr">
              <a:lnSpc>
                <a:spcPct val="100000"/>
              </a:lnSpc>
              <a:buNone/>
            </a:pPr>
            <a:endParaRPr lang="en-US" sz="2800" dirty="0">
              <a:solidFill>
                <a:schemeClr val="tx1"/>
              </a:solidFill>
            </a:endParaRPr>
          </a:p>
        </p:txBody>
      </p:sp>
    </p:spTree>
    <p:extLst>
      <p:ext uri="{BB962C8B-B14F-4D97-AF65-F5344CB8AC3E}">
        <p14:creationId xmlns:p14="http://schemas.microsoft.com/office/powerpoint/2010/main" val="998943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294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blog-nature-chasm.jpg (640×480)">
            <a:extLst>
              <a:ext uri="{FF2B5EF4-FFF2-40B4-BE49-F238E27FC236}">
                <a16:creationId xmlns:a16="http://schemas.microsoft.com/office/drawing/2014/main" xmlns="" id="{5BEFA2D4-1370-4580-ABA8-25596EE0E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611" y="961622"/>
            <a:ext cx="6919424" cy="518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76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FC2E8D-F56B-42C2-ACC1-1B1D8D7E9B2F}"/>
              </a:ext>
            </a:extLst>
          </p:cNvPr>
          <p:cNvSpPr>
            <a:spLocks noGrp="1"/>
          </p:cNvSpPr>
          <p:nvPr>
            <p:ph type="title"/>
          </p:nvPr>
        </p:nvSpPr>
        <p:spPr/>
        <p:txBody>
          <a:bodyPr>
            <a:noAutofit/>
          </a:bodyPr>
          <a:lstStyle/>
          <a:p>
            <a:r>
              <a:rPr lang="en-US" sz="3200" dirty="0"/>
              <a:t>Gap between what patient’s want and what they get</a:t>
            </a:r>
          </a:p>
        </p:txBody>
      </p:sp>
      <p:sp>
        <p:nvSpPr>
          <p:cNvPr id="3" name="Content Placeholder 2">
            <a:extLst>
              <a:ext uri="{FF2B5EF4-FFF2-40B4-BE49-F238E27FC236}">
                <a16:creationId xmlns:a16="http://schemas.microsoft.com/office/drawing/2014/main" xmlns="" id="{AD58160A-BD19-4882-9010-F1786885817F}"/>
              </a:ext>
            </a:extLst>
          </p:cNvPr>
          <p:cNvSpPr>
            <a:spLocks noGrp="1"/>
          </p:cNvSpPr>
          <p:nvPr>
            <p:ph idx="1"/>
          </p:nvPr>
        </p:nvSpPr>
        <p:spPr/>
        <p:txBody>
          <a:bodyPr>
            <a:noAutofit/>
          </a:bodyPr>
          <a:lstStyle/>
          <a:p>
            <a:pPr>
              <a:lnSpc>
                <a:spcPct val="100000"/>
              </a:lnSpc>
            </a:pPr>
            <a:r>
              <a:rPr lang="en-US" sz="2400" dirty="0" smtClean="0"/>
              <a:t>86% Medicare beneficiaries want to spend final days at home</a:t>
            </a:r>
            <a:br>
              <a:rPr lang="en-US" sz="2400" dirty="0" smtClean="0"/>
            </a:br>
            <a:r>
              <a:rPr lang="en-US" sz="1800" dirty="0" smtClean="0">
                <a:solidFill>
                  <a:schemeClr val="bg1">
                    <a:lumMod val="50000"/>
                  </a:schemeClr>
                </a:solidFill>
              </a:rPr>
              <a:t>–</a:t>
            </a:r>
            <a:r>
              <a:rPr lang="en-US" sz="1800" dirty="0" err="1" smtClean="0">
                <a:solidFill>
                  <a:schemeClr val="bg1">
                    <a:lumMod val="50000"/>
                  </a:schemeClr>
                </a:solidFill>
              </a:rPr>
              <a:t>Barnato</a:t>
            </a:r>
            <a:r>
              <a:rPr lang="en-US" sz="1800" dirty="0" smtClean="0">
                <a:solidFill>
                  <a:schemeClr val="bg1">
                    <a:lumMod val="50000"/>
                  </a:schemeClr>
                </a:solidFill>
              </a:rPr>
              <a:t> </a:t>
            </a:r>
            <a:r>
              <a:rPr lang="en-US" sz="1800" dirty="0">
                <a:solidFill>
                  <a:schemeClr val="bg1">
                    <a:lumMod val="50000"/>
                  </a:schemeClr>
                </a:solidFill>
              </a:rPr>
              <a:t>2007</a:t>
            </a:r>
          </a:p>
          <a:p>
            <a:pPr>
              <a:lnSpc>
                <a:spcPct val="100000"/>
              </a:lnSpc>
            </a:pPr>
            <a:endParaRPr lang="en-US" sz="2400" dirty="0"/>
          </a:p>
          <a:p>
            <a:pPr>
              <a:lnSpc>
                <a:spcPct val="100000"/>
              </a:lnSpc>
            </a:pPr>
            <a:r>
              <a:rPr lang="en-US" sz="2400" dirty="0" smtClean="0">
                <a:solidFill>
                  <a:schemeClr val="accent2"/>
                </a:solidFill>
              </a:rPr>
              <a:t>70% hospitalized last 90 days of life</a:t>
            </a:r>
            <a:r>
              <a:rPr lang="en-US" sz="2400" dirty="0" smtClean="0">
                <a:solidFill>
                  <a:srgbClr val="0066FF"/>
                </a:solidFill>
              </a:rPr>
              <a:t/>
            </a:r>
            <a:br>
              <a:rPr lang="en-US" sz="2400" dirty="0" smtClean="0">
                <a:solidFill>
                  <a:srgbClr val="0066FF"/>
                </a:solidFill>
              </a:rPr>
            </a:br>
            <a:r>
              <a:rPr lang="en-US" sz="1800" dirty="0" smtClean="0">
                <a:solidFill>
                  <a:schemeClr val="bg1">
                    <a:lumMod val="50000"/>
                  </a:schemeClr>
                </a:solidFill>
              </a:rPr>
              <a:t>–</a:t>
            </a:r>
            <a:r>
              <a:rPr lang="en-US" sz="1800" dirty="0" err="1" smtClean="0">
                <a:solidFill>
                  <a:schemeClr val="bg1">
                    <a:lumMod val="50000"/>
                  </a:schemeClr>
                </a:solidFill>
              </a:rPr>
              <a:t>Teno</a:t>
            </a:r>
            <a:r>
              <a:rPr lang="en-US" sz="1800" dirty="0">
                <a:solidFill>
                  <a:schemeClr val="bg1">
                    <a:lumMod val="50000"/>
                  </a:schemeClr>
                </a:solidFill>
              </a:rPr>
              <a:t>, 2013</a:t>
            </a:r>
          </a:p>
          <a:p>
            <a:pPr>
              <a:lnSpc>
                <a:spcPct val="100000"/>
              </a:lnSpc>
            </a:pPr>
            <a:endParaRPr lang="en-US" sz="2400" dirty="0" smtClean="0">
              <a:solidFill>
                <a:srgbClr val="0066FF"/>
              </a:solidFill>
            </a:endParaRPr>
          </a:p>
          <a:p>
            <a:pPr>
              <a:lnSpc>
                <a:spcPct val="100000"/>
              </a:lnSpc>
            </a:pPr>
            <a:r>
              <a:rPr lang="en-US" sz="2400" dirty="0" smtClean="0">
                <a:solidFill>
                  <a:schemeClr val="accent2"/>
                </a:solidFill>
              </a:rPr>
              <a:t>29% receive ICU care in last 30 days</a:t>
            </a:r>
            <a:r>
              <a:rPr lang="en-US" sz="2400" dirty="0" smtClean="0">
                <a:solidFill>
                  <a:srgbClr val="0066FF"/>
                </a:solidFill>
              </a:rPr>
              <a:t/>
            </a:r>
            <a:br>
              <a:rPr lang="en-US" sz="2400" dirty="0" smtClean="0">
                <a:solidFill>
                  <a:srgbClr val="0066FF"/>
                </a:solidFill>
              </a:rPr>
            </a:br>
            <a:r>
              <a:rPr lang="en-US" sz="1800" dirty="0" smtClean="0">
                <a:solidFill>
                  <a:schemeClr val="bg1">
                    <a:lumMod val="50000"/>
                  </a:schemeClr>
                </a:solidFill>
              </a:rPr>
              <a:t>–</a:t>
            </a:r>
            <a:r>
              <a:rPr lang="en-US" sz="1800" dirty="0" err="1" smtClean="0">
                <a:solidFill>
                  <a:schemeClr val="bg1">
                    <a:lumMod val="50000"/>
                  </a:schemeClr>
                </a:solidFill>
              </a:rPr>
              <a:t>Teno</a:t>
            </a:r>
            <a:r>
              <a:rPr lang="en-US" sz="1800" dirty="0">
                <a:solidFill>
                  <a:schemeClr val="bg1">
                    <a:lumMod val="50000"/>
                  </a:schemeClr>
                </a:solidFill>
              </a:rPr>
              <a:t>, 2013</a:t>
            </a:r>
          </a:p>
        </p:txBody>
      </p:sp>
    </p:spTree>
    <p:extLst>
      <p:ext uri="{BB962C8B-B14F-4D97-AF65-F5344CB8AC3E}">
        <p14:creationId xmlns:p14="http://schemas.microsoft.com/office/powerpoint/2010/main" val="948881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study to understand prognoses and preferences for outcomes and risks of trea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523" y="917515"/>
            <a:ext cx="7364437" cy="52708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776663" y="3552947"/>
            <a:ext cx="2074251" cy="2592814"/>
          </a:xfrm>
          <a:prstGeom prst="rect">
            <a:avLst/>
          </a:prstGeom>
        </p:spPr>
      </p:pic>
    </p:spTree>
    <p:extLst>
      <p:ext uri="{BB962C8B-B14F-4D97-AF65-F5344CB8AC3E}">
        <p14:creationId xmlns:p14="http://schemas.microsoft.com/office/powerpoint/2010/main" val="602506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SUPPORT Trial</a:t>
            </a:r>
            <a:endParaRPr lang="en-US" sz="4000" dirty="0"/>
          </a:p>
        </p:txBody>
      </p:sp>
      <p:sp>
        <p:nvSpPr>
          <p:cNvPr id="3" name="Text Placeholder 2"/>
          <p:cNvSpPr>
            <a:spLocks noGrp="1"/>
          </p:cNvSpPr>
          <p:nvPr>
            <p:ph type="body" idx="1"/>
          </p:nvPr>
        </p:nvSpPr>
        <p:spPr>
          <a:xfrm>
            <a:off x="831851" y="4112947"/>
            <a:ext cx="10515600" cy="1811335"/>
          </a:xfrm>
        </p:spPr>
        <p:txBody>
          <a:bodyPr>
            <a:noAutofit/>
          </a:bodyPr>
          <a:lstStyle/>
          <a:p>
            <a:pPr>
              <a:lnSpc>
                <a:spcPct val="100000"/>
              </a:lnSpc>
            </a:pPr>
            <a:r>
              <a:rPr lang="en-US" sz="2400" dirty="0" smtClean="0">
                <a:solidFill>
                  <a:schemeClr val="accent2"/>
                </a:solidFill>
              </a:rPr>
              <a:t>JAMA 1995</a:t>
            </a:r>
          </a:p>
          <a:p>
            <a:pPr>
              <a:lnSpc>
                <a:spcPct val="100000"/>
              </a:lnSpc>
            </a:pPr>
            <a:r>
              <a:rPr lang="en-US" sz="2400" dirty="0">
                <a:solidFill>
                  <a:schemeClr val="tx1"/>
                </a:solidFill>
              </a:rPr>
              <a:t>A Controlled Trial to Improve Care for Seriously Ill </a:t>
            </a:r>
            <a:r>
              <a:rPr lang="en-US" sz="2400" dirty="0" smtClean="0">
                <a:solidFill>
                  <a:schemeClr val="tx1"/>
                </a:solidFill>
              </a:rPr>
              <a:t>Hospitalized</a:t>
            </a:r>
            <a:br>
              <a:rPr lang="en-US" sz="2400" dirty="0" smtClean="0">
                <a:solidFill>
                  <a:schemeClr val="tx1"/>
                </a:solidFill>
              </a:rPr>
            </a:br>
            <a:r>
              <a:rPr lang="en-US" sz="2400" dirty="0" smtClean="0">
                <a:solidFill>
                  <a:schemeClr val="tx1"/>
                </a:solidFill>
              </a:rPr>
              <a:t>Patients</a:t>
            </a:r>
            <a:r>
              <a:rPr lang="en-US" sz="2400" dirty="0">
                <a:solidFill>
                  <a:schemeClr val="tx1"/>
                </a:solidFill>
              </a:rPr>
              <a:t>: The Study to Understand Prognoses and </a:t>
            </a:r>
            <a:r>
              <a:rPr lang="en-US" sz="2400" dirty="0" smtClean="0">
                <a:solidFill>
                  <a:schemeClr val="tx1"/>
                </a:solidFill>
              </a:rPr>
              <a:t>Preferences</a:t>
            </a:r>
            <a:br>
              <a:rPr lang="en-US" sz="2400" dirty="0" smtClean="0">
                <a:solidFill>
                  <a:schemeClr val="tx1"/>
                </a:solidFill>
              </a:rPr>
            </a:br>
            <a:r>
              <a:rPr lang="en-US" sz="2400" dirty="0" smtClean="0">
                <a:solidFill>
                  <a:schemeClr val="tx1"/>
                </a:solidFill>
              </a:rPr>
              <a:t>for </a:t>
            </a:r>
            <a:r>
              <a:rPr lang="en-US" sz="2400" dirty="0">
                <a:solidFill>
                  <a:schemeClr val="tx1"/>
                </a:solidFill>
              </a:rPr>
              <a:t>Outcomes and Risks of Treatments (SUPPORT)</a:t>
            </a:r>
          </a:p>
        </p:txBody>
      </p:sp>
    </p:spTree>
    <p:extLst>
      <p:ext uri="{BB962C8B-B14F-4D97-AF65-F5344CB8AC3E}">
        <p14:creationId xmlns:p14="http://schemas.microsoft.com/office/powerpoint/2010/main" val="13949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tudy to understand prognoses and preferences for outcomes and risks of trea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740" y="1051027"/>
            <a:ext cx="7106194" cy="507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08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a:t>Gap between what patient’s want and what they </a:t>
            </a:r>
            <a:r>
              <a:rPr lang="en-US" sz="3200" smtClean="0"/>
              <a:t>get</a:t>
            </a:r>
            <a:endParaRPr lang="en-US" sz="3200"/>
          </a:p>
        </p:txBody>
      </p:sp>
      <p:sp>
        <p:nvSpPr>
          <p:cNvPr id="6" name="Content Placeholder 5"/>
          <p:cNvSpPr>
            <a:spLocks noGrp="1"/>
          </p:cNvSpPr>
          <p:nvPr>
            <p:ph idx="1"/>
          </p:nvPr>
        </p:nvSpPr>
        <p:spPr/>
        <p:txBody>
          <a:bodyPr>
            <a:normAutofit/>
          </a:bodyPr>
          <a:lstStyle/>
          <a:p>
            <a:pPr>
              <a:lnSpc>
                <a:spcPct val="110000"/>
              </a:lnSpc>
            </a:pPr>
            <a:r>
              <a:rPr lang="en-US" sz="2400" b="1" dirty="0">
                <a:solidFill>
                  <a:schemeClr val="accent2"/>
                </a:solidFill>
              </a:rPr>
              <a:t>ASK, </a:t>
            </a:r>
            <a:r>
              <a:rPr lang="en-US" sz="2400" dirty="0">
                <a:solidFill>
                  <a:schemeClr val="accent2"/>
                </a:solidFill>
              </a:rPr>
              <a:t>and </a:t>
            </a:r>
            <a:r>
              <a:rPr lang="en-US" sz="2400" b="1" dirty="0">
                <a:solidFill>
                  <a:schemeClr val="accent2"/>
                </a:solidFill>
              </a:rPr>
              <a:t>LISTEN </a:t>
            </a:r>
            <a:r>
              <a:rPr lang="en-US" sz="2400" dirty="0">
                <a:solidFill>
                  <a:schemeClr val="accent2"/>
                </a:solidFill>
              </a:rPr>
              <a:t>to the </a:t>
            </a:r>
            <a:r>
              <a:rPr lang="en-US" sz="2400" b="1" dirty="0">
                <a:solidFill>
                  <a:schemeClr val="accent2"/>
                </a:solidFill>
              </a:rPr>
              <a:t>PERSON </a:t>
            </a:r>
            <a:r>
              <a:rPr lang="en-US" sz="2400" dirty="0">
                <a:solidFill>
                  <a:schemeClr val="accent2"/>
                </a:solidFill>
              </a:rPr>
              <a:t>being cared </a:t>
            </a:r>
            <a:r>
              <a:rPr lang="en-US" sz="2400" dirty="0" smtClean="0">
                <a:solidFill>
                  <a:schemeClr val="accent2"/>
                </a:solidFill>
              </a:rPr>
              <a:t>for</a:t>
            </a:r>
            <a:endParaRPr lang="en-US" sz="2400" dirty="0">
              <a:solidFill>
                <a:schemeClr val="accent2"/>
              </a:solidFill>
            </a:endParaRPr>
          </a:p>
          <a:p>
            <a:pPr>
              <a:lnSpc>
                <a:spcPct val="110000"/>
              </a:lnSpc>
            </a:pPr>
            <a:endParaRPr lang="en-US" sz="2400" dirty="0" smtClean="0"/>
          </a:p>
          <a:p>
            <a:pPr>
              <a:lnSpc>
                <a:spcPct val="110000"/>
              </a:lnSpc>
            </a:pPr>
            <a:r>
              <a:rPr lang="en-US" sz="2400" dirty="0" smtClean="0"/>
              <a:t>Patients </a:t>
            </a:r>
            <a:r>
              <a:rPr lang="en-US" sz="2400" dirty="0"/>
              <a:t>with serious illness have priorities besides living longer</a:t>
            </a:r>
            <a:r>
              <a:rPr lang="en-US" sz="2400" dirty="0" smtClean="0"/>
              <a:t>:</a:t>
            </a:r>
          </a:p>
          <a:p>
            <a:pPr lvl="1">
              <a:lnSpc>
                <a:spcPct val="110000"/>
              </a:lnSpc>
            </a:pPr>
            <a:r>
              <a:rPr lang="en-US" sz="2400" dirty="0" smtClean="0"/>
              <a:t>Symptom </a:t>
            </a:r>
            <a:r>
              <a:rPr lang="en-US" sz="2400" dirty="0"/>
              <a:t>management and QOL</a:t>
            </a:r>
          </a:p>
          <a:p>
            <a:pPr lvl="1">
              <a:lnSpc>
                <a:spcPct val="110000"/>
              </a:lnSpc>
            </a:pPr>
            <a:r>
              <a:rPr lang="en-US" sz="2400" dirty="0"/>
              <a:t>Sense of control and completion</a:t>
            </a:r>
          </a:p>
          <a:p>
            <a:pPr lvl="1">
              <a:lnSpc>
                <a:spcPct val="110000"/>
              </a:lnSpc>
            </a:pPr>
            <a:r>
              <a:rPr lang="en-US" sz="2400" dirty="0"/>
              <a:t>Strengthening relationships</a:t>
            </a:r>
          </a:p>
          <a:p>
            <a:pPr marL="2400300" lvl="7" indent="0">
              <a:lnSpc>
                <a:spcPct val="110000"/>
              </a:lnSpc>
              <a:buNone/>
            </a:pPr>
            <a:r>
              <a:rPr lang="en-US" sz="2000" dirty="0">
                <a:solidFill>
                  <a:schemeClr val="bg1">
                    <a:lumMod val="50000"/>
                  </a:schemeClr>
                </a:solidFill>
              </a:rPr>
              <a:t>-Singer, JAMA 1999</a:t>
            </a:r>
          </a:p>
          <a:p>
            <a:pPr marL="2400300" lvl="7" indent="0">
              <a:lnSpc>
                <a:spcPct val="110000"/>
              </a:lnSpc>
              <a:buNone/>
            </a:pPr>
            <a:r>
              <a:rPr lang="en-US" sz="2000" dirty="0">
                <a:solidFill>
                  <a:schemeClr val="bg1">
                    <a:lumMod val="50000"/>
                  </a:schemeClr>
                </a:solidFill>
              </a:rPr>
              <a:t>-</a:t>
            </a:r>
            <a:r>
              <a:rPr lang="en-US" sz="2000" dirty="0" err="1">
                <a:solidFill>
                  <a:schemeClr val="bg1">
                    <a:lumMod val="50000"/>
                  </a:schemeClr>
                </a:solidFill>
              </a:rPr>
              <a:t>Steinhauser</a:t>
            </a:r>
            <a:r>
              <a:rPr lang="en-US" sz="2000" dirty="0">
                <a:solidFill>
                  <a:schemeClr val="bg1">
                    <a:lumMod val="50000"/>
                  </a:schemeClr>
                </a:solidFill>
              </a:rPr>
              <a:t>, JAMA 2000</a:t>
            </a:r>
          </a:p>
          <a:p>
            <a:pPr>
              <a:lnSpc>
                <a:spcPct val="110000"/>
              </a:lnSpc>
            </a:pPr>
            <a:endParaRPr lang="en-US" sz="2400" dirty="0"/>
          </a:p>
        </p:txBody>
      </p:sp>
    </p:spTree>
    <p:extLst>
      <p:ext uri="{BB962C8B-B14F-4D97-AF65-F5344CB8AC3E}">
        <p14:creationId xmlns:p14="http://schemas.microsoft.com/office/powerpoint/2010/main" val="4276192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ompassus">
      <a:dk1>
        <a:srgbClr val="000000"/>
      </a:dk1>
      <a:lt1>
        <a:srgbClr val="FFFFFF"/>
      </a:lt1>
      <a:dk2>
        <a:srgbClr val="44546A"/>
      </a:dk2>
      <a:lt2>
        <a:srgbClr val="E7E6E6"/>
      </a:lt2>
      <a:accent1>
        <a:srgbClr val="0A1E3F"/>
      </a:accent1>
      <a:accent2>
        <a:srgbClr val="CF8929"/>
      </a:accent2>
      <a:accent3>
        <a:srgbClr val="E67532"/>
      </a:accent3>
      <a:accent4>
        <a:srgbClr val="443E8E"/>
      </a:accent4>
      <a:accent5>
        <a:srgbClr val="6FAB36"/>
      </a:accent5>
      <a:accent6>
        <a:srgbClr val="AAA8D2"/>
      </a:accent6>
      <a:hlink>
        <a:srgbClr val="00529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3C4096F-CC3D-0E49-9D39-A52F451E477F}" vid="{B3E8E3BD-3225-2D4C-9EDE-0FE683EE763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3C4096F-CC3D-0E49-9D39-A52F451E477F}" vid="{DD104006-0AA6-DF4D-8752-AA2FF101B1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01F1E81BCE494EAA8877F5CAA95991" ma:contentTypeVersion="0" ma:contentTypeDescription="Create a new document." ma:contentTypeScope="" ma:versionID="38e1e90e5105fad50db915339e7508f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FE8F97-47CA-4094-B1F0-65BFF0C333B9}">
  <ds:schemaRefs>
    <ds:schemaRef ds:uri="http://schemas.microsoft.com/sharepoint/v3/contenttype/forms"/>
  </ds:schemaRefs>
</ds:datastoreItem>
</file>

<file path=customXml/itemProps2.xml><?xml version="1.0" encoding="utf-8"?>
<ds:datastoreItem xmlns:ds="http://schemas.openxmlformats.org/officeDocument/2006/customXml" ds:itemID="{DDC8F947-B2FA-4C4F-859E-3143DBC0CB4C}">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24B2269-9139-4DA2-A095-9B33064CCF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34435</TotalTime>
  <Words>2166</Words>
  <Application>Microsoft Macintosh PowerPoint</Application>
  <PresentationFormat>Widescreen</PresentationFormat>
  <Paragraphs>230</Paragraphs>
  <Slides>36</Slides>
  <Notes>34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Calibri</vt:lpstr>
      <vt:lpstr>Arial</vt:lpstr>
      <vt:lpstr>Office Theme</vt:lpstr>
      <vt:lpstr>Custom Design</vt:lpstr>
      <vt:lpstr>PowerPoint Presentation</vt:lpstr>
      <vt:lpstr>PowerPoint Presentation</vt:lpstr>
      <vt:lpstr>Objectives</vt:lpstr>
      <vt:lpstr>PowerPoint Presentation</vt:lpstr>
      <vt:lpstr>Gap between what patient’s want and what they get</vt:lpstr>
      <vt:lpstr>PowerPoint Presentation</vt:lpstr>
      <vt:lpstr>SUPPORT Trial</vt:lpstr>
      <vt:lpstr>PowerPoint Presentation</vt:lpstr>
      <vt:lpstr>Gap between what patient’s want and what they get</vt:lpstr>
      <vt:lpstr>PowerPoint Presentation</vt:lpstr>
      <vt:lpstr>Developing a better way…</vt:lpstr>
      <vt:lpstr>PowerPoint Presentation</vt:lpstr>
      <vt:lpstr>Stanford Letter Project</vt:lpstr>
      <vt:lpstr>PowerPoint Presentation</vt:lpstr>
      <vt:lpstr>PowerPoint Presentation</vt:lpstr>
      <vt:lpstr>Symptom Management</vt:lpstr>
      <vt:lpstr>Using Checklists</vt:lpstr>
      <vt:lpstr>Oslerian Quote</vt:lpstr>
      <vt:lpstr>Checklists Work</vt:lpstr>
      <vt:lpstr>Symptom Management</vt:lpstr>
      <vt:lpstr>Symptom Management</vt:lpstr>
      <vt:lpstr>Symptom Management</vt:lpstr>
      <vt:lpstr>Symptom Management</vt:lpstr>
      <vt:lpstr>Common Symptoms at End-of-Life</vt:lpstr>
      <vt:lpstr>Clinical Practice Guidelines</vt:lpstr>
      <vt:lpstr>Developing IF/THEN Sheets</vt:lpstr>
      <vt:lpstr>Safety</vt:lpstr>
      <vt:lpstr>Safety and Self-maintenance</vt:lpstr>
      <vt:lpstr>Wellbeing</vt:lpstr>
      <vt:lpstr>Wellbeing</vt:lpstr>
      <vt:lpstr>Wellbeing</vt:lpstr>
      <vt:lpstr>Wellbeing</vt:lpstr>
      <vt:lpstr>Wellbeing</vt:lpstr>
      <vt:lpstr>Outcome Based Quality Care Model</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Myers</dc:creator>
  <cp:lastModifiedBy>Matthew Golden</cp:lastModifiedBy>
  <cp:revision>418</cp:revision>
  <cp:lastPrinted>2017-07-31T21:07:53Z</cp:lastPrinted>
  <dcterms:created xsi:type="dcterms:W3CDTF">2015-07-20T20:15:36Z</dcterms:created>
  <dcterms:modified xsi:type="dcterms:W3CDTF">2017-11-11T05:30:53Z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0x010100FA01F1E81BCE494EAA8877F5CAA95991</vt:lpwstr>
  </property>
</Properties>
</file>