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2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80"/>
  </p:notesMasterIdLst>
  <p:sldIdLst>
    <p:sldId id="424" r:id="rId2"/>
    <p:sldId id="425" r:id="rId3"/>
    <p:sldId id="426" r:id="rId4"/>
    <p:sldId id="427" r:id="rId5"/>
    <p:sldId id="429" r:id="rId6"/>
    <p:sldId id="430" r:id="rId7"/>
    <p:sldId id="431" r:id="rId8"/>
    <p:sldId id="433" r:id="rId9"/>
    <p:sldId id="364" r:id="rId10"/>
    <p:sldId id="434" r:id="rId11"/>
    <p:sldId id="359" r:id="rId12"/>
    <p:sldId id="357" r:id="rId13"/>
    <p:sldId id="279" r:id="rId14"/>
    <p:sldId id="365" r:id="rId15"/>
    <p:sldId id="413" r:id="rId16"/>
    <p:sldId id="386" r:id="rId17"/>
    <p:sldId id="366" r:id="rId18"/>
    <p:sldId id="414" r:id="rId19"/>
    <p:sldId id="416" r:id="rId20"/>
    <p:sldId id="415" r:id="rId21"/>
    <p:sldId id="388" r:id="rId22"/>
    <p:sldId id="389" r:id="rId23"/>
    <p:sldId id="367" r:id="rId24"/>
    <p:sldId id="368" r:id="rId25"/>
    <p:sldId id="390" r:id="rId26"/>
    <p:sldId id="371" r:id="rId27"/>
    <p:sldId id="372" r:id="rId28"/>
    <p:sldId id="387" r:id="rId29"/>
    <p:sldId id="369" r:id="rId30"/>
    <p:sldId id="280" r:id="rId31"/>
    <p:sldId id="282" r:id="rId32"/>
    <p:sldId id="286" r:id="rId33"/>
    <p:sldId id="370" r:id="rId34"/>
    <p:sldId id="393" r:id="rId35"/>
    <p:sldId id="375" r:id="rId36"/>
    <p:sldId id="340" r:id="rId37"/>
    <p:sldId id="374" r:id="rId38"/>
    <p:sldId id="422" r:id="rId39"/>
    <p:sldId id="417" r:id="rId40"/>
    <p:sldId id="376" r:id="rId41"/>
    <p:sldId id="385" r:id="rId42"/>
    <p:sldId id="435" r:id="rId43"/>
    <p:sldId id="293" r:id="rId44"/>
    <p:sldId id="292" r:id="rId45"/>
    <p:sldId id="295" r:id="rId46"/>
    <p:sldId id="296" r:id="rId47"/>
    <p:sldId id="355" r:id="rId48"/>
    <p:sldId id="358" r:id="rId49"/>
    <p:sldId id="297" r:id="rId50"/>
    <p:sldId id="298" r:id="rId51"/>
    <p:sldId id="436" r:id="rId52"/>
    <p:sldId id="378" r:id="rId53"/>
    <p:sldId id="381" r:id="rId54"/>
    <p:sldId id="382" r:id="rId55"/>
    <p:sldId id="396" r:id="rId56"/>
    <p:sldId id="383" r:id="rId57"/>
    <p:sldId id="418" r:id="rId58"/>
    <p:sldId id="421" r:id="rId59"/>
    <p:sldId id="397" r:id="rId60"/>
    <p:sldId id="354" r:id="rId61"/>
    <p:sldId id="384" r:id="rId62"/>
    <p:sldId id="400" r:id="rId63"/>
    <p:sldId id="423" r:id="rId64"/>
    <p:sldId id="410" r:id="rId65"/>
    <p:sldId id="399" r:id="rId66"/>
    <p:sldId id="398" r:id="rId67"/>
    <p:sldId id="406" r:id="rId68"/>
    <p:sldId id="332" r:id="rId69"/>
    <p:sldId id="301" r:id="rId70"/>
    <p:sldId id="403" r:id="rId71"/>
    <p:sldId id="405" r:id="rId72"/>
    <p:sldId id="404" r:id="rId73"/>
    <p:sldId id="409" r:id="rId74"/>
    <p:sldId id="402" r:id="rId75"/>
    <p:sldId id="407" r:id="rId76"/>
    <p:sldId id="408" r:id="rId77"/>
    <p:sldId id="265" r:id="rId78"/>
    <p:sldId id="349" r:id="rId79"/>
  </p:sldIdLst>
  <p:sldSz cx="12192000" cy="6858000"/>
  <p:notesSz cx="6858000" cy="9144000"/>
  <p:defaultTextStyle>
    <a:defPPr>
      <a:defRPr lang="en-US"/>
    </a:defPPr>
    <a:lvl1pPr marL="0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7"/>
    <p:restoredTop sz="86578"/>
  </p:normalViewPr>
  <p:slideViewPr>
    <p:cSldViewPr snapToGrid="0" snapToObjects="1">
      <p:cViewPr varScale="1">
        <p:scale>
          <a:sx n="77" d="100"/>
          <a:sy n="77" d="100"/>
        </p:scale>
        <p:origin x="1848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7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72" d="100"/>
          <a:sy n="172" d="100"/>
        </p:scale>
        <p:origin x="534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800C4B-FD7D-CB47-8A1D-1B423694C78E}" type="doc">
      <dgm:prSet loTypeId="urn:microsoft.com/office/officeart/2005/8/layout/venn2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52EADA9-E2DB-CE44-A68E-0F882F4B8A28}">
      <dgm:prSet phldrT="[Text]"/>
      <dgm:spPr/>
      <dgm:t>
        <a:bodyPr/>
        <a:lstStyle/>
        <a:p>
          <a:r>
            <a:rPr lang="en-US" b="1" baseline="0" dirty="0" smtClean="0">
              <a:solidFill>
                <a:schemeClr val="accent6">
                  <a:lumMod val="75000"/>
                </a:schemeClr>
              </a:solidFill>
            </a:rPr>
            <a:t>Healthcare</a:t>
          </a:r>
          <a:endParaRPr lang="en-US" b="1" baseline="0" dirty="0">
            <a:solidFill>
              <a:schemeClr val="accent6">
                <a:lumMod val="75000"/>
              </a:schemeClr>
            </a:solidFill>
          </a:endParaRPr>
        </a:p>
      </dgm:t>
    </dgm:pt>
    <dgm:pt modelId="{EFAA063C-227E-2D49-9991-BAA66CED5CF8}" type="parTrans" cxnId="{9A6AD36A-CB20-384A-801E-A4224D23B135}">
      <dgm:prSet/>
      <dgm:spPr/>
      <dgm:t>
        <a:bodyPr/>
        <a:lstStyle/>
        <a:p>
          <a:endParaRPr lang="en-US"/>
        </a:p>
      </dgm:t>
    </dgm:pt>
    <dgm:pt modelId="{14CC3756-5B54-784F-9888-A08D8C1ADCE9}" type="sibTrans" cxnId="{9A6AD36A-CB20-384A-801E-A4224D23B135}">
      <dgm:prSet/>
      <dgm:spPr/>
      <dgm:t>
        <a:bodyPr/>
        <a:lstStyle/>
        <a:p>
          <a:endParaRPr lang="en-US"/>
        </a:p>
      </dgm:t>
    </dgm:pt>
    <dgm:pt modelId="{1D01FBF2-1B29-3D4A-A099-A8DE46C25F78}">
      <dgm:prSet phldrT="[Text]"/>
      <dgm:spPr/>
      <dgm:t>
        <a:bodyPr/>
        <a:lstStyle/>
        <a:p>
          <a:r>
            <a:rPr lang="en-US" baseline="0" dirty="0" smtClean="0">
              <a:solidFill>
                <a:srgbClr val="0070C0"/>
              </a:solidFill>
            </a:rPr>
            <a:t>Palliative medicine</a:t>
          </a:r>
          <a:endParaRPr lang="en-US" baseline="0" dirty="0">
            <a:solidFill>
              <a:srgbClr val="0070C0"/>
            </a:solidFill>
          </a:endParaRPr>
        </a:p>
      </dgm:t>
    </dgm:pt>
    <dgm:pt modelId="{5CBA6580-477D-6B40-8CFC-EC42861D8083}" type="parTrans" cxnId="{68F6110C-966F-B643-AFD5-D66CB50E98E0}">
      <dgm:prSet/>
      <dgm:spPr/>
      <dgm:t>
        <a:bodyPr/>
        <a:lstStyle/>
        <a:p>
          <a:endParaRPr lang="en-US"/>
        </a:p>
      </dgm:t>
    </dgm:pt>
    <dgm:pt modelId="{27B62210-6F50-8B4B-B5A1-6FF83DA28422}" type="sibTrans" cxnId="{68F6110C-966F-B643-AFD5-D66CB50E98E0}">
      <dgm:prSet/>
      <dgm:spPr/>
      <dgm:t>
        <a:bodyPr/>
        <a:lstStyle/>
        <a:p>
          <a:endParaRPr lang="en-US"/>
        </a:p>
      </dgm:t>
    </dgm:pt>
    <dgm:pt modelId="{6EE761CD-B0BA-4646-915B-DD656F2DC05A}">
      <dgm:prSet phldrT="[Text]"/>
      <dgm:spPr/>
      <dgm:t>
        <a:bodyPr/>
        <a:lstStyle/>
        <a:p>
          <a:r>
            <a:rPr lang="en-US" baseline="0" dirty="0" smtClean="0">
              <a:solidFill>
                <a:srgbClr val="7030A0"/>
              </a:solidFill>
            </a:rPr>
            <a:t>Hospice</a:t>
          </a:r>
          <a:endParaRPr lang="en-US" baseline="0" dirty="0">
            <a:solidFill>
              <a:srgbClr val="7030A0"/>
            </a:solidFill>
          </a:endParaRPr>
        </a:p>
      </dgm:t>
    </dgm:pt>
    <dgm:pt modelId="{58DF99F3-435F-DC4E-B50B-EEB3812563A4}" type="parTrans" cxnId="{5EB51497-F6A2-A641-9A90-1A77E3BBC2C8}">
      <dgm:prSet/>
      <dgm:spPr/>
      <dgm:t>
        <a:bodyPr/>
        <a:lstStyle/>
        <a:p>
          <a:endParaRPr lang="en-US"/>
        </a:p>
      </dgm:t>
    </dgm:pt>
    <dgm:pt modelId="{22930A29-6481-BB44-9282-3486A5AE163D}" type="sibTrans" cxnId="{5EB51497-F6A2-A641-9A90-1A77E3BBC2C8}">
      <dgm:prSet/>
      <dgm:spPr/>
      <dgm:t>
        <a:bodyPr/>
        <a:lstStyle/>
        <a:p>
          <a:endParaRPr lang="en-US"/>
        </a:p>
      </dgm:t>
    </dgm:pt>
    <dgm:pt modelId="{6AE4EAD8-EFCE-9246-AD54-A5CD9C460EAF}">
      <dgm:prSet phldrT="[Text]"/>
      <dgm:spPr/>
      <dgm:t>
        <a:bodyPr/>
        <a:lstStyle/>
        <a:p>
          <a:r>
            <a:rPr lang="en-US" baseline="0" dirty="0" smtClean="0">
              <a:solidFill>
                <a:schemeClr val="bg1"/>
              </a:solidFill>
            </a:rPr>
            <a:t>EOL</a:t>
          </a:r>
        </a:p>
        <a:p>
          <a:r>
            <a:rPr lang="en-US" baseline="0" dirty="0" smtClean="0">
              <a:solidFill>
                <a:schemeClr val="bg1"/>
              </a:solidFill>
            </a:rPr>
            <a:t>Care</a:t>
          </a:r>
          <a:endParaRPr lang="en-US" baseline="0" dirty="0">
            <a:solidFill>
              <a:schemeClr val="bg1"/>
            </a:solidFill>
          </a:endParaRPr>
        </a:p>
      </dgm:t>
    </dgm:pt>
    <dgm:pt modelId="{375D245F-FE83-3040-BABD-F128E49426EA}" type="parTrans" cxnId="{D039062A-6750-654D-9ACF-5F65066E9C1E}">
      <dgm:prSet/>
      <dgm:spPr/>
      <dgm:t>
        <a:bodyPr/>
        <a:lstStyle/>
        <a:p>
          <a:endParaRPr lang="en-US"/>
        </a:p>
      </dgm:t>
    </dgm:pt>
    <dgm:pt modelId="{FFF20653-18FD-1349-AD09-965D1A4C8771}" type="sibTrans" cxnId="{D039062A-6750-654D-9ACF-5F65066E9C1E}">
      <dgm:prSet/>
      <dgm:spPr/>
      <dgm:t>
        <a:bodyPr/>
        <a:lstStyle/>
        <a:p>
          <a:endParaRPr lang="en-US"/>
        </a:p>
      </dgm:t>
    </dgm:pt>
    <dgm:pt modelId="{3507F6F7-C28D-4E4B-8532-7F256A779CED}" type="pres">
      <dgm:prSet presAssocID="{76800C4B-FD7D-CB47-8A1D-1B423694C78E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7F60FA5-02DC-6D4C-9BD2-41855BE097A7}" type="pres">
      <dgm:prSet presAssocID="{76800C4B-FD7D-CB47-8A1D-1B423694C78E}" presName="comp1" presStyleCnt="0"/>
      <dgm:spPr/>
    </dgm:pt>
    <dgm:pt modelId="{17B2782D-C9F8-9C4A-AECF-9AC9E6FCD615}" type="pres">
      <dgm:prSet presAssocID="{76800C4B-FD7D-CB47-8A1D-1B423694C78E}" presName="circle1" presStyleLbl="node1" presStyleIdx="0" presStyleCnt="4" custLinFactNeighborX="14586" custLinFactNeighborY="374"/>
      <dgm:spPr/>
      <dgm:t>
        <a:bodyPr/>
        <a:lstStyle/>
        <a:p>
          <a:endParaRPr lang="en-US"/>
        </a:p>
      </dgm:t>
    </dgm:pt>
    <dgm:pt modelId="{1E86FA65-3EC8-314A-8E3F-73EE23D50354}" type="pres">
      <dgm:prSet presAssocID="{76800C4B-FD7D-CB47-8A1D-1B423694C78E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C7C5DB-4478-4949-8035-E2FD61C8CE8B}" type="pres">
      <dgm:prSet presAssocID="{76800C4B-FD7D-CB47-8A1D-1B423694C78E}" presName="comp2" presStyleCnt="0"/>
      <dgm:spPr/>
    </dgm:pt>
    <dgm:pt modelId="{D8EAB860-5017-1C45-9CAA-7D6AD94AF143}" type="pres">
      <dgm:prSet presAssocID="{76800C4B-FD7D-CB47-8A1D-1B423694C78E}" presName="circle2" presStyleLbl="node1" presStyleIdx="1" presStyleCnt="4" custLinFactNeighborX="14976" custLinFactNeighborY="468"/>
      <dgm:spPr/>
      <dgm:t>
        <a:bodyPr/>
        <a:lstStyle/>
        <a:p>
          <a:endParaRPr lang="en-US"/>
        </a:p>
      </dgm:t>
    </dgm:pt>
    <dgm:pt modelId="{C01E0EBE-587C-254D-BE7A-299D77FB2FC5}" type="pres">
      <dgm:prSet presAssocID="{76800C4B-FD7D-CB47-8A1D-1B423694C78E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F5D929-BF3A-6840-86D2-CE851D79E138}" type="pres">
      <dgm:prSet presAssocID="{76800C4B-FD7D-CB47-8A1D-1B423694C78E}" presName="comp3" presStyleCnt="0"/>
      <dgm:spPr/>
    </dgm:pt>
    <dgm:pt modelId="{D5600F33-1524-814E-9D35-4EB74B1265F6}" type="pres">
      <dgm:prSet presAssocID="{76800C4B-FD7D-CB47-8A1D-1B423694C78E}" presName="circle3" presStyleLbl="node1" presStyleIdx="2" presStyleCnt="4" custLinFactNeighborX="19666" custLinFactNeighborY="624"/>
      <dgm:spPr/>
      <dgm:t>
        <a:bodyPr/>
        <a:lstStyle/>
        <a:p>
          <a:endParaRPr lang="en-US"/>
        </a:p>
      </dgm:t>
    </dgm:pt>
    <dgm:pt modelId="{9F5DECEA-CE89-3548-AD77-5404337AA98D}" type="pres">
      <dgm:prSet presAssocID="{76800C4B-FD7D-CB47-8A1D-1B423694C78E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123DC-0489-C340-A7F0-0D456E9D9F7C}" type="pres">
      <dgm:prSet presAssocID="{76800C4B-FD7D-CB47-8A1D-1B423694C78E}" presName="comp4" presStyleCnt="0"/>
      <dgm:spPr/>
    </dgm:pt>
    <dgm:pt modelId="{33488213-CF4A-0F4A-8D90-927145F6CC68}" type="pres">
      <dgm:prSet presAssocID="{76800C4B-FD7D-CB47-8A1D-1B423694C78E}" presName="circle4" presStyleLbl="node1" presStyleIdx="3" presStyleCnt="4" custLinFactNeighborX="29920" custLinFactNeighborY="935"/>
      <dgm:spPr/>
      <dgm:t>
        <a:bodyPr/>
        <a:lstStyle/>
        <a:p>
          <a:endParaRPr lang="en-US"/>
        </a:p>
      </dgm:t>
    </dgm:pt>
    <dgm:pt modelId="{A8836347-E50D-EE49-B392-FE5D1055C9D6}" type="pres">
      <dgm:prSet presAssocID="{76800C4B-FD7D-CB47-8A1D-1B423694C78E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F6110C-966F-B643-AFD5-D66CB50E98E0}" srcId="{76800C4B-FD7D-CB47-8A1D-1B423694C78E}" destId="{1D01FBF2-1B29-3D4A-A099-A8DE46C25F78}" srcOrd="1" destOrd="0" parTransId="{5CBA6580-477D-6B40-8CFC-EC42861D8083}" sibTransId="{27B62210-6F50-8B4B-B5A1-6FF83DA28422}"/>
    <dgm:cxn modelId="{542BA368-1BA9-9E41-8E17-06FC94140BA9}" type="presOf" srcId="{6EE761CD-B0BA-4646-915B-DD656F2DC05A}" destId="{9F5DECEA-CE89-3548-AD77-5404337AA98D}" srcOrd="1" destOrd="0" presId="urn:microsoft.com/office/officeart/2005/8/layout/venn2"/>
    <dgm:cxn modelId="{2D13E540-BAA8-8D4B-A42D-78998BE872E9}" type="presOf" srcId="{6EE761CD-B0BA-4646-915B-DD656F2DC05A}" destId="{D5600F33-1524-814E-9D35-4EB74B1265F6}" srcOrd="0" destOrd="0" presId="urn:microsoft.com/office/officeart/2005/8/layout/venn2"/>
    <dgm:cxn modelId="{D039062A-6750-654D-9ACF-5F65066E9C1E}" srcId="{76800C4B-FD7D-CB47-8A1D-1B423694C78E}" destId="{6AE4EAD8-EFCE-9246-AD54-A5CD9C460EAF}" srcOrd="3" destOrd="0" parTransId="{375D245F-FE83-3040-BABD-F128E49426EA}" sibTransId="{FFF20653-18FD-1349-AD09-965D1A4C8771}"/>
    <dgm:cxn modelId="{C13D337D-204C-B04A-8B47-F63974AE540F}" type="presOf" srcId="{1D01FBF2-1B29-3D4A-A099-A8DE46C25F78}" destId="{C01E0EBE-587C-254D-BE7A-299D77FB2FC5}" srcOrd="1" destOrd="0" presId="urn:microsoft.com/office/officeart/2005/8/layout/venn2"/>
    <dgm:cxn modelId="{5D1A400A-258C-3143-963F-D7FDA2E07E18}" type="presOf" srcId="{6AE4EAD8-EFCE-9246-AD54-A5CD9C460EAF}" destId="{33488213-CF4A-0F4A-8D90-927145F6CC68}" srcOrd="0" destOrd="0" presId="urn:microsoft.com/office/officeart/2005/8/layout/venn2"/>
    <dgm:cxn modelId="{9C329D5E-A332-574E-A244-616C31596EEA}" type="presOf" srcId="{76800C4B-FD7D-CB47-8A1D-1B423694C78E}" destId="{3507F6F7-C28D-4E4B-8532-7F256A779CED}" srcOrd="0" destOrd="0" presId="urn:microsoft.com/office/officeart/2005/8/layout/venn2"/>
    <dgm:cxn modelId="{4D3E8A23-CB45-7248-9FCF-E662BF91C4F2}" type="presOf" srcId="{6AE4EAD8-EFCE-9246-AD54-A5CD9C460EAF}" destId="{A8836347-E50D-EE49-B392-FE5D1055C9D6}" srcOrd="1" destOrd="0" presId="urn:microsoft.com/office/officeart/2005/8/layout/venn2"/>
    <dgm:cxn modelId="{9A6AD36A-CB20-384A-801E-A4224D23B135}" srcId="{76800C4B-FD7D-CB47-8A1D-1B423694C78E}" destId="{F52EADA9-E2DB-CE44-A68E-0F882F4B8A28}" srcOrd="0" destOrd="0" parTransId="{EFAA063C-227E-2D49-9991-BAA66CED5CF8}" sibTransId="{14CC3756-5B54-784F-9888-A08D8C1ADCE9}"/>
    <dgm:cxn modelId="{70E2C5D2-2EEB-884C-90E3-11DD5988A5B2}" type="presOf" srcId="{F52EADA9-E2DB-CE44-A68E-0F882F4B8A28}" destId="{17B2782D-C9F8-9C4A-AECF-9AC9E6FCD615}" srcOrd="0" destOrd="0" presId="urn:microsoft.com/office/officeart/2005/8/layout/venn2"/>
    <dgm:cxn modelId="{5EB51497-F6A2-A641-9A90-1A77E3BBC2C8}" srcId="{76800C4B-FD7D-CB47-8A1D-1B423694C78E}" destId="{6EE761CD-B0BA-4646-915B-DD656F2DC05A}" srcOrd="2" destOrd="0" parTransId="{58DF99F3-435F-DC4E-B50B-EEB3812563A4}" sibTransId="{22930A29-6481-BB44-9282-3486A5AE163D}"/>
    <dgm:cxn modelId="{A0480D46-3B8D-614D-B3AF-EAF6CD76A17D}" type="presOf" srcId="{F52EADA9-E2DB-CE44-A68E-0F882F4B8A28}" destId="{1E86FA65-3EC8-314A-8E3F-73EE23D50354}" srcOrd="1" destOrd="0" presId="urn:microsoft.com/office/officeart/2005/8/layout/venn2"/>
    <dgm:cxn modelId="{179D1DAC-D100-D245-A013-1B01A5EA42C5}" type="presOf" srcId="{1D01FBF2-1B29-3D4A-A099-A8DE46C25F78}" destId="{D8EAB860-5017-1C45-9CAA-7D6AD94AF143}" srcOrd="0" destOrd="0" presId="urn:microsoft.com/office/officeart/2005/8/layout/venn2"/>
    <dgm:cxn modelId="{DE54D340-FDEA-014A-A0FD-BD6D4E9CEB81}" type="presParOf" srcId="{3507F6F7-C28D-4E4B-8532-7F256A779CED}" destId="{97F60FA5-02DC-6D4C-9BD2-41855BE097A7}" srcOrd="0" destOrd="0" presId="urn:microsoft.com/office/officeart/2005/8/layout/venn2"/>
    <dgm:cxn modelId="{B3966FF9-C06B-F648-8D99-3EAC7291D475}" type="presParOf" srcId="{97F60FA5-02DC-6D4C-9BD2-41855BE097A7}" destId="{17B2782D-C9F8-9C4A-AECF-9AC9E6FCD615}" srcOrd="0" destOrd="0" presId="urn:microsoft.com/office/officeart/2005/8/layout/venn2"/>
    <dgm:cxn modelId="{D2DCDE8B-3842-F641-816C-63772DE3C0B4}" type="presParOf" srcId="{97F60FA5-02DC-6D4C-9BD2-41855BE097A7}" destId="{1E86FA65-3EC8-314A-8E3F-73EE23D50354}" srcOrd="1" destOrd="0" presId="urn:microsoft.com/office/officeart/2005/8/layout/venn2"/>
    <dgm:cxn modelId="{28DCBB72-C917-A24C-BACF-823E05F3967F}" type="presParOf" srcId="{3507F6F7-C28D-4E4B-8532-7F256A779CED}" destId="{98C7C5DB-4478-4949-8035-E2FD61C8CE8B}" srcOrd="1" destOrd="0" presId="urn:microsoft.com/office/officeart/2005/8/layout/venn2"/>
    <dgm:cxn modelId="{C2980102-C770-464C-9D6B-668DA10EE225}" type="presParOf" srcId="{98C7C5DB-4478-4949-8035-E2FD61C8CE8B}" destId="{D8EAB860-5017-1C45-9CAA-7D6AD94AF143}" srcOrd="0" destOrd="0" presId="urn:microsoft.com/office/officeart/2005/8/layout/venn2"/>
    <dgm:cxn modelId="{5F36FEF0-2479-1D41-9B55-9EE4DD96C02E}" type="presParOf" srcId="{98C7C5DB-4478-4949-8035-E2FD61C8CE8B}" destId="{C01E0EBE-587C-254D-BE7A-299D77FB2FC5}" srcOrd="1" destOrd="0" presId="urn:microsoft.com/office/officeart/2005/8/layout/venn2"/>
    <dgm:cxn modelId="{1C57DC04-6EAB-0D40-AB7A-5B8730C8F34B}" type="presParOf" srcId="{3507F6F7-C28D-4E4B-8532-7F256A779CED}" destId="{DEF5D929-BF3A-6840-86D2-CE851D79E138}" srcOrd="2" destOrd="0" presId="urn:microsoft.com/office/officeart/2005/8/layout/venn2"/>
    <dgm:cxn modelId="{69624802-FAB0-6F45-99BD-2BC262D215A5}" type="presParOf" srcId="{DEF5D929-BF3A-6840-86D2-CE851D79E138}" destId="{D5600F33-1524-814E-9D35-4EB74B1265F6}" srcOrd="0" destOrd="0" presId="urn:microsoft.com/office/officeart/2005/8/layout/venn2"/>
    <dgm:cxn modelId="{75AD7166-F5CF-8043-87BA-DFD652A79F29}" type="presParOf" srcId="{DEF5D929-BF3A-6840-86D2-CE851D79E138}" destId="{9F5DECEA-CE89-3548-AD77-5404337AA98D}" srcOrd="1" destOrd="0" presId="urn:microsoft.com/office/officeart/2005/8/layout/venn2"/>
    <dgm:cxn modelId="{38B48D4A-5833-2948-9620-47E459F6BCFA}" type="presParOf" srcId="{3507F6F7-C28D-4E4B-8532-7F256A779CED}" destId="{B11123DC-0489-C340-A7F0-0D456E9D9F7C}" srcOrd="3" destOrd="0" presId="urn:microsoft.com/office/officeart/2005/8/layout/venn2"/>
    <dgm:cxn modelId="{92262AD1-5796-E145-BF0F-3A14B25740C6}" type="presParOf" srcId="{B11123DC-0489-C340-A7F0-0D456E9D9F7C}" destId="{33488213-CF4A-0F4A-8D90-927145F6CC68}" srcOrd="0" destOrd="0" presId="urn:microsoft.com/office/officeart/2005/8/layout/venn2"/>
    <dgm:cxn modelId="{EB422835-84F7-D94A-8095-EA7CBA1456EC}" type="presParOf" srcId="{B11123DC-0489-C340-A7F0-0D456E9D9F7C}" destId="{A8836347-E50D-EE49-B392-FE5D1055C9D6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8BD492-3866-B74F-8B8E-EAF9015ED055}" type="doc">
      <dgm:prSet loTypeId="urn:microsoft.com/office/officeart/2005/8/layout/arrow4" loCatId="" qsTypeId="urn:microsoft.com/office/officeart/2005/8/quickstyle/simple4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94F6D622-EEFE-2343-AF88-4A5A73D81B79}">
      <dgm:prSet phldrT="[Text]" custT="1"/>
      <dgm:spPr/>
      <dgm:t>
        <a:bodyPr/>
        <a:lstStyle/>
        <a:p>
          <a:r>
            <a:rPr lang="en-US" sz="2800" dirty="0" smtClean="0"/>
            <a:t>Value-based  healthcare purchasing</a:t>
          </a:r>
          <a:endParaRPr lang="en-US" sz="2800" dirty="0"/>
        </a:p>
      </dgm:t>
    </dgm:pt>
    <dgm:pt modelId="{4CBCD21C-8C78-B14A-8222-A1FAEEAA10A4}" type="parTrans" cxnId="{13016965-EAFC-A543-89B5-9733EEE79EB3}">
      <dgm:prSet/>
      <dgm:spPr/>
      <dgm:t>
        <a:bodyPr/>
        <a:lstStyle/>
        <a:p>
          <a:endParaRPr lang="en-US"/>
        </a:p>
      </dgm:t>
    </dgm:pt>
    <dgm:pt modelId="{F28BD9CE-82BD-8641-9234-52520F4D8247}" type="sibTrans" cxnId="{13016965-EAFC-A543-89B5-9733EEE79EB3}">
      <dgm:prSet/>
      <dgm:spPr/>
      <dgm:t>
        <a:bodyPr/>
        <a:lstStyle/>
        <a:p>
          <a:endParaRPr lang="en-US"/>
        </a:p>
      </dgm:t>
    </dgm:pt>
    <dgm:pt modelId="{2363D651-1DB4-1E44-BFD8-3F3FB5979737}">
      <dgm:prSet phldrT="[Text]" custT="1"/>
      <dgm:spPr/>
      <dgm:t>
        <a:bodyPr/>
        <a:lstStyle/>
        <a:p>
          <a:r>
            <a:rPr lang="en-US" sz="2800" dirty="0" smtClean="0"/>
            <a:t>Fee-for-service</a:t>
          </a:r>
          <a:endParaRPr lang="en-US" sz="2800" dirty="0"/>
        </a:p>
      </dgm:t>
    </dgm:pt>
    <dgm:pt modelId="{E0BCCAB9-6C20-2E4A-9230-7F6FC634A6DE}" type="parTrans" cxnId="{39692DA4-977A-7542-849E-51963B2758D2}">
      <dgm:prSet/>
      <dgm:spPr/>
      <dgm:t>
        <a:bodyPr/>
        <a:lstStyle/>
        <a:p>
          <a:endParaRPr lang="en-US"/>
        </a:p>
      </dgm:t>
    </dgm:pt>
    <dgm:pt modelId="{F96920B1-B6BC-0C4A-B933-AB449C48FA79}" type="sibTrans" cxnId="{39692DA4-977A-7542-849E-51963B2758D2}">
      <dgm:prSet/>
      <dgm:spPr/>
      <dgm:t>
        <a:bodyPr/>
        <a:lstStyle/>
        <a:p>
          <a:endParaRPr lang="en-US"/>
        </a:p>
      </dgm:t>
    </dgm:pt>
    <dgm:pt modelId="{A776E694-E752-F144-A6B3-C35AD8E5839A}" type="pres">
      <dgm:prSet presAssocID="{198BD492-3866-B74F-8B8E-EAF9015ED055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AEBE8B-E471-DF42-AA16-E4305C262B3D}" type="pres">
      <dgm:prSet presAssocID="{94F6D622-EEFE-2343-AF88-4A5A73D81B79}" presName="upArrow" presStyleLbl="node1" presStyleIdx="0" presStyleCnt="2"/>
      <dgm:spPr/>
    </dgm:pt>
    <dgm:pt modelId="{C5513A7D-AE21-C44F-9CE3-3ECE1169033C}" type="pres">
      <dgm:prSet presAssocID="{94F6D622-EEFE-2343-AF88-4A5A73D81B79}" presName="upArrowText" presStyleLbl="revTx" presStyleIdx="0" presStyleCnt="2" custScaleX="79402" custLinFactNeighborX="1076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31D12F-5BF8-EF43-8F07-12DD207CF0BB}" type="pres">
      <dgm:prSet presAssocID="{2363D651-1DB4-1E44-BFD8-3F3FB5979737}" presName="downArrow" presStyleLbl="node1" presStyleIdx="1" presStyleCnt="2"/>
      <dgm:spPr/>
    </dgm:pt>
    <dgm:pt modelId="{09BCD8F3-CF91-F24C-9F9D-938B69916F39}" type="pres">
      <dgm:prSet presAssocID="{2363D651-1DB4-1E44-BFD8-3F3FB5979737}" presName="downArrowText" presStyleLbl="revTx" presStyleIdx="1" presStyleCnt="2" custLinFactNeighborX="662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DA1C55-C7C3-C04B-B909-D91104FE238F}" type="presOf" srcId="{2363D651-1DB4-1E44-BFD8-3F3FB5979737}" destId="{09BCD8F3-CF91-F24C-9F9D-938B69916F39}" srcOrd="0" destOrd="0" presId="urn:microsoft.com/office/officeart/2005/8/layout/arrow4"/>
    <dgm:cxn modelId="{39692DA4-977A-7542-849E-51963B2758D2}" srcId="{198BD492-3866-B74F-8B8E-EAF9015ED055}" destId="{2363D651-1DB4-1E44-BFD8-3F3FB5979737}" srcOrd="1" destOrd="0" parTransId="{E0BCCAB9-6C20-2E4A-9230-7F6FC634A6DE}" sibTransId="{F96920B1-B6BC-0C4A-B933-AB449C48FA79}"/>
    <dgm:cxn modelId="{13016965-EAFC-A543-89B5-9733EEE79EB3}" srcId="{198BD492-3866-B74F-8B8E-EAF9015ED055}" destId="{94F6D622-EEFE-2343-AF88-4A5A73D81B79}" srcOrd="0" destOrd="0" parTransId="{4CBCD21C-8C78-B14A-8222-A1FAEEAA10A4}" sibTransId="{F28BD9CE-82BD-8641-9234-52520F4D8247}"/>
    <dgm:cxn modelId="{3F2F0769-56D5-E948-9BE9-ECED39D6EAE2}" type="presOf" srcId="{94F6D622-EEFE-2343-AF88-4A5A73D81B79}" destId="{C5513A7D-AE21-C44F-9CE3-3ECE1169033C}" srcOrd="0" destOrd="0" presId="urn:microsoft.com/office/officeart/2005/8/layout/arrow4"/>
    <dgm:cxn modelId="{642E8A34-2F31-EB47-B1EE-A32DBB56A8C9}" type="presOf" srcId="{198BD492-3866-B74F-8B8E-EAF9015ED055}" destId="{A776E694-E752-F144-A6B3-C35AD8E5839A}" srcOrd="0" destOrd="0" presId="urn:microsoft.com/office/officeart/2005/8/layout/arrow4"/>
    <dgm:cxn modelId="{09862089-A812-6846-B2D7-6C750144D3F6}" type="presParOf" srcId="{A776E694-E752-F144-A6B3-C35AD8E5839A}" destId="{34AEBE8B-E471-DF42-AA16-E4305C262B3D}" srcOrd="0" destOrd="0" presId="urn:microsoft.com/office/officeart/2005/8/layout/arrow4"/>
    <dgm:cxn modelId="{EB9FCB0E-A797-5147-BBB4-A702EDF11CD1}" type="presParOf" srcId="{A776E694-E752-F144-A6B3-C35AD8E5839A}" destId="{C5513A7D-AE21-C44F-9CE3-3ECE1169033C}" srcOrd="1" destOrd="0" presId="urn:microsoft.com/office/officeart/2005/8/layout/arrow4"/>
    <dgm:cxn modelId="{71CC982E-9E36-3144-91F7-B85D765A7D96}" type="presParOf" srcId="{A776E694-E752-F144-A6B3-C35AD8E5839A}" destId="{4631D12F-5BF8-EF43-8F07-12DD207CF0BB}" srcOrd="2" destOrd="0" presId="urn:microsoft.com/office/officeart/2005/8/layout/arrow4"/>
    <dgm:cxn modelId="{61A3BC52-CC99-9B44-ACF4-CCFBBE3BD114}" type="presParOf" srcId="{A776E694-E752-F144-A6B3-C35AD8E5839A}" destId="{09BCD8F3-CF91-F24C-9F9D-938B69916F39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2782D-C9F8-9C4A-AECF-9AC9E6FCD615}">
      <dsp:nvSpPr>
        <dsp:cNvPr id="0" name=""/>
        <dsp:cNvSpPr/>
      </dsp:nvSpPr>
      <dsp:spPr>
        <a:xfrm>
          <a:off x="3883575" y="0"/>
          <a:ext cx="4525963" cy="452596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baseline="0" dirty="0" smtClean="0">
              <a:solidFill>
                <a:schemeClr val="accent6">
                  <a:lumMod val="75000"/>
                </a:schemeClr>
              </a:solidFill>
            </a:rPr>
            <a:t>Healthcare</a:t>
          </a:r>
          <a:endParaRPr lang="en-US" sz="1500" b="1" kern="1200" baseline="0" dirty="0">
            <a:solidFill>
              <a:schemeClr val="accent6">
                <a:lumMod val="75000"/>
              </a:schemeClr>
            </a:solidFill>
          </a:endParaRPr>
        </a:p>
      </dsp:txBody>
      <dsp:txXfrm>
        <a:off x="5513827" y="226298"/>
        <a:ext cx="1265459" cy="678894"/>
      </dsp:txXfrm>
    </dsp:sp>
    <dsp:sp modelId="{D8EAB860-5017-1C45-9CAA-7D6AD94AF143}">
      <dsp:nvSpPr>
        <dsp:cNvPr id="0" name=""/>
        <dsp:cNvSpPr/>
      </dsp:nvSpPr>
      <dsp:spPr>
        <a:xfrm>
          <a:off x="4218261" y="905192"/>
          <a:ext cx="3620770" cy="3620770"/>
        </a:xfrm>
        <a:prstGeom prst="ellips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baseline="0" dirty="0" smtClean="0">
              <a:solidFill>
                <a:srgbClr val="0070C0"/>
              </a:solidFill>
            </a:rPr>
            <a:t>Palliative medicine</a:t>
          </a:r>
          <a:endParaRPr lang="en-US" sz="1500" kern="1200" baseline="0" dirty="0">
            <a:solidFill>
              <a:srgbClr val="0070C0"/>
            </a:solidFill>
          </a:endParaRPr>
        </a:p>
      </dsp:txBody>
      <dsp:txXfrm>
        <a:off x="5395916" y="1122438"/>
        <a:ext cx="1265459" cy="651738"/>
      </dsp:txXfrm>
    </dsp:sp>
    <dsp:sp modelId="{D5600F33-1524-814E-9D35-4EB74B1265F6}">
      <dsp:nvSpPr>
        <dsp:cNvPr id="0" name=""/>
        <dsp:cNvSpPr/>
      </dsp:nvSpPr>
      <dsp:spPr>
        <a:xfrm>
          <a:off x="4662656" y="1810385"/>
          <a:ext cx="2715577" cy="2715577"/>
        </a:xfrm>
        <a:prstGeom prst="ellips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baseline="0" dirty="0" smtClean="0">
              <a:solidFill>
                <a:srgbClr val="7030A0"/>
              </a:solidFill>
            </a:rPr>
            <a:t>Hospice</a:t>
          </a:r>
          <a:endParaRPr lang="en-US" sz="1500" kern="1200" baseline="0" dirty="0">
            <a:solidFill>
              <a:srgbClr val="7030A0"/>
            </a:solidFill>
          </a:endParaRPr>
        </a:p>
      </dsp:txBody>
      <dsp:txXfrm>
        <a:off x="5387715" y="2014053"/>
        <a:ext cx="1265459" cy="611005"/>
      </dsp:txXfrm>
    </dsp:sp>
    <dsp:sp modelId="{33488213-CF4A-0F4A-8D90-927145F6CC68}">
      <dsp:nvSpPr>
        <dsp:cNvPr id="0" name=""/>
        <dsp:cNvSpPr/>
      </dsp:nvSpPr>
      <dsp:spPr>
        <a:xfrm>
          <a:off x="5122874" y="2715577"/>
          <a:ext cx="1810385" cy="1810385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baseline="0" dirty="0" smtClean="0">
              <a:solidFill>
                <a:schemeClr val="bg1"/>
              </a:solidFill>
            </a:rPr>
            <a:t>EOL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baseline="0" dirty="0" smtClean="0">
              <a:solidFill>
                <a:schemeClr val="bg1"/>
              </a:solidFill>
            </a:rPr>
            <a:t>Care</a:t>
          </a:r>
          <a:endParaRPr lang="en-US" sz="1500" kern="1200" baseline="0" dirty="0">
            <a:solidFill>
              <a:schemeClr val="bg1"/>
            </a:solidFill>
          </a:endParaRPr>
        </a:p>
      </dsp:txBody>
      <dsp:txXfrm>
        <a:off x="5387999" y="3168174"/>
        <a:ext cx="1280135" cy="9051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EBE8B-E471-DF42-AA16-E4305C262B3D}">
      <dsp:nvSpPr>
        <dsp:cNvPr id="0" name=""/>
        <dsp:cNvSpPr/>
      </dsp:nvSpPr>
      <dsp:spPr>
        <a:xfrm>
          <a:off x="487766" y="0"/>
          <a:ext cx="2896616" cy="2172462"/>
        </a:xfrm>
        <a:prstGeom prst="upArrow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513A7D-AE21-C44F-9CE3-3ECE1169033C}">
      <dsp:nvSpPr>
        <dsp:cNvPr id="0" name=""/>
        <dsp:cNvSpPr/>
      </dsp:nvSpPr>
      <dsp:spPr>
        <a:xfrm>
          <a:off x="4765553" y="0"/>
          <a:ext cx="4879068" cy="2172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Value-based  healthcare purchasing</a:t>
          </a:r>
          <a:endParaRPr lang="en-US" sz="2800" kern="1200" dirty="0"/>
        </a:p>
      </dsp:txBody>
      <dsp:txXfrm>
        <a:off x="4765553" y="0"/>
        <a:ext cx="4879068" cy="2172462"/>
      </dsp:txXfrm>
    </dsp:sp>
    <dsp:sp modelId="{4631D12F-5BF8-EF43-8F07-12DD207CF0BB}">
      <dsp:nvSpPr>
        <dsp:cNvPr id="0" name=""/>
        <dsp:cNvSpPr/>
      </dsp:nvSpPr>
      <dsp:spPr>
        <a:xfrm>
          <a:off x="1356751" y="2353500"/>
          <a:ext cx="2896616" cy="2172462"/>
        </a:xfrm>
        <a:prstGeom prst="downArrow">
          <a:avLst/>
        </a:prstGeom>
        <a:gradFill rotWithShape="0">
          <a:gsLst>
            <a:gs pos="0">
              <a:schemeClr val="accent6">
                <a:shade val="80000"/>
                <a:hueOff val="-381691"/>
                <a:satOff val="17009"/>
                <a:lumOff val="2377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80000"/>
                <a:hueOff val="-381691"/>
                <a:satOff val="17009"/>
                <a:lumOff val="2377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BCD8F3-CF91-F24C-9F9D-938B69916F39}">
      <dsp:nvSpPr>
        <dsp:cNvPr id="0" name=""/>
        <dsp:cNvSpPr/>
      </dsp:nvSpPr>
      <dsp:spPr>
        <a:xfrm>
          <a:off x="4747295" y="2353500"/>
          <a:ext cx="6144768" cy="2172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Fee-for-service</a:t>
          </a:r>
          <a:endParaRPr lang="en-US" sz="2800" kern="1200" dirty="0"/>
        </a:p>
      </dsp:txBody>
      <dsp:txXfrm>
        <a:off x="4747295" y="2353500"/>
        <a:ext cx="6144768" cy="2172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28BD6-0482-6140-B727-705DFC20BDCB}" type="datetimeFigureOut">
              <a:rPr lang="en-US" smtClean="0"/>
              <a:t>5/14/16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9A884-6F8C-974D-B9EB-141544A80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8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1400" b="1" baseline="0" dirty="0" smtClean="0"/>
              <a:t>LUCKY FOR US: pseudoscience did not die  and paved the way for today’s pseudoscience</a:t>
            </a:r>
          </a:p>
          <a:p>
            <a:endParaRPr lang="en-US" sz="1400" b="1" baseline="0" dirty="0" smtClean="0"/>
          </a:p>
          <a:p>
            <a:r>
              <a:rPr lang="en-US" sz="1400" b="1" baseline="0" dirty="0" smtClean="0"/>
              <a:t>Giving us copper underwear, foil hats, fears of GMOs and vaccines</a:t>
            </a: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43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science</a:t>
            </a:r>
            <a:r>
              <a:rPr lang="en-US" baseline="0" dirty="0" smtClean="0"/>
              <a:t> said to medicine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91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You’re</a:t>
            </a:r>
            <a:r>
              <a:rPr lang="en-US" baseline="0" dirty="0" smtClean="0"/>
              <a:t> doing it wrong!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7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Enter the age of science</a:t>
            </a:r>
          </a:p>
          <a:p>
            <a:endParaRPr lang="en-US" dirty="0" smtClean="0"/>
          </a:p>
          <a:p>
            <a:r>
              <a:rPr lang="en-US" dirty="0" smtClean="0"/>
              <a:t>Random events (or aliens) and the new science began to change the health of patients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F5D43-9903-4B46-9EC0-B528809CFD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14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Anton Leeuwenhoek created a microscope that magnified things 270</a:t>
            </a:r>
            <a:r>
              <a:rPr lang="en-US" baseline="0" dirty="0" smtClean="0"/>
              <a:t> times, </a:t>
            </a:r>
          </a:p>
          <a:p>
            <a:endParaRPr lang="en-US" dirty="0" smtClean="0"/>
          </a:p>
          <a:p>
            <a:r>
              <a:rPr lang="en-US" dirty="0" smtClean="0"/>
              <a:t>He</a:t>
            </a:r>
            <a:r>
              <a:rPr lang="en-US" baseline="0" dirty="0" smtClean="0"/>
              <a:t> </a:t>
            </a:r>
            <a:r>
              <a:rPr lang="en-US" dirty="0" smtClean="0"/>
              <a:t> saw “creatures” living in rain water, discovered bacteria,</a:t>
            </a:r>
            <a:r>
              <a:rPr lang="en-US" baseline="0" dirty="0" smtClean="0"/>
              <a:t> protozoa, </a:t>
            </a:r>
            <a:r>
              <a:rPr lang="en-US" dirty="0" smtClean="0"/>
              <a:t>red blood cells and sperm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36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Edward Jenner  validated</a:t>
            </a:r>
            <a:r>
              <a:rPr lang="en-US" baseline="0" dirty="0" smtClean="0"/>
              <a:t> a young girls comment that she could not get deadly smallpox since she already had the milder cowpox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was EXACTLY  </a:t>
            </a:r>
            <a:r>
              <a:rPr lang="en-US" dirty="0" smtClean="0"/>
              <a:t>220 years ago TODAY—May 14, 1796, he gave the first “vaccination” to an 8 y/o boy 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60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Years later Hungarian Physician </a:t>
            </a:r>
            <a:r>
              <a:rPr lang="en-US" dirty="0" err="1" smtClean="0"/>
              <a:t>Semmelweis</a:t>
            </a:r>
            <a:r>
              <a:rPr lang="en-US" baseline="0" dirty="0" smtClean="0"/>
              <a:t> noticed a nearly 20% death rate among women delivering babies at the University of Vienna due to non-</a:t>
            </a:r>
            <a:r>
              <a:rPr lang="en-US" baseline="0" dirty="0" err="1" smtClean="0"/>
              <a:t>existant</a:t>
            </a:r>
            <a:r>
              <a:rPr lang="en-US" baseline="0" dirty="0" smtClean="0"/>
              <a:t> physician hand washing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 insisted upon sanitizing their hands with chloride </a:t>
            </a:r>
          </a:p>
          <a:p>
            <a:r>
              <a:rPr lang="en-US" baseline="0" dirty="0" err="1" smtClean="0"/>
              <a:t>soluation</a:t>
            </a:r>
            <a:r>
              <a:rPr lang="en-US" baseline="0" dirty="0" smtClean="0"/>
              <a:t>, and the death rate went down to 2%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 was shunned by his </a:t>
            </a:r>
            <a:r>
              <a:rPr lang="en-US" baseline="0" dirty="0" err="1" smtClean="0"/>
              <a:t>collegues</a:t>
            </a:r>
            <a:r>
              <a:rPr lang="en-US" baseline="0" dirty="0" smtClean="0"/>
              <a:t> and later forced into an insane asylum</a:t>
            </a:r>
          </a:p>
          <a:p>
            <a:r>
              <a:rPr lang="en-US" dirty="0" smtClean="0"/>
              <a:t>NO GOOD DEED GOES UNPUNISHED!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545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Louis Pasteur had better luck.</a:t>
            </a:r>
          </a:p>
          <a:p>
            <a:r>
              <a:rPr lang="en-US" dirty="0" smtClean="0"/>
              <a:t>He</a:t>
            </a:r>
            <a:r>
              <a:rPr lang="en-US" baseline="0" dirty="0" smtClean="0"/>
              <a:t> solidified proof of the germ theory 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 is most famous for increasing milk safety ( by heating) and vaccines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  9y/o boy ,bitten by a rabid dog, was the  1st successful recipient of his rabies vaccine.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94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am openly pandering to the NURSE</a:t>
            </a:r>
            <a:r>
              <a:rPr lang="en-US" baseline="0" dirty="0" smtClean="0"/>
              <a:t> PROVIDERS </a:t>
            </a:r>
            <a:r>
              <a:rPr lang="en-US" dirty="0" smtClean="0"/>
              <a:t> now</a:t>
            </a:r>
            <a:r>
              <a:rPr lang="is-IS" dirty="0" smtClean="0"/>
              <a:t>….</a:t>
            </a:r>
            <a:r>
              <a:rPr lang="en-US" dirty="0" smtClean="0"/>
              <a:t>IT’S NURSES WEEK!</a:t>
            </a:r>
          </a:p>
          <a:p>
            <a:r>
              <a:rPr lang="en-US" dirty="0" smtClean="0"/>
              <a:t>Any nurse providers here?</a:t>
            </a:r>
          </a:p>
          <a:p>
            <a:r>
              <a:rPr lang="en-US" dirty="0" smtClean="0"/>
              <a:t>Raise your lamp!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35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Florence Nightingale </a:t>
            </a:r>
            <a:r>
              <a:rPr lang="en-US" baseline="0" dirty="0" smtClean="0"/>
              <a:t> m</a:t>
            </a:r>
            <a:r>
              <a:rPr lang="en-US" dirty="0" smtClean="0"/>
              <a:t>ade her name </a:t>
            </a:r>
            <a:r>
              <a:rPr lang="en-US" baseline="0" dirty="0" smtClean="0"/>
              <a:t>nursing sick and wounded soldiers in Crimean War.</a:t>
            </a:r>
            <a:endParaRPr lang="en-US" dirty="0" smtClean="0"/>
          </a:p>
          <a:p>
            <a:endParaRPr lang="en-US" dirty="0" smtClean="0"/>
          </a:p>
          <a:p>
            <a:r>
              <a:rPr lang="en-US" b="0" dirty="0" smtClean="0"/>
              <a:t>Her</a:t>
            </a:r>
            <a:r>
              <a:rPr lang="en-US" b="0" baseline="0" dirty="0" smtClean="0"/>
              <a:t> greatest contribution to humanity however was arguably due to her graphic representation of the needless death of thousands of soldiers due to filthy physicians, nurses, and hospital sanitation.</a:t>
            </a:r>
          </a:p>
          <a:p>
            <a:endParaRPr lang="en-US" b="0" baseline="0" dirty="0" smtClean="0"/>
          </a:p>
          <a:p>
            <a:r>
              <a:rPr lang="en-US" b="0" baseline="0" dirty="0" smtClean="0"/>
              <a:t>The" lady with the lamp" was not only performing patient care, but COUNTING THE DEAD.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62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</a:t>
            </a:r>
            <a:r>
              <a:rPr lang="en-US" dirty="0" smtClean="0"/>
              <a:t>morning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My aim is to provoke a discussion today that leads to reflection and action for you and your hospice site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A6E48-89C1-F04A-9172-559503DAF8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36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</a:t>
            </a:r>
            <a:r>
              <a:rPr lang="en-US" baseline="0" dirty="0" smtClean="0"/>
              <a:t> these elegant graphs,  she displayed the needless preventable deaths (in blue) compared to battlefield deaths (from bullets and swords)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even the politicians could understand the numbers now.</a:t>
            </a:r>
          </a:p>
          <a:p>
            <a:r>
              <a:rPr lang="en-US" baseline="0" dirty="0" smtClean="0"/>
              <a:t>This lead to public outrage and massive reforms in the medical care in hospitals and  saving countless lives.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96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Based upon Pasteur’s work</a:t>
            </a:r>
            <a:r>
              <a:rPr lang="en-US" baseline="0" dirty="0" smtClean="0"/>
              <a:t> on Germ Theory </a:t>
            </a:r>
          </a:p>
          <a:p>
            <a:endParaRPr lang="en-US" baseline="0" dirty="0" smtClean="0"/>
          </a:p>
          <a:p>
            <a:r>
              <a:rPr lang="en-US" baseline="0" dirty="0" smtClean="0"/>
              <a:t>Lister championed use of carbolic acid as disinfectants on patients and surgical instruments.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Carbolic acid was used then to take the smell out of sewage and garbage.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Post operative infections and deaths plummeted.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76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American  mouthwash Listerine</a:t>
            </a:r>
            <a:r>
              <a:rPr lang="en-US" baseline="0" dirty="0" smtClean="0"/>
              <a:t> was named to capitalize upon Lister’s success: Lister was not affiliated with the product.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Listerine never saved a life but probably saved or extended countless conversations,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 It was also marketed as a floor cleaner and treatment for gonorrhea. </a:t>
            </a:r>
          </a:p>
          <a:p>
            <a:r>
              <a:rPr lang="en-US" b="1" baseline="0" dirty="0" smtClean="0"/>
              <a:t>Sex sells!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939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Robert Koch isolated</a:t>
            </a:r>
            <a:r>
              <a:rPr lang="en-US" baseline="0" dirty="0" smtClean="0"/>
              <a:t> TB, cholera, and anthrax pathogens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81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 protégé Paul </a:t>
            </a:r>
            <a:r>
              <a:rPr lang="en-US" dirty="0" err="1" smtClean="0"/>
              <a:t>Erlich</a:t>
            </a:r>
            <a:r>
              <a:rPr lang="en-US" dirty="0" smtClean="0"/>
              <a:t> created </a:t>
            </a:r>
            <a:r>
              <a:rPr lang="en-US" dirty="0" err="1" smtClean="0"/>
              <a:t>Salvarsan</a:t>
            </a:r>
            <a:r>
              <a:rPr lang="en-US" baseline="0" dirty="0" smtClean="0"/>
              <a:t> 606, the worlds 1</a:t>
            </a:r>
            <a:r>
              <a:rPr lang="en-US" baseline="30000" dirty="0" smtClean="0"/>
              <a:t>st</a:t>
            </a:r>
            <a:r>
              <a:rPr lang="en-US" baseline="0" dirty="0" smtClean="0"/>
              <a:t> injectable synthetic antibiotic. </a:t>
            </a:r>
          </a:p>
          <a:p>
            <a:endParaRPr lang="en-US" baseline="0" dirty="0" smtClean="0"/>
          </a:p>
          <a:p>
            <a:r>
              <a:rPr lang="en-US" dirty="0" smtClean="0"/>
              <a:t> It</a:t>
            </a:r>
            <a:r>
              <a:rPr lang="en-US" baseline="0" dirty="0" smtClean="0"/>
              <a:t> was formulated from arsenic and organic compounds.</a:t>
            </a:r>
          </a:p>
          <a:p>
            <a:r>
              <a:rPr lang="en-US" baseline="0" dirty="0" smtClean="0"/>
              <a:t>Successfully treated syphilis.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837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 polo player and hospital rifle team member  Alexander Fleming</a:t>
            </a:r>
            <a:r>
              <a:rPr lang="is-IS" dirty="0" smtClean="0"/>
              <a:t>….-</a:t>
            </a:r>
            <a:r>
              <a:rPr lang="is-IS" dirty="0" smtClean="0">
                <a:sym typeface="Wingdings"/>
              </a:rPr>
              <a:t>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604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Returns from vacay to his sloppy lab to find PCN mold inhibiting growth on one</a:t>
            </a:r>
            <a:r>
              <a:rPr lang="en-US" baseline="0" dirty="0" smtClean="0"/>
              <a:t> of his errantly placed </a:t>
            </a:r>
            <a:r>
              <a:rPr lang="en-US" dirty="0" smtClean="0"/>
              <a:t>staph culture plates.</a:t>
            </a:r>
          </a:p>
          <a:p>
            <a:endParaRPr lang="en-US" dirty="0" smtClean="0"/>
          </a:p>
          <a:p>
            <a:r>
              <a:rPr lang="en-US" dirty="0" smtClean="0"/>
              <a:t>Fleming discovers PCN but does little with it..</a:t>
            </a:r>
          </a:p>
          <a:p>
            <a:r>
              <a:rPr lang="en-US" dirty="0" smtClean="0"/>
              <a:t> </a:t>
            </a:r>
            <a:endParaRPr lang="en-US" baseline="0" dirty="0" smtClean="0"/>
          </a:p>
          <a:p>
            <a:r>
              <a:rPr lang="en-US" baseline="0" dirty="0" smtClean="0"/>
              <a:t> and never thought of </a:t>
            </a:r>
            <a:r>
              <a:rPr lang="en-US" baseline="0" dirty="0" err="1" smtClean="0"/>
              <a:t>pcn</a:t>
            </a:r>
            <a:r>
              <a:rPr lang="en-US" baseline="0" dirty="0" smtClean="0"/>
              <a:t> as an injectable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92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12 years later  Chain and Florey</a:t>
            </a:r>
            <a:r>
              <a:rPr lang="en-US" dirty="0" smtClean="0"/>
              <a:t> </a:t>
            </a:r>
            <a:r>
              <a:rPr lang="en-US" baseline="0" dirty="0" smtClean="0"/>
              <a:t> produced it in quantities sufficient </a:t>
            </a:r>
            <a:r>
              <a:rPr lang="en-US" dirty="0" smtClean="0"/>
              <a:t> to treat humans. All 3 won the Nobel Prize.</a:t>
            </a:r>
          </a:p>
          <a:p>
            <a:endParaRPr lang="en-US" dirty="0" smtClean="0"/>
          </a:p>
          <a:p>
            <a:r>
              <a:rPr lang="en-US" dirty="0" smtClean="0"/>
              <a:t>BTW: Early</a:t>
            </a:r>
            <a:r>
              <a:rPr lang="en-US" baseline="0" dirty="0" smtClean="0"/>
              <a:t> on </a:t>
            </a:r>
            <a:r>
              <a:rPr lang="en-US" dirty="0" smtClean="0"/>
              <a:t>PCN mold was</a:t>
            </a:r>
            <a:r>
              <a:rPr lang="en-US" baseline="0" dirty="0" smtClean="0"/>
              <a:t> grown best </a:t>
            </a:r>
            <a:r>
              <a:rPr lang="en-US" dirty="0" smtClean="0"/>
              <a:t>on cantaloupes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24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Another major reason for PCN  success: treating STDs </a:t>
            </a:r>
            <a:r>
              <a:rPr lang="is-IS" baseline="0" dirty="0" smtClean="0"/>
              <a:t>…early </a:t>
            </a:r>
            <a:r>
              <a:rPr lang="en-US" baseline="0" dirty="0" smtClean="0"/>
              <a:t>“lifestyle drugs”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worked better than Listerine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48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Medical devices changed</a:t>
            </a:r>
            <a:r>
              <a:rPr lang="en-US" baseline="0" dirty="0" smtClean="0"/>
              <a:t> medicine.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Flute player and physician Rene Laennec, invented the stethoscope to amplify sound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avoid the awkward practice of the time of listening to the heart by placing  the physicians ears directly on the  patients chest.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50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Medical Director, hospital palliative medicine</a:t>
            </a:r>
            <a:r>
              <a:rPr lang="en-US" baseline="0" dirty="0" smtClean="0"/>
              <a:t> consultant, and teacher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--3 kids ...3 jobs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225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Medicine</a:t>
            </a:r>
            <a:r>
              <a:rPr lang="en-US" baseline="0" dirty="0" smtClean="0"/>
              <a:t> leapt into the age of electricity with the discovery of electric cardiac activity via the EKG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BFADC-1183-BD44-A58C-061D20D9FAA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4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Which lead to  invasive cardiac diagnoses and treatment.</a:t>
            </a:r>
          </a:p>
          <a:p>
            <a:endParaRPr lang="en-US" dirty="0" smtClean="0"/>
          </a:p>
          <a:p>
            <a:r>
              <a:rPr lang="en-US" baseline="0" dirty="0" smtClean="0"/>
              <a:t> Rebel </a:t>
            </a:r>
            <a:r>
              <a:rPr lang="en-US" dirty="0" smtClean="0"/>
              <a:t>German</a:t>
            </a:r>
            <a:r>
              <a:rPr lang="en-US" baseline="0" dirty="0" smtClean="0"/>
              <a:t> med student Werner Forssmann </a:t>
            </a:r>
          </a:p>
          <a:p>
            <a:r>
              <a:rPr lang="en-US" baseline="0" dirty="0" smtClean="0"/>
              <a:t>performs the world's first heart </a:t>
            </a:r>
            <a:r>
              <a:rPr lang="en-US" baseline="0" dirty="0" err="1" smtClean="0"/>
              <a:t>cath</a:t>
            </a:r>
            <a:r>
              <a:rPr lang="en-US" baseline="0" dirty="0" smtClean="0"/>
              <a:t> on himself using a urinary catheter.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Before the procedure he had to tie his assistant to a chair because she objected so vigorously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BFADC-1183-BD44-A58C-061D20D9FAA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58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Which lead to the first cardiac bypass surgery,</a:t>
            </a:r>
            <a:r>
              <a:rPr lang="en-US" baseline="0" dirty="0" smtClean="0"/>
              <a:t> transplant, and angioplasty--extending the lives of many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BFADC-1183-BD44-A58C-061D20D9FAA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050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Canadians Banting and Best discovered</a:t>
            </a:r>
            <a:r>
              <a:rPr lang="en-US" baseline="0" dirty="0" smtClean="0"/>
              <a:t> the relationship of the pancreas to diabetes</a:t>
            </a:r>
            <a:endParaRPr lang="en-US" dirty="0" smtClean="0"/>
          </a:p>
          <a:p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and produced the 1</a:t>
            </a:r>
            <a:r>
              <a:rPr lang="en-US" baseline="30000" dirty="0" smtClean="0"/>
              <a:t>st</a:t>
            </a:r>
            <a:r>
              <a:rPr lang="en-US" baseline="0" dirty="0" smtClean="0"/>
              <a:t> insulin treatment for diabetes with the help of </a:t>
            </a:r>
            <a:r>
              <a:rPr lang="en-US" baseline="0" dirty="0" err="1" smtClean="0"/>
              <a:t>Majorie</a:t>
            </a:r>
            <a:r>
              <a:rPr lang="en-US" baseline="0" dirty="0" smtClean="0"/>
              <a:t> the diabetic  dog </a:t>
            </a:r>
          </a:p>
          <a:p>
            <a:endParaRPr lang="en-US" baseline="0" dirty="0" smtClean="0"/>
          </a:p>
          <a:p>
            <a:r>
              <a:rPr lang="en-US" baseline="0" dirty="0" smtClean="0"/>
              <a:t>--- by proving  injections of the pancreatic extract insulin lowered her high blood sugars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593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Which leading to the first human to receive insulin,</a:t>
            </a:r>
            <a:r>
              <a:rPr lang="en-US" baseline="0" dirty="0" smtClean="0"/>
              <a:t> a 14 y/o boy.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(NOTICE “YOUNG BOY THEME” in human medical experiments? 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30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Then inWW2 Holland :1943 – Dutch physician who  was</a:t>
            </a:r>
            <a:r>
              <a:rPr lang="en-US" baseline="0" dirty="0" smtClean="0"/>
              <a:t> </a:t>
            </a:r>
            <a:r>
              <a:rPr lang="en-US" dirty="0" smtClean="0"/>
              <a:t>mad</a:t>
            </a:r>
            <a:r>
              <a:rPr lang="en-US" baseline="0" dirty="0" smtClean="0"/>
              <a:t> about losing his young patient to  kidney disease </a:t>
            </a:r>
          </a:p>
          <a:p>
            <a:endParaRPr lang="en-US" baseline="0" dirty="0" smtClean="0"/>
          </a:p>
          <a:p>
            <a:r>
              <a:rPr lang="en-US" dirty="0" smtClean="0"/>
              <a:t>He “</a:t>
            </a:r>
            <a:r>
              <a:rPr lang="en-US" dirty="0" err="1" smtClean="0"/>
              <a:t>McIvers</a:t>
            </a:r>
            <a:r>
              <a:rPr lang="en-US" dirty="0" smtClean="0"/>
              <a:t>” a dialysis machine after reading about </a:t>
            </a:r>
            <a:r>
              <a:rPr lang="en-US" b="1" dirty="0" smtClean="0"/>
              <a:t>1913 ANIMAL</a:t>
            </a:r>
            <a:r>
              <a:rPr lang="en-US" b="1" baseline="0" dirty="0" smtClean="0"/>
              <a:t> hemodialysis experiments.  </a:t>
            </a:r>
          </a:p>
          <a:p>
            <a:endParaRPr lang="en-US" b="1" baseline="0" dirty="0" smtClean="0"/>
          </a:p>
          <a:p>
            <a:r>
              <a:rPr lang="en-US" baseline="0" dirty="0" smtClean="0"/>
              <a:t>1913—animals had dialysis 30 years before humans.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 Animals&gt;&gt;humans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560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Thats</a:t>
            </a:r>
            <a:r>
              <a:rPr lang="en-US" baseline="0" dirty="0" smtClean="0"/>
              <a:t> because animals have advocates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8C839-478E-5B49-A2EA-AEA8CB4CFEC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77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it</a:t>
            </a:r>
            <a:r>
              <a:rPr lang="en-US" baseline="0" dirty="0" smtClean="0"/>
              <a:t> is the 1</a:t>
            </a:r>
            <a:r>
              <a:rPr lang="en-US" baseline="30000" dirty="0" smtClean="0"/>
              <a:t>st</a:t>
            </a:r>
            <a:r>
              <a:rPr lang="en-US" baseline="0" dirty="0" smtClean="0"/>
              <a:t> dialysis machine m</a:t>
            </a:r>
            <a:r>
              <a:rPr lang="en-US" dirty="0" smtClean="0"/>
              <a:t>ade from sausage casings, orange juice cans, and a washing machine motor and basin.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155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Upon awakening from uremic coma, the first successfully treated dialysis patient said which sentence?</a:t>
            </a:r>
          </a:p>
          <a:p>
            <a:endParaRPr lang="en-US" dirty="0" smtClean="0"/>
          </a:p>
          <a:p>
            <a:r>
              <a:rPr lang="en-US" dirty="0" smtClean="0"/>
              <a:t>A or B ? </a:t>
            </a:r>
          </a:p>
          <a:p>
            <a:endParaRPr lang="en-US" dirty="0" smtClean="0"/>
          </a:p>
          <a:p>
            <a:r>
              <a:rPr lang="en-US" dirty="0" smtClean="0"/>
              <a:t>Answer is B</a:t>
            </a:r>
          </a:p>
          <a:p>
            <a:r>
              <a:rPr lang="en-US" dirty="0" smtClean="0"/>
              <a:t>She lived for 7 additional happy years.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51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War has always had significant influence upon medicine</a:t>
            </a:r>
            <a:r>
              <a:rPr lang="is-IS" dirty="0" smtClean="0"/>
              <a:t>….even cancer treatment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97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/>
              <a:t>I freely admit that non useful material is embedded in my talk</a:t>
            </a:r>
          </a:p>
          <a:p>
            <a:endParaRPr lang="en-US" sz="1200" b="1" dirty="0" smtClean="0"/>
          </a:p>
          <a:p>
            <a:r>
              <a:rPr lang="en-US" sz="1200" b="1" dirty="0" smtClean="0"/>
              <a:t>Also: Sarcasm</a:t>
            </a:r>
            <a:r>
              <a:rPr lang="en-US" sz="1200" b="1" baseline="0" dirty="0" smtClean="0"/>
              <a:t> is my love language</a:t>
            </a:r>
            <a:endParaRPr lang="en-US" sz="1200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A6E48-89C1-F04A-9172-559503DAF8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203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mustard gas bombs were transported by this liberty ship to Italy.</a:t>
            </a:r>
          </a:p>
          <a:p>
            <a:r>
              <a:rPr lang="en-US" dirty="0" smtClean="0"/>
              <a:t>the ship</a:t>
            </a:r>
            <a:r>
              <a:rPr lang="en-US" baseline="0" dirty="0" smtClean="0"/>
              <a:t> was attacked</a:t>
            </a:r>
            <a:r>
              <a:rPr lang="en-US" dirty="0" smtClean="0"/>
              <a:t>,</a:t>
            </a:r>
          </a:p>
          <a:p>
            <a:r>
              <a:rPr lang="en-US" dirty="0" smtClean="0"/>
              <a:t> releasing a toxic cloud killing</a:t>
            </a:r>
            <a:r>
              <a:rPr lang="en-US" baseline="0" dirty="0" smtClean="0"/>
              <a:t> hundreds </a:t>
            </a:r>
            <a:r>
              <a:rPr lang="en-US" dirty="0" smtClean="0"/>
              <a:t>hundreds of people.</a:t>
            </a:r>
          </a:p>
          <a:p>
            <a:endParaRPr lang="en-US" dirty="0" smtClean="0"/>
          </a:p>
          <a:p>
            <a:r>
              <a:rPr lang="en-US" dirty="0" smtClean="0"/>
              <a:t>autopsies</a:t>
            </a:r>
            <a:r>
              <a:rPr lang="en-US" baseline="0" dirty="0" smtClean="0"/>
              <a:t> on the victims</a:t>
            </a:r>
            <a:r>
              <a:rPr lang="en-US" dirty="0" smtClean="0"/>
              <a:t> </a:t>
            </a:r>
            <a:r>
              <a:rPr lang="is-IS" baseline="0" dirty="0" smtClean="0"/>
              <a:t> to  lead to the first successful chemotherapy  </a:t>
            </a:r>
          </a:p>
          <a:p>
            <a:r>
              <a:rPr lang="is-IS" baseline="0" dirty="0" smtClean="0"/>
              <a:t>---treating non Hodgkins Lymphoma</a:t>
            </a:r>
          </a:p>
          <a:p>
            <a:endParaRPr lang="is-IS" baseline="0" dirty="0" smtClean="0"/>
          </a:p>
          <a:p>
            <a:r>
              <a:rPr lang="is-IS" baseline="0" dirty="0" smtClean="0"/>
              <a:t>Therapy out of tradgedy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636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Then in 1953, the British and American team of Watson &amp; Crick discover DNA  structure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748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DNA  structure discovery leads to molecular biology, cloning, immunotherapy, and Dolly the cloned sheep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190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Science</a:t>
            </a:r>
            <a:r>
              <a:rPr lang="en-US" baseline="0" dirty="0" smtClean="0"/>
              <a:t> helps medicine tremendously with doubling life expectancy, improved life quality, and hope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BFADC-1183-BD44-A58C-061D20D9FAA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394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Unfortunately despite the miracle-&gt;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9994F-8AEF-9D49-BA0E-0375A8CA4D0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075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 major shift in life expectancy in the last 30+ years</a:t>
            </a:r>
          </a:p>
          <a:p>
            <a:r>
              <a:rPr lang="en-US" baseline="0" dirty="0" smtClean="0"/>
              <a:t>Half of us die in pain and ½ in hospitals</a:t>
            </a:r>
          </a:p>
          <a:p>
            <a:r>
              <a:rPr lang="en-US" baseline="0" dirty="0" smtClean="0"/>
              <a:t>And we fear dying in pain more than death itself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8C839-478E-5B49-A2EA-AEA8CB4CFEC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011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costs of care in not</a:t>
            </a:r>
            <a:r>
              <a:rPr lang="en-US" baseline="0" dirty="0" smtClean="0"/>
              <a:t> sustainable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925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medicine</a:t>
            </a:r>
            <a:r>
              <a:rPr lang="en-US" baseline="0" dirty="0" smtClean="0"/>
              <a:t> said to science...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544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you' doing it wrong!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243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Enter British WW2 nurse  Cicely Saunders who </a:t>
            </a:r>
            <a:r>
              <a:rPr lang="en-US" baseline="0" dirty="0" smtClean="0"/>
              <a:t> goes  to medical school specifically driven to care for the dying patient </a:t>
            </a:r>
          </a:p>
          <a:p>
            <a:endParaRPr lang="en-US" baseline="0" dirty="0" smtClean="0"/>
          </a:p>
          <a:p>
            <a:r>
              <a:rPr lang="en-US" baseline="0" dirty="0" smtClean="0"/>
              <a:t>---which scientific medicine has forgotten.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founder of the modern hospice movement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BFADC-1183-BD44-A58C-061D20D9FAA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47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-Hospice is original medicine,</a:t>
            </a:r>
            <a:r>
              <a:rPr lang="en-US" baseline="0" dirty="0" smtClean="0"/>
              <a:t> </a:t>
            </a:r>
            <a:r>
              <a:rPr lang="en-US" b="1" baseline="0" dirty="0" smtClean="0"/>
              <a:t>we were the first form of medicine!</a:t>
            </a:r>
          </a:p>
          <a:p>
            <a:endParaRPr lang="en-US" b="1" baseline="0" dirty="0" smtClean="0"/>
          </a:p>
          <a:p>
            <a:r>
              <a:rPr lang="en-US" baseline="0" dirty="0" smtClean="0"/>
              <a:t>-Can’t know where you are going if you don</a:t>
            </a:r>
            <a:r>
              <a:rPr lang="fr-FR" baseline="0" dirty="0" smtClean="0"/>
              <a:t>’</a:t>
            </a:r>
            <a:r>
              <a:rPr lang="en-US" baseline="0" dirty="0" smtClean="0"/>
              <a:t>t know where you’ve been…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A6E48-89C1-F04A-9172-559503DAF8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364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we</a:t>
            </a:r>
            <a:r>
              <a:rPr lang="en-US" baseline="0" dirty="0" smtClean="0"/>
              <a:t> then quickly get the hospice benefit in 1982,</a:t>
            </a:r>
          </a:p>
          <a:p>
            <a:r>
              <a:rPr lang="en-US" baseline="0" dirty="0" smtClean="0"/>
              <a:t>and later palliative medicine and hospice as a specialty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BFADC-1183-BD44-A58C-061D20D9FAA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828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this history for what?</a:t>
            </a:r>
          </a:p>
          <a:p>
            <a:endParaRPr lang="en-US" dirty="0" smtClean="0"/>
          </a:p>
          <a:p>
            <a:r>
              <a:rPr lang="en-US" dirty="0" smtClean="0"/>
              <a:t>I am</a:t>
            </a:r>
            <a:r>
              <a:rPr lang="en-US" baseline="0" dirty="0" smtClean="0"/>
              <a:t> not sure, but I like history.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Maybe one point :  these impressive figures went against the grain, were active mindful physicians and scientists, stood up for patient care,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880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</a:t>
            </a:r>
            <a:r>
              <a:rPr lang="en-US" dirty="0" err="1" smtClean="0"/>
              <a:t>representsthe</a:t>
            </a:r>
            <a:r>
              <a:rPr lang="en-US" dirty="0" smtClean="0"/>
              <a:t>  </a:t>
            </a:r>
            <a:r>
              <a:rPr lang="en-US" dirty="0" err="1" smtClean="0"/>
              <a:t>siloed</a:t>
            </a:r>
            <a:r>
              <a:rPr lang="en-US" baseline="0" dirty="0" smtClean="0"/>
              <a:t> </a:t>
            </a:r>
            <a:r>
              <a:rPr lang="en-US" dirty="0" smtClean="0"/>
              <a:t> hospice in the fee for service 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270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non-coordinated fee for service healthcare model</a:t>
            </a:r>
            <a:r>
              <a:rPr lang="en-US" baseline="0" dirty="0" smtClean="0"/>
              <a:t> is subject to external influences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917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“What </a:t>
            </a:r>
            <a:r>
              <a:rPr lang="en-US" dirty="0" err="1" smtClean="0"/>
              <a:t>ya</a:t>
            </a:r>
            <a:r>
              <a:rPr lang="en-US" dirty="0" smtClean="0"/>
              <a:t> got for Me?”</a:t>
            </a:r>
            <a:r>
              <a:rPr lang="is-IS" dirty="0" smtClean="0"/>
              <a:t>…rather than..who provides the best care?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333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--&gt;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693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--&gt;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645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Healthcare costs are out of control so things are changing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5397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we're doing it wrong again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482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Hospice</a:t>
            </a:r>
            <a:r>
              <a:rPr lang="en-US" baseline="0" dirty="0" smtClean="0"/>
              <a:t> now and moving into the future requires active engagement by us physicians 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7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Early</a:t>
            </a:r>
            <a:r>
              <a:rPr lang="en-US" baseline="0" dirty="0" smtClean="0"/>
              <a:t> Civilizations had rich traditions </a:t>
            </a:r>
            <a:r>
              <a:rPr lang="en-US" dirty="0" smtClean="0"/>
              <a:t>dedicated to RELIF OF SUFFERING</a:t>
            </a:r>
          </a:p>
          <a:p>
            <a:endParaRPr lang="en-US" dirty="0" smtClean="0"/>
          </a:p>
          <a:p>
            <a:r>
              <a:rPr lang="en-US" dirty="0" smtClean="0"/>
              <a:t>One weird Egyptian remedy: applying molded bread poultice to wounds…OR .early PCN, </a:t>
            </a:r>
          </a:p>
          <a:p>
            <a:r>
              <a:rPr lang="en-US" dirty="0" smtClean="0"/>
              <a:t>Coincidence</a:t>
            </a:r>
            <a:r>
              <a:rPr lang="en-US" baseline="0" dirty="0" smtClean="0"/>
              <a:t> OR…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A6E48-89C1-F04A-9172-559503DAF8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3648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Its</a:t>
            </a:r>
            <a:r>
              <a:rPr lang="en-US" baseline="0" dirty="0" smtClean="0"/>
              <a:t> not as easy as merely feeding our children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0511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Palliative Medicine  is a large part of the hospice future universe, a</a:t>
            </a:r>
            <a:r>
              <a:rPr lang="en-US" baseline="0" dirty="0" smtClean="0"/>
              <a:t> much larger patient base than hospice.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size of the base alone demands our attention.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3663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why should I care about connecting to palliative medicine from hospice?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733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why...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571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Prime example of the problem</a:t>
            </a:r>
          </a:p>
          <a:p>
            <a:r>
              <a:rPr lang="en-US" dirty="0" smtClean="0"/>
              <a:t>US</a:t>
            </a:r>
            <a:r>
              <a:rPr lang="en-US" baseline="0" dirty="0" smtClean="0"/>
              <a:t> Healthcare cannot afford the $3000 office visit.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265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major insurance</a:t>
            </a:r>
            <a:r>
              <a:rPr lang="en-US" baseline="0" dirty="0" smtClean="0"/>
              <a:t> carrier: $10 B spent on VB purchasing in 2015, projected  to spend $80B in 2018.</a:t>
            </a:r>
          </a:p>
          <a:p>
            <a:endParaRPr lang="en-US" baseline="0" dirty="0" smtClean="0"/>
          </a:p>
          <a:p>
            <a:r>
              <a:rPr lang="en-US" baseline="0" dirty="0" smtClean="0"/>
              <a:t> Value based purchasing is making money for </a:t>
            </a:r>
            <a:r>
              <a:rPr lang="en-US" baseline="0" dirty="0" err="1" smtClean="0"/>
              <a:t>payors</a:t>
            </a:r>
            <a:r>
              <a:rPr lang="en-US" baseline="0" dirty="0" smtClean="0"/>
              <a:t>, and cutting costs.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817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is significant growth in PM field</a:t>
            </a:r>
          </a:p>
          <a:p>
            <a:r>
              <a:rPr lang="en-US" dirty="0" smtClean="0"/>
              <a:t>Inpatient PM  is tip of the iceberg</a:t>
            </a:r>
          </a:p>
          <a:p>
            <a:r>
              <a:rPr lang="en-US" dirty="0" smtClean="0"/>
              <a:t>Outpatient growing at faster 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80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Palliative</a:t>
            </a:r>
            <a:r>
              <a:rPr lang="en-US" baseline="0" dirty="0" smtClean="0"/>
              <a:t> medicine saves the healthcare system money. Palliative medicine is part of Value based purchasing healthcare contracts.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be successful however, palliative medicine needs a strong and actively managed hospice partner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3F7A0-93AC-F04F-879F-F57EDC25F5B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1298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Palliative Medicine </a:t>
            </a:r>
            <a:r>
              <a:rPr lang="en-US" baseline="0" dirty="0" smtClean="0"/>
              <a:t> and </a:t>
            </a:r>
            <a:r>
              <a:rPr lang="en-US" dirty="0" smtClean="0"/>
              <a:t>Hospice  TOGETHER  makes financial, clinical, and qualitative</a:t>
            </a:r>
            <a:r>
              <a:rPr lang="en-US" baseline="0" dirty="0" smtClean="0"/>
              <a:t> sense for patients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3F7A0-93AC-F04F-879F-F57EDC25F5B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0338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is a problem however in that not all licensed hospice entities will be able to participate in these clinically integrated networks.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73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Its</a:t>
            </a:r>
            <a:r>
              <a:rPr lang="en-US" baseline="0" dirty="0" smtClean="0"/>
              <a:t> difficult to say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A6E48-89C1-F04A-9172-559503DAF8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3648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</a:t>
            </a:r>
            <a:r>
              <a:rPr lang="en-US" dirty="0" smtClean="0"/>
              <a:t>an example, in my area, which is extremely under-developed</a:t>
            </a:r>
            <a:r>
              <a:rPr lang="en-US" baseline="0" dirty="0" smtClean="0"/>
              <a:t> with respect to value based purchasing contracts, </a:t>
            </a:r>
          </a:p>
          <a:p>
            <a:r>
              <a:rPr lang="en-US" dirty="0" smtClean="0"/>
              <a:t>. </a:t>
            </a:r>
          </a:p>
          <a:p>
            <a:r>
              <a:rPr lang="en-US" dirty="0" smtClean="0"/>
              <a:t>Only a small fraction of the registered hospice players have qualified to participate.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714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</a:t>
            </a:r>
            <a:r>
              <a:rPr lang="en-US" baseline="0" dirty="0" smtClean="0"/>
              <a:t> look around and see what’s happening.</a:t>
            </a:r>
          </a:p>
          <a:p>
            <a:r>
              <a:rPr lang="en-US" baseline="0" dirty="0" smtClean="0"/>
              <a:t>Everyone’s local situation is different, but it is NOT static.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If you enjoy hospice and palliative care encounters consider modifying your career, adding certifications, exploring alternative employment options.</a:t>
            </a:r>
          </a:p>
          <a:p>
            <a:r>
              <a:rPr lang="en-US" baseline="0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0626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professional</a:t>
            </a:r>
            <a:r>
              <a:rPr lang="en-US" baseline="0" dirty="0" smtClean="0"/>
              <a:t> options are opening in palliative medicine than can be serviced with graduating fellowship trained physicians.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Perhaps you can exploit that gap in your area.</a:t>
            </a:r>
          </a:p>
          <a:p>
            <a:endParaRPr lang="en-US" baseline="0" dirty="0" smtClean="0"/>
          </a:p>
          <a:p>
            <a:r>
              <a:rPr lang="en-US" dirty="0" smtClean="0"/>
              <a:t>Your future and your site’s future may rest upon your interaction with these clinically integrated</a:t>
            </a:r>
            <a:r>
              <a:rPr lang="en-US" baseline="0" dirty="0" smtClean="0"/>
              <a:t> </a:t>
            </a:r>
            <a:r>
              <a:rPr lang="en-US" dirty="0" smtClean="0"/>
              <a:t>networks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6347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a different note,</a:t>
            </a:r>
          </a:p>
          <a:p>
            <a:r>
              <a:rPr lang="en-US" dirty="0" smtClean="0"/>
              <a:t>If ever there was a field of medicine that could potentially benefit from telemedicine right now,</a:t>
            </a:r>
            <a:r>
              <a:rPr lang="en-US" baseline="0" dirty="0" smtClean="0"/>
              <a:t> its hospice.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677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Multiple</a:t>
            </a:r>
            <a:r>
              <a:rPr lang="en-US" baseline="0" dirty="0" smtClean="0"/>
              <a:t> issues we face may have virtual visit solutions:</a:t>
            </a:r>
          </a:p>
          <a:p>
            <a:endParaRPr lang="en-US" baseline="0" dirty="0" smtClean="0"/>
          </a:p>
          <a:p>
            <a:r>
              <a:rPr lang="en-US" baseline="0" dirty="0" smtClean="0"/>
              <a:t>distance, traffic, certifications, and now possibly opioid </a:t>
            </a:r>
            <a:r>
              <a:rPr lang="en-US" baseline="0" dirty="0" err="1" smtClean="0"/>
              <a:t>rxs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7445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 healthcare systems are looking</a:t>
            </a:r>
            <a:r>
              <a:rPr lang="en-US" baseline="0" dirty="0" smtClean="0"/>
              <a:t> to expand telemedicine use</a:t>
            </a:r>
          </a:p>
          <a:p>
            <a:endParaRPr lang="en-US" baseline="0" dirty="0" smtClean="0"/>
          </a:p>
          <a:p>
            <a:r>
              <a:rPr lang="en-US" baseline="0" dirty="0" smtClean="0"/>
              <a:t>patients are accepting and it may help with costs in certain diseases</a:t>
            </a:r>
          </a:p>
          <a:p>
            <a:endParaRPr lang="en-US" dirty="0" smtClean="0"/>
          </a:p>
          <a:p>
            <a:r>
              <a:rPr lang="en-US" dirty="0" smtClean="0"/>
              <a:t>Access</a:t>
            </a:r>
            <a:r>
              <a:rPr lang="en-US" baseline="0" dirty="0" smtClean="0"/>
              <a:t> to care also increases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Thank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8151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07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Hospice and Hospital share the same Latin root, </a:t>
            </a:r>
            <a:r>
              <a:rPr lang="en-US" b="1" baseline="0" dirty="0" err="1" smtClean="0"/>
              <a:t>Hospes</a:t>
            </a:r>
            <a:r>
              <a:rPr lang="en-US" b="1" baseline="0" dirty="0" smtClean="0"/>
              <a:t>, “meaning guest and host”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Early  hospitals started in the middle ages and  were places travelers could  be cared for when ill and/or dying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A6E48-89C1-F04A-9172-559503DAF8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36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Medicine in the middle ages  did very little however to advance the health of the patient for hundreds of years</a:t>
            </a:r>
          </a:p>
          <a:p>
            <a:endParaRPr lang="en-US" dirty="0" smtClean="0"/>
          </a:p>
          <a:p>
            <a:r>
              <a:rPr lang="en-US" dirty="0" smtClean="0"/>
              <a:t>Urine gazing is an example of middle age pseudoscience.</a:t>
            </a:r>
          </a:p>
          <a:p>
            <a:endParaRPr lang="en-US" dirty="0" smtClean="0"/>
          </a:p>
          <a:p>
            <a:r>
              <a:rPr lang="en-US" dirty="0" smtClean="0"/>
              <a:t> The physician would make pronouncements about someone’ health by looking</a:t>
            </a:r>
            <a:r>
              <a:rPr lang="en-US" baseline="0" dirty="0" smtClean="0"/>
              <a:t> </a:t>
            </a:r>
            <a:r>
              <a:rPr lang="en-US" dirty="0" smtClean="0"/>
              <a:t> at flasks</a:t>
            </a:r>
            <a:r>
              <a:rPr lang="en-US" baseline="0" dirty="0" smtClean="0"/>
              <a:t> of urine </a:t>
            </a:r>
            <a:r>
              <a:rPr lang="en-US" dirty="0" smtClean="0"/>
              <a:t> like a sommelier looks a a glass of wine..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9A884-6F8C-974D-B9EB-141544A807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6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135248"/>
            <a:ext cx="7010400" cy="457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20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7005"/>
            <a:ext cx="4876800" cy="3124201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135246"/>
            <a:ext cx="7010400" cy="457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61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Log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968171"/>
            <a:ext cx="12192000" cy="1184936"/>
          </a:xfrm>
        </p:spPr>
        <p:txBody>
          <a:bodyPr>
            <a:spAutoFit/>
          </a:bodyPr>
          <a:lstStyle>
            <a:lvl1pPr>
              <a:defRPr sz="6900">
                <a:solidFill>
                  <a:srgbClr val="091E4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3342569"/>
            <a:ext cx="12192000" cy="784827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>
                <a:solidFill>
                  <a:srgbClr val="091E40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Picture 3" descr="CTW_Logo_Color_Small Horizontal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3234944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69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Department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80160"/>
            <a:ext cx="10972800" cy="4525963"/>
          </a:xfrm>
        </p:spPr>
        <p:txBody>
          <a:bodyPr/>
          <a:lstStyle>
            <a:lvl1pPr>
              <a:defRPr sz="3700">
                <a:solidFill>
                  <a:srgbClr val="091E40"/>
                </a:solidFill>
              </a:defRPr>
            </a:lvl1pPr>
            <a:lvl2pPr>
              <a:defRPr sz="3200">
                <a:solidFill>
                  <a:srgbClr val="091E40"/>
                </a:solidFill>
              </a:defRPr>
            </a:lvl2pPr>
            <a:lvl3pPr>
              <a:defRPr sz="2700">
                <a:solidFill>
                  <a:srgbClr val="091E40"/>
                </a:solidFill>
              </a:defRPr>
            </a:lvl3pPr>
            <a:lvl4pPr>
              <a:defRPr sz="2400">
                <a:solidFill>
                  <a:srgbClr val="091E40"/>
                </a:solidFill>
              </a:defRPr>
            </a:lvl4pPr>
            <a:lvl5pPr>
              <a:defRPr sz="2400"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         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935376"/>
          </a:xfrm>
          <a:noFill/>
          <a:ln>
            <a:noFill/>
          </a:ln>
        </p:spPr>
        <p:txBody>
          <a:bodyPr lIns="609570" tIns="121914" rIns="609570" bIns="121914">
            <a:normAutofit/>
          </a:bodyPr>
          <a:lstStyle>
            <a:lvl1pPr algn="l">
              <a:defRPr sz="4300">
                <a:solidFill>
                  <a:srgbClr val="091E4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9600" y="935375"/>
            <a:ext cx="10972800" cy="0"/>
          </a:xfrm>
          <a:prstGeom prst="line">
            <a:avLst/>
          </a:prstGeom>
          <a:ln w="12700">
            <a:solidFill>
              <a:srgbClr val="091E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TW_Logo_Color_Small Horizontal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3234944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50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- Department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TW_Logo_Color_Small Horizontal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3234944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0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7" y="609606"/>
            <a:ext cx="9296399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38" tIns="45719" rIns="91438" bIns="45719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fld id="{5FD045AA-5DB4-EB43-BCCA-459105DAF3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45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og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968172"/>
            <a:ext cx="12192000" cy="1184936"/>
          </a:xfrm>
        </p:spPr>
        <p:txBody>
          <a:bodyPr>
            <a:spAutoFit/>
          </a:bodyPr>
          <a:lstStyle>
            <a:lvl1pPr>
              <a:defRPr sz="6900">
                <a:solidFill>
                  <a:srgbClr val="091E4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3152775"/>
            <a:ext cx="12192000" cy="779700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>
                <a:solidFill>
                  <a:srgbClr val="091E40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Picture 3" descr="CTW_Logo_Color_Small Horizontal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3234944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88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Department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80160"/>
            <a:ext cx="10972800" cy="4525963"/>
          </a:xfrm>
        </p:spPr>
        <p:txBody>
          <a:bodyPr/>
          <a:lstStyle>
            <a:lvl1pPr>
              <a:defRPr sz="3700">
                <a:solidFill>
                  <a:srgbClr val="091E40"/>
                </a:solidFill>
              </a:defRPr>
            </a:lvl1pPr>
            <a:lvl2pPr>
              <a:defRPr sz="3200">
                <a:solidFill>
                  <a:srgbClr val="091E40"/>
                </a:solidFill>
              </a:defRPr>
            </a:lvl2pPr>
            <a:lvl3pPr>
              <a:defRPr sz="2700">
                <a:solidFill>
                  <a:srgbClr val="091E40"/>
                </a:solidFill>
              </a:defRPr>
            </a:lvl3pPr>
            <a:lvl4pPr>
              <a:defRPr sz="2400">
                <a:solidFill>
                  <a:srgbClr val="091E40"/>
                </a:solidFill>
              </a:defRPr>
            </a:lvl4pPr>
            <a:lvl5pPr>
              <a:defRPr sz="2400"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         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935376"/>
          </a:xfrm>
          <a:noFill/>
          <a:ln>
            <a:noFill/>
          </a:ln>
        </p:spPr>
        <p:txBody>
          <a:bodyPr lIns="609555" tIns="121912" rIns="609555" bIns="121912">
            <a:normAutofit/>
          </a:bodyPr>
          <a:lstStyle>
            <a:lvl1pPr algn="l">
              <a:defRPr sz="4300">
                <a:solidFill>
                  <a:srgbClr val="091E4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9600" y="935375"/>
            <a:ext cx="10972800" cy="0"/>
          </a:xfrm>
          <a:prstGeom prst="line">
            <a:avLst/>
          </a:prstGeom>
          <a:ln w="12700">
            <a:solidFill>
              <a:srgbClr val="091E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TW_Logo_Color_Small Horizontal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3234944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9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Department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TW_Logo_Color_Small Horizontal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3234944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9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6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7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6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80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5/14/16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80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7" y="5883280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6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4" tIns="60957" rIns="121914" bIns="60957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121914" tIns="60957" rIns="121914" bIns="6095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1D1F7-5253-A645-858F-AA807195956E}" type="datetimeFigureOut">
              <a:rPr lang="en-US" smtClean="0"/>
              <a:t>5/14/16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38F0B-F298-934B-A761-67BD8510D2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53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69" r:id="rId11"/>
    <p:sldLayoutId id="2147483670" r:id="rId12"/>
    <p:sldLayoutId id="2147483671" r:id="rId13"/>
    <p:sldLayoutId id="2147483672" r:id="rId14"/>
    <p:sldLayoutId id="2147483685" r:id="rId15"/>
    <p:sldLayoutId id="2147483686" r:id="rId16"/>
  </p:sldLayoutIdLst>
  <p:txStyles>
    <p:titleStyle>
      <a:lvl1pPr algn="ctr" defTabSz="609570" rtl="0" eaLnBrk="1" latinLnBrk="0" hangingPunct="1">
        <a:spcBef>
          <a:spcPct val="0"/>
        </a:spcBef>
        <a:buNone/>
        <a:defRPr sz="5900" kern="1200">
          <a:solidFill>
            <a:srgbClr val="091E40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609570" rtl="0" eaLnBrk="1" latinLnBrk="0" hangingPunct="1">
        <a:spcBef>
          <a:spcPct val="20000"/>
        </a:spcBef>
        <a:buFont typeface="Arial"/>
        <a:buChar char="•"/>
        <a:defRPr sz="4300" kern="1200">
          <a:solidFill>
            <a:srgbClr val="091E40"/>
          </a:solidFill>
          <a:latin typeface="+mn-lt"/>
          <a:ea typeface="+mn-ea"/>
          <a:cs typeface="+mn-cs"/>
        </a:defRPr>
      </a:lvl1pPr>
      <a:lvl2pPr marL="990550" indent="-380981" algn="l" defTabSz="609570" rtl="0" eaLnBrk="1" latinLnBrk="0" hangingPunct="1">
        <a:spcBef>
          <a:spcPct val="20000"/>
        </a:spcBef>
        <a:buFont typeface="Arial"/>
        <a:buChar char="–"/>
        <a:defRPr sz="3700" kern="1200">
          <a:solidFill>
            <a:srgbClr val="091E40"/>
          </a:solidFill>
          <a:latin typeface="+mn-lt"/>
          <a:ea typeface="+mn-ea"/>
          <a:cs typeface="+mn-cs"/>
        </a:defRPr>
      </a:lvl2pPr>
      <a:lvl3pPr marL="1523925" indent="-304784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91E40"/>
          </a:solidFill>
          <a:latin typeface="+mn-lt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700" kern="1200">
          <a:solidFill>
            <a:srgbClr val="091E40"/>
          </a:solidFill>
          <a:latin typeface="+mn-lt"/>
          <a:ea typeface="+mn-ea"/>
          <a:cs typeface="+mn-cs"/>
        </a:defRPr>
      </a:lvl4pPr>
      <a:lvl5pPr marL="2743062" indent="-304784" algn="l" defTabSz="609570" rtl="0" eaLnBrk="1" latinLnBrk="0" hangingPunct="1">
        <a:spcBef>
          <a:spcPct val="20000"/>
        </a:spcBef>
        <a:buFont typeface="Arial"/>
        <a:buChar char="»"/>
        <a:defRPr sz="2700" kern="1200">
          <a:solidFill>
            <a:srgbClr val="091E40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e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2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4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5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6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7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8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9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0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4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69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15" y="2232637"/>
            <a:ext cx="3495951" cy="41328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3367" y="408215"/>
            <a:ext cx="9474169" cy="10772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200" dirty="0"/>
              <a:t>Pseudoscience </a:t>
            </a:r>
            <a:r>
              <a:rPr lang="en-US" sz="3200" dirty="0" smtClean="0"/>
              <a:t>&amp; Medicine </a:t>
            </a:r>
            <a:r>
              <a:rPr lang="en-US" sz="3200" dirty="0"/>
              <a:t>in the </a:t>
            </a:r>
            <a:r>
              <a:rPr lang="en-US" sz="3200" dirty="0" smtClean="0"/>
              <a:t>Middle </a:t>
            </a:r>
            <a:r>
              <a:rPr lang="en-US" sz="3200" dirty="0"/>
              <a:t>A</a:t>
            </a:r>
            <a:r>
              <a:rPr lang="en-US" sz="3200" dirty="0" smtClean="0"/>
              <a:t>ges: </a:t>
            </a:r>
          </a:p>
          <a:p>
            <a:pPr algn="ctr"/>
            <a:r>
              <a:rPr lang="en-US" sz="3200" dirty="0" smtClean="0">
                <a:solidFill>
                  <a:srgbClr val="CF8A2A"/>
                </a:solidFill>
              </a:rPr>
              <a:t>Urine Gazing</a:t>
            </a:r>
            <a:endParaRPr lang="en-US" sz="3200" dirty="0">
              <a:solidFill>
                <a:srgbClr val="CF8A2A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319915" y="4783691"/>
            <a:ext cx="978408" cy="484632"/>
          </a:xfrm>
          <a:prstGeom prst="rightArrow">
            <a:avLst/>
          </a:prstGeom>
          <a:solidFill>
            <a:srgbClr val="00B0F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98" y="2232638"/>
            <a:ext cx="2151529" cy="2151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452" y="2232634"/>
            <a:ext cx="2136383" cy="2136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576" y="5003925"/>
            <a:ext cx="1825573" cy="10223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721" y="4783695"/>
            <a:ext cx="3586799" cy="1859157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289611" y="3029351"/>
            <a:ext cx="978408" cy="484632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60452" y="6204030"/>
            <a:ext cx="705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Foil hats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504972" y="4384167"/>
            <a:ext cx="120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GMO Dangers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9264891" y="4467828"/>
            <a:ext cx="293596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Copper underwear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966029"/>
            <a:ext cx="12192000" cy="1231100"/>
          </a:xfrm>
        </p:spPr>
        <p:txBody>
          <a:bodyPr/>
          <a:lstStyle/>
          <a:p>
            <a:r>
              <a:rPr lang="en-US" sz="7200" dirty="0"/>
              <a:t>So s</a:t>
            </a:r>
            <a:r>
              <a:rPr lang="en-US" sz="7200" dirty="0" smtClean="0"/>
              <a:t>cience </a:t>
            </a:r>
            <a:r>
              <a:rPr lang="en-US" sz="7200" dirty="0"/>
              <a:t>said to </a:t>
            </a:r>
            <a:r>
              <a:rPr lang="en-US" sz="7200" dirty="0" smtClean="0"/>
              <a:t>medicine</a:t>
            </a:r>
            <a:r>
              <a:rPr lang="en-US" sz="7200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55519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99537"/>
            <a:ext cx="7620000" cy="54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2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982119"/>
            <a:ext cx="12192000" cy="935038"/>
          </a:xfrm>
        </p:spPr>
        <p:txBody>
          <a:bodyPr>
            <a:noAutofit/>
          </a:bodyPr>
          <a:lstStyle/>
          <a:p>
            <a:r>
              <a:rPr lang="en-US" sz="5400" dirty="0" smtClean="0"/>
              <a:t>The miracle of modern medicine</a:t>
            </a:r>
            <a:br>
              <a:rPr lang="en-US" sz="5400" dirty="0" smtClean="0"/>
            </a:b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idx="4294967295"/>
          </p:nvPr>
        </p:nvSpPr>
        <p:spPr>
          <a:xfrm>
            <a:off x="643467" y="1956845"/>
            <a:ext cx="109728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 smtClean="0"/>
              <a:t>…OR </a:t>
            </a:r>
            <a:r>
              <a:rPr lang="en-US" sz="4000" dirty="0"/>
              <a:t>how water polo, sex, war</a:t>
            </a:r>
            <a:r>
              <a:rPr lang="en-US" sz="4000" dirty="0" smtClean="0"/>
              <a:t>, </a:t>
            </a:r>
            <a:r>
              <a:rPr lang="en-US" sz="4000" dirty="0"/>
              <a:t>chemical weapons, </a:t>
            </a:r>
            <a:r>
              <a:rPr lang="en-US" sz="4000" dirty="0" smtClean="0"/>
              <a:t>bondage </a:t>
            </a:r>
            <a:r>
              <a:rPr lang="en-US" sz="4000" dirty="0"/>
              <a:t>and a dog named Marjorie changed medicine and raised life expectancy</a:t>
            </a:r>
          </a:p>
        </p:txBody>
      </p:sp>
    </p:spTree>
    <p:extLst>
      <p:ext uri="{BB962C8B-B14F-4D97-AF65-F5344CB8AC3E}">
        <p14:creationId xmlns:p14="http://schemas.microsoft.com/office/powerpoint/2010/main" val="24344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43686"/>
            <a:ext cx="12192000" cy="1184936"/>
          </a:xfrm>
        </p:spPr>
        <p:txBody>
          <a:bodyPr>
            <a:noAutofit/>
          </a:bodyPr>
          <a:lstStyle/>
          <a:p>
            <a:r>
              <a:rPr lang="en-US" sz="3200" dirty="0" smtClean="0"/>
              <a:t>Science (observation) Begins to Influence </a:t>
            </a:r>
            <a:r>
              <a:rPr lang="en-US" sz="3200" dirty="0"/>
              <a:t>M</a:t>
            </a:r>
            <a:r>
              <a:rPr lang="en-US" sz="3200" dirty="0" smtClean="0"/>
              <a:t>edicine: </a:t>
            </a:r>
            <a:br>
              <a:rPr lang="en-US" sz="3200" dirty="0" smtClean="0"/>
            </a:br>
            <a:r>
              <a:rPr lang="en-US" sz="3200" dirty="0" smtClean="0"/>
              <a:t>Anton Leeuwenhoek 1657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496" y="1987582"/>
            <a:ext cx="4305782" cy="33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1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05600" y="1459653"/>
            <a:ext cx="493118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Rural English physician</a:t>
            </a:r>
          </a:p>
          <a:p>
            <a:r>
              <a:rPr lang="en-US" sz="2800" dirty="0" smtClean="0"/>
              <a:t>“Eavesdropped” upon girl’s conversation where girl claimed she couldn’t get smallpox</a:t>
            </a:r>
          </a:p>
          <a:p>
            <a:r>
              <a:rPr lang="en-US" sz="2800" dirty="0" smtClean="0"/>
              <a:t>Noticed cowpox patients didn't</a:t>
            </a:r>
            <a:r>
              <a:rPr lang="en-US" sz="2800" dirty="0"/>
              <a:t> </a:t>
            </a:r>
            <a:r>
              <a:rPr lang="en-US" sz="2800" dirty="0" smtClean="0"/>
              <a:t>get smallpox</a:t>
            </a:r>
          </a:p>
          <a:p>
            <a:r>
              <a:rPr lang="en-US" sz="2800" dirty="0" smtClean="0"/>
              <a:t>Borrowed Turkish vaccination technique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Science Begins to Influence </a:t>
            </a:r>
            <a:r>
              <a:rPr lang="en-US" sz="3200" dirty="0"/>
              <a:t>M</a:t>
            </a:r>
            <a:r>
              <a:rPr lang="en-US" sz="3200" dirty="0" smtClean="0"/>
              <a:t>edicine: Edward Jenner 1796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" b="-352"/>
          <a:stretch/>
        </p:blipFill>
        <p:spPr>
          <a:xfrm>
            <a:off x="270932" y="1645916"/>
            <a:ext cx="6034182" cy="3925147"/>
          </a:xfrm>
        </p:spPr>
      </p:pic>
    </p:spTree>
    <p:extLst>
      <p:ext uri="{BB962C8B-B14F-4D97-AF65-F5344CB8AC3E}">
        <p14:creationId xmlns:p14="http://schemas.microsoft.com/office/powerpoint/2010/main" val="143257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" b="11708"/>
          <a:stretch/>
        </p:blipFill>
        <p:spPr>
          <a:xfrm>
            <a:off x="863601" y="1123052"/>
            <a:ext cx="4436533" cy="526081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Science </a:t>
            </a:r>
            <a:r>
              <a:rPr lang="en-US" sz="3200" dirty="0" smtClean="0"/>
              <a:t>Begins </a:t>
            </a:r>
            <a:r>
              <a:rPr lang="en-US" sz="3200" dirty="0"/>
              <a:t>to </a:t>
            </a:r>
            <a:r>
              <a:rPr lang="en-US" sz="3200" dirty="0" smtClean="0"/>
              <a:t>Influence Medicine: Ignaz </a:t>
            </a:r>
            <a:r>
              <a:rPr lang="en-US" sz="3200" dirty="0" err="1" smtClean="0"/>
              <a:t>Semmelweis</a:t>
            </a:r>
            <a:endParaRPr lang="en-US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4294967295"/>
          </p:nvPr>
        </p:nvSpPr>
        <p:spPr>
          <a:xfrm>
            <a:off x="5740401" y="1219205"/>
            <a:ext cx="5842000" cy="3870771"/>
          </a:xfrm>
        </p:spPr>
        <p:txBody>
          <a:bodyPr>
            <a:noAutofit/>
          </a:bodyPr>
          <a:lstStyle/>
          <a:p>
            <a:r>
              <a:rPr lang="en-US" sz="2600" dirty="0" smtClean="0"/>
              <a:t>Hungarian physician: 1847, appointed to Univ. of Vienna (contract not renewed)</a:t>
            </a:r>
          </a:p>
          <a:p>
            <a:r>
              <a:rPr lang="en-US" sz="2600" dirty="0" smtClean="0"/>
              <a:t>Noticed high death rate (18%) due to lack of hand washing</a:t>
            </a:r>
          </a:p>
          <a:p>
            <a:r>
              <a:rPr lang="en-US" sz="2600" dirty="0" smtClean="0"/>
              <a:t>Insisted upon washing hands in chloride of lime</a:t>
            </a:r>
          </a:p>
          <a:p>
            <a:r>
              <a:rPr lang="en-US" sz="2600" dirty="0" smtClean="0"/>
              <a:t>Criticized fellow physicians, was ridiculed</a:t>
            </a:r>
          </a:p>
          <a:p>
            <a:r>
              <a:rPr lang="en-US" sz="2600" dirty="0" smtClean="0"/>
              <a:t>Committed to insane asylum—died 2 weeks later</a:t>
            </a:r>
            <a:endParaRPr lang="en-US" sz="2600" dirty="0"/>
          </a:p>
        </p:txBody>
      </p:sp>
      <p:sp>
        <p:nvSpPr>
          <p:cNvPr id="2" name="TextBox 1"/>
          <p:cNvSpPr txBox="1"/>
          <p:nvPr/>
        </p:nvSpPr>
        <p:spPr>
          <a:xfrm>
            <a:off x="6805914" y="497711"/>
            <a:ext cx="1847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07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" b="19791"/>
          <a:stretch/>
        </p:blipFill>
        <p:spPr>
          <a:xfrm>
            <a:off x="711200" y="1535602"/>
            <a:ext cx="5757333" cy="461119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Science </a:t>
            </a:r>
            <a:r>
              <a:rPr lang="en-US" sz="3200" dirty="0" smtClean="0"/>
              <a:t>Begins </a:t>
            </a:r>
            <a:r>
              <a:rPr lang="en-US" sz="3200" dirty="0"/>
              <a:t>to </a:t>
            </a:r>
            <a:r>
              <a:rPr lang="en-US" sz="3200" dirty="0" smtClean="0"/>
              <a:t>Influence </a:t>
            </a:r>
            <a:r>
              <a:rPr lang="en-US" sz="3200" dirty="0"/>
              <a:t>M</a:t>
            </a:r>
            <a:r>
              <a:rPr lang="en-US" sz="3200" dirty="0" smtClean="0"/>
              <a:t>edicine: Louis Pasteur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6773334" y="1535602"/>
            <a:ext cx="4876800" cy="3124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Demonstrated Germ cell theory over “spontaneous generation”</a:t>
            </a:r>
          </a:p>
          <a:p>
            <a:r>
              <a:rPr lang="en-US" sz="2800" dirty="0" smtClean="0"/>
              <a:t>First success aiding wine industry; later chickens, silk worms, milk</a:t>
            </a:r>
          </a:p>
          <a:p>
            <a:r>
              <a:rPr lang="en-US" sz="2800" dirty="0" smtClean="0"/>
              <a:t>Created multiple vaccines, including rabies which was given to 9 y/o boy</a:t>
            </a:r>
          </a:p>
        </p:txBody>
      </p:sp>
    </p:spTree>
    <p:extLst>
      <p:ext uri="{BB962C8B-B14F-4D97-AF65-F5344CB8AC3E}">
        <p14:creationId xmlns:p14="http://schemas.microsoft.com/office/powerpoint/2010/main" val="86492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" b="-86"/>
          <a:stretch/>
        </p:blipFill>
        <p:spPr>
          <a:xfrm>
            <a:off x="457202" y="1764412"/>
            <a:ext cx="6637866" cy="373892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Science </a:t>
            </a:r>
            <a:r>
              <a:rPr lang="en-US" sz="3200" dirty="0" smtClean="0"/>
              <a:t>Begins </a:t>
            </a:r>
            <a:r>
              <a:rPr lang="en-US" sz="3200" dirty="0"/>
              <a:t>to </a:t>
            </a:r>
            <a:r>
              <a:rPr lang="en-US" sz="3200" dirty="0" smtClean="0"/>
              <a:t>Influence </a:t>
            </a:r>
            <a:r>
              <a:rPr lang="en-US" sz="3200" dirty="0"/>
              <a:t>M</a:t>
            </a:r>
            <a:r>
              <a:rPr lang="en-US" sz="3200" dirty="0" smtClean="0"/>
              <a:t>edicine: Florence Nightingale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7315201" y="2379133"/>
            <a:ext cx="4876800" cy="3124200"/>
          </a:xfrm>
        </p:spPr>
        <p:txBody>
          <a:bodyPr>
            <a:normAutofit/>
          </a:bodyPr>
          <a:lstStyle/>
          <a:p>
            <a:r>
              <a:rPr lang="en-US" sz="2800" dirty="0"/>
              <a:t>Icon of nursing</a:t>
            </a:r>
          </a:p>
          <a:p>
            <a:r>
              <a:rPr lang="en-US" sz="2800" dirty="0"/>
              <a:t>Changed medical and nursing culture</a:t>
            </a:r>
          </a:p>
          <a:p>
            <a:r>
              <a:rPr lang="en-US" sz="2800" dirty="0" smtClean="0"/>
              <a:t>Statistician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9671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654197"/>
            <a:ext cx="12192000" cy="935038"/>
          </a:xfrm>
        </p:spPr>
        <p:txBody>
          <a:bodyPr>
            <a:noAutofit/>
          </a:bodyPr>
          <a:lstStyle/>
          <a:p>
            <a:r>
              <a:rPr lang="en-US" sz="3200" dirty="0" smtClean="0"/>
              <a:t>Florence Nightingale: </a:t>
            </a:r>
            <a:br>
              <a:rPr lang="en-US" sz="3200" dirty="0" smtClean="0"/>
            </a:br>
            <a:r>
              <a:rPr lang="en-US" sz="3200" dirty="0" smtClean="0"/>
              <a:t>“the lady with the lamp”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546" t="-60846" r="-82510" b="-28411"/>
          <a:stretch/>
        </p:blipFill>
        <p:spPr>
          <a:xfrm>
            <a:off x="715150" y="-728133"/>
            <a:ext cx="10972800" cy="8111067"/>
          </a:xfrm>
        </p:spPr>
      </p:pic>
    </p:spTree>
    <p:extLst>
      <p:ext uri="{BB962C8B-B14F-4D97-AF65-F5344CB8AC3E}">
        <p14:creationId xmlns:p14="http://schemas.microsoft.com/office/powerpoint/2010/main" val="67749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96271"/>
            <a:ext cx="12192000" cy="1928733"/>
          </a:xfrm>
        </p:spPr>
        <p:txBody>
          <a:bodyPr/>
          <a:lstStyle/>
          <a:p>
            <a:r>
              <a:rPr lang="en-US" sz="5900" dirty="0"/>
              <a:t>Hospice Past, Present &amp; Future Access: Palliative Medicine and Beyond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3694642"/>
            <a:ext cx="12192000" cy="2034397"/>
          </a:xfrm>
        </p:spPr>
        <p:txBody>
          <a:bodyPr/>
          <a:lstStyle/>
          <a:p>
            <a:r>
              <a:rPr lang="en-US" sz="2700" dirty="0"/>
              <a:t>2016 Compassus National Medical Director Meeting</a:t>
            </a:r>
          </a:p>
          <a:p>
            <a:r>
              <a:rPr lang="en-US" sz="2700" dirty="0"/>
              <a:t>05/14/2016</a:t>
            </a:r>
          </a:p>
          <a:p>
            <a:r>
              <a:rPr lang="en-US" sz="2700" dirty="0"/>
              <a:t>Louis J. Lux, M.D.</a:t>
            </a:r>
          </a:p>
          <a:p>
            <a:r>
              <a:rPr lang="en-US" sz="2700" dirty="0"/>
              <a:t>Compassus Medical Director Austin, Texas </a:t>
            </a:r>
          </a:p>
        </p:txBody>
      </p:sp>
    </p:spTree>
    <p:extLst>
      <p:ext uri="{BB962C8B-B14F-4D97-AF65-F5344CB8AC3E}">
        <p14:creationId xmlns:p14="http://schemas.microsoft.com/office/powerpoint/2010/main" val="61292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1" b="-95"/>
          <a:stretch/>
        </p:blipFill>
        <p:spPr>
          <a:xfrm>
            <a:off x="237068" y="2019110"/>
            <a:ext cx="6501570" cy="3077824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Florence Nightingale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93"/>
          <a:stretch/>
        </p:blipFill>
        <p:spPr>
          <a:xfrm>
            <a:off x="7023630" y="2019110"/>
            <a:ext cx="4863570" cy="3077824"/>
          </a:xfrm>
        </p:spPr>
      </p:pic>
    </p:spTree>
    <p:extLst>
      <p:ext uri="{BB962C8B-B14F-4D97-AF65-F5344CB8AC3E}">
        <p14:creationId xmlns:p14="http://schemas.microsoft.com/office/powerpoint/2010/main" val="4479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6" y="1773020"/>
            <a:ext cx="5156697" cy="34377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Science </a:t>
            </a:r>
            <a:r>
              <a:rPr lang="en-US" sz="2800" dirty="0" smtClean="0"/>
              <a:t>Begins </a:t>
            </a:r>
            <a:r>
              <a:rPr lang="en-US" sz="2800" dirty="0"/>
              <a:t>to </a:t>
            </a:r>
            <a:r>
              <a:rPr lang="en-US" sz="2800" dirty="0" smtClean="0"/>
              <a:t>Influence </a:t>
            </a:r>
            <a:r>
              <a:rPr lang="en-US" sz="2800" dirty="0"/>
              <a:t>M</a:t>
            </a:r>
            <a:r>
              <a:rPr lang="en-US" sz="2800" dirty="0" smtClean="0"/>
              <a:t>edicine: Joseph Lister and </a:t>
            </a:r>
            <a:r>
              <a:rPr lang="en-US" sz="2800" dirty="0"/>
              <a:t>A</a:t>
            </a:r>
            <a:r>
              <a:rPr lang="en-US" sz="2800" dirty="0" smtClean="0"/>
              <a:t>ntiseptic </a:t>
            </a:r>
            <a:r>
              <a:rPr lang="en-US" sz="2800" dirty="0"/>
              <a:t>S</a:t>
            </a:r>
            <a:r>
              <a:rPr lang="en-US" sz="2800" dirty="0" smtClean="0"/>
              <a:t>urgery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187644" y="1400488"/>
            <a:ext cx="5271247" cy="440120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285744" indent="-285744">
              <a:buFont typeface="Arial" charset="0"/>
              <a:buChar char="•"/>
            </a:pPr>
            <a:r>
              <a:rPr lang="en-US" sz="2800" dirty="0" smtClean="0"/>
              <a:t>Lister promoted use of carbolic acid to sanitize wounds and limit post-op infections</a:t>
            </a:r>
          </a:p>
          <a:p>
            <a:pPr marL="285744" indent="-285744">
              <a:buFont typeface="Arial" charset="0"/>
              <a:buChar char="•"/>
            </a:pPr>
            <a:endParaRPr lang="en-US" sz="2800" dirty="0"/>
          </a:p>
          <a:p>
            <a:pPr marL="285744" indent="-285744">
              <a:buFont typeface="Arial" charset="0"/>
              <a:buChar char="•"/>
            </a:pPr>
            <a:r>
              <a:rPr lang="en-US" sz="2800" dirty="0" smtClean="0"/>
              <a:t>Previously carbolic acid was mainly used to treat sewage</a:t>
            </a:r>
          </a:p>
          <a:p>
            <a:pPr marL="285744" indent="-285744">
              <a:buFont typeface="Arial" charset="0"/>
              <a:buChar char="•"/>
            </a:pPr>
            <a:endParaRPr lang="en-US" sz="2800" dirty="0"/>
          </a:p>
          <a:p>
            <a:pPr marL="285744" indent="-285744">
              <a:buFont typeface="Arial" charset="0"/>
              <a:buChar char="•"/>
            </a:pPr>
            <a:r>
              <a:rPr lang="en-US" sz="2800" dirty="0" smtClean="0"/>
              <a:t>Rashes caused by carbolic acid sprays on surgeons created development of rubber gloves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415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34" y="1841797"/>
            <a:ext cx="6903568" cy="404408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575722"/>
            <a:ext cx="12192000" cy="9350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Lister &amp; Listerine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97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" b="11606"/>
          <a:stretch/>
        </p:blipFill>
        <p:spPr>
          <a:xfrm>
            <a:off x="1578876" y="1473200"/>
            <a:ext cx="4088583" cy="4673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Science </a:t>
            </a:r>
            <a:r>
              <a:rPr lang="en-US" sz="3200" dirty="0" smtClean="0"/>
              <a:t>Begins </a:t>
            </a:r>
            <a:r>
              <a:rPr lang="en-US" sz="3200" dirty="0"/>
              <a:t>to </a:t>
            </a:r>
            <a:r>
              <a:rPr lang="en-US" sz="3200" dirty="0" smtClean="0"/>
              <a:t>Influence </a:t>
            </a:r>
            <a:r>
              <a:rPr lang="en-US" sz="3200" dirty="0"/>
              <a:t>M</a:t>
            </a:r>
            <a:r>
              <a:rPr lang="en-US" sz="3200" dirty="0" smtClean="0"/>
              <a:t>edicine: Robert Koch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6180667" y="2345264"/>
            <a:ext cx="4876800" cy="3124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Isolated Tb, vibrio </a:t>
            </a:r>
            <a:r>
              <a:rPr lang="en-US" sz="2800" dirty="0" err="1" smtClean="0"/>
              <a:t>cholerae</a:t>
            </a:r>
            <a:r>
              <a:rPr lang="en-US" sz="2800" dirty="0" smtClean="0"/>
              <a:t>, anthrax</a:t>
            </a:r>
          </a:p>
          <a:p>
            <a:endParaRPr lang="en-US" sz="2800" dirty="0"/>
          </a:p>
          <a:p>
            <a:r>
              <a:rPr lang="en-US" sz="2800" dirty="0" smtClean="0"/>
              <a:t>Koch’s postulates for isolating pathogens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3884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" b="3584"/>
          <a:stretch/>
        </p:blipFill>
        <p:spPr>
          <a:xfrm>
            <a:off x="1490134" y="1155509"/>
            <a:ext cx="3623733" cy="54673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Science begins to influence </a:t>
            </a:r>
            <a:r>
              <a:rPr lang="en-US" sz="3200" dirty="0" smtClean="0"/>
              <a:t>medicine: Paul Erlich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5418668" y="2148523"/>
            <a:ext cx="5875866" cy="3124200"/>
          </a:xfrm>
        </p:spPr>
        <p:txBody>
          <a:bodyPr>
            <a:noAutofit/>
          </a:bodyPr>
          <a:lstStyle/>
          <a:p>
            <a:r>
              <a:rPr lang="en-US" sz="2800" dirty="0"/>
              <a:t>Coined “</a:t>
            </a:r>
            <a:r>
              <a:rPr lang="en-US" sz="2800" dirty="0" smtClean="0"/>
              <a:t>chemotherapy;” </a:t>
            </a:r>
            <a:r>
              <a:rPr lang="en-US" sz="2800" dirty="0"/>
              <a:t>“Magic Bullet”</a:t>
            </a:r>
          </a:p>
          <a:p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Injectable antibiotic: Salvarsan 606</a:t>
            </a:r>
          </a:p>
          <a:p>
            <a:r>
              <a:rPr lang="en-US" sz="2800" dirty="0"/>
              <a:t>Salvarsan used to treat syphilis—made of arsenic and  other organic compounds</a:t>
            </a:r>
          </a:p>
        </p:txBody>
      </p:sp>
    </p:spTree>
    <p:extLst>
      <p:ext uri="{BB962C8B-B14F-4D97-AF65-F5344CB8AC3E}">
        <p14:creationId xmlns:p14="http://schemas.microsoft.com/office/powerpoint/2010/main" val="169883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444" y="1803451"/>
            <a:ext cx="5562413" cy="39240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868384"/>
            <a:ext cx="12191999" cy="58477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200" dirty="0"/>
              <a:t>Alexander Fleming , water polo, and PCN</a:t>
            </a:r>
          </a:p>
        </p:txBody>
      </p:sp>
    </p:spTree>
    <p:extLst>
      <p:ext uri="{BB962C8B-B14F-4D97-AF65-F5344CB8AC3E}">
        <p14:creationId xmlns:p14="http://schemas.microsoft.com/office/powerpoint/2010/main" val="102104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" b="116"/>
          <a:stretch/>
        </p:blipFill>
        <p:spPr>
          <a:xfrm>
            <a:off x="592666" y="1625599"/>
            <a:ext cx="5381528" cy="430106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Science </a:t>
            </a:r>
            <a:r>
              <a:rPr lang="en-US" sz="3200" dirty="0" smtClean="0"/>
              <a:t>Begins </a:t>
            </a:r>
            <a:r>
              <a:rPr lang="en-US" sz="3200" dirty="0"/>
              <a:t>to </a:t>
            </a:r>
            <a:r>
              <a:rPr lang="en-US" sz="3200" dirty="0" smtClean="0"/>
              <a:t>Influence </a:t>
            </a:r>
            <a:r>
              <a:rPr lang="en-US" sz="3200" dirty="0"/>
              <a:t>M</a:t>
            </a:r>
            <a:r>
              <a:rPr lang="en-US" sz="3200" dirty="0" smtClean="0"/>
              <a:t>edicine: Alexander Fleming 1928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6265336" y="2412998"/>
            <a:ext cx="5486400" cy="3124200"/>
          </a:xfrm>
        </p:spPr>
        <p:txBody>
          <a:bodyPr>
            <a:noAutofit/>
          </a:bodyPr>
          <a:lstStyle/>
          <a:p>
            <a:r>
              <a:rPr lang="en-US" sz="2800" dirty="0"/>
              <a:t>Returns from vacay to his sloppy </a:t>
            </a:r>
            <a:r>
              <a:rPr lang="en-US" sz="2800" dirty="0" smtClean="0"/>
              <a:t>lab</a:t>
            </a:r>
            <a:endParaRPr lang="en-US" sz="2800" dirty="0"/>
          </a:p>
          <a:p>
            <a:r>
              <a:rPr lang="en-US" sz="2800" dirty="0"/>
              <a:t>Notices mold on a staph culture that inhibits its </a:t>
            </a:r>
            <a:r>
              <a:rPr lang="en-US" sz="2800" dirty="0" smtClean="0"/>
              <a:t>growth</a:t>
            </a:r>
            <a:endParaRPr lang="en-US" sz="2800" dirty="0"/>
          </a:p>
          <a:p>
            <a:r>
              <a:rPr lang="en-US" sz="2800" dirty="0"/>
              <a:t>Isolates PCN</a:t>
            </a:r>
          </a:p>
        </p:txBody>
      </p:sp>
    </p:spTree>
    <p:extLst>
      <p:ext uri="{BB962C8B-B14F-4D97-AF65-F5344CB8AC3E}">
        <p14:creationId xmlns:p14="http://schemas.microsoft.com/office/powerpoint/2010/main" val="36567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20" y="1981203"/>
            <a:ext cx="5990991" cy="3200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647" y="1981203"/>
            <a:ext cx="4229135" cy="316197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728119"/>
            <a:ext cx="12192000" cy="93503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Nobel Prize for PCN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4625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07" y="2465407"/>
            <a:ext cx="4056155" cy="26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2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0" t="14604" r="32" b="4539"/>
          <a:stretch/>
        </p:blipFill>
        <p:spPr>
          <a:xfrm>
            <a:off x="258349" y="1640021"/>
            <a:ext cx="4100215" cy="35654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67" y="1640021"/>
            <a:ext cx="1908688" cy="297839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Science </a:t>
            </a:r>
            <a:r>
              <a:rPr lang="en-US" sz="3200" dirty="0" smtClean="0"/>
              <a:t>Begins </a:t>
            </a:r>
            <a:r>
              <a:rPr lang="en-US" sz="3200" dirty="0"/>
              <a:t>to </a:t>
            </a:r>
            <a:r>
              <a:rPr lang="en-US" sz="3200" dirty="0" smtClean="0"/>
              <a:t>Influence </a:t>
            </a:r>
            <a:r>
              <a:rPr lang="en-US" sz="3200" dirty="0"/>
              <a:t>M</a:t>
            </a:r>
            <a:r>
              <a:rPr lang="en-US" sz="3200" dirty="0" smtClean="0"/>
              <a:t>edicine: Rene Laennec ,1816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535108" y="1640021"/>
            <a:ext cx="5487562" cy="470897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285744" indent="-285744">
              <a:buFont typeface="Arial" charset="0"/>
              <a:buChar char="•"/>
            </a:pPr>
            <a:r>
              <a:rPr lang="en-US" sz="2800" dirty="0" smtClean="0"/>
              <a:t>Physicians used to listen to heart/lung; Sounds by placing ear directly on chest</a:t>
            </a:r>
            <a:endParaRPr lang="en-US" sz="2800" dirty="0"/>
          </a:p>
          <a:p>
            <a:pPr marL="285744" indent="-285744">
              <a:buFont typeface="Arial" charset="0"/>
              <a:buChar char="•"/>
            </a:pPr>
            <a:r>
              <a:rPr lang="en-US" sz="2800" dirty="0" smtClean="0"/>
              <a:t>This would be awkward for most MDs examining a young woman</a:t>
            </a:r>
            <a:endParaRPr lang="en-US" sz="2800" dirty="0"/>
          </a:p>
          <a:p>
            <a:pPr marL="285744" indent="-285744">
              <a:buFont typeface="Arial" charset="0"/>
              <a:buChar char="•"/>
            </a:pPr>
            <a:r>
              <a:rPr lang="en-US" sz="2800" dirty="0" smtClean="0"/>
              <a:t>The wooden/brass tube amplified sound and helped maintain social boundaries</a:t>
            </a:r>
          </a:p>
          <a:p>
            <a:pPr marL="285744" indent="-285744">
              <a:buFont typeface="Arial" charset="0"/>
              <a:buChar char="•"/>
            </a:pPr>
            <a:endParaRPr lang="en-US" dirty="0"/>
          </a:p>
          <a:p>
            <a:pPr marL="285744" indent="-285744">
              <a:buFont typeface="Arial" charset="0"/>
              <a:buChar char="•"/>
            </a:pPr>
            <a:endParaRPr lang="en-US" dirty="0" smtClean="0"/>
          </a:p>
          <a:p>
            <a:pPr marL="285744" indent="-285744">
              <a:buFont typeface="Arial" charset="0"/>
              <a:buChar char="•"/>
            </a:pPr>
            <a:endParaRPr lang="en-US" dirty="0"/>
          </a:p>
          <a:p>
            <a:pPr marL="285744" indent="-285744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49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280160"/>
            <a:ext cx="5418667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Compassus</a:t>
            </a:r>
            <a:r>
              <a:rPr lang="en-US" dirty="0" smtClean="0"/>
              <a:t> Medical Director – Austin, Texas</a:t>
            </a:r>
          </a:p>
          <a:p>
            <a:r>
              <a:rPr lang="en-US" dirty="0" smtClean="0"/>
              <a:t>Palliative Medicine Consult Service, Seton Medical Center – Austin, Texas</a:t>
            </a:r>
          </a:p>
          <a:p>
            <a:r>
              <a:rPr lang="en-US" dirty="0" smtClean="0"/>
              <a:t>Clerkship Director &amp; Clinical Assistant Professor, IM, PM, Texas A&amp;M, College of Medicine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pic>
        <p:nvPicPr>
          <p:cNvPr id="6" name="Picture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44" y="1151466"/>
            <a:ext cx="4365731" cy="442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3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7191"/>
            <a:ext cx="12192000" cy="9350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</a:t>
            </a:r>
            <a:r>
              <a:rPr lang="en-US" sz="3600" dirty="0"/>
              <a:t>Science </a:t>
            </a:r>
            <a:r>
              <a:rPr lang="en-US" sz="3600" dirty="0" smtClean="0"/>
              <a:t>Begins </a:t>
            </a:r>
            <a:r>
              <a:rPr lang="en-US" sz="3600" dirty="0"/>
              <a:t>to </a:t>
            </a:r>
            <a:r>
              <a:rPr lang="en-US" sz="3600" dirty="0" smtClean="0"/>
              <a:t>Influence </a:t>
            </a:r>
            <a:r>
              <a:rPr lang="en-US" sz="3600" dirty="0"/>
              <a:t>M</a:t>
            </a:r>
            <a:r>
              <a:rPr lang="en-US" sz="3600" dirty="0" smtClean="0"/>
              <a:t>edicine</a:t>
            </a:r>
            <a:r>
              <a:rPr lang="en-US" sz="3600" dirty="0"/>
              <a:t>:</a:t>
            </a:r>
            <a:br>
              <a:rPr lang="en-US" sz="3600" dirty="0"/>
            </a:br>
            <a:r>
              <a:rPr lang="en-US" sz="3600" dirty="0"/>
              <a:t>         </a:t>
            </a:r>
            <a:r>
              <a:rPr lang="en-US" sz="3600" dirty="0" smtClean="0"/>
              <a:t>Wilhelm Einthoven: First EKG </a:t>
            </a:r>
            <a:endParaRPr lang="en-US" sz="3600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t="59" b="13744"/>
          <a:stretch/>
        </p:blipFill>
        <p:spPr>
          <a:xfrm>
            <a:off x="3064933" y="1673031"/>
            <a:ext cx="6180667" cy="435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7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45052"/>
            <a:ext cx="12192000" cy="935038"/>
          </a:xfrm>
        </p:spPr>
        <p:txBody>
          <a:bodyPr>
            <a:noAutofit/>
          </a:bodyPr>
          <a:lstStyle/>
          <a:p>
            <a:r>
              <a:rPr lang="en-US" sz="3200" dirty="0"/>
              <a:t>Science </a:t>
            </a:r>
            <a:r>
              <a:rPr lang="en-US" sz="3200" dirty="0" smtClean="0"/>
              <a:t>Begins </a:t>
            </a:r>
            <a:r>
              <a:rPr lang="en-US" sz="3200" dirty="0"/>
              <a:t>to </a:t>
            </a:r>
            <a:r>
              <a:rPr lang="en-US" sz="3200" dirty="0" smtClean="0"/>
              <a:t>Influence </a:t>
            </a:r>
            <a:r>
              <a:rPr lang="en-US" sz="3200" dirty="0"/>
              <a:t>M</a:t>
            </a:r>
            <a:r>
              <a:rPr lang="en-US" sz="3200" dirty="0" smtClean="0"/>
              <a:t>edicine</a:t>
            </a:r>
            <a:r>
              <a:rPr lang="en-US" sz="3200" dirty="0"/>
              <a:t>: </a:t>
            </a:r>
            <a:r>
              <a:rPr lang="en-US" sz="3200" dirty="0" smtClean="0"/>
              <a:t>Dr. Werner Forssmann 1929</a:t>
            </a:r>
            <a:endParaRPr lang="en-US" sz="3200" dirty="0"/>
          </a:p>
        </p:txBody>
      </p:sp>
      <p:pic>
        <p:nvPicPr>
          <p:cNvPr id="9" name="Content Placeholder 3" descr="Forssmann and assistant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-8154" r="-8154"/>
          <a:stretch>
            <a:fillRect/>
          </a:stretch>
        </p:blipFill>
        <p:spPr>
          <a:xfrm>
            <a:off x="0" y="2363794"/>
            <a:ext cx="3460750" cy="1979612"/>
          </a:xfrm>
          <a:prstGeom prst="rect">
            <a:avLst/>
          </a:prstGeom>
        </p:spPr>
      </p:pic>
      <p:pic>
        <p:nvPicPr>
          <p:cNvPr id="11" name="Content Placeholder 3" descr="self cath:werner forssmann.jpe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 l="-49749" r="-49749"/>
          <a:stretch>
            <a:fillRect/>
          </a:stretch>
        </p:blipFill>
        <p:spPr>
          <a:xfrm>
            <a:off x="3951288" y="2092331"/>
            <a:ext cx="3951288" cy="2832100"/>
          </a:xfrm>
          <a:prstGeom prst="rect">
            <a:avLst/>
          </a:prstGeom>
        </p:spPr>
      </p:pic>
      <p:pic>
        <p:nvPicPr>
          <p:cNvPr id="12" name="Content Placeholder 3" descr="Werner Forssmann xray.jpg"/>
          <p:cNvPicPr>
            <a:picLocks noGrp="1" noChangeAspect="1"/>
          </p:cNvPicPr>
          <p:nvPr>
            <p:ph idx="4294967295"/>
          </p:nvPr>
        </p:nvPicPr>
        <p:blipFill>
          <a:blip r:embed="rId5"/>
          <a:srcRect l="-23726" r="-23726"/>
          <a:stretch>
            <a:fillRect/>
          </a:stretch>
        </p:blipFill>
        <p:spPr>
          <a:xfrm>
            <a:off x="7570788" y="2279656"/>
            <a:ext cx="4621212" cy="2644775"/>
          </a:xfrm>
          <a:prstGeom prst="rect">
            <a:avLst/>
          </a:prstGeom>
        </p:spPr>
      </p:pic>
      <p:sp>
        <p:nvSpPr>
          <p:cNvPr id="10" name="Plus 9"/>
          <p:cNvSpPr/>
          <p:nvPr/>
        </p:nvSpPr>
        <p:spPr>
          <a:xfrm>
            <a:off x="3696291" y="2809765"/>
            <a:ext cx="942943" cy="914400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7240334" y="3024649"/>
            <a:ext cx="978408" cy="484632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9350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    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4" name="Content Placeholder 4" descr="dr robert goetz.jpeg"/>
          <p:cNvPicPr>
            <a:picLocks noChangeAspect="1"/>
          </p:cNvPicPr>
          <p:nvPr/>
        </p:nvPicPr>
        <p:blipFill>
          <a:blip r:embed="rId3"/>
          <a:srcRect l="-22177" r="-22177"/>
          <a:stretch>
            <a:fillRect/>
          </a:stretch>
        </p:blipFill>
        <p:spPr>
          <a:xfrm>
            <a:off x="186263" y="2785555"/>
            <a:ext cx="3765550" cy="2154238"/>
          </a:xfrm>
          <a:prstGeom prst="rect">
            <a:avLst/>
          </a:prstGeom>
        </p:spPr>
      </p:pic>
      <p:pic>
        <p:nvPicPr>
          <p:cNvPr id="15" name="Content Placeholder 3" descr="Dr.Christian Barnard.jpg"/>
          <p:cNvPicPr>
            <a:picLocks noChangeAspect="1"/>
          </p:cNvPicPr>
          <p:nvPr/>
        </p:nvPicPr>
        <p:blipFill>
          <a:blip r:embed="rId4"/>
          <a:srcRect l="-57724" r="-57724"/>
          <a:stretch>
            <a:fillRect/>
          </a:stretch>
        </p:blipFill>
        <p:spPr>
          <a:xfrm>
            <a:off x="4067361" y="2785555"/>
            <a:ext cx="3644900" cy="2084387"/>
          </a:xfrm>
          <a:prstGeom prst="rect">
            <a:avLst/>
          </a:prstGeom>
        </p:spPr>
      </p:pic>
      <p:pic>
        <p:nvPicPr>
          <p:cNvPr id="16" name="Content Placeholder 3" descr="greuntzig.jpg"/>
          <p:cNvPicPr>
            <a:picLocks noChangeAspect="1"/>
          </p:cNvPicPr>
          <p:nvPr/>
        </p:nvPicPr>
        <p:blipFill>
          <a:blip r:embed="rId5"/>
          <a:srcRect l="-15796" r="-15796"/>
          <a:stretch>
            <a:fillRect/>
          </a:stretch>
        </p:blipFill>
        <p:spPr>
          <a:xfrm>
            <a:off x="7932396" y="2785555"/>
            <a:ext cx="3619500" cy="207010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0" y="745052"/>
            <a:ext cx="12192000" cy="935038"/>
          </a:xfrm>
          <a:prstGeom prst="rect">
            <a:avLst/>
          </a:prstGeom>
        </p:spPr>
        <p:txBody>
          <a:bodyPr vert="horz" lIns="121914" tIns="60957" rIns="121914" bIns="60957" rtlCol="0" anchor="ctr">
            <a:noAutofit/>
          </a:bodyPr>
          <a:lstStyle>
            <a:lvl1pPr algn="ctr" defTabSz="609570" rtl="0" eaLnBrk="1" latinLnBrk="0" hangingPunct="1">
              <a:spcBef>
                <a:spcPct val="0"/>
              </a:spcBef>
              <a:buNone/>
              <a:defRPr sz="5900" kern="1200">
                <a:solidFill>
                  <a:srgbClr val="091E4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Cardiology Pioneers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1088210" y="2369690"/>
            <a:ext cx="2649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CABG/BYPASS: 1960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04798" y="2328355"/>
            <a:ext cx="194982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Transplant:1967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442269" y="2328355"/>
            <a:ext cx="26625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Angioplasy:1977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551393" y="5005750"/>
            <a:ext cx="954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GOETZ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259792" y="4990361"/>
            <a:ext cx="134470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BARNARD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183346" y="4939793"/>
            <a:ext cx="145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GREUNTZIG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59" y="1435564"/>
            <a:ext cx="4219431" cy="45656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70750" y="1435564"/>
            <a:ext cx="6464050" cy="498597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285744" indent="-285744">
              <a:buFont typeface="Arial" charset="0"/>
              <a:buChar char="•"/>
            </a:pPr>
            <a:r>
              <a:rPr lang="en-US" sz="2800" dirty="0" smtClean="0"/>
              <a:t>Given poor equipment, supplies and a lowly medical student (instead of proper help)</a:t>
            </a:r>
            <a:endParaRPr lang="en-US" sz="2800" dirty="0"/>
          </a:p>
          <a:p>
            <a:pPr marL="285744" indent="-285744">
              <a:buFont typeface="Arial" charset="0"/>
              <a:buChar char="•"/>
            </a:pPr>
            <a:r>
              <a:rPr lang="en-US" sz="2800" dirty="0" smtClean="0"/>
              <a:t>Med student turned out to be </a:t>
            </a:r>
            <a:r>
              <a:rPr lang="en-US" sz="2800" dirty="0" err="1" smtClean="0"/>
              <a:t>biochem</a:t>
            </a:r>
            <a:r>
              <a:rPr lang="en-US" sz="2800" dirty="0" smtClean="0"/>
              <a:t> major, saved the day, but gets passed over for Nobel prize</a:t>
            </a:r>
            <a:endParaRPr lang="en-US" sz="2800" dirty="0"/>
          </a:p>
          <a:p>
            <a:pPr marL="285744" indent="-285744">
              <a:buFont typeface="Arial" charset="0"/>
              <a:buChar char="•"/>
            </a:pPr>
            <a:r>
              <a:rPr lang="en-US" sz="2800" dirty="0" smtClean="0"/>
              <a:t>Lab director changes name from </a:t>
            </a:r>
            <a:r>
              <a:rPr lang="en-US" sz="2800" dirty="0" err="1" smtClean="0"/>
              <a:t>Iletin</a:t>
            </a:r>
            <a:r>
              <a:rPr lang="en-US" sz="2800" dirty="0" smtClean="0"/>
              <a:t> to insulin, and gets share of Nobel</a:t>
            </a:r>
            <a:endParaRPr lang="en-US" sz="2800" dirty="0"/>
          </a:p>
          <a:p>
            <a:pPr marL="285744" indent="-285744">
              <a:buFont typeface="Arial" charset="0"/>
              <a:buChar char="•"/>
            </a:pPr>
            <a:r>
              <a:rPr lang="en-US" sz="2800" dirty="0" smtClean="0"/>
              <a:t>Best and </a:t>
            </a:r>
            <a:r>
              <a:rPr lang="en-US" sz="2800" dirty="0" err="1" smtClean="0"/>
              <a:t>Bant</a:t>
            </a:r>
            <a:r>
              <a:rPr lang="en-US" sz="2800" dirty="0" smtClean="0"/>
              <a:t> injected themselves first, before dog</a:t>
            </a:r>
          </a:p>
          <a:p>
            <a:pPr marL="285744" indent="-285744">
              <a:buFont typeface="Arial" charset="0"/>
              <a:buChar char="•"/>
            </a:pPr>
            <a:endParaRPr lang="en-US" dirty="0"/>
          </a:p>
          <a:p>
            <a:pPr marL="285744" indent="-285744"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Insulin: 1921 – </a:t>
            </a:r>
            <a:r>
              <a:rPr lang="en-US" sz="3200" dirty="0" err="1"/>
              <a:t>Banting</a:t>
            </a:r>
            <a:r>
              <a:rPr lang="en-US" sz="3200" dirty="0"/>
              <a:t>, </a:t>
            </a:r>
            <a:r>
              <a:rPr lang="en-US" sz="3200" dirty="0" smtClean="0"/>
              <a:t>Best </a:t>
            </a:r>
            <a:r>
              <a:rPr lang="en-US" sz="3200" dirty="0"/>
              <a:t>and </a:t>
            </a:r>
            <a:r>
              <a:rPr lang="en-US" sz="3200" dirty="0" smtClean="0"/>
              <a:t>Marjorie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4657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30" y="1940887"/>
            <a:ext cx="3172999" cy="47937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1968" y="95370"/>
            <a:ext cx="9609615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200" dirty="0"/>
              <a:t>Leonard Thompson: </a:t>
            </a:r>
          </a:p>
          <a:p>
            <a:pPr algn="ctr"/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H</a:t>
            </a:r>
            <a:r>
              <a:rPr lang="en-US" sz="3200" dirty="0" smtClean="0"/>
              <a:t>uman Diabetic Patient </a:t>
            </a:r>
            <a:r>
              <a:rPr lang="en-US" sz="3200" dirty="0"/>
              <a:t>to </a:t>
            </a:r>
            <a:r>
              <a:rPr lang="en-US" sz="3200" dirty="0" smtClean="0"/>
              <a:t>Receive </a:t>
            </a:r>
            <a:r>
              <a:rPr lang="en-US" sz="3200" dirty="0"/>
              <a:t>I</a:t>
            </a:r>
            <a:r>
              <a:rPr lang="en-US" sz="3200" dirty="0" smtClean="0"/>
              <a:t>nsulin</a:t>
            </a:r>
            <a:endParaRPr lang="en-US" sz="3200" dirty="0"/>
          </a:p>
          <a:p>
            <a:pPr algn="ctr"/>
            <a:r>
              <a:rPr lang="en-US" sz="3200" dirty="0"/>
              <a:t> Age 14</a:t>
            </a:r>
          </a:p>
        </p:txBody>
      </p:sp>
    </p:spTree>
    <p:extLst>
      <p:ext uri="{BB962C8B-B14F-4D97-AF65-F5344CB8AC3E}">
        <p14:creationId xmlns:p14="http://schemas.microsoft.com/office/powerpoint/2010/main" val="173320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03" y="973665"/>
            <a:ext cx="4584700" cy="508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5065" y="304227"/>
            <a:ext cx="3310372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200" dirty="0" smtClean="0"/>
              <a:t>Dr. Willem  Kolff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4022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rah_mcLachlan_normal-retrie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932" y="1697568"/>
            <a:ext cx="5139269" cy="383933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24923"/>
            <a:ext cx="12192000" cy="935038"/>
          </a:xfrm>
          <a:prstGeom prst="rect">
            <a:avLst/>
          </a:prstGeom>
        </p:spPr>
        <p:txBody>
          <a:bodyPr vert="horz" lIns="121914" tIns="60957" rIns="121914" bIns="60957" rtlCol="0" anchor="ctr">
            <a:normAutofit fontScale="97500" lnSpcReduction="10000"/>
          </a:bodyPr>
          <a:lstStyle>
            <a:lvl1pPr algn="ctr" defTabSz="609570" rtl="0" eaLnBrk="1" latinLnBrk="0" hangingPunct="1">
              <a:spcBef>
                <a:spcPct val="0"/>
              </a:spcBef>
              <a:buNone/>
              <a:defRPr sz="5900" kern="1200">
                <a:solidFill>
                  <a:srgbClr val="091E4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</a:t>
            </a:r>
            <a:r>
              <a:rPr lang="en-US" sz="3600" dirty="0" smtClean="0"/>
              <a:t>Animals Have Advocates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7031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3" y="2019300"/>
            <a:ext cx="5858930" cy="3600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55623"/>
            <a:ext cx="12191999" cy="58477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200" dirty="0"/>
              <a:t>First (human) </a:t>
            </a:r>
            <a:r>
              <a:rPr lang="en-US" sz="3200" dirty="0" smtClean="0"/>
              <a:t>Dialysis Machine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623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2667" y="626533"/>
            <a:ext cx="6350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5067" y="626533"/>
            <a:ext cx="953346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1011254"/>
            <a:ext cx="10972800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457178" indent="-457178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rgbClr val="091E40"/>
                </a:solidFill>
                <a:latin typeface="+mn-lt"/>
                <a:ea typeface="+mn-ea"/>
                <a:cs typeface="+mn-cs"/>
              </a:defRPr>
            </a:lvl1pPr>
            <a:lvl2pPr marL="990550" indent="-380981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3700" kern="1200">
                <a:solidFill>
                  <a:srgbClr val="091E40"/>
                </a:solidFill>
                <a:latin typeface="+mn-lt"/>
                <a:ea typeface="+mn-ea"/>
                <a:cs typeface="+mn-cs"/>
              </a:defRPr>
            </a:lvl2pPr>
            <a:lvl3pPr marL="1523925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91E40"/>
                </a:solidFill>
                <a:latin typeface="+mn-lt"/>
                <a:ea typeface="+mn-ea"/>
                <a:cs typeface="+mn-cs"/>
              </a:defRPr>
            </a:lvl3pPr>
            <a:lvl4pPr marL="2133493" indent="-304784" algn="l" defTabSz="609570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rgbClr val="091E40"/>
                </a:solidFill>
                <a:latin typeface="+mn-lt"/>
                <a:ea typeface="+mn-ea"/>
                <a:cs typeface="+mn-cs"/>
              </a:defRPr>
            </a:lvl4pPr>
            <a:lvl5pPr marL="2743062" indent="-304784" algn="l" defTabSz="609570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rgbClr val="091E40"/>
                </a:solidFill>
                <a:latin typeface="+mn-lt"/>
                <a:ea typeface="+mn-ea"/>
                <a:cs typeface="+mn-cs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00" dirty="0" smtClean="0"/>
              <a:t>“What were the  first words from the  first patient who awoke from uremic coma after being treated with first successful dialysis”</a:t>
            </a:r>
          </a:p>
          <a:p>
            <a:pPr marL="0" indent="0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Choose (A) or (B)</a:t>
            </a:r>
          </a:p>
          <a:p>
            <a:pPr marL="0" indent="0">
              <a:buNone/>
            </a:pPr>
            <a:endParaRPr lang="en-US" sz="2800" dirty="0"/>
          </a:p>
          <a:p>
            <a:pPr marL="514350" indent="-514350">
              <a:buAutoNum type="alphaUcParenR"/>
            </a:pPr>
            <a:r>
              <a:rPr lang="en-US" sz="2800" dirty="0" smtClean="0"/>
              <a:t>“Thank you (provider)…You saved my life”</a:t>
            </a:r>
          </a:p>
          <a:p>
            <a:pPr marL="0" indent="0">
              <a:buNone/>
            </a:pPr>
            <a:endParaRPr lang="en-US" sz="2800" dirty="0" smtClean="0"/>
          </a:p>
          <a:p>
            <a:pPr marL="514350" indent="-514350">
              <a:buAutoNum type="alphaUcParenR"/>
            </a:pPr>
            <a:r>
              <a:rPr lang="en-US" sz="2800" dirty="0" smtClean="0"/>
              <a:t>“I want to divorce my husband”</a:t>
            </a:r>
          </a:p>
          <a:p>
            <a:pPr marL="0" indent="0">
              <a:buNone/>
            </a:pPr>
            <a:r>
              <a:rPr lang="en-US" sz="2800" dirty="0" smtClean="0"/>
              <a:t>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320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99" y="2343528"/>
            <a:ext cx="4767956" cy="2711093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6313633" y="3456759"/>
            <a:ext cx="978408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561" y="1702302"/>
            <a:ext cx="2654057" cy="4182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8353" y="927853"/>
            <a:ext cx="5715000" cy="5847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200" dirty="0"/>
              <a:t>Chemotherapy and WAR</a:t>
            </a:r>
          </a:p>
        </p:txBody>
      </p:sp>
    </p:spTree>
    <p:extLst>
      <p:ext uri="{BB962C8B-B14F-4D97-AF65-F5344CB8AC3E}">
        <p14:creationId xmlns:p14="http://schemas.microsoft.com/office/powerpoint/2010/main" val="68133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32996" y="197224"/>
            <a:ext cx="8117077" cy="2156509"/>
          </a:xfrm>
          <a:prstGeom prst="rect">
            <a:avLst/>
          </a:prstGeom>
          <a:solidFill>
            <a:srgbClr val="CF8A2A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17" tIns="60958" rIns="121917" bIns="60958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300" dirty="0">
                <a:solidFill>
                  <a:schemeClr val="bg1"/>
                </a:solidFill>
              </a:rPr>
              <a:t>WARNING: </a:t>
            </a:r>
            <a:r>
              <a:rPr lang="en-US" sz="9600" dirty="0">
                <a:solidFill>
                  <a:schemeClr val="bg1"/>
                </a:solidFill>
              </a:rPr>
              <a:t/>
            </a:r>
            <a:br>
              <a:rPr lang="en-US" sz="96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Non-useful material included!</a:t>
            </a: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609599" y="2499360"/>
            <a:ext cx="10532535" cy="4525963"/>
          </a:xfrm>
          <a:prstGeom prst="rect">
            <a:avLst/>
          </a:prstGeom>
        </p:spPr>
        <p:txBody>
          <a:bodyPr lIns="121917" tIns="60958" rIns="121917" bIns="60958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91E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91E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91E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91E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91E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Author believes </a:t>
            </a:r>
            <a:r>
              <a:rPr lang="en-US" sz="2800" dirty="0">
                <a:solidFill>
                  <a:srgbClr val="CF8A2A"/>
                </a:solidFill>
              </a:rPr>
              <a:t>one can be </a:t>
            </a:r>
            <a:r>
              <a:rPr lang="en-US" sz="2800" b="1" dirty="0">
                <a:solidFill>
                  <a:srgbClr val="CF8A2A"/>
                </a:solidFill>
              </a:rPr>
              <a:t>serious, without being solemn </a:t>
            </a:r>
          </a:p>
          <a:p>
            <a:r>
              <a:rPr lang="en-US" sz="2800" dirty="0"/>
              <a:t>Author has included material from the Internet which may be potentially </a:t>
            </a:r>
            <a:r>
              <a:rPr lang="en-US" sz="2800" dirty="0">
                <a:solidFill>
                  <a:srgbClr val="CF8A2A"/>
                </a:solidFill>
              </a:rPr>
              <a:t>offensive</a:t>
            </a:r>
            <a:r>
              <a:rPr lang="en-US" sz="2800" dirty="0"/>
              <a:t> and/or </a:t>
            </a:r>
            <a:r>
              <a:rPr lang="en-US" sz="2800" dirty="0">
                <a:solidFill>
                  <a:srgbClr val="CF8A2A"/>
                </a:solidFill>
              </a:rPr>
              <a:t>humorous</a:t>
            </a:r>
          </a:p>
          <a:p>
            <a:r>
              <a:rPr lang="en-US" sz="2800" dirty="0"/>
              <a:t>Author understands these presentations are </a:t>
            </a:r>
            <a:r>
              <a:rPr lang="en-US" sz="2800" b="1" dirty="0"/>
              <a:t>usually</a:t>
            </a:r>
            <a:r>
              <a:rPr lang="en-US" sz="2800" dirty="0"/>
              <a:t> </a:t>
            </a:r>
            <a:r>
              <a:rPr lang="en-US" sz="2800" b="1" dirty="0"/>
              <a:t>after a meal </a:t>
            </a:r>
            <a:r>
              <a:rPr lang="en-US" sz="2800" dirty="0"/>
              <a:t>and attempts at introducing </a:t>
            </a:r>
            <a:r>
              <a:rPr lang="en-US" sz="2800" dirty="0">
                <a:solidFill>
                  <a:srgbClr val="CF8A2A"/>
                </a:solidFill>
              </a:rPr>
              <a:t>humor may be needed to give </a:t>
            </a:r>
            <a:r>
              <a:rPr lang="en-US" sz="2800" b="1" dirty="0">
                <a:solidFill>
                  <a:srgbClr val="CF8A2A"/>
                </a:solidFill>
              </a:rPr>
              <a:t>the illusion of audience attention </a:t>
            </a:r>
            <a:r>
              <a:rPr lang="en-US" sz="2800" dirty="0"/>
              <a:t>and participation</a:t>
            </a:r>
          </a:p>
        </p:txBody>
      </p:sp>
    </p:spTree>
    <p:extLst>
      <p:ext uri="{BB962C8B-B14F-4D97-AF65-F5344CB8AC3E}">
        <p14:creationId xmlns:p14="http://schemas.microsoft.com/office/powerpoint/2010/main" val="16759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77" y="2319104"/>
            <a:ext cx="4596063" cy="36649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64888"/>
            <a:ext cx="12192000" cy="107721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200" dirty="0"/>
              <a:t>SS John Harvey: WW II Secret Chemical Weapons </a:t>
            </a:r>
          </a:p>
          <a:p>
            <a:pPr algn="ctr"/>
            <a:r>
              <a:rPr lang="en-US" sz="3200" dirty="0"/>
              <a:t>And </a:t>
            </a:r>
            <a:r>
              <a:rPr lang="en-US" sz="3200" dirty="0" smtClean="0"/>
              <a:t>Discovery </a:t>
            </a:r>
            <a:r>
              <a:rPr lang="en-US" sz="3200" dirty="0"/>
              <a:t>of  Chemotherapy for Cancer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597293" y="3743730"/>
            <a:ext cx="978408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328" y="2319104"/>
            <a:ext cx="4561905" cy="354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8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4" y="1856696"/>
            <a:ext cx="5643779" cy="3941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3680" y="908791"/>
            <a:ext cx="9140865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200" dirty="0"/>
              <a:t>DNA: The </a:t>
            </a:r>
            <a:r>
              <a:rPr lang="en-US" sz="3200" dirty="0" smtClean="0"/>
              <a:t>Double Helix</a:t>
            </a:r>
            <a:r>
              <a:rPr lang="en-US" sz="3200" dirty="0"/>
              <a:t>-Watson &amp; Crick (1953) </a:t>
            </a:r>
          </a:p>
        </p:txBody>
      </p:sp>
    </p:spTree>
    <p:extLst>
      <p:ext uri="{BB962C8B-B14F-4D97-AF65-F5344CB8AC3E}">
        <p14:creationId xmlns:p14="http://schemas.microsoft.com/office/powerpoint/2010/main" val="108505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" y="1856696"/>
            <a:ext cx="3936896" cy="3941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3680" y="908791"/>
            <a:ext cx="9140865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200" dirty="0"/>
              <a:t>DNA: The </a:t>
            </a:r>
            <a:r>
              <a:rPr lang="en-US" sz="3200" dirty="0" smtClean="0"/>
              <a:t>Double Helix</a:t>
            </a:r>
            <a:r>
              <a:rPr lang="en-US" sz="3200" dirty="0"/>
              <a:t>-Watson &amp; Crick (1953) </a:t>
            </a:r>
          </a:p>
        </p:txBody>
      </p:sp>
      <p:sp>
        <p:nvSpPr>
          <p:cNvPr id="4" name="Right Arrow 3"/>
          <p:cNvSpPr/>
          <p:nvPr/>
        </p:nvSpPr>
        <p:spPr>
          <a:xfrm>
            <a:off x="4589125" y="3387298"/>
            <a:ext cx="978408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97" y="1975227"/>
            <a:ext cx="6012925" cy="3607755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9294743" y="3775700"/>
            <a:ext cx="2281519" cy="1446961"/>
          </a:xfrm>
          <a:prstGeom prst="wedgeEllipseCallout">
            <a:avLst/>
          </a:prstGeom>
          <a:noFill/>
          <a:ln w="317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”Hey Now 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/>
              <a:t>Life expectancy nearly doubles: 40s to high 70s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Some cancers “cured”</a:t>
            </a:r>
          </a:p>
          <a:p>
            <a:endParaRPr lang="en-US" sz="2800" dirty="0"/>
          </a:p>
          <a:p>
            <a:r>
              <a:rPr lang="en-US" sz="2800" dirty="0"/>
              <a:t>Surgery, pharmacology, imaging all advance medicine rapidly</a:t>
            </a:r>
          </a:p>
          <a:p>
            <a:endParaRPr lang="en-US" sz="2800" dirty="0"/>
          </a:p>
          <a:p>
            <a:r>
              <a:rPr lang="en-US" sz="2800" dirty="0"/>
              <a:t>Biotech seems to  promise of endless life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Miracle of Modern Medicine: 1900-2000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Development of antibiotics</a:t>
            </a:r>
          </a:p>
          <a:p>
            <a:endParaRPr lang="en-US" dirty="0" smtClean="0"/>
          </a:p>
          <a:p>
            <a:r>
              <a:rPr lang="en-US" dirty="0" smtClean="0"/>
              <a:t>Discovery and use of insulin to treat diabetes</a:t>
            </a:r>
          </a:p>
          <a:p>
            <a:endParaRPr lang="en-US" dirty="0" smtClean="0"/>
          </a:p>
          <a:p>
            <a:r>
              <a:rPr lang="en-US" dirty="0" smtClean="0"/>
              <a:t>Antihypertensive medications</a:t>
            </a:r>
          </a:p>
          <a:p>
            <a:endParaRPr lang="en-US" dirty="0" smtClean="0"/>
          </a:p>
          <a:p>
            <a:r>
              <a:rPr lang="en-US" dirty="0" smtClean="0"/>
              <a:t>The first kidney dialysis and transplants</a:t>
            </a:r>
          </a:p>
          <a:p>
            <a:endParaRPr lang="en-US" dirty="0" smtClean="0"/>
          </a:p>
          <a:p>
            <a:r>
              <a:rPr lang="en-US" dirty="0" smtClean="0"/>
              <a:t>The first chemotherapies for cancer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Miracles of Modern Medicine: 1900s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dirty="0"/>
              <a:t>90 % of US will die slowly</a:t>
            </a:r>
          </a:p>
          <a:p>
            <a:endParaRPr lang="en-US" dirty="0"/>
          </a:p>
          <a:p>
            <a:r>
              <a:rPr lang="en-US" b="1" dirty="0">
                <a:solidFill>
                  <a:srgbClr val="CF8A2A"/>
                </a:solidFill>
              </a:rPr>
              <a:t>Life expectancy has </a:t>
            </a:r>
            <a:r>
              <a:rPr lang="en-US" b="1" dirty="0" smtClean="0">
                <a:solidFill>
                  <a:srgbClr val="CF8A2A"/>
                </a:solidFill>
              </a:rPr>
              <a:t>plateaued</a:t>
            </a:r>
            <a:r>
              <a:rPr lang="en-US" dirty="0" smtClean="0">
                <a:solidFill>
                  <a:srgbClr val="CF8A2A"/>
                </a:solidFill>
              </a:rPr>
              <a:t>, </a:t>
            </a:r>
            <a:r>
              <a:rPr lang="en-US" dirty="0" smtClean="0"/>
              <a:t>or </a:t>
            </a:r>
            <a:r>
              <a:rPr lang="en-US" dirty="0"/>
              <a:t>even in decline</a:t>
            </a:r>
          </a:p>
          <a:p>
            <a:endParaRPr lang="en-US" dirty="0"/>
          </a:p>
          <a:p>
            <a:r>
              <a:rPr lang="en-US" dirty="0">
                <a:solidFill>
                  <a:srgbClr val="CF8A2A"/>
                </a:solidFill>
              </a:rPr>
              <a:t>50% </a:t>
            </a:r>
            <a:r>
              <a:rPr lang="en-US" dirty="0"/>
              <a:t>of Americans die in </a:t>
            </a:r>
            <a:r>
              <a:rPr lang="en-US" dirty="0">
                <a:solidFill>
                  <a:srgbClr val="CF8A2A"/>
                </a:solidFill>
              </a:rPr>
              <a:t>pain</a:t>
            </a:r>
          </a:p>
          <a:p>
            <a:endParaRPr lang="en-US" dirty="0"/>
          </a:p>
          <a:p>
            <a:r>
              <a:rPr lang="en-US" dirty="0">
                <a:solidFill>
                  <a:srgbClr val="CF8A2A"/>
                </a:solidFill>
              </a:rPr>
              <a:t>43% die in </a:t>
            </a:r>
            <a:r>
              <a:rPr lang="en-US" dirty="0" smtClean="0">
                <a:solidFill>
                  <a:srgbClr val="CF8A2A"/>
                </a:solidFill>
              </a:rPr>
              <a:t>hospitals</a:t>
            </a:r>
          </a:p>
          <a:p>
            <a:endParaRPr lang="en-US" dirty="0">
              <a:solidFill>
                <a:srgbClr val="CF8A2A"/>
              </a:solidFill>
            </a:endParaRPr>
          </a:p>
          <a:p>
            <a:r>
              <a:rPr lang="en-US" dirty="0"/>
              <a:t>While 66% of Americans </a:t>
            </a:r>
            <a:r>
              <a:rPr lang="en-US" dirty="0">
                <a:solidFill>
                  <a:srgbClr val="CF8A2A"/>
                </a:solidFill>
              </a:rPr>
              <a:t>fear</a:t>
            </a:r>
            <a:r>
              <a:rPr lang="en-US" dirty="0"/>
              <a:t> being told they have a life-threatening illness, 83% say their biggest fear is </a:t>
            </a:r>
            <a:r>
              <a:rPr lang="en-US" dirty="0">
                <a:solidFill>
                  <a:srgbClr val="CF8A2A"/>
                </a:solidFill>
              </a:rPr>
              <a:t>dying in </a:t>
            </a:r>
            <a:r>
              <a:rPr lang="en-US" dirty="0" smtClean="0">
                <a:solidFill>
                  <a:srgbClr val="CF8A2A"/>
                </a:solidFill>
              </a:rPr>
              <a:t>pain</a:t>
            </a:r>
            <a:endParaRPr lang="en-US" sz="870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Miracle </a:t>
            </a:r>
            <a:r>
              <a:rPr lang="en-US" dirty="0"/>
              <a:t>of Medicine, But…</a:t>
            </a:r>
          </a:p>
        </p:txBody>
      </p:sp>
    </p:spTree>
    <p:extLst>
      <p:ext uri="{BB962C8B-B14F-4D97-AF65-F5344CB8AC3E}">
        <p14:creationId xmlns:p14="http://schemas.microsoft.com/office/powerpoint/2010/main" val="293306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45067"/>
            <a:ext cx="12192000" cy="935038"/>
          </a:xfrm>
        </p:spPr>
        <p:txBody>
          <a:bodyPr>
            <a:normAutofit/>
          </a:bodyPr>
          <a:lstStyle/>
          <a:p>
            <a:pPr algn="l"/>
            <a:r>
              <a:rPr lang="en-US" sz="5200" dirty="0" smtClean="0"/>
              <a:t>	Miracle </a:t>
            </a:r>
            <a:r>
              <a:rPr lang="en-US" sz="5200" dirty="0"/>
              <a:t>of Medicine, But…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62665" y="2641600"/>
            <a:ext cx="8873068" cy="281093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800" dirty="0" smtClean="0"/>
              <a:t>50</a:t>
            </a:r>
            <a:r>
              <a:rPr lang="en-US" sz="4800" dirty="0"/>
              <a:t>% of Medicare budget spent on care in last few weeks of life</a:t>
            </a:r>
          </a:p>
        </p:txBody>
      </p:sp>
    </p:spTree>
    <p:extLst>
      <p:ext uri="{BB962C8B-B14F-4D97-AF65-F5344CB8AC3E}">
        <p14:creationId xmlns:p14="http://schemas.microsoft.com/office/powerpoint/2010/main" val="344249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116672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/>
              <a:t>So medicine said to </a:t>
            </a:r>
            <a:r>
              <a:rPr lang="en-US" sz="7200" dirty="0" smtClean="0"/>
              <a:t>science…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17911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99537"/>
            <a:ext cx="7620000" cy="54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2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24923"/>
            <a:ext cx="12192000" cy="935038"/>
          </a:xfrm>
        </p:spPr>
        <p:txBody>
          <a:bodyPr>
            <a:noAutofit/>
          </a:bodyPr>
          <a:lstStyle/>
          <a:p>
            <a:r>
              <a:rPr lang="en-US" sz="3200" dirty="0" smtClean="0"/>
              <a:t>Palliative Care Origins:</a:t>
            </a:r>
            <a:r>
              <a:rPr lang="en-US" sz="3200" dirty="0"/>
              <a:t> </a:t>
            </a:r>
            <a:r>
              <a:rPr lang="en-US" sz="3200" dirty="0" smtClean="0"/>
              <a:t>Dame Cicely Saunders</a:t>
            </a:r>
            <a:endParaRPr lang="en-US" sz="3200" dirty="0"/>
          </a:p>
        </p:txBody>
      </p:sp>
      <p:pic>
        <p:nvPicPr>
          <p:cNvPr id="5" name="Content Placeholder 3" descr="cicely saunders.jpg"/>
          <p:cNvPicPr>
            <a:picLocks noChangeAspect="1"/>
          </p:cNvPicPr>
          <p:nvPr/>
        </p:nvPicPr>
        <p:blipFill>
          <a:blip r:embed="rId3"/>
          <a:srcRect l="-70333" r="-70333"/>
          <a:stretch>
            <a:fillRect/>
          </a:stretch>
        </p:blipFill>
        <p:spPr>
          <a:xfrm>
            <a:off x="2197824" y="1761067"/>
            <a:ext cx="7342735" cy="4201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883530"/>
            <a:ext cx="12192000" cy="1354217"/>
          </a:xfrm>
        </p:spPr>
        <p:txBody>
          <a:bodyPr/>
          <a:lstStyle/>
          <a:p>
            <a:r>
              <a:rPr lang="en-US" sz="8000" dirty="0"/>
              <a:t>HOSPICE</a:t>
            </a:r>
            <a:r>
              <a:rPr lang="en-US" sz="5900" dirty="0"/>
              <a:t> </a:t>
            </a:r>
            <a:r>
              <a:rPr lang="en-US" sz="6400" dirty="0"/>
              <a:t>PAST</a:t>
            </a:r>
          </a:p>
        </p:txBody>
      </p:sp>
    </p:spTree>
    <p:extLst>
      <p:ext uri="{BB962C8B-B14F-4D97-AF65-F5344CB8AC3E}">
        <p14:creationId xmlns:p14="http://schemas.microsoft.com/office/powerpoint/2010/main" val="267982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dirty="0" smtClean="0"/>
              <a:t>1974: first US hospice</a:t>
            </a:r>
          </a:p>
          <a:p>
            <a:r>
              <a:rPr lang="en-US" sz="2800" dirty="0" smtClean="0"/>
              <a:t>Early 1980s: Medicare Hospice benefit</a:t>
            </a:r>
          </a:p>
          <a:p>
            <a:r>
              <a:rPr lang="en-US" sz="2800" dirty="0" smtClean="0"/>
              <a:t>2008: Palliative care recognized as specialty by ABMS as a distinct medical specialty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Fellowship training programs  created early 2000s 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Current ratios : </a:t>
            </a:r>
            <a:r>
              <a:rPr lang="en-US" sz="2800" b="1" dirty="0" smtClean="0"/>
              <a:t>Cardiologists: patients = 1:71         </a:t>
            </a:r>
            <a:r>
              <a:rPr lang="en-US" sz="2800" b="1" dirty="0"/>
              <a:t> </a:t>
            </a:r>
            <a:r>
              <a:rPr lang="en-US" sz="2800" b="1" dirty="0" smtClean="0"/>
              <a:t>                                                                                              Palliative Medicine Physicians: patients= 1:1700</a:t>
            </a:r>
            <a:endParaRPr lang="en-US" sz="2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Palliative Medicine Origins	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this history for what?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37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1794898"/>
            <a:ext cx="12192000" cy="935038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/>
              <a:t>HOSPICE</a:t>
            </a:r>
            <a:r>
              <a:rPr lang="en-US" sz="9600" dirty="0" smtClean="0"/>
              <a:t> </a:t>
            </a:r>
            <a:r>
              <a:rPr lang="en-US" sz="6400" dirty="0" smtClean="0"/>
              <a:t>PRESENT</a:t>
            </a:r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58449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79250" y="1618854"/>
            <a:ext cx="214575" cy="38933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N</a:t>
            </a:r>
          </a:p>
          <a:p>
            <a:r>
              <a:rPr lang="en-US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68848" y="3124672"/>
            <a:ext cx="324977" cy="6771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30556" y="1969048"/>
            <a:ext cx="354629" cy="272382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U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R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</a:t>
            </a:r>
          </a:p>
          <a:p>
            <a:r>
              <a:rPr lang="en-US" b="1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4397" y="1923428"/>
            <a:ext cx="345156" cy="27238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H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Y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</a:t>
            </a:r>
          </a:p>
          <a:p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69503" y="2514604"/>
            <a:ext cx="375804" cy="301620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L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h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R</a:t>
            </a:r>
          </a:p>
          <a:p>
            <a:r>
              <a:rPr lang="en-US" dirty="0">
                <a:solidFill>
                  <a:schemeClr val="bg1"/>
                </a:solidFill>
              </a:rPr>
              <a:t>e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35665" y="2754425"/>
            <a:ext cx="397623" cy="184665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Y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E</a:t>
            </a:r>
          </a:p>
          <a:p>
            <a:r>
              <a:rPr lang="en-US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2552838" y="2366885"/>
            <a:ext cx="45719" cy="243143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P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L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O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Y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E</a:t>
            </a:r>
          </a:p>
          <a:p>
            <a:r>
              <a:rPr lang="en-US" b="1" dirty="0">
                <a:solidFill>
                  <a:schemeClr val="bg1"/>
                </a:solidFill>
              </a:rPr>
              <a:t>R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3919" y="321223"/>
            <a:ext cx="7051264" cy="58477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Previous Millennium Hospice Model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76" y="202692"/>
            <a:ext cx="8893724" cy="58820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38144" y="1969048"/>
            <a:ext cx="204237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</a:t>
            </a:r>
          </a:p>
          <a:p>
            <a:r>
              <a:rPr lang="en-US" b="1" dirty="0" smtClean="0"/>
              <a:t>A</a:t>
            </a:r>
          </a:p>
          <a:p>
            <a:r>
              <a:rPr lang="en-US" b="1" dirty="0" smtClean="0"/>
              <a:t>T</a:t>
            </a:r>
          </a:p>
          <a:p>
            <a:r>
              <a:rPr lang="en-US" b="1" dirty="0" smtClean="0"/>
              <a:t>I</a:t>
            </a:r>
          </a:p>
          <a:p>
            <a:r>
              <a:rPr lang="en-US" b="1" dirty="0" smtClean="0"/>
              <a:t>E</a:t>
            </a:r>
          </a:p>
          <a:p>
            <a:r>
              <a:rPr lang="en-US" b="1" dirty="0" smtClean="0"/>
              <a:t>N</a:t>
            </a:r>
          </a:p>
          <a:p>
            <a:r>
              <a:rPr lang="en-US" b="1" dirty="0"/>
              <a:t>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49377" y="2039269"/>
            <a:ext cx="337544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</a:t>
            </a:r>
          </a:p>
          <a:p>
            <a:r>
              <a:rPr lang="en-US" b="1" dirty="0" smtClean="0"/>
              <a:t>N</a:t>
            </a:r>
          </a:p>
          <a:p>
            <a:r>
              <a:rPr lang="en-US" b="1" dirty="0" smtClean="0"/>
              <a:t>S</a:t>
            </a:r>
          </a:p>
          <a:p>
            <a:r>
              <a:rPr lang="en-US" b="1" dirty="0" smtClean="0"/>
              <a:t>U</a:t>
            </a:r>
          </a:p>
          <a:p>
            <a:r>
              <a:rPr lang="en-US" b="1" dirty="0" smtClean="0"/>
              <a:t>R</a:t>
            </a:r>
          </a:p>
          <a:p>
            <a:r>
              <a:rPr lang="en-US" b="1" dirty="0" smtClean="0"/>
              <a:t>A</a:t>
            </a:r>
          </a:p>
          <a:p>
            <a:r>
              <a:rPr lang="en-US" b="1" dirty="0" smtClean="0"/>
              <a:t>N</a:t>
            </a:r>
          </a:p>
          <a:p>
            <a:r>
              <a:rPr lang="en-US" b="1" dirty="0" smtClean="0"/>
              <a:t>C</a:t>
            </a:r>
          </a:p>
          <a:p>
            <a:r>
              <a:rPr lang="en-US" b="1" dirty="0"/>
              <a:t>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42830" y="2091362"/>
            <a:ext cx="354285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</a:t>
            </a:r>
          </a:p>
          <a:p>
            <a:r>
              <a:rPr lang="en-US" b="1" dirty="0" smtClean="0"/>
              <a:t>H</a:t>
            </a:r>
          </a:p>
          <a:p>
            <a:r>
              <a:rPr lang="en-US" b="1" dirty="0" smtClean="0"/>
              <a:t>Y</a:t>
            </a:r>
          </a:p>
          <a:p>
            <a:r>
              <a:rPr lang="en-US" b="1" dirty="0" smtClean="0"/>
              <a:t>S</a:t>
            </a:r>
          </a:p>
          <a:p>
            <a:r>
              <a:rPr lang="en-US" b="1" dirty="0" smtClean="0"/>
              <a:t>I</a:t>
            </a:r>
          </a:p>
          <a:p>
            <a:r>
              <a:rPr lang="en-US" b="1" dirty="0" smtClean="0"/>
              <a:t>C</a:t>
            </a:r>
          </a:p>
          <a:p>
            <a:r>
              <a:rPr lang="en-US" b="1" dirty="0" smtClean="0"/>
              <a:t>I</a:t>
            </a:r>
          </a:p>
          <a:p>
            <a:r>
              <a:rPr lang="en-US" b="1" dirty="0" smtClean="0"/>
              <a:t>A</a:t>
            </a:r>
          </a:p>
          <a:p>
            <a:r>
              <a:rPr lang="en-US" b="1" dirty="0"/>
              <a:t>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87937" y="2682538"/>
            <a:ext cx="357698" cy="301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</a:t>
            </a:r>
          </a:p>
          <a:p>
            <a:r>
              <a:rPr lang="en-US" b="1" dirty="0" smtClean="0"/>
              <a:t>e</a:t>
            </a:r>
          </a:p>
          <a:p>
            <a:r>
              <a:rPr lang="en-US" b="1" dirty="0" smtClean="0"/>
              <a:t>A</a:t>
            </a:r>
          </a:p>
          <a:p>
            <a:r>
              <a:rPr lang="en-US" b="1" dirty="0" smtClean="0"/>
              <a:t>L</a:t>
            </a:r>
          </a:p>
          <a:p>
            <a:r>
              <a:rPr lang="en-US" b="1" dirty="0" smtClean="0"/>
              <a:t>T</a:t>
            </a:r>
          </a:p>
          <a:p>
            <a:r>
              <a:rPr lang="en-US" b="1" dirty="0" smtClean="0"/>
              <a:t>h</a:t>
            </a:r>
          </a:p>
          <a:p>
            <a:r>
              <a:rPr lang="en-US" b="1" dirty="0" smtClean="0"/>
              <a:t>c</a:t>
            </a:r>
          </a:p>
          <a:p>
            <a:r>
              <a:rPr lang="en-US" b="1" dirty="0" smtClean="0"/>
              <a:t>A</a:t>
            </a:r>
          </a:p>
          <a:p>
            <a:r>
              <a:rPr lang="en-US" b="1" dirty="0" smtClean="0"/>
              <a:t>R</a:t>
            </a:r>
          </a:p>
          <a:p>
            <a:r>
              <a:rPr lang="en-US" dirty="0"/>
              <a:t>e</a:t>
            </a:r>
            <a:endParaRPr lang="en-US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4954097" y="2922358"/>
            <a:ext cx="37717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</a:t>
            </a:r>
          </a:p>
          <a:p>
            <a:r>
              <a:rPr lang="en-US" b="1" dirty="0" smtClean="0"/>
              <a:t>Y</a:t>
            </a:r>
          </a:p>
          <a:p>
            <a:r>
              <a:rPr lang="en-US" b="1" dirty="0" smtClean="0"/>
              <a:t>S</a:t>
            </a:r>
          </a:p>
          <a:p>
            <a:r>
              <a:rPr lang="en-US" b="1" dirty="0" smtClean="0"/>
              <a:t>T</a:t>
            </a:r>
          </a:p>
          <a:p>
            <a:r>
              <a:rPr lang="en-US" b="1" dirty="0" smtClean="0"/>
              <a:t>E</a:t>
            </a:r>
          </a:p>
          <a:p>
            <a:r>
              <a:rPr lang="en-US" b="1" dirty="0"/>
              <a:t>M</a:t>
            </a:r>
          </a:p>
        </p:txBody>
      </p:sp>
      <p:sp>
        <p:nvSpPr>
          <p:cNvPr id="23" name="TextBox 22"/>
          <p:cNvSpPr txBox="1"/>
          <p:nvPr/>
        </p:nvSpPr>
        <p:spPr>
          <a:xfrm flipH="1">
            <a:off x="2760577" y="2754425"/>
            <a:ext cx="4571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</a:t>
            </a:r>
          </a:p>
          <a:p>
            <a:r>
              <a:rPr lang="en-US" b="1" dirty="0" smtClean="0"/>
              <a:t>O</a:t>
            </a:r>
          </a:p>
          <a:p>
            <a:r>
              <a:rPr lang="en-US" b="1" dirty="0" smtClean="0"/>
              <a:t>S</a:t>
            </a:r>
          </a:p>
          <a:p>
            <a:r>
              <a:rPr lang="en-US" b="1" dirty="0" smtClean="0"/>
              <a:t>P</a:t>
            </a:r>
          </a:p>
          <a:p>
            <a:r>
              <a:rPr lang="en-US" b="1" dirty="0" smtClean="0"/>
              <a:t>I</a:t>
            </a:r>
          </a:p>
          <a:p>
            <a:r>
              <a:rPr lang="en-US" b="1" dirty="0" smtClean="0"/>
              <a:t>C</a:t>
            </a:r>
          </a:p>
          <a:p>
            <a:r>
              <a:rPr lang="en-US" b="1" dirty="0"/>
              <a:t>E</a:t>
            </a:r>
            <a:endParaRPr lang="en-US" b="1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1908900" y="489160"/>
            <a:ext cx="671154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Previous Millennium Hospice Model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0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5" y="2845793"/>
            <a:ext cx="3901900" cy="2926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42203"/>
            <a:ext cx="12460304" cy="243143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200" dirty="0" smtClean="0"/>
              <a:t>Fee-for-Service Model </a:t>
            </a:r>
            <a:r>
              <a:rPr lang="en-US" sz="3200" dirty="0"/>
              <a:t>H</a:t>
            </a:r>
            <a:r>
              <a:rPr lang="en-US" sz="3200" dirty="0" smtClean="0"/>
              <a:t>ospice Decision Makers</a:t>
            </a:r>
            <a:r>
              <a:rPr lang="en-US" sz="3200" dirty="0"/>
              <a:t>: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Hospital </a:t>
            </a:r>
            <a:r>
              <a:rPr lang="en-US" sz="3200" dirty="0"/>
              <a:t>System </a:t>
            </a:r>
            <a:r>
              <a:rPr lang="en-US" sz="3200" dirty="0" smtClean="0"/>
              <a:t>Case </a:t>
            </a:r>
            <a:r>
              <a:rPr lang="en-US" sz="3200" dirty="0"/>
              <a:t>Managers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Right Arrow Callout 3"/>
          <p:cNvSpPr/>
          <p:nvPr/>
        </p:nvSpPr>
        <p:spPr>
          <a:xfrm>
            <a:off x="5392272" y="2742859"/>
            <a:ext cx="3926541" cy="3146957"/>
          </a:xfrm>
          <a:prstGeom prst="right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/>
              <a:t>HOSPICE?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SNF?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REHAB?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9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43" y="1504629"/>
            <a:ext cx="4554703" cy="45547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21" y="739875"/>
            <a:ext cx="8633507" cy="58477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200" dirty="0" smtClean="0"/>
              <a:t>Fee-for-Service Hospice Decision Makers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2005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45" y="2400100"/>
            <a:ext cx="5054445" cy="3577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04348"/>
            <a:ext cx="12070985" cy="107721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200" dirty="0"/>
              <a:t>When hospice decisions get tough, </a:t>
            </a:r>
            <a:endParaRPr lang="en-US" sz="3200" dirty="0" smtClean="0"/>
          </a:p>
          <a:p>
            <a:pPr algn="ctr"/>
            <a:r>
              <a:rPr lang="en-US" sz="3200" dirty="0" smtClean="0"/>
              <a:t>extreme </a:t>
            </a:r>
            <a:r>
              <a:rPr lang="en-US" sz="3200" dirty="0"/>
              <a:t>measures are required…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51517" y="589031"/>
            <a:ext cx="3713699" cy="3847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mtClean="0"/>
              <a:t>Previous millennium </a:t>
            </a:r>
            <a:r>
              <a:rPr lang="en-US" dirty="0" smtClean="0"/>
              <a:t>hospice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27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58661" y="3286899"/>
            <a:ext cx="2763497" cy="156966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9600" dirty="0"/>
              <a:t>But</a:t>
            </a:r>
            <a:r>
              <a:rPr lang="is-IS" sz="9600" dirty="0"/>
              <a:t>…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94832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23325"/>
            <a:ext cx="12192000" cy="93503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Healthcare Change: All </a:t>
            </a:r>
            <a:r>
              <a:rPr lang="en-US" sz="3200" dirty="0"/>
              <a:t>A</a:t>
            </a:r>
            <a:r>
              <a:rPr lang="en-US" sz="3200" dirty="0" smtClean="0"/>
              <a:t>bout the Benjamins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628" y="1405624"/>
            <a:ext cx="6334299" cy="45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48738"/>
            <a:ext cx="7620000" cy="54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61243"/>
            <a:ext cx="12192000" cy="923324"/>
          </a:xfrm>
        </p:spPr>
        <p:txBody>
          <a:bodyPr/>
          <a:lstStyle/>
          <a:p>
            <a:r>
              <a:rPr lang="en-US" sz="5200" dirty="0" smtClean="0"/>
              <a:t>Early Medicine: Healers</a:t>
            </a:r>
            <a:endParaRPr lang="en-US" sz="5200" dirty="0"/>
          </a:p>
        </p:txBody>
      </p:sp>
      <p:sp>
        <p:nvSpPr>
          <p:cNvPr id="3" name="Subtitle 4"/>
          <p:cNvSpPr>
            <a:spLocks noGrp="1"/>
          </p:cNvSpPr>
          <p:nvPr>
            <p:ph type="subTitle" idx="1"/>
          </p:nvPr>
        </p:nvSpPr>
        <p:spPr>
          <a:xfrm>
            <a:off x="0" y="1848908"/>
            <a:ext cx="12192000" cy="615547"/>
          </a:xfrm>
        </p:spPr>
        <p:txBody>
          <a:bodyPr/>
          <a:lstStyle/>
          <a:p>
            <a:r>
              <a:rPr lang="en-US" sz="3200" dirty="0" smtClean="0"/>
              <a:t>Egyptian, Greek, Indian, Chinese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8" y="2944107"/>
            <a:ext cx="2185652" cy="2850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15" y="2944107"/>
            <a:ext cx="2280755" cy="2850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826" y="2939490"/>
            <a:ext cx="2972692" cy="2855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677" y="2944107"/>
            <a:ext cx="2132876" cy="28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2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20774"/>
            <a:ext cx="12192000" cy="9350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900" dirty="0" smtClean="0"/>
              <a:t>HOSPICE</a:t>
            </a:r>
            <a:r>
              <a:rPr lang="en-US" sz="9600" dirty="0" smtClean="0"/>
              <a:t> </a:t>
            </a:r>
            <a:r>
              <a:rPr lang="en-US" sz="7100" dirty="0" smtClean="0"/>
              <a:t>FUTURE</a:t>
            </a:r>
            <a:endParaRPr lang="en-US" sz="7100" dirty="0"/>
          </a:p>
        </p:txBody>
      </p:sp>
      <p:sp>
        <p:nvSpPr>
          <p:cNvPr id="3" name="TextBox 2"/>
          <p:cNvSpPr txBox="1"/>
          <p:nvPr/>
        </p:nvSpPr>
        <p:spPr>
          <a:xfrm>
            <a:off x="2726266" y="3668409"/>
            <a:ext cx="6468532" cy="175432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600" dirty="0"/>
              <a:t>“Ask not what your hospice </a:t>
            </a:r>
          </a:p>
          <a:p>
            <a:pPr algn="ctr"/>
            <a:r>
              <a:rPr lang="en-US" sz="3600" dirty="0"/>
              <a:t> can do for you, but what you</a:t>
            </a:r>
          </a:p>
          <a:p>
            <a:pPr algn="ctr"/>
            <a:r>
              <a:rPr lang="en-US" sz="3600" dirty="0"/>
              <a:t> can do for your hospice”</a:t>
            </a:r>
          </a:p>
        </p:txBody>
      </p:sp>
    </p:spTree>
    <p:extLst>
      <p:ext uri="{BB962C8B-B14F-4D97-AF65-F5344CB8AC3E}">
        <p14:creationId xmlns:p14="http://schemas.microsoft.com/office/powerpoint/2010/main" val="686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05" y="1737711"/>
            <a:ext cx="4591859" cy="400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643454"/>
            <a:ext cx="12192000" cy="93503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Hospice Access is Not as </a:t>
            </a:r>
            <a:r>
              <a:rPr lang="en-US" sz="3200" dirty="0"/>
              <a:t>E</a:t>
            </a:r>
            <a:r>
              <a:rPr lang="en-US" sz="3200" dirty="0" smtClean="0"/>
              <a:t>asy as Feeding </a:t>
            </a:r>
            <a:r>
              <a:rPr lang="en-US" sz="3200" dirty="0"/>
              <a:t>Y</a:t>
            </a:r>
            <a:r>
              <a:rPr lang="en-US" sz="3200" dirty="0" smtClean="0"/>
              <a:t>our </a:t>
            </a:r>
            <a:r>
              <a:rPr lang="en-US" sz="3200" dirty="0"/>
              <a:t>C</a:t>
            </a:r>
            <a:r>
              <a:rPr lang="en-US" sz="3200" dirty="0" smtClean="0"/>
              <a:t>hildren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746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3196"/>
            <a:ext cx="12192000" cy="9350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Palliative Medicine and the Future </a:t>
            </a:r>
            <a:r>
              <a:rPr lang="en-US" sz="3200" dirty="0"/>
              <a:t>H</a:t>
            </a:r>
            <a:r>
              <a:rPr lang="en-US" sz="3200" dirty="0" smtClean="0"/>
              <a:t>ospice</a:t>
            </a:r>
            <a:endParaRPr lang="en-US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13389632"/>
              </p:ext>
            </p:extLst>
          </p:nvPr>
        </p:nvGraphicFramePr>
        <p:xfrm>
          <a:off x="0" y="1279525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2434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58789"/>
            <a:ext cx="12192000" cy="93503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“Why should I care about connecting to palliative medicine?”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47" y="1493827"/>
            <a:ext cx="5638800" cy="421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4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74124"/>
            <a:ext cx="12192000" cy="93503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The Need for Enhanced </a:t>
            </a:r>
            <a:r>
              <a:rPr lang="en-US" sz="3200" dirty="0"/>
              <a:t>P</a:t>
            </a:r>
            <a:r>
              <a:rPr lang="en-US" sz="3200" dirty="0" smtClean="0"/>
              <a:t>alliative </a:t>
            </a:r>
            <a:r>
              <a:rPr lang="en-US" sz="3200" dirty="0"/>
              <a:t>M</a:t>
            </a:r>
            <a:r>
              <a:rPr lang="en-US" sz="3200" dirty="0" smtClean="0"/>
              <a:t>edicine-Hospice </a:t>
            </a:r>
            <a:r>
              <a:rPr lang="en-US" sz="3200" dirty="0"/>
              <a:t>C</a:t>
            </a:r>
            <a:r>
              <a:rPr lang="en-US" sz="3200" dirty="0" smtClean="0"/>
              <a:t>onnection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>
          <a:xfrm>
            <a:off x="1354666" y="1735834"/>
            <a:ext cx="9414933" cy="3883388"/>
          </a:xfrm>
        </p:spPr>
      </p:pic>
    </p:spTree>
    <p:extLst>
      <p:ext uri="{BB962C8B-B14F-4D97-AF65-F5344CB8AC3E}">
        <p14:creationId xmlns:p14="http://schemas.microsoft.com/office/powerpoint/2010/main" val="122464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914377">
              <a:spcBef>
                <a:spcPts val="0"/>
              </a:spcBef>
              <a:buNone/>
              <a:defRPr/>
            </a:pPr>
            <a:r>
              <a:rPr lang="en-US" sz="2800" dirty="0"/>
              <a:t>Symptom: __(pain)</a:t>
            </a:r>
            <a:r>
              <a:rPr lang="en-US" sz="2800" dirty="0" smtClean="0"/>
              <a:t>___</a:t>
            </a:r>
          </a:p>
          <a:p>
            <a:pPr marL="0" indent="0" defTabSz="914377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377">
              <a:spcBef>
                <a:spcPts val="0"/>
              </a:spcBef>
              <a:buNone/>
              <a:defRPr/>
            </a:pPr>
            <a:r>
              <a:rPr lang="en-US" sz="2800" dirty="0"/>
              <a:t>Office Visit: </a:t>
            </a:r>
            <a:r>
              <a:rPr lang="en-US" sz="2800" dirty="0">
                <a:solidFill>
                  <a:srgbClr val="CF8A2A"/>
                </a:solidFill>
              </a:rPr>
              <a:t>$100</a:t>
            </a:r>
          </a:p>
          <a:p>
            <a:pPr marL="0" indent="0" defTabSz="914377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377">
              <a:spcBef>
                <a:spcPts val="0"/>
              </a:spcBef>
              <a:buNone/>
              <a:defRPr/>
            </a:pPr>
            <a:r>
              <a:rPr lang="en-US" sz="2800" dirty="0"/>
              <a:t>Urgent Care/</a:t>
            </a:r>
            <a:r>
              <a:rPr lang="en-US" sz="2800" dirty="0" smtClean="0"/>
              <a:t>Walk-in Clinic</a:t>
            </a:r>
            <a:r>
              <a:rPr lang="en-US" sz="2800" dirty="0"/>
              <a:t>: </a:t>
            </a:r>
            <a:r>
              <a:rPr lang="en-US" sz="2800" dirty="0">
                <a:solidFill>
                  <a:srgbClr val="CF8A2A"/>
                </a:solidFill>
              </a:rPr>
              <a:t>$500-800</a:t>
            </a:r>
          </a:p>
          <a:p>
            <a:pPr marL="0" indent="0" defTabSz="914377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377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377">
              <a:spcBef>
                <a:spcPts val="0"/>
              </a:spcBef>
              <a:buNone/>
              <a:defRPr/>
            </a:pPr>
            <a:r>
              <a:rPr lang="en-US" sz="2800" dirty="0"/>
              <a:t>Emergency </a:t>
            </a:r>
            <a:r>
              <a:rPr lang="en-US" sz="2800" dirty="0" smtClean="0"/>
              <a:t>Room</a:t>
            </a:r>
            <a:r>
              <a:rPr lang="en-US" sz="2800" dirty="0"/>
              <a:t>: </a:t>
            </a:r>
            <a:r>
              <a:rPr lang="en-US" sz="2800" dirty="0">
                <a:solidFill>
                  <a:srgbClr val="CF8A2A"/>
                </a:solidFill>
              </a:rPr>
              <a:t>$2400</a:t>
            </a:r>
          </a:p>
          <a:p>
            <a:pPr marL="0" indent="0" defTabSz="914377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377">
              <a:spcBef>
                <a:spcPts val="0"/>
              </a:spcBef>
              <a:buNone/>
              <a:defRPr/>
            </a:pPr>
            <a:r>
              <a:rPr lang="en-US" sz="2800" dirty="0"/>
              <a:t>Free-standing ED: </a:t>
            </a:r>
            <a:r>
              <a:rPr lang="en-US" sz="2800" dirty="0">
                <a:solidFill>
                  <a:srgbClr val="CF8A2A"/>
                </a:solidFill>
              </a:rPr>
              <a:t>$3300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Fee-for-Service vs. </a:t>
            </a:r>
            <a:r>
              <a:rPr lang="en-US" sz="3200" dirty="0"/>
              <a:t>V</a:t>
            </a:r>
            <a:r>
              <a:rPr lang="en-US" sz="3200" dirty="0" smtClean="0"/>
              <a:t>alue-Based </a:t>
            </a:r>
            <a:r>
              <a:rPr lang="en-US" sz="3200" dirty="0"/>
              <a:t>C</a:t>
            </a:r>
            <a:r>
              <a:rPr lang="en-US" sz="3200" dirty="0" smtClean="0"/>
              <a:t>ontracting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1689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0369789"/>
              </p:ext>
            </p:extLst>
          </p:nvPr>
        </p:nvGraphicFramePr>
        <p:xfrm>
          <a:off x="609600" y="1279525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Changing </a:t>
            </a:r>
            <a:r>
              <a:rPr lang="en-US" sz="3200" dirty="0"/>
              <a:t>N</a:t>
            </a:r>
            <a:r>
              <a:rPr lang="en-US" sz="3200" dirty="0" smtClean="0"/>
              <a:t>ature of Healthcare </a:t>
            </a:r>
            <a:r>
              <a:rPr lang="en-US" sz="3200" dirty="0"/>
              <a:t>R</a:t>
            </a:r>
            <a:r>
              <a:rPr lang="en-US" sz="3200" dirty="0" smtClean="0"/>
              <a:t>eimbursement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4744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Hospitals </a:t>
            </a:r>
            <a:r>
              <a:rPr lang="en-US" sz="2800" dirty="0"/>
              <a:t>(50 or more beds) with a palliative care team increased from 658 to 1,744 – a </a:t>
            </a:r>
            <a:r>
              <a:rPr lang="en-US" sz="2800" dirty="0">
                <a:solidFill>
                  <a:srgbClr val="CF8A2A"/>
                </a:solidFill>
              </a:rPr>
              <a:t>165% increase from 2000 to 2013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endParaRPr lang="en-US" sz="2800" dirty="0">
              <a:effectLst/>
            </a:endParaRPr>
          </a:p>
          <a:p>
            <a:r>
              <a:rPr lang="en-US" sz="2800" dirty="0"/>
              <a:t>2000: </a:t>
            </a:r>
            <a:r>
              <a:rPr lang="en-US" sz="2800" dirty="0">
                <a:solidFill>
                  <a:srgbClr val="CF8A2A"/>
                </a:solidFill>
              </a:rPr>
              <a:t>&lt; 25% </a:t>
            </a:r>
            <a:r>
              <a:rPr lang="en-US" sz="2800" dirty="0"/>
              <a:t>of U.S. hospitals (658)                                                                          2013:  </a:t>
            </a:r>
            <a:r>
              <a:rPr lang="en-US" sz="2800" dirty="0">
                <a:solidFill>
                  <a:srgbClr val="CF8A2A"/>
                </a:solidFill>
              </a:rPr>
              <a:t>75% </a:t>
            </a:r>
            <a:r>
              <a:rPr lang="en-US" sz="2800" dirty="0"/>
              <a:t>(1,744) in 2013                                                                                    2017:  </a:t>
            </a:r>
            <a:r>
              <a:rPr lang="en-US" sz="2800" dirty="0">
                <a:solidFill>
                  <a:srgbClr val="CF8A2A"/>
                </a:solidFill>
              </a:rPr>
              <a:t>80% </a:t>
            </a:r>
            <a:r>
              <a:rPr lang="en-US" sz="2800" dirty="0"/>
              <a:t>(projected)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Growth of Inpatient Palliative </a:t>
            </a:r>
            <a:r>
              <a:rPr lang="en-US" sz="3200" dirty="0"/>
              <a:t>M</a:t>
            </a:r>
            <a:r>
              <a:rPr lang="en-US" sz="3200" dirty="0" smtClean="0"/>
              <a:t>edicine: 2000-2013 (C.A.P.C. data)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1374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Palliative Med </a:t>
            </a:r>
            <a:r>
              <a:rPr lang="en-US" sz="3200" dirty="0"/>
              <a:t>O</a:t>
            </a:r>
            <a:r>
              <a:rPr lang="en-US" sz="3200" dirty="0" smtClean="0"/>
              <a:t>utcomes: Financial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280161"/>
            <a:ext cx="10972800" cy="1666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“Cost savings associated with U.S. Hospital Palliative Care Consultation Programs”</a:t>
            </a:r>
          </a:p>
          <a:p>
            <a:pPr>
              <a:buFontTx/>
              <a:buChar char="-"/>
            </a:pPr>
            <a:r>
              <a:rPr lang="en-US" sz="2800" dirty="0" smtClean="0"/>
              <a:t>RS Morrison, et al, </a:t>
            </a:r>
            <a:r>
              <a:rPr lang="en-US" sz="2800" i="1" dirty="0" smtClean="0"/>
              <a:t>Arch Internal Medicine</a:t>
            </a:r>
            <a:r>
              <a:rPr lang="en-US" sz="2800" dirty="0" smtClean="0"/>
              <a:t>, 2008 (Multi-Center Study)</a:t>
            </a:r>
          </a:p>
          <a:p>
            <a:pPr>
              <a:buFontTx/>
              <a:buChar char="-"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525880"/>
              </p:ext>
            </p:extLst>
          </p:nvPr>
        </p:nvGraphicFramePr>
        <p:xfrm>
          <a:off x="1811866" y="3158066"/>
          <a:ext cx="8127999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PCC Patients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Direct Cost Savings/ADM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Savings/Day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Live Discharge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$1,696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$174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Inpatient Deaths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$4,908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$374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616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F8A2A"/>
                </a:solidFill>
              </a:rPr>
              <a:t>Clinical</a:t>
            </a:r>
            <a:r>
              <a:rPr lang="en-US" sz="2800" dirty="0"/>
              <a:t>: </a:t>
            </a:r>
            <a:r>
              <a:rPr lang="en-US" sz="2800" dirty="0" smtClean="0"/>
              <a:t>Both </a:t>
            </a:r>
            <a:r>
              <a:rPr lang="en-US" sz="2800" dirty="0"/>
              <a:t>QOL and in some cases survival data beats “standard therapy”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>
                <a:solidFill>
                  <a:srgbClr val="CF8A2A"/>
                </a:solidFill>
              </a:rPr>
              <a:t>Patient Satisfaction</a:t>
            </a:r>
            <a:r>
              <a:rPr lang="en-US" sz="2800" dirty="0"/>
              <a:t>: </a:t>
            </a:r>
            <a:r>
              <a:rPr lang="en-US" sz="2800" dirty="0" smtClean="0"/>
              <a:t>Best </a:t>
            </a:r>
            <a:r>
              <a:rPr lang="en-US" sz="2800" dirty="0"/>
              <a:t>of all healthcare </a:t>
            </a:r>
            <a:r>
              <a:rPr lang="en-US" sz="2800" dirty="0" smtClean="0"/>
              <a:t>fields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>
                <a:solidFill>
                  <a:srgbClr val="CF8A2A"/>
                </a:solidFill>
              </a:rPr>
              <a:t>Financial</a:t>
            </a:r>
            <a:r>
              <a:rPr lang="en-US" sz="2800" dirty="0"/>
              <a:t>: </a:t>
            </a:r>
            <a:r>
              <a:rPr lang="en-US" sz="2800" dirty="0" smtClean="0"/>
              <a:t>Significant </a:t>
            </a:r>
            <a:r>
              <a:rPr lang="en-US" sz="2800" dirty="0">
                <a:solidFill>
                  <a:srgbClr val="00B050"/>
                </a:solidFill>
              </a:rPr>
              <a:t>$$$$</a:t>
            </a:r>
            <a:r>
              <a:rPr lang="en-US" sz="2800" dirty="0"/>
              <a:t> saved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Palliative Medicine/Hospice Outcomes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2585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61243"/>
            <a:ext cx="12192000" cy="923324"/>
          </a:xfrm>
        </p:spPr>
        <p:txBody>
          <a:bodyPr/>
          <a:lstStyle/>
          <a:p>
            <a:r>
              <a:rPr lang="en-US" sz="5200" dirty="0" smtClean="0"/>
              <a:t>Early Medicine: Healers</a:t>
            </a:r>
            <a:endParaRPr lang="en-US" sz="5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24" y="1964267"/>
            <a:ext cx="4487333" cy="448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3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Not all hospices will play in the future healthcare </a:t>
            </a:r>
            <a:r>
              <a:rPr lang="en-US" sz="2800" dirty="0" smtClean="0"/>
              <a:t>sandbox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Shift in referral to hospice entities that provide high </a:t>
            </a:r>
            <a:r>
              <a:rPr lang="en-US" sz="2800" dirty="0" smtClean="0"/>
              <a:t>performing, </a:t>
            </a:r>
            <a:r>
              <a:rPr lang="en-US" sz="2800" dirty="0"/>
              <a:t>quality outcomes </a:t>
            </a:r>
            <a:r>
              <a:rPr lang="en-US" sz="2800" dirty="0" smtClean="0"/>
              <a:t>&amp; demonstrate </a:t>
            </a:r>
            <a:r>
              <a:rPr lang="en-US" sz="2800" dirty="0"/>
              <a:t>value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Future Hospice: Clinically Integrated </a:t>
            </a:r>
            <a:r>
              <a:rPr lang="en-US" sz="3200" dirty="0"/>
              <a:t>N</a:t>
            </a:r>
            <a:r>
              <a:rPr lang="en-US" sz="3200" dirty="0" smtClean="0"/>
              <a:t>etworks…</a:t>
            </a:r>
            <a:r>
              <a:rPr lang="en-US" sz="3200" dirty="0"/>
              <a:t>J</a:t>
            </a:r>
            <a:r>
              <a:rPr lang="en-US" sz="3200" dirty="0" smtClean="0"/>
              <a:t>oin or Die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9107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80 + hospices in area</a:t>
            </a:r>
          </a:p>
          <a:p>
            <a:endParaRPr lang="en-US" sz="2800" dirty="0" smtClean="0"/>
          </a:p>
          <a:p>
            <a:r>
              <a:rPr lang="en-US" sz="2800" dirty="0" smtClean="0"/>
              <a:t>200,000+ ACO members in one group of care</a:t>
            </a:r>
          </a:p>
          <a:p>
            <a:endParaRPr lang="en-US" sz="2800" dirty="0" smtClean="0"/>
          </a:p>
          <a:p>
            <a:r>
              <a:rPr lang="en-US" sz="2800" dirty="0" smtClean="0"/>
              <a:t>26 hospice entities applied for network </a:t>
            </a:r>
          </a:p>
          <a:p>
            <a:endParaRPr lang="en-US" sz="2800" dirty="0" smtClean="0"/>
          </a:p>
          <a:p>
            <a:r>
              <a:rPr lang="en-US" sz="2800" dirty="0" smtClean="0"/>
              <a:t>2 selected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ACO/Clinically Integrated Network Example: Austin, TX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1782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Gather intelligence/situational </a:t>
            </a:r>
            <a:r>
              <a:rPr lang="en-US" sz="3200" dirty="0" smtClean="0"/>
              <a:t>awareness</a:t>
            </a:r>
          </a:p>
          <a:p>
            <a:endParaRPr lang="en-US" sz="3200" dirty="0"/>
          </a:p>
          <a:p>
            <a:r>
              <a:rPr lang="en-US" sz="3200" dirty="0"/>
              <a:t>Local </a:t>
            </a:r>
            <a:r>
              <a:rPr lang="en-US" sz="3200" dirty="0" smtClean="0"/>
              <a:t>palliative </a:t>
            </a:r>
            <a:r>
              <a:rPr lang="en-US" sz="3200" dirty="0"/>
              <a:t>medicine practices: inpatient and </a:t>
            </a:r>
            <a:r>
              <a:rPr lang="en-US" sz="3200" dirty="0" smtClean="0"/>
              <a:t>outpatient</a:t>
            </a:r>
            <a:r>
              <a:rPr lang="en-US" sz="3200" dirty="0"/>
              <a:t>, what’s in your </a:t>
            </a:r>
            <a:r>
              <a:rPr lang="en-US" sz="3200" dirty="0" err="1"/>
              <a:t>palli</a:t>
            </a:r>
            <a:r>
              <a:rPr lang="en-US" sz="3200" dirty="0"/>
              <a:t>-hood</a:t>
            </a:r>
            <a:r>
              <a:rPr lang="en-US" sz="3200" dirty="0" smtClean="0"/>
              <a:t>?</a:t>
            </a:r>
          </a:p>
          <a:p>
            <a:endParaRPr lang="en-US" sz="3200" dirty="0"/>
          </a:p>
          <a:p>
            <a:r>
              <a:rPr lang="en-US" sz="3200" dirty="0"/>
              <a:t>HCMD certification or PM </a:t>
            </a:r>
            <a:r>
              <a:rPr lang="en-US" sz="3200" dirty="0" smtClean="0"/>
              <a:t>fellowship?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Hospice MD action plan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6118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Connect to the network or bundled payment </a:t>
            </a:r>
            <a:r>
              <a:rPr lang="en-US" sz="3200" dirty="0" smtClean="0"/>
              <a:t>program</a:t>
            </a:r>
          </a:p>
          <a:p>
            <a:endParaRPr lang="en-US" sz="3200" dirty="0"/>
          </a:p>
          <a:p>
            <a:r>
              <a:rPr lang="en-US" sz="3200" dirty="0"/>
              <a:t>Connect to </a:t>
            </a:r>
            <a:r>
              <a:rPr lang="en-US" sz="3200" dirty="0" smtClean="0"/>
              <a:t>palliative medicine</a:t>
            </a:r>
          </a:p>
          <a:p>
            <a:endParaRPr lang="en-US" sz="3200" dirty="0"/>
          </a:p>
          <a:p>
            <a:r>
              <a:rPr lang="en-US" sz="3200" dirty="0"/>
              <a:t>Career opportunities in </a:t>
            </a:r>
            <a:r>
              <a:rPr lang="en-US" sz="3200" dirty="0" smtClean="0"/>
              <a:t>palliative medicine</a:t>
            </a:r>
          </a:p>
          <a:p>
            <a:endParaRPr lang="en-US" sz="3200" dirty="0"/>
          </a:p>
          <a:p>
            <a:r>
              <a:rPr lang="en-US" sz="3200" dirty="0"/>
              <a:t>C.A.P.C./IPAL resources</a:t>
            </a:r>
          </a:p>
          <a:p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Hospice MD action </a:t>
            </a:r>
            <a:r>
              <a:rPr lang="en-US" sz="3200" dirty="0" smtClean="0"/>
              <a:t>plan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9017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41856"/>
            <a:ext cx="12192000" cy="935038"/>
          </a:xfrm>
        </p:spPr>
        <p:txBody>
          <a:bodyPr>
            <a:noAutofit/>
          </a:bodyPr>
          <a:lstStyle/>
          <a:p>
            <a:r>
              <a:rPr lang="en-US" sz="3000" dirty="0" smtClean="0"/>
              <a:t>Future Hospice Access: Telemedicine (“It’s not just for the boonies anymore”)</a:t>
            </a:r>
            <a:endParaRPr lang="en-US" sz="3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" b="2078"/>
          <a:stretch/>
        </p:blipFill>
        <p:spPr>
          <a:xfrm>
            <a:off x="1100667" y="1761068"/>
            <a:ext cx="4511675" cy="3395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72" y="1761068"/>
            <a:ext cx="5094626" cy="339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8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Rural</a:t>
            </a:r>
            <a:r>
              <a:rPr lang="en-US" sz="2800" dirty="0"/>
              <a:t> AND </a:t>
            </a:r>
            <a:r>
              <a:rPr lang="en-US" sz="2800" dirty="0">
                <a:solidFill>
                  <a:srgbClr val="FF0000"/>
                </a:solidFill>
              </a:rPr>
              <a:t>congested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urban</a:t>
            </a:r>
            <a:r>
              <a:rPr lang="en-US" sz="2800" dirty="0"/>
              <a:t> environments: </a:t>
            </a:r>
            <a:r>
              <a:rPr lang="en-US" sz="2800" dirty="0" smtClean="0"/>
              <a:t>efficiency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CF8A2A"/>
                </a:solidFill>
              </a:rPr>
              <a:t>F2F</a:t>
            </a:r>
            <a:r>
              <a:rPr lang="en-US" sz="2800" dirty="0"/>
              <a:t> </a:t>
            </a:r>
            <a:r>
              <a:rPr lang="en-US" sz="2800" dirty="0" smtClean="0"/>
              <a:t>requirements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Opioid prescribing demands</a:t>
            </a:r>
            <a:r>
              <a:rPr lang="en-US" sz="2800" dirty="0" smtClean="0"/>
              <a:t>?</a:t>
            </a: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CF8A2A"/>
                </a:solidFill>
              </a:rPr>
              <a:t>Increase physician </a:t>
            </a:r>
            <a:r>
              <a:rPr lang="en-US" sz="2800" dirty="0">
                <a:solidFill>
                  <a:srgbClr val="CF8A2A"/>
                </a:solidFill>
              </a:rPr>
              <a:t>satisfaction </a:t>
            </a:r>
            <a:r>
              <a:rPr lang="en-US" sz="2800" dirty="0"/>
              <a:t>by increasing clinical contact in hospice?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Future </a:t>
            </a:r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</a:rPr>
              <a:t>Hospice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</a:rPr>
              <a:t>The Virtual 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MD Visit</a:t>
            </a:r>
          </a:p>
        </p:txBody>
      </p:sp>
    </p:spTree>
    <p:extLst>
      <p:ext uri="{BB962C8B-B14F-4D97-AF65-F5344CB8AC3E}">
        <p14:creationId xmlns:p14="http://schemas.microsoft.com/office/powerpoint/2010/main" val="140931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Enhanced </a:t>
            </a:r>
            <a:r>
              <a:rPr lang="en-US" sz="2800" dirty="0"/>
              <a:t>patient </a:t>
            </a:r>
            <a:r>
              <a:rPr lang="en-US" sz="2800" dirty="0" smtClean="0"/>
              <a:t>satisfaction </a:t>
            </a:r>
          </a:p>
          <a:p>
            <a:endParaRPr lang="en-US" sz="2800" dirty="0"/>
          </a:p>
          <a:p>
            <a:r>
              <a:rPr lang="en-US" sz="2800" dirty="0" smtClean="0"/>
              <a:t>Enhanced </a:t>
            </a:r>
            <a:r>
              <a:rPr lang="en-US" sz="2800" dirty="0"/>
              <a:t>outcomes </a:t>
            </a:r>
            <a:r>
              <a:rPr lang="en-US" sz="2800" dirty="0" smtClean="0"/>
              <a:t>vs. </a:t>
            </a:r>
            <a:r>
              <a:rPr lang="en-US" sz="2800" dirty="0"/>
              <a:t>2</a:t>
            </a:r>
            <a:r>
              <a:rPr lang="en-US" sz="2800" baseline="30000" dirty="0"/>
              <a:t>nd</a:t>
            </a:r>
            <a:r>
              <a:rPr lang="en-US" sz="2800" dirty="0"/>
              <a:t> or 3</a:t>
            </a:r>
            <a:r>
              <a:rPr lang="en-US" sz="2800" baseline="30000" dirty="0"/>
              <a:t>rd</a:t>
            </a:r>
            <a:r>
              <a:rPr lang="en-US" sz="2800" dirty="0"/>
              <a:t> hand reporting to </a:t>
            </a:r>
            <a:r>
              <a:rPr lang="en-US" sz="2800" dirty="0" smtClean="0"/>
              <a:t>MD</a:t>
            </a:r>
          </a:p>
          <a:p>
            <a:endParaRPr lang="en-US" sz="2800" dirty="0"/>
          </a:p>
          <a:p>
            <a:r>
              <a:rPr lang="en-US" sz="2800" dirty="0"/>
              <a:t>Increased access to </a:t>
            </a:r>
            <a:r>
              <a:rPr lang="en-US" sz="2800" dirty="0" smtClean="0"/>
              <a:t>care</a:t>
            </a:r>
          </a:p>
          <a:p>
            <a:endParaRPr lang="en-US" sz="2800" dirty="0"/>
          </a:p>
          <a:p>
            <a:r>
              <a:rPr lang="en-US" sz="2800" dirty="0"/>
              <a:t>Decreased costs in certain disease states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Future Hospice: Telemedicine </a:t>
            </a:r>
            <a:r>
              <a:rPr lang="en-US" sz="3200" dirty="0"/>
              <a:t>B</a:t>
            </a:r>
            <a:r>
              <a:rPr lang="en-US" sz="3200" dirty="0" smtClean="0"/>
              <a:t>enefits </a:t>
            </a:r>
            <a:r>
              <a:rPr lang="en-US" sz="3200" dirty="0"/>
              <a:t>S</a:t>
            </a:r>
            <a:r>
              <a:rPr lang="en-US" sz="3200" dirty="0" smtClean="0"/>
              <a:t>upported by Literature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6612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d a mee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1629393"/>
            <a:ext cx="5525000" cy="41959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40309" y="860613"/>
            <a:ext cx="3563471" cy="58477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200" dirty="0"/>
              <a:t>Meeting Benefits</a:t>
            </a:r>
          </a:p>
        </p:txBody>
      </p:sp>
    </p:spTree>
    <p:extLst>
      <p:ext uri="{BB962C8B-B14F-4D97-AF65-F5344CB8AC3E}">
        <p14:creationId xmlns:p14="http://schemas.microsoft.com/office/powerpoint/2010/main" val="72490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 descr="crystal ball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" b="869"/>
          <a:stretch/>
        </p:blipFill>
        <p:spPr>
          <a:xfrm>
            <a:off x="3544067" y="660400"/>
            <a:ext cx="5244331" cy="51816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9603" y="1430867"/>
            <a:ext cx="3458343" cy="304698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800" dirty="0">
                <a:solidFill>
                  <a:srgbClr val="CF8A2A"/>
                </a:solidFill>
              </a:rPr>
              <a:t>The </a:t>
            </a:r>
            <a:r>
              <a:rPr lang="en-US" sz="4800" dirty="0" smtClean="0">
                <a:solidFill>
                  <a:srgbClr val="CF8A2A"/>
                </a:solidFill>
              </a:rPr>
              <a:t>End?</a:t>
            </a:r>
            <a:endParaRPr lang="en-US" sz="4800" dirty="0">
              <a:solidFill>
                <a:srgbClr val="CF8A2A"/>
              </a:solidFill>
            </a:endParaRPr>
          </a:p>
          <a:p>
            <a:pPr algn="ctr"/>
            <a:endParaRPr lang="en-US" sz="4800" dirty="0">
              <a:solidFill>
                <a:srgbClr val="CF8A2A"/>
              </a:solidFill>
            </a:endParaRPr>
          </a:p>
          <a:p>
            <a:pPr algn="ctr"/>
            <a:r>
              <a:rPr lang="en-US" sz="4800" dirty="0">
                <a:solidFill>
                  <a:srgbClr val="CF8A2A"/>
                </a:solidFill>
              </a:rPr>
              <a:t>Thank You!</a:t>
            </a:r>
          </a:p>
          <a:p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28865"/>
            <a:ext cx="12192000" cy="615547"/>
          </a:xfrm>
        </p:spPr>
        <p:txBody>
          <a:bodyPr/>
          <a:lstStyle/>
          <a:p>
            <a:r>
              <a:rPr lang="en-US" sz="3200" dirty="0"/>
              <a:t>Hospice and the Hospital: Common Origins</a:t>
            </a:r>
          </a:p>
        </p:txBody>
      </p:sp>
      <p:pic>
        <p:nvPicPr>
          <p:cNvPr id="5" name="Picture 4" descr="French-medieval-hospital-for-po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50" y="1574800"/>
            <a:ext cx="5588698" cy="447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2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15" y="2232637"/>
            <a:ext cx="3495951" cy="41328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3367" y="408215"/>
            <a:ext cx="9474169" cy="10772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200" dirty="0"/>
              <a:t>Pseudoscience </a:t>
            </a:r>
            <a:r>
              <a:rPr lang="en-US" sz="3200" dirty="0" smtClean="0"/>
              <a:t>&amp; Medicine </a:t>
            </a:r>
            <a:r>
              <a:rPr lang="en-US" sz="3200" dirty="0"/>
              <a:t>in the </a:t>
            </a:r>
            <a:r>
              <a:rPr lang="en-US" sz="3200" dirty="0" smtClean="0"/>
              <a:t>Middle </a:t>
            </a:r>
            <a:r>
              <a:rPr lang="en-US" sz="3200" dirty="0"/>
              <a:t>A</a:t>
            </a:r>
            <a:r>
              <a:rPr lang="en-US" sz="3200" dirty="0" smtClean="0"/>
              <a:t>ges: </a:t>
            </a:r>
          </a:p>
          <a:p>
            <a:pPr algn="ctr"/>
            <a:r>
              <a:rPr lang="en-US" sz="3200" dirty="0" smtClean="0">
                <a:solidFill>
                  <a:srgbClr val="CF8A2A"/>
                </a:solidFill>
              </a:rPr>
              <a:t>Urine Gazing</a:t>
            </a:r>
            <a:endParaRPr lang="en-US" sz="3200" dirty="0">
              <a:solidFill>
                <a:srgbClr val="CF8A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64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CF8A2A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12615</TotalTime>
  <Words>3534</Words>
  <Application>Microsoft Macintosh PowerPoint</Application>
  <PresentationFormat>Widescreen</PresentationFormat>
  <Paragraphs>670</Paragraphs>
  <Slides>78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2" baseType="lpstr">
      <vt:lpstr>Calibri</vt:lpstr>
      <vt:lpstr>Wingdings</vt:lpstr>
      <vt:lpstr>Arial</vt:lpstr>
      <vt:lpstr>Office Theme</vt:lpstr>
      <vt:lpstr>PowerPoint Presentation</vt:lpstr>
      <vt:lpstr>Hospice Past, Present &amp; Future Access: Palliative Medicine and Beyond </vt:lpstr>
      <vt:lpstr>Disclosures</vt:lpstr>
      <vt:lpstr>PowerPoint Presentation</vt:lpstr>
      <vt:lpstr>HOSPICE PAST</vt:lpstr>
      <vt:lpstr>Early Medicine: Healers</vt:lpstr>
      <vt:lpstr>Early Medicine: Healers</vt:lpstr>
      <vt:lpstr>Hospice and the Hospital: Common Origins</vt:lpstr>
      <vt:lpstr>PowerPoint Presentation</vt:lpstr>
      <vt:lpstr>PowerPoint Presentation</vt:lpstr>
      <vt:lpstr>So science said to medicine….</vt:lpstr>
      <vt:lpstr>PowerPoint Presentation</vt:lpstr>
      <vt:lpstr>The miracle of modern medicine </vt:lpstr>
      <vt:lpstr>Science (observation) Begins to Influence Medicine:  Anton Leeuwenhoek 1657</vt:lpstr>
      <vt:lpstr>Science Begins to Influence Medicine: Edward Jenner 1796</vt:lpstr>
      <vt:lpstr>Science Begins to Influence Medicine: Ignaz Semmelweis</vt:lpstr>
      <vt:lpstr>Science Begins to Influence Medicine: Louis Pasteur</vt:lpstr>
      <vt:lpstr>Science Begins to Influence Medicine: Florence Nightingale</vt:lpstr>
      <vt:lpstr>Florence Nightingale:  “the lady with the lamp”</vt:lpstr>
      <vt:lpstr>Florence Nightingale</vt:lpstr>
      <vt:lpstr>Science Begins to Influence Medicine: Joseph Lister and Antiseptic Surgery</vt:lpstr>
      <vt:lpstr>Lister &amp; Listerine</vt:lpstr>
      <vt:lpstr>Science Begins to Influence Medicine: Robert Koch</vt:lpstr>
      <vt:lpstr>Science begins to influence medicine: Paul Erlich</vt:lpstr>
      <vt:lpstr>PowerPoint Presentation</vt:lpstr>
      <vt:lpstr>Science Begins to Influence Medicine: Alexander Fleming 1928</vt:lpstr>
      <vt:lpstr>Nobel Prize for PCN</vt:lpstr>
      <vt:lpstr>PowerPoint Presentation</vt:lpstr>
      <vt:lpstr>Science Begins to Influence Medicine: Rene Laennec ,1816</vt:lpstr>
      <vt:lpstr>  Science Begins to Influence Medicine:          Wilhelm Einthoven: First EKG </vt:lpstr>
      <vt:lpstr>Science Begins to Influence Medicine: Dr. Werner Forssmann 1929</vt:lpstr>
      <vt:lpstr>                     </vt:lpstr>
      <vt:lpstr>Insulin: 1921 – Banting, Best and Marjorie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Miracle of Modern Medicine: 1900-2000</vt:lpstr>
      <vt:lpstr>Miracles of Modern Medicine: 1900s</vt:lpstr>
      <vt:lpstr>Miracle of Medicine, But…</vt:lpstr>
      <vt:lpstr> Miracle of Medicine, But…</vt:lpstr>
      <vt:lpstr>PowerPoint Presentation</vt:lpstr>
      <vt:lpstr>PowerPoint Presentation</vt:lpstr>
      <vt:lpstr>Palliative Care Origins: Dame Cicely Saunders</vt:lpstr>
      <vt:lpstr>Palliative Medicine Origins </vt:lpstr>
      <vt:lpstr>All this history for what?</vt:lpstr>
      <vt:lpstr>HOSPICE PRESENT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Healthcare Change: All About the Benjamins</vt:lpstr>
      <vt:lpstr>PowerPoint Presentation</vt:lpstr>
      <vt:lpstr>HOSPICE FUTURE</vt:lpstr>
      <vt:lpstr>Hospice Access is Not as Easy as Feeding Your Children</vt:lpstr>
      <vt:lpstr>Palliative Medicine and the Future Hospice</vt:lpstr>
      <vt:lpstr>“Why should I care about connecting to palliative medicine?”</vt:lpstr>
      <vt:lpstr>The Need for Enhanced Palliative Medicine-Hospice Connection</vt:lpstr>
      <vt:lpstr>Fee-for-Service vs. Value-Based Contracting</vt:lpstr>
      <vt:lpstr>The Changing Nature of Healthcare Reimbursement</vt:lpstr>
      <vt:lpstr>Growth of Inpatient Palliative Medicine: 2000-2013 (C.A.P.C. data)</vt:lpstr>
      <vt:lpstr>Palliative Med Outcomes: Financial</vt:lpstr>
      <vt:lpstr>Palliative Medicine/Hospice Outcomes</vt:lpstr>
      <vt:lpstr>Future Hospice: Clinically Integrated Networks…Join or Die</vt:lpstr>
      <vt:lpstr>ACO/Clinically Integrated Network Example: Austin, TX</vt:lpstr>
      <vt:lpstr>Hospice MD action plan</vt:lpstr>
      <vt:lpstr>Hospice MD action plan</vt:lpstr>
      <vt:lpstr>Future Hospice Access: Telemedicine (“It’s not just for the boonies anymore”)</vt:lpstr>
      <vt:lpstr>Future Hospice: The Virtual MD Visit</vt:lpstr>
      <vt:lpstr>Future Hospice: Telemedicine Benefits Supported by Literature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Lux</dc:creator>
  <cp:lastModifiedBy>Microsoft Office User</cp:lastModifiedBy>
  <cp:revision>143</cp:revision>
  <dcterms:created xsi:type="dcterms:W3CDTF">2016-05-02T00:25:10Z</dcterms:created>
  <dcterms:modified xsi:type="dcterms:W3CDTF">2016-05-14T14:35:34Z</dcterms:modified>
</cp:coreProperties>
</file>