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3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E40"/>
    <a:srgbClr val="CF8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80" y="-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851430"/>
            <a:ext cx="5257800" cy="342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43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Log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474201"/>
            <a:ext cx="9144000" cy="892552"/>
          </a:xfrm>
        </p:spPr>
        <p:txBody>
          <a:bodyPr>
            <a:spAutoFit/>
          </a:bodyPr>
          <a:lstStyle>
            <a:lvl1pPr>
              <a:defRPr sz="5200">
                <a:solidFill>
                  <a:srgbClr val="091E4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0" y="2364581"/>
            <a:ext cx="9144000" cy="584775"/>
          </a:xfrm>
        </p:spPr>
        <p:txBody>
          <a:bodyPr>
            <a:spAutoFit/>
          </a:bodyPr>
          <a:lstStyle>
            <a:lvl1pPr marL="0" indent="0" algn="ctr">
              <a:buFontTx/>
              <a:buNone/>
              <a:defRPr>
                <a:solidFill>
                  <a:srgbClr val="091E40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4" name="Picture 3" descr="CTW_Logo_Color_Small Horizontal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572000"/>
            <a:ext cx="2426208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039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Department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3394472"/>
          </a:xfrm>
        </p:spPr>
        <p:txBody>
          <a:bodyPr/>
          <a:lstStyle>
            <a:lvl1pPr>
              <a:defRPr sz="2800">
                <a:solidFill>
                  <a:srgbClr val="091E40"/>
                </a:solidFill>
              </a:defRPr>
            </a:lvl1pPr>
            <a:lvl2pPr>
              <a:defRPr sz="2400">
                <a:solidFill>
                  <a:srgbClr val="091E40"/>
                </a:solidFill>
              </a:defRPr>
            </a:lvl2pPr>
            <a:lvl3pPr>
              <a:defRPr sz="2000">
                <a:solidFill>
                  <a:srgbClr val="091E40"/>
                </a:solidFill>
              </a:defRPr>
            </a:lvl3pPr>
            <a:lvl4pPr>
              <a:defRPr sz="1800">
                <a:solidFill>
                  <a:srgbClr val="091E40"/>
                </a:solidFill>
              </a:defRPr>
            </a:lvl4pPr>
            <a:lvl5pPr>
              <a:defRPr sz="1800">
                <a:solidFill>
                  <a:srgbClr val="091E4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        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701532"/>
          </a:xfrm>
          <a:noFill/>
          <a:ln>
            <a:noFill/>
          </a:ln>
        </p:spPr>
        <p:txBody>
          <a:bodyPr lIns="457200" tIns="91440" rIns="457200" bIns="91440">
            <a:normAutofit/>
          </a:bodyPr>
          <a:lstStyle>
            <a:lvl1pPr algn="l">
              <a:defRPr sz="3200">
                <a:solidFill>
                  <a:srgbClr val="091E4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701531"/>
            <a:ext cx="8229600" cy="0"/>
          </a:xfrm>
          <a:prstGeom prst="line">
            <a:avLst/>
          </a:prstGeom>
          <a:ln w="12700">
            <a:solidFill>
              <a:srgbClr val="091E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CTW_Logo_Color_Small Horizontal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572000"/>
            <a:ext cx="2426208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84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- Department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TW_Logo_Color_Small Horizontal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572000"/>
            <a:ext cx="2426208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75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1D1F7-5253-A645-858F-AA807195956E}" type="datetimeFigureOut">
              <a:rPr lang="en-US" smtClean="0"/>
              <a:t>5/13/16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38F0B-F298-934B-A761-67BD8510D2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5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5" r:id="rId3"/>
    <p:sldLayoutId id="2147483668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91E4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91E4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91E4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91E4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91E4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91E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1803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through </a:t>
            </a:r>
            <a:r>
              <a:rPr lang="en-US" dirty="0" smtClean="0">
                <a:solidFill>
                  <a:srgbClr val="CF8A2A"/>
                </a:solidFill>
              </a:rPr>
              <a:t>expertise</a:t>
            </a:r>
          </a:p>
          <a:p>
            <a:r>
              <a:rPr lang="en-US" dirty="0" smtClean="0"/>
              <a:t>Access through </a:t>
            </a:r>
            <a:r>
              <a:rPr lang="en-US" dirty="0" smtClean="0">
                <a:solidFill>
                  <a:srgbClr val="CF8A2A"/>
                </a:solidFill>
              </a:rPr>
              <a:t>advocacy</a:t>
            </a:r>
          </a:p>
          <a:p>
            <a:r>
              <a:rPr lang="en-US" dirty="0" smtClean="0"/>
              <a:t>Leadership through </a:t>
            </a:r>
            <a:r>
              <a:rPr lang="en-US" dirty="0" smtClean="0">
                <a:solidFill>
                  <a:srgbClr val="CF8A2A"/>
                </a:solidFill>
              </a:rPr>
              <a:t>scholarship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48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074092"/>
            <a:ext cx="9144000" cy="1692771"/>
          </a:xfrm>
        </p:spPr>
        <p:txBody>
          <a:bodyPr/>
          <a:lstStyle/>
          <a:p>
            <a:r>
              <a:rPr lang="en-US" dirty="0" smtClean="0"/>
              <a:t>Changing the World with Leadership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682081"/>
            <a:ext cx="9144000" cy="1077218"/>
          </a:xfrm>
        </p:spPr>
        <p:txBody>
          <a:bodyPr/>
          <a:lstStyle/>
          <a:p>
            <a:r>
              <a:rPr lang="en-US" dirty="0" smtClean="0"/>
              <a:t>Kurt P. </a:t>
            </a:r>
            <a:r>
              <a:rPr lang="en-US" dirty="0" err="1" smtClean="0"/>
              <a:t>Merkelz</a:t>
            </a:r>
            <a:r>
              <a:rPr lang="en-US" dirty="0" smtClean="0"/>
              <a:t>, MD, CMD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Houston, Texas</a:t>
            </a:r>
          </a:p>
        </p:txBody>
      </p:sp>
    </p:spTree>
    <p:extLst>
      <p:ext uri="{BB962C8B-B14F-4D97-AF65-F5344CB8AC3E}">
        <p14:creationId xmlns:p14="http://schemas.microsoft.com/office/powerpoint/2010/main" val="299810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through </a:t>
            </a:r>
            <a:r>
              <a:rPr lang="en-US" dirty="0" smtClean="0">
                <a:solidFill>
                  <a:srgbClr val="CF8A2A"/>
                </a:solidFill>
              </a:rPr>
              <a:t>expertise</a:t>
            </a:r>
          </a:p>
          <a:p>
            <a:r>
              <a:rPr lang="en-US" dirty="0" smtClean="0"/>
              <a:t>Access through </a:t>
            </a:r>
            <a:r>
              <a:rPr lang="en-US" dirty="0" smtClean="0">
                <a:solidFill>
                  <a:srgbClr val="CF8A2A"/>
                </a:solidFill>
              </a:rPr>
              <a:t>advocacy</a:t>
            </a:r>
          </a:p>
          <a:p>
            <a:r>
              <a:rPr lang="en-US" dirty="0" smtClean="0"/>
              <a:t>Leadership through </a:t>
            </a:r>
            <a:r>
              <a:rPr lang="en-US" dirty="0" smtClean="0">
                <a:solidFill>
                  <a:srgbClr val="CF8A2A"/>
                </a:solidFill>
              </a:rPr>
              <a:t>scholarship</a:t>
            </a:r>
            <a:endParaRPr lang="en-US" dirty="0">
              <a:solidFill>
                <a:srgbClr val="CF8A2A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Strategic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96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15059" y="1534799"/>
            <a:ext cx="2931542" cy="74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200" dirty="0" smtClean="0">
                <a:solidFill>
                  <a:srgbClr val="CF8A2A"/>
                </a:solidFill>
              </a:rPr>
              <a:t>Courage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 of Leadership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45816" y="2705100"/>
            <a:ext cx="22584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dirty="0" smtClean="0">
                <a:solidFill>
                  <a:srgbClr val="091E40"/>
                </a:solidFill>
              </a:rPr>
              <a:t>Passion</a:t>
            </a:r>
            <a:endParaRPr lang="en-US" sz="4200" dirty="0">
              <a:solidFill>
                <a:srgbClr val="091E4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46601" y="2717800"/>
            <a:ext cx="28172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dirty="0" smtClean="0">
                <a:solidFill>
                  <a:srgbClr val="CF8A2A"/>
                </a:solidFill>
              </a:rPr>
              <a:t>Love</a:t>
            </a:r>
            <a:endParaRPr lang="en-US" sz="4200" dirty="0">
              <a:solidFill>
                <a:srgbClr val="CF8A2A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46601" y="1543712"/>
            <a:ext cx="26395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dirty="0" smtClean="0">
                <a:solidFill>
                  <a:srgbClr val="091E40"/>
                </a:solidFill>
              </a:rPr>
              <a:t>Dedication</a:t>
            </a:r>
            <a:endParaRPr lang="en-US" sz="4200" dirty="0">
              <a:solidFill>
                <a:srgbClr val="091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72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Hospice </a:t>
            </a:r>
            <a:r>
              <a:rPr lang="en-US" dirty="0" smtClean="0"/>
              <a:t>movement</a:t>
            </a:r>
            <a:endParaRPr lang="en-US" dirty="0" smtClean="0"/>
          </a:p>
          <a:p>
            <a:r>
              <a:rPr lang="en-US" dirty="0" smtClean="0"/>
              <a:t>AAHPM</a:t>
            </a:r>
          </a:p>
          <a:p>
            <a:r>
              <a:rPr lang="en-US" dirty="0" smtClean="0"/>
              <a:t>HPM</a:t>
            </a:r>
          </a:p>
          <a:p>
            <a:r>
              <a:rPr lang="en-US" dirty="0" smtClean="0"/>
              <a:t>HMD</a:t>
            </a:r>
          </a:p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Through Expertise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10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Guarantee the quality of care</a:t>
            </a:r>
          </a:p>
          <a:p>
            <a:r>
              <a:rPr lang="en-US" dirty="0" smtClean="0"/>
              <a:t>Home visits</a:t>
            </a:r>
          </a:p>
          <a:p>
            <a:r>
              <a:rPr lang="en-US" dirty="0" smtClean="0"/>
              <a:t>IDT/Coverage</a:t>
            </a:r>
          </a:p>
          <a:p>
            <a:r>
              <a:rPr lang="en-US" dirty="0" smtClean="0"/>
              <a:t>Teach your team</a:t>
            </a:r>
          </a:p>
          <a:p>
            <a:r>
              <a:rPr lang="en-US" dirty="0" smtClean="0"/>
              <a:t>Teach your community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Through Expertise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38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Executive leadership</a:t>
            </a:r>
          </a:p>
          <a:p>
            <a:r>
              <a:rPr lang="en-US" dirty="0" smtClean="0"/>
              <a:t>MDAC</a:t>
            </a:r>
          </a:p>
          <a:p>
            <a:r>
              <a:rPr lang="en-US" dirty="0" smtClean="0"/>
              <a:t>National meetings</a:t>
            </a:r>
          </a:p>
          <a:p>
            <a:r>
              <a:rPr lang="en-US" dirty="0" smtClean="0"/>
              <a:t>AAHPM membership assistance </a:t>
            </a:r>
          </a:p>
          <a:p>
            <a:r>
              <a:rPr lang="en-US" dirty="0" smtClean="0"/>
              <a:t>HMD certification pursuit</a:t>
            </a:r>
          </a:p>
          <a:p>
            <a:r>
              <a:rPr lang="en-US" dirty="0" smtClean="0"/>
              <a:t>Library of CME programs</a:t>
            </a:r>
          </a:p>
          <a:p>
            <a:r>
              <a:rPr lang="en-US" dirty="0" smtClean="0"/>
              <a:t>Network of national experts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Compassus</a:t>
            </a:r>
            <a:r>
              <a:rPr lang="en-US" dirty="0" smtClean="0"/>
              <a:t>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521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474201"/>
            <a:ext cx="9144000" cy="892552"/>
          </a:xfrm>
        </p:spPr>
        <p:txBody>
          <a:bodyPr/>
          <a:lstStyle/>
          <a:p>
            <a:r>
              <a:rPr lang="en-US" dirty="0" smtClean="0"/>
              <a:t>Access Through </a:t>
            </a:r>
            <a:r>
              <a:rPr lang="en-US" dirty="0" smtClean="0">
                <a:solidFill>
                  <a:srgbClr val="CF8A2A"/>
                </a:solidFill>
              </a:rPr>
              <a:t>Advocacy</a:t>
            </a:r>
            <a:endParaRPr lang="en-US" dirty="0">
              <a:solidFill>
                <a:srgbClr val="CF8A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471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074092"/>
            <a:ext cx="9144000" cy="1692771"/>
          </a:xfrm>
        </p:spPr>
        <p:txBody>
          <a:bodyPr/>
          <a:lstStyle/>
          <a:p>
            <a:r>
              <a:rPr lang="en-US" dirty="0" smtClean="0"/>
              <a:t>Leadership Through </a:t>
            </a:r>
            <a:br>
              <a:rPr lang="en-US" dirty="0" smtClean="0"/>
            </a:br>
            <a:r>
              <a:rPr lang="en-US" dirty="0" smtClean="0">
                <a:solidFill>
                  <a:srgbClr val="CF8A2A"/>
                </a:solidFill>
              </a:rPr>
              <a:t>Scholarship</a:t>
            </a:r>
            <a:endParaRPr lang="en-US" dirty="0">
              <a:solidFill>
                <a:srgbClr val="CF8A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664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CF8A2A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96</Words>
  <Application>Microsoft Macintosh PowerPoint</Application>
  <PresentationFormat>On-screen Show (16:9)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Changing the World with Leadership</vt:lpstr>
      <vt:lpstr>Three Strategic Objectives</vt:lpstr>
      <vt:lpstr>Traits of Leadership</vt:lpstr>
      <vt:lpstr>Quality Through Expertise</vt:lpstr>
      <vt:lpstr>Quality Through Expertise</vt:lpstr>
      <vt:lpstr>Compassus Support</vt:lpstr>
      <vt:lpstr>Access Through Advocacy</vt:lpstr>
      <vt:lpstr>Leadership Through  Scholarship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Myers</dc:creator>
  <cp:lastModifiedBy>Samantha Prichard</cp:lastModifiedBy>
  <cp:revision>57</cp:revision>
  <cp:lastPrinted>2015-11-24T23:04:26Z</cp:lastPrinted>
  <dcterms:created xsi:type="dcterms:W3CDTF">2015-07-20T20:15:36Z</dcterms:created>
  <dcterms:modified xsi:type="dcterms:W3CDTF">2016-05-13T18:37:35Z</dcterms:modified>
</cp:coreProperties>
</file>