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3" r:id="rId3"/>
    <p:sldId id="266" r:id="rId4"/>
    <p:sldId id="271" r:id="rId5"/>
    <p:sldId id="272" r:id="rId6"/>
    <p:sldId id="273" r:id="rId7"/>
    <p:sldId id="274" r:id="rId8"/>
    <p:sldId id="275" r:id="rId9"/>
    <p:sldId id="276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40"/>
    <a:srgbClr val="CF8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2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51430"/>
            <a:ext cx="5257800" cy="34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74201"/>
            <a:ext cx="9144000" cy="892552"/>
          </a:xfrm>
        </p:spPr>
        <p:txBody>
          <a:bodyPr>
            <a:spAutoFit/>
          </a:bodyPr>
          <a:lstStyle>
            <a:lvl1pPr>
              <a:defRPr sz="5200">
                <a:solidFill>
                  <a:srgbClr val="091E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364581"/>
            <a:ext cx="9144000" cy="58477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>
                <a:solidFill>
                  <a:srgbClr val="091E4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 descr="CTW_Logo_Color_Small Horizontal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3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epart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3394472"/>
          </a:xfrm>
        </p:spPr>
        <p:txBody>
          <a:bodyPr/>
          <a:lstStyle>
            <a:lvl1pPr>
              <a:defRPr sz="2800">
                <a:solidFill>
                  <a:srgbClr val="091E40"/>
                </a:solidFill>
              </a:defRPr>
            </a:lvl1pPr>
            <a:lvl2pPr>
              <a:defRPr sz="2400">
                <a:solidFill>
                  <a:srgbClr val="091E40"/>
                </a:solidFill>
              </a:defRPr>
            </a:lvl2pPr>
            <a:lvl3pPr>
              <a:defRPr sz="2000">
                <a:solidFill>
                  <a:srgbClr val="091E40"/>
                </a:solidFill>
              </a:defRPr>
            </a:lvl3pPr>
            <a:lvl4pPr>
              <a:defRPr sz="1800">
                <a:solidFill>
                  <a:srgbClr val="091E40"/>
                </a:solidFill>
              </a:defRPr>
            </a:lvl4pPr>
            <a:lvl5pPr>
              <a:defRPr sz="1800"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     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01532"/>
          </a:xfrm>
          <a:noFill/>
          <a:ln>
            <a:noFill/>
          </a:ln>
        </p:spPr>
        <p:txBody>
          <a:bodyPr lIns="457200" tIns="91440" rIns="457200" bIns="91440">
            <a:normAutofit/>
          </a:bodyPr>
          <a:lstStyle>
            <a:lvl1pPr algn="l">
              <a:defRPr sz="3200">
                <a:solidFill>
                  <a:srgbClr val="091E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01531"/>
            <a:ext cx="8229600" cy="0"/>
          </a:xfrm>
          <a:prstGeom prst="line">
            <a:avLst/>
          </a:prstGeom>
          <a:ln w="12700">
            <a:solidFill>
              <a:srgbClr val="091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TW_Logo_Color_Small Horizontal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Depart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W_Logo_Color_Small Horizontal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D1F7-5253-A645-858F-AA807195956E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8F0B-F298-934B-A761-67BD8510D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91E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91E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91E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91E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91E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91E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80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18066" r="2963" b="5221"/>
          <a:stretch/>
        </p:blipFill>
        <p:spPr>
          <a:xfrm>
            <a:off x="460745" y="1012095"/>
            <a:ext cx="4905154" cy="31113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Program of the Year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4444" y="902070"/>
            <a:ext cx="16373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F8A2A"/>
                </a:solidFill>
              </a:rPr>
              <a:t>Cheryse Austin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Laura Stager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Laura Harris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Monica White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Taylor Austin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Brittany Padilla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Kari Davis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Monica Hulsey</a:t>
            </a:r>
          </a:p>
          <a:p>
            <a:r>
              <a:rPr lang="en-US" sz="1600" b="1" i="1" dirty="0" err="1" smtClean="0">
                <a:solidFill>
                  <a:srgbClr val="CF8A2A"/>
                </a:solidFill>
              </a:rPr>
              <a:t>Veniece</a:t>
            </a:r>
            <a:r>
              <a:rPr lang="en-US" sz="1600" b="1" i="1" dirty="0" smtClean="0">
                <a:solidFill>
                  <a:srgbClr val="CF8A2A"/>
                </a:solidFill>
              </a:rPr>
              <a:t> Kennedy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Edward Marquez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Becky Ross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Shari Renner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Rebecca </a:t>
            </a:r>
            <a:r>
              <a:rPr lang="en-US" sz="1600" b="1" i="1" dirty="0" err="1" smtClean="0">
                <a:solidFill>
                  <a:srgbClr val="CF8A2A"/>
                </a:solidFill>
              </a:rPr>
              <a:t>Uhrich</a:t>
            </a:r>
            <a:endParaRPr lang="en-US" sz="1600" b="1" i="1" dirty="0" smtClean="0">
              <a:solidFill>
                <a:srgbClr val="CF8A2A"/>
              </a:solidFill>
            </a:endParaRP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Crystal </a:t>
            </a:r>
            <a:r>
              <a:rPr lang="en-US" sz="1600" b="1" i="1" dirty="0" err="1" smtClean="0">
                <a:solidFill>
                  <a:srgbClr val="CF8A2A"/>
                </a:solidFill>
              </a:rPr>
              <a:t>Battraw</a:t>
            </a:r>
            <a:endParaRPr lang="en-US" sz="1600" b="1" i="1" dirty="0">
              <a:solidFill>
                <a:srgbClr val="CF8A2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040" y="901146"/>
            <a:ext cx="205806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F8A2A"/>
                </a:solidFill>
              </a:rPr>
              <a:t>Cynthia </a:t>
            </a:r>
            <a:r>
              <a:rPr lang="en-US" sz="1600" b="1" i="1" dirty="0">
                <a:solidFill>
                  <a:srgbClr val="CF8A2A"/>
                </a:solidFill>
              </a:rPr>
              <a:t>Choate-Green</a:t>
            </a:r>
          </a:p>
          <a:p>
            <a:r>
              <a:rPr lang="en-US" sz="1600" b="1" i="1" dirty="0" err="1">
                <a:solidFill>
                  <a:srgbClr val="CF8A2A"/>
                </a:solidFill>
              </a:rPr>
              <a:t>Irisan</a:t>
            </a:r>
            <a:r>
              <a:rPr lang="en-US" sz="1600" b="1" i="1" dirty="0">
                <a:solidFill>
                  <a:srgbClr val="CF8A2A"/>
                </a:solidFill>
              </a:rPr>
              <a:t> Manalo</a:t>
            </a:r>
          </a:p>
          <a:p>
            <a:r>
              <a:rPr lang="en-US" sz="1600" b="1" i="1" dirty="0">
                <a:solidFill>
                  <a:srgbClr val="CF8A2A"/>
                </a:solidFill>
              </a:rPr>
              <a:t>Alexandra Peterson</a:t>
            </a:r>
          </a:p>
          <a:p>
            <a:r>
              <a:rPr lang="en-US" sz="1600" b="1" i="1" dirty="0">
                <a:solidFill>
                  <a:srgbClr val="CF8A2A"/>
                </a:solidFill>
              </a:rPr>
              <a:t>Cindy </a:t>
            </a:r>
            <a:r>
              <a:rPr lang="en-US" sz="1600" b="1" i="1" dirty="0" err="1">
                <a:solidFill>
                  <a:srgbClr val="CF8A2A"/>
                </a:solidFill>
              </a:rPr>
              <a:t>Hilgeman</a:t>
            </a:r>
            <a:endParaRPr lang="en-US" sz="1600" b="1" i="1" dirty="0">
              <a:solidFill>
                <a:srgbClr val="CF8A2A"/>
              </a:solidFill>
            </a:endParaRPr>
          </a:p>
          <a:p>
            <a:r>
              <a:rPr lang="en-US" sz="1600" b="1" i="1" dirty="0">
                <a:solidFill>
                  <a:srgbClr val="CF8A2A"/>
                </a:solidFill>
              </a:rPr>
              <a:t>Nikki </a:t>
            </a:r>
            <a:r>
              <a:rPr lang="en-US" sz="1600" b="1" i="1" dirty="0" err="1">
                <a:solidFill>
                  <a:srgbClr val="CF8A2A"/>
                </a:solidFill>
              </a:rPr>
              <a:t>Ruggles</a:t>
            </a:r>
            <a:endParaRPr lang="en-US" sz="1600" b="1" i="1" dirty="0">
              <a:solidFill>
                <a:srgbClr val="CF8A2A"/>
              </a:solidFill>
            </a:endParaRPr>
          </a:p>
          <a:p>
            <a:r>
              <a:rPr lang="en-US" sz="1600" b="1" i="1" dirty="0" err="1">
                <a:solidFill>
                  <a:srgbClr val="CF8A2A"/>
                </a:solidFill>
              </a:rPr>
              <a:t>Tammera</a:t>
            </a:r>
            <a:r>
              <a:rPr lang="en-US" sz="1600" b="1" i="1" dirty="0">
                <a:solidFill>
                  <a:srgbClr val="CF8A2A"/>
                </a:solidFill>
              </a:rPr>
              <a:t> Rogers</a:t>
            </a:r>
          </a:p>
          <a:p>
            <a:r>
              <a:rPr lang="en-US" sz="1600" b="1" i="1" dirty="0">
                <a:solidFill>
                  <a:srgbClr val="CF8A2A"/>
                </a:solidFill>
              </a:rPr>
              <a:t>Gloria </a:t>
            </a:r>
            <a:r>
              <a:rPr lang="en-US" sz="1600" b="1" i="1" dirty="0" err="1">
                <a:solidFill>
                  <a:srgbClr val="CF8A2A"/>
                </a:solidFill>
              </a:rPr>
              <a:t>Rohl</a:t>
            </a:r>
            <a:endParaRPr lang="en-US" sz="1600" b="1" i="1" dirty="0">
              <a:solidFill>
                <a:srgbClr val="CF8A2A"/>
              </a:solidFill>
            </a:endParaRPr>
          </a:p>
          <a:p>
            <a:r>
              <a:rPr lang="en-US" sz="1600" b="1" i="1" dirty="0">
                <a:solidFill>
                  <a:srgbClr val="CF8A2A"/>
                </a:solidFill>
              </a:rPr>
              <a:t>Ulla Gilliland</a:t>
            </a:r>
          </a:p>
          <a:p>
            <a:r>
              <a:rPr lang="en-US" sz="1600" b="1" i="1" dirty="0" err="1">
                <a:solidFill>
                  <a:srgbClr val="CF8A2A"/>
                </a:solidFill>
              </a:rPr>
              <a:t>Ketia</a:t>
            </a:r>
            <a:r>
              <a:rPr lang="en-US" sz="1600" b="1" i="1" dirty="0">
                <a:solidFill>
                  <a:srgbClr val="CF8A2A"/>
                </a:solidFill>
              </a:rPr>
              <a:t> </a:t>
            </a:r>
            <a:r>
              <a:rPr lang="en-US" sz="1600" b="1" i="1" dirty="0" err="1">
                <a:solidFill>
                  <a:srgbClr val="CF8A2A"/>
                </a:solidFill>
              </a:rPr>
              <a:t>Sanon</a:t>
            </a:r>
            <a:endParaRPr lang="en-US" sz="1600" b="1" i="1" dirty="0">
              <a:solidFill>
                <a:srgbClr val="CF8A2A"/>
              </a:solidFill>
            </a:endParaRPr>
          </a:p>
          <a:p>
            <a:r>
              <a:rPr lang="en-US" sz="1600" b="1" i="1" dirty="0">
                <a:solidFill>
                  <a:srgbClr val="CF8A2A"/>
                </a:solidFill>
              </a:rPr>
              <a:t>Linda Austin</a:t>
            </a:r>
          </a:p>
          <a:p>
            <a:r>
              <a:rPr lang="en-US" sz="1600" b="1" i="1" dirty="0" err="1">
                <a:solidFill>
                  <a:srgbClr val="CF8A2A"/>
                </a:solidFill>
              </a:rPr>
              <a:t>Kyann</a:t>
            </a:r>
            <a:r>
              <a:rPr lang="en-US" sz="1600" b="1" i="1" dirty="0">
                <a:solidFill>
                  <a:srgbClr val="CF8A2A"/>
                </a:solidFill>
              </a:rPr>
              <a:t> Carson</a:t>
            </a:r>
          </a:p>
          <a:p>
            <a:r>
              <a:rPr lang="en-US" sz="1600" b="1" i="1" dirty="0">
                <a:solidFill>
                  <a:srgbClr val="CF8A2A"/>
                </a:solidFill>
              </a:rPr>
              <a:t>Elena </a:t>
            </a:r>
            <a:r>
              <a:rPr lang="en-US" sz="1600" b="1" i="1" dirty="0" smtClean="0">
                <a:solidFill>
                  <a:srgbClr val="CF8A2A"/>
                </a:solidFill>
              </a:rPr>
              <a:t>Coronado</a:t>
            </a:r>
          </a:p>
          <a:p>
            <a:r>
              <a:rPr lang="en-US" sz="1600" b="1" i="1" smtClean="0">
                <a:solidFill>
                  <a:srgbClr val="CF8A2A"/>
                </a:solidFill>
              </a:rPr>
              <a:t>Miguel </a:t>
            </a:r>
            <a:r>
              <a:rPr lang="en-US" sz="1600" b="1" i="1" dirty="0" smtClean="0">
                <a:solidFill>
                  <a:srgbClr val="CF8A2A"/>
                </a:solidFill>
              </a:rPr>
              <a:t>Louis</a:t>
            </a:r>
          </a:p>
          <a:p>
            <a:r>
              <a:rPr lang="en-US" sz="1600" b="1" i="1" dirty="0" smtClean="0">
                <a:solidFill>
                  <a:srgbClr val="CF8A2A"/>
                </a:solidFill>
              </a:rPr>
              <a:t>Lora Nunez</a:t>
            </a:r>
            <a:endParaRPr lang="en-US" sz="1600" b="1" i="1" dirty="0">
              <a:solidFill>
                <a:srgbClr val="CF8A2A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746" y="4147603"/>
            <a:ext cx="490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91E40"/>
                </a:solidFill>
              </a:rPr>
              <a:t>Casa Grande</a:t>
            </a:r>
            <a:endParaRPr lang="en-US" sz="2000" b="1" dirty="0">
              <a:solidFill>
                <a:srgbClr val="091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&amp; Patient Satisfaction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364581"/>
            <a:ext cx="9144000" cy="1077218"/>
          </a:xfrm>
        </p:spPr>
        <p:txBody>
          <a:bodyPr/>
          <a:lstStyle/>
          <a:p>
            <a:r>
              <a:rPr lang="en-US" dirty="0" smtClean="0"/>
              <a:t>Exceeding National Standards </a:t>
            </a:r>
            <a:br>
              <a:rPr lang="en-US" dirty="0" smtClean="0"/>
            </a:br>
            <a:r>
              <a:rPr lang="en-US" dirty="0" smtClean="0"/>
              <a:t>with a Growing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Program Growth: Same Day Admission Process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 Initiatives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82614"/>
              </p:ext>
            </p:extLst>
          </p:nvPr>
        </p:nvGraphicFramePr>
        <p:xfrm>
          <a:off x="556591" y="1480653"/>
          <a:ext cx="587256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576"/>
                <a:gridCol w="1906773"/>
                <a:gridCol w="19422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Admissions</a:t>
                      </a:r>
                      <a:endParaRPr lang="en-US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Census</a:t>
                      </a:r>
                      <a:endParaRPr lang="en-US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End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Year-to-date 2016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9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116888" algn="r"/>
              </a:tabLst>
            </a:pPr>
            <a:r>
              <a:rPr lang="en-US" dirty="0" smtClean="0"/>
              <a:t>Quality Chart Reviews	</a:t>
            </a:r>
            <a:endParaRPr lang="en-US" sz="1800" b="1" i="1" dirty="0">
              <a:solidFill>
                <a:srgbClr val="CF8A2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5566"/>
              </p:ext>
            </p:extLst>
          </p:nvPr>
        </p:nvGraphicFramePr>
        <p:xfrm>
          <a:off x="477079" y="910817"/>
          <a:ext cx="8136835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1113183"/>
                <a:gridCol w="498281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Patient’s pain at their</a:t>
                      </a:r>
                      <a:r>
                        <a:rPr lang="en-US" sz="2000" baseline="0" dirty="0" smtClean="0"/>
                        <a:t> SIT within 48 hours</a:t>
                      </a:r>
                      <a:endParaRPr lang="en-US" sz="2000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89.4%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227 charts audited:</a:t>
                      </a:r>
                      <a:r>
                        <a:rPr lang="en-US" sz="1600" b="1" baseline="0" dirty="0" smtClean="0"/>
                        <a:t> 42 yes, 5 no, 180 n/a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93.8%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294 charts</a:t>
                      </a:r>
                      <a:r>
                        <a:rPr lang="en-US" sz="1600" b="1" baseline="0" dirty="0" smtClean="0"/>
                        <a:t> audited: 60 yes, 4 no, 230 n/a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38610"/>
              </p:ext>
            </p:extLst>
          </p:nvPr>
        </p:nvGraphicFramePr>
        <p:xfrm>
          <a:off x="477079" y="2266132"/>
          <a:ext cx="813020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139"/>
                <a:gridCol w="1229261"/>
                <a:gridCol w="1480808"/>
              </a:tblGrid>
              <a:tr h="569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CAHPS Data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May 2016 –</a:t>
                      </a:r>
                      <a:r>
                        <a:rPr lang="en-US" sz="1600" baseline="0" dirty="0" smtClean="0"/>
                        <a:t> May 2016 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Casa Grande Performance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Deyta</a:t>
                      </a:r>
                      <a:r>
                        <a:rPr lang="en-US" sz="1600" dirty="0" smtClean="0"/>
                        <a:t> %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(National Avg.)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Patient got as much help with pain as needed (Yes,</a:t>
                      </a:r>
                      <a:r>
                        <a:rPr lang="en-US" sz="1600" b="1" baseline="0" dirty="0" smtClean="0"/>
                        <a:t> definitely)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88.2%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84.3%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79" y="3360510"/>
            <a:ext cx="8375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1E40"/>
                </a:solidFill>
              </a:rPr>
              <a:t>Program initiatives for improvement: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91E40"/>
                </a:solidFill>
              </a:rPr>
              <a:t>Created process with local pharmacies to have emergency pain medications in stock in their pharmacies to ensure availability at time of admission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2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116888" algn="r"/>
              </a:tabLst>
            </a:pPr>
            <a:r>
              <a:rPr lang="en-US" dirty="0" smtClean="0"/>
              <a:t>Quality Chart Reviews	</a:t>
            </a:r>
            <a:r>
              <a:rPr lang="en-US" sz="1800" b="1" i="1" dirty="0" smtClean="0">
                <a:solidFill>
                  <a:srgbClr val="CF8A2A"/>
                </a:solidFill>
              </a:rPr>
              <a:t>Quality/Service</a:t>
            </a:r>
            <a:endParaRPr lang="en-US" sz="1800" b="1" i="1" dirty="0">
              <a:solidFill>
                <a:srgbClr val="CF8A2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80823"/>
              </p:ext>
            </p:extLst>
          </p:nvPr>
        </p:nvGraphicFramePr>
        <p:xfrm>
          <a:off x="477079" y="910817"/>
          <a:ext cx="8136835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1113183"/>
                <a:gridCol w="498281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Patient’s above</a:t>
                      </a:r>
                      <a:r>
                        <a:rPr lang="en-US" sz="2000" baseline="0" dirty="0" smtClean="0"/>
                        <a:t> SIT in the last week of life</a:t>
                      </a:r>
                      <a:endParaRPr lang="en-US" sz="2000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4.3%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116 charts audited:</a:t>
                      </a:r>
                      <a:r>
                        <a:rPr lang="en-US" sz="1600" b="1" baseline="0" dirty="0" smtClean="0"/>
                        <a:t> 5 yes, 111 no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7.4%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294 charts</a:t>
                      </a:r>
                      <a:r>
                        <a:rPr lang="en-US" sz="1600" b="1" baseline="0" dirty="0" smtClean="0"/>
                        <a:t> audited: 11 yes, 137 no, 146 n/a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51669"/>
              </p:ext>
            </p:extLst>
          </p:nvPr>
        </p:nvGraphicFramePr>
        <p:xfrm>
          <a:off x="477079" y="2266132"/>
          <a:ext cx="813020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139"/>
                <a:gridCol w="1229261"/>
                <a:gridCol w="1480808"/>
              </a:tblGrid>
              <a:tr h="569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CAHPS Data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May 2016 –</a:t>
                      </a:r>
                      <a:r>
                        <a:rPr lang="en-US" sz="1600" baseline="0" dirty="0" smtClean="0"/>
                        <a:t> May 2016 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Casa Grande Performance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Deyta</a:t>
                      </a:r>
                      <a:r>
                        <a:rPr lang="en-US" sz="1600" dirty="0" smtClean="0"/>
                        <a:t> %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(National Avg.)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Patient got as much help with pain as needed (Yes,</a:t>
                      </a:r>
                      <a:r>
                        <a:rPr lang="en-US" sz="1600" b="1" baseline="0" dirty="0" smtClean="0"/>
                        <a:t> definitely)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88.2%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84.3%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79" y="3360510"/>
            <a:ext cx="8375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1E40"/>
                </a:solidFill>
              </a:rPr>
              <a:t>Program initiatives for improvement: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91E40"/>
                </a:solidFill>
              </a:rPr>
              <a:t>New colleague education on initiative, increased GIP admissions at local hospital had on service for less than 5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116888" algn="r"/>
              </a:tabLst>
            </a:pPr>
            <a:r>
              <a:rPr lang="en-US" dirty="0" smtClean="0"/>
              <a:t>Quality Chart Reviews	</a:t>
            </a:r>
            <a:r>
              <a:rPr lang="en-US" sz="1800" b="1" i="1" dirty="0" smtClean="0">
                <a:solidFill>
                  <a:srgbClr val="CF8A2A"/>
                </a:solidFill>
              </a:rPr>
              <a:t>Quality/Service</a:t>
            </a:r>
            <a:endParaRPr lang="en-US" sz="1800" b="1" i="1" dirty="0">
              <a:solidFill>
                <a:srgbClr val="CF8A2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95832"/>
              </p:ext>
            </p:extLst>
          </p:nvPr>
        </p:nvGraphicFramePr>
        <p:xfrm>
          <a:off x="477079" y="910817"/>
          <a:ext cx="8136835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1113183"/>
                <a:gridCol w="498281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Bowel regimen</a:t>
                      </a:r>
                      <a:r>
                        <a:rPr lang="en-US" sz="2000" baseline="0" dirty="0" smtClean="0"/>
                        <a:t> initiated within one day of </a:t>
                      </a:r>
                      <a:r>
                        <a:rPr lang="en-US" sz="2000" baseline="0" dirty="0" err="1" smtClean="0"/>
                        <a:t>opiod</a:t>
                      </a:r>
                      <a:r>
                        <a:rPr lang="en-US" sz="2000" baseline="0" dirty="0" smtClean="0"/>
                        <a:t> initiation</a:t>
                      </a:r>
                      <a:endParaRPr lang="en-US" sz="2000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94.8%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219 charts audited:</a:t>
                      </a:r>
                      <a:r>
                        <a:rPr lang="en-US" sz="1600" b="1" baseline="0" dirty="0" smtClean="0"/>
                        <a:t> 164 yes, 9 no, 54 n/a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99.5%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294 charts</a:t>
                      </a:r>
                      <a:r>
                        <a:rPr lang="en-US" sz="1600" b="1" baseline="0" dirty="0" smtClean="0"/>
                        <a:t> audited: 197 yes, 1 no, 96 n/a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92616"/>
              </p:ext>
            </p:extLst>
          </p:nvPr>
        </p:nvGraphicFramePr>
        <p:xfrm>
          <a:off x="477079" y="2266132"/>
          <a:ext cx="813020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139"/>
                <a:gridCol w="1229261"/>
                <a:gridCol w="1480808"/>
              </a:tblGrid>
              <a:tr h="569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CAHPS Data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May 2016 –</a:t>
                      </a:r>
                      <a:r>
                        <a:rPr lang="en-US" sz="1600" baseline="0" dirty="0" smtClean="0"/>
                        <a:t> May 2016 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Casa Grande Performance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Deyta</a:t>
                      </a:r>
                      <a:r>
                        <a:rPr lang="en-US" sz="1600" dirty="0" smtClean="0"/>
                        <a:t> %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(National Avg.)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Patient received help for constipation (Always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71.3%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56.3%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79" y="3360510"/>
            <a:ext cx="8375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1E40"/>
                </a:solidFill>
              </a:rPr>
              <a:t>Program initiatives for improvement: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91E40"/>
                </a:solidFill>
              </a:rPr>
              <a:t>Director of Clinical Services reviews medication regimen with admitting nurse to ensure all patients on </a:t>
            </a:r>
            <a:r>
              <a:rPr lang="en-US" sz="2000" dirty="0" err="1" smtClean="0">
                <a:solidFill>
                  <a:srgbClr val="091E40"/>
                </a:solidFill>
              </a:rPr>
              <a:t>opiods</a:t>
            </a:r>
            <a:r>
              <a:rPr lang="en-US" sz="2000" dirty="0" smtClean="0">
                <a:solidFill>
                  <a:srgbClr val="091E40"/>
                </a:solidFill>
              </a:rPr>
              <a:t> have an order for a bowel regimen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9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116888" algn="r"/>
              </a:tabLst>
            </a:pPr>
            <a:r>
              <a:rPr lang="en-US" dirty="0" smtClean="0"/>
              <a:t>Quality Chart Reviews	</a:t>
            </a:r>
            <a:r>
              <a:rPr lang="en-US" sz="1800" b="1" i="1" dirty="0" smtClean="0">
                <a:solidFill>
                  <a:srgbClr val="CF8A2A"/>
                </a:solidFill>
              </a:rPr>
              <a:t>Quality/Service</a:t>
            </a:r>
            <a:endParaRPr lang="en-US" sz="1800" b="1" i="1" dirty="0">
              <a:solidFill>
                <a:srgbClr val="CF8A2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50219"/>
              </p:ext>
            </p:extLst>
          </p:nvPr>
        </p:nvGraphicFramePr>
        <p:xfrm>
          <a:off x="477079" y="910817"/>
          <a:ext cx="8136835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1113183"/>
                <a:gridCol w="498281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Dyspnea improved within one day</a:t>
                      </a:r>
                      <a:endParaRPr lang="en-US" sz="2000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74%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227 charts audited:</a:t>
                      </a:r>
                      <a:r>
                        <a:rPr lang="en-US" sz="1600" b="1" baseline="0" dirty="0" smtClean="0"/>
                        <a:t> 91 yes, 32 no, 104 n/a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88.6%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294 charts</a:t>
                      </a:r>
                      <a:r>
                        <a:rPr lang="en-US" sz="1600" b="1" baseline="0" dirty="0" smtClean="0"/>
                        <a:t> audited: 132 yes, 17 no, 145 n/a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71188"/>
              </p:ext>
            </p:extLst>
          </p:nvPr>
        </p:nvGraphicFramePr>
        <p:xfrm>
          <a:off x="477079" y="2266132"/>
          <a:ext cx="813020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139"/>
                <a:gridCol w="1229261"/>
                <a:gridCol w="1480808"/>
              </a:tblGrid>
              <a:tr h="569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CAHPS Data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May 2016 –</a:t>
                      </a:r>
                      <a:r>
                        <a:rPr lang="en-US" sz="1600" baseline="0" dirty="0" smtClean="0"/>
                        <a:t> May 2016 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Casa Grande Performance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Deyta</a:t>
                      </a:r>
                      <a:r>
                        <a:rPr lang="en-US" sz="1600" dirty="0" smtClean="0"/>
                        <a:t> %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(National Avg.)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Patient received help for trouble breathing (Always)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86.4%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81.8%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78" y="3360510"/>
            <a:ext cx="85476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1E40"/>
                </a:solidFill>
              </a:rPr>
              <a:t>Program initiatives for improvement: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91E40"/>
                </a:solidFill>
              </a:rPr>
              <a:t>All patients with dyspnea on admission are reviewed at daily standup, a copy of admission assessment is give to nurse who performs 24-hour follow-up to assess effectiveness of admissions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1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116888" algn="r"/>
              </a:tabLst>
            </a:pPr>
            <a:r>
              <a:rPr lang="en-US" dirty="0" smtClean="0"/>
              <a:t>Quality Chart Reviews	</a:t>
            </a:r>
            <a:r>
              <a:rPr lang="en-US" sz="1800" b="1" i="1" dirty="0" smtClean="0">
                <a:solidFill>
                  <a:srgbClr val="CF8A2A"/>
                </a:solidFill>
              </a:rPr>
              <a:t>Quality/Service</a:t>
            </a:r>
            <a:endParaRPr lang="en-US" sz="1800" b="1" i="1" dirty="0">
              <a:solidFill>
                <a:srgbClr val="CF8A2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8158"/>
              </p:ext>
            </p:extLst>
          </p:nvPr>
        </p:nvGraphicFramePr>
        <p:xfrm>
          <a:off x="477079" y="910817"/>
          <a:ext cx="8136835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1113183"/>
                <a:gridCol w="498281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Was</a:t>
                      </a:r>
                      <a:r>
                        <a:rPr lang="en-US" sz="2000" baseline="0" dirty="0" smtClean="0"/>
                        <a:t> there evidence of teaching re: medication, treatment, symptoms?</a:t>
                      </a:r>
                      <a:endParaRPr lang="en-US" sz="2000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96.9%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227 charts audited:</a:t>
                      </a:r>
                      <a:r>
                        <a:rPr lang="en-US" sz="1600" b="1" baseline="0" dirty="0" smtClean="0"/>
                        <a:t> 220 yes, 7 no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97.6%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294 charts</a:t>
                      </a:r>
                      <a:r>
                        <a:rPr lang="en-US" sz="1600" b="1" baseline="0" dirty="0" smtClean="0"/>
                        <a:t> audited: 287 yes, 7 no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81334"/>
              </p:ext>
            </p:extLst>
          </p:nvPr>
        </p:nvGraphicFramePr>
        <p:xfrm>
          <a:off x="477079" y="2266132"/>
          <a:ext cx="813020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139"/>
                <a:gridCol w="1229261"/>
                <a:gridCol w="1480808"/>
              </a:tblGrid>
              <a:tr h="569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CAHPS Data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May 2016 –</a:t>
                      </a:r>
                      <a:r>
                        <a:rPr lang="en-US" sz="1600" baseline="0" dirty="0" smtClean="0"/>
                        <a:t> May 2016 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Casa Grande Performance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Deyta</a:t>
                      </a:r>
                      <a:r>
                        <a:rPr lang="en-US" sz="1600" dirty="0" smtClean="0"/>
                        <a:t> %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(National Avg.)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Understanding medication 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92.3%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73%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78" y="3360510"/>
            <a:ext cx="85476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1E40"/>
                </a:solidFill>
              </a:rPr>
              <a:t>Program initiatives for improvement: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91E40"/>
                </a:solidFill>
              </a:rPr>
              <a:t>Implemented a medication reconciliation form for patient’s home with step-by-step medication orders in lay terms to ensure patient/caregiver understanding of doses, indication, frequency and </a:t>
            </a:r>
            <a:br>
              <a:rPr lang="en-US" sz="2000" dirty="0" smtClean="0">
                <a:solidFill>
                  <a:srgbClr val="091E40"/>
                </a:solidFill>
              </a:rPr>
            </a:br>
            <a:r>
              <a:rPr lang="en-US" sz="2000" dirty="0" smtClean="0">
                <a:solidFill>
                  <a:srgbClr val="091E40"/>
                </a:solidFill>
              </a:rPr>
              <a:t>potential side effects to alert the hospice care team</a:t>
            </a:r>
            <a:endParaRPr lang="en-US" dirty="0">
              <a:solidFill>
                <a:srgbClr val="091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8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116888" algn="r"/>
              </a:tabLst>
            </a:pPr>
            <a:r>
              <a:rPr lang="en-US" dirty="0" smtClean="0"/>
              <a:t>Quality Chart Reviews	</a:t>
            </a:r>
            <a:r>
              <a:rPr lang="en-US" sz="1800" b="1" i="1" dirty="0" smtClean="0">
                <a:solidFill>
                  <a:srgbClr val="CF8A2A"/>
                </a:solidFill>
              </a:rPr>
              <a:t>Quality/Service</a:t>
            </a:r>
            <a:endParaRPr lang="en-US" sz="1800" b="1" i="1" dirty="0">
              <a:solidFill>
                <a:srgbClr val="CF8A2A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192551"/>
              </p:ext>
            </p:extLst>
          </p:nvPr>
        </p:nvGraphicFramePr>
        <p:xfrm>
          <a:off x="477079" y="910817"/>
          <a:ext cx="8136835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1113183"/>
                <a:gridCol w="498281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Was</a:t>
                      </a:r>
                      <a:r>
                        <a:rPr lang="en-US" sz="2000" baseline="0" dirty="0" smtClean="0"/>
                        <a:t> there evidence of teaching re: medication, treatment, symptoms?</a:t>
                      </a:r>
                      <a:endParaRPr lang="en-US" sz="2000" dirty="0"/>
                    </a:p>
                  </a:txBody>
                  <a:tcPr>
                    <a:solidFill>
                      <a:srgbClr val="091E4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96.9%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227 charts audited:</a:t>
                      </a:r>
                      <a:r>
                        <a:rPr lang="en-US" sz="1600" b="1" baseline="0" dirty="0" smtClean="0"/>
                        <a:t> 220 yes, 7 no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 End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97.6%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294 charts</a:t>
                      </a:r>
                      <a:r>
                        <a:rPr lang="en-US" sz="1600" b="1" baseline="0" dirty="0" smtClean="0"/>
                        <a:t> audited: 287 yes, 7 no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88693"/>
              </p:ext>
            </p:extLst>
          </p:nvPr>
        </p:nvGraphicFramePr>
        <p:xfrm>
          <a:off x="477079" y="2266132"/>
          <a:ext cx="813020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139"/>
                <a:gridCol w="1229261"/>
                <a:gridCol w="1480808"/>
              </a:tblGrid>
              <a:tr h="569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CAHPS Data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May 2016 –</a:t>
                      </a:r>
                      <a:r>
                        <a:rPr lang="en-US" sz="1600" baseline="0" dirty="0" smtClean="0"/>
                        <a:t> May 2016 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Casa Grande Performance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Deyta</a:t>
                      </a:r>
                      <a:r>
                        <a:rPr lang="en-US" sz="1600" dirty="0" smtClean="0"/>
                        <a:t> %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(National Avg.)</a:t>
                      </a:r>
                      <a:endParaRPr lang="en-US" sz="1600" dirty="0"/>
                    </a:p>
                  </a:txBody>
                  <a:tcPr marL="45720" marR="45720">
                    <a:solidFill>
                      <a:srgbClr val="091E4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Understanding medication 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92.3%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73%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78" y="3360510"/>
            <a:ext cx="85476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1E40"/>
                </a:solidFill>
              </a:rPr>
              <a:t>Program initiatives for improvement: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91E40"/>
                </a:solidFill>
              </a:rPr>
              <a:t>Medical Director home visits for high-risk patients who need physician input/reassurance on medication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CF8A2A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647</Words>
  <Application>Microsoft Office PowerPoint</Application>
  <PresentationFormat>On-screen Show (16:9)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Quality &amp; Patient Satisfaction</vt:lpstr>
      <vt:lpstr>Quality Improvement Initiatives Data</vt:lpstr>
      <vt:lpstr>Quality Chart Reviews </vt:lpstr>
      <vt:lpstr>Quality Chart Reviews Quality/Service</vt:lpstr>
      <vt:lpstr>Quality Chart Reviews Quality/Service</vt:lpstr>
      <vt:lpstr>Quality Chart Reviews Quality/Service</vt:lpstr>
      <vt:lpstr>Quality Chart Reviews Quality/Service</vt:lpstr>
      <vt:lpstr>Quality Chart Reviews Quality/Service</vt:lpstr>
      <vt:lpstr>2015 Program of the Year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Myers</dc:creator>
  <cp:lastModifiedBy>Sam Prichard</cp:lastModifiedBy>
  <cp:revision>64</cp:revision>
  <cp:lastPrinted>2015-11-24T23:04:26Z</cp:lastPrinted>
  <dcterms:created xsi:type="dcterms:W3CDTF">2015-07-20T20:15:36Z</dcterms:created>
  <dcterms:modified xsi:type="dcterms:W3CDTF">2016-05-11T16:12:46Z</dcterms:modified>
</cp:coreProperties>
</file>