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3" r:id="rId3"/>
    <p:sldId id="264" r:id="rId4"/>
    <p:sldId id="266" r:id="rId5"/>
    <p:sldId id="267" r:id="rId6"/>
    <p:sldId id="268" r:id="rId7"/>
    <p:sldId id="271" r:id="rId8"/>
    <p:sldId id="274" r:id="rId9"/>
    <p:sldId id="272" r:id="rId10"/>
    <p:sldId id="27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E40"/>
    <a:srgbClr val="CF8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56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851430"/>
            <a:ext cx="5257800" cy="342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3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Log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474201"/>
            <a:ext cx="9144000" cy="892552"/>
          </a:xfrm>
        </p:spPr>
        <p:txBody>
          <a:bodyPr>
            <a:spAutoFit/>
          </a:bodyPr>
          <a:lstStyle>
            <a:lvl1pPr>
              <a:defRPr sz="5200">
                <a:solidFill>
                  <a:srgbClr val="091E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2364581"/>
            <a:ext cx="9144000" cy="584775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>
                <a:solidFill>
                  <a:srgbClr val="091E40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 descr="CTW_Logo_Color_Small Horizontal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4262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3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Department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3394472"/>
          </a:xfrm>
        </p:spPr>
        <p:txBody>
          <a:bodyPr/>
          <a:lstStyle>
            <a:lvl1pPr>
              <a:defRPr sz="2800">
                <a:solidFill>
                  <a:srgbClr val="091E40"/>
                </a:solidFill>
              </a:defRPr>
            </a:lvl1pPr>
            <a:lvl2pPr>
              <a:defRPr sz="2400">
                <a:solidFill>
                  <a:srgbClr val="091E40"/>
                </a:solidFill>
              </a:defRPr>
            </a:lvl2pPr>
            <a:lvl3pPr>
              <a:defRPr sz="2000">
                <a:solidFill>
                  <a:srgbClr val="091E40"/>
                </a:solidFill>
              </a:defRPr>
            </a:lvl3pPr>
            <a:lvl4pPr>
              <a:defRPr sz="1800">
                <a:solidFill>
                  <a:srgbClr val="091E40"/>
                </a:solidFill>
              </a:defRPr>
            </a:lvl4pPr>
            <a:lvl5pPr>
              <a:defRPr sz="1800">
                <a:solidFill>
                  <a:srgbClr val="091E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        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01532"/>
          </a:xfrm>
          <a:noFill/>
          <a:ln>
            <a:noFill/>
          </a:ln>
        </p:spPr>
        <p:txBody>
          <a:bodyPr lIns="457200" tIns="91440" rIns="457200" bIns="91440">
            <a:normAutofit/>
          </a:bodyPr>
          <a:lstStyle>
            <a:lvl1pPr algn="l">
              <a:defRPr sz="3200">
                <a:solidFill>
                  <a:srgbClr val="091E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701531"/>
            <a:ext cx="8229600" cy="0"/>
          </a:xfrm>
          <a:prstGeom prst="line">
            <a:avLst/>
          </a:prstGeom>
          <a:ln w="12700">
            <a:solidFill>
              <a:srgbClr val="091E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CTW_Logo_Color_Small Horizontal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4262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4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- Department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TW_Logo_Color_Small Horizontal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4262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5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D1F7-5253-A645-858F-AA807195956E}" type="datetimeFigureOut">
              <a:rPr lang="en-US" smtClean="0"/>
              <a:t>5/14/16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38F0B-F298-934B-A761-67BD8510D2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5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5" r:id="rId3"/>
    <p:sldLayoutId id="2147483668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91E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91E4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91E4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91E4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91E4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91E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803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Support for religious and spiritual needs</a:t>
            </a:r>
          </a:p>
          <a:p>
            <a:pPr lvl="2"/>
            <a:r>
              <a:rPr lang="en-US" sz="2600" dirty="0" err="1" smtClean="0"/>
              <a:t>Deyta</a:t>
            </a:r>
            <a:r>
              <a:rPr lang="en-US" sz="2600" dirty="0"/>
              <a:t> –</a:t>
            </a:r>
            <a:r>
              <a:rPr lang="en-US" sz="2600" dirty="0" smtClean="0"/>
              <a:t> </a:t>
            </a:r>
            <a:r>
              <a:rPr lang="en-US" sz="2600" dirty="0"/>
              <a:t>94%			TN – 100%</a:t>
            </a:r>
          </a:p>
          <a:p>
            <a:r>
              <a:rPr lang="en-US" dirty="0"/>
              <a:t>Information </a:t>
            </a:r>
            <a:r>
              <a:rPr lang="en-US" dirty="0" smtClean="0"/>
              <a:t>continuity</a:t>
            </a:r>
            <a:endParaRPr lang="en-US" dirty="0"/>
          </a:p>
          <a:p>
            <a:pPr lvl="2"/>
            <a:r>
              <a:rPr lang="en-US" sz="2600" dirty="0" err="1" smtClean="0"/>
              <a:t>Deyta</a:t>
            </a:r>
            <a:r>
              <a:rPr lang="en-US" sz="2600" dirty="0"/>
              <a:t> –</a:t>
            </a:r>
            <a:r>
              <a:rPr lang="en-US" sz="2600" dirty="0" smtClean="0"/>
              <a:t> </a:t>
            </a:r>
            <a:r>
              <a:rPr lang="en-US" sz="2600" dirty="0"/>
              <a:t>87%			TN – 100%</a:t>
            </a:r>
          </a:p>
          <a:p>
            <a:r>
              <a:rPr lang="en-US" dirty="0"/>
              <a:t>Understanding side effects</a:t>
            </a:r>
          </a:p>
          <a:p>
            <a:pPr lvl="2"/>
            <a:r>
              <a:rPr lang="en-US" sz="2600" dirty="0" err="1" smtClean="0"/>
              <a:t>Deyta</a:t>
            </a:r>
            <a:r>
              <a:rPr lang="en-US" sz="2600" dirty="0" smtClean="0"/>
              <a:t> </a:t>
            </a:r>
            <a:r>
              <a:rPr lang="en-US" sz="2600" dirty="0"/>
              <a:t>– </a:t>
            </a:r>
            <a:r>
              <a:rPr lang="en-US" sz="2600" dirty="0" smtClean="0"/>
              <a:t>73</a:t>
            </a:r>
            <a:r>
              <a:rPr lang="en-US" sz="2600" dirty="0"/>
              <a:t>%			TN – 100%</a:t>
            </a:r>
          </a:p>
          <a:p>
            <a:r>
              <a:rPr lang="en-US" dirty="0"/>
              <a:t>Getting </a:t>
            </a:r>
            <a:r>
              <a:rPr lang="en-US" dirty="0" smtClean="0"/>
              <a:t>hospice </a:t>
            </a:r>
            <a:r>
              <a:rPr lang="en-US" dirty="0"/>
              <a:t>c</a:t>
            </a:r>
            <a:r>
              <a:rPr lang="en-US" dirty="0" smtClean="0"/>
              <a:t>are </a:t>
            </a:r>
            <a:r>
              <a:rPr lang="en-US" dirty="0"/>
              <a:t>training</a:t>
            </a:r>
          </a:p>
          <a:p>
            <a:pPr lvl="2"/>
            <a:r>
              <a:rPr lang="en-US" sz="2600" dirty="0" err="1"/>
              <a:t>Deyta</a:t>
            </a:r>
            <a:r>
              <a:rPr lang="en-US" sz="2600" dirty="0"/>
              <a:t> – 69%			TN – 100%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</a:t>
            </a:r>
            <a:r>
              <a:rPr lang="en-US" dirty="0" err="1" smtClean="0"/>
              <a:t>Deyta</a:t>
            </a:r>
            <a:r>
              <a:rPr lang="en-US" dirty="0" smtClean="0"/>
              <a:t> </a:t>
            </a:r>
            <a:r>
              <a:rPr lang="en-US" dirty="0"/>
              <a:t>Scores</a:t>
            </a:r>
          </a:p>
        </p:txBody>
      </p:sp>
    </p:spTree>
    <p:extLst>
      <p:ext uri="{BB962C8B-B14F-4D97-AF65-F5344CB8AC3E}">
        <p14:creationId xmlns:p14="http://schemas.microsoft.com/office/powerpoint/2010/main" val="94313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Deyta</a:t>
            </a:r>
            <a:r>
              <a:rPr lang="en-US" dirty="0" smtClean="0"/>
              <a:t> </a:t>
            </a:r>
            <a:r>
              <a:rPr lang="en-US" dirty="0"/>
              <a:t>Results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364581"/>
            <a:ext cx="9144000" cy="1175706"/>
          </a:xfrm>
        </p:spPr>
        <p:txBody>
          <a:bodyPr/>
          <a:lstStyle/>
          <a:p>
            <a:r>
              <a:rPr lang="en-US" dirty="0"/>
              <a:t>Tennessee Program</a:t>
            </a:r>
          </a:p>
          <a:p>
            <a:r>
              <a:rPr lang="en-US" dirty="0"/>
              <a:t>2015-2016</a:t>
            </a:r>
          </a:p>
        </p:txBody>
      </p:sp>
    </p:spTree>
    <p:extLst>
      <p:ext uri="{BB962C8B-B14F-4D97-AF65-F5344CB8AC3E}">
        <p14:creationId xmlns:p14="http://schemas.microsoft.com/office/powerpoint/2010/main" val="299810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19153"/>
            <a:ext cx="8229600" cy="4183380"/>
          </a:xfrm>
          <a:ln>
            <a:solidFill>
              <a:schemeClr val="tx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err="1" smtClean="0"/>
              <a:t>Deyta</a:t>
            </a:r>
            <a:r>
              <a:rPr lang="en-US" sz="2600" dirty="0" smtClean="0"/>
              <a:t> Survey – 2015 family </a:t>
            </a:r>
            <a:r>
              <a:rPr lang="en-US" sz="2600" dirty="0"/>
              <a:t>questionnaire </a:t>
            </a:r>
          </a:p>
          <a:p>
            <a:pPr marL="457200" indent="-457200">
              <a:lnSpc>
                <a:spcPct val="110000"/>
              </a:lnSpc>
            </a:pPr>
            <a:r>
              <a:rPr lang="en-US" sz="2600" dirty="0" smtClean="0"/>
              <a:t>Were you kept </a:t>
            </a:r>
            <a:r>
              <a:rPr lang="en-US" sz="2600" dirty="0"/>
              <a:t>informed about </a:t>
            </a:r>
            <a:r>
              <a:rPr lang="en-US" sz="2600" dirty="0" smtClean="0"/>
              <a:t>when a </a:t>
            </a:r>
            <a:r>
              <a:rPr lang="en-US" sz="2600" dirty="0"/>
              <a:t>team would be arriving to care for your family </a:t>
            </a:r>
            <a:r>
              <a:rPr lang="en-US" sz="2600" dirty="0" smtClean="0"/>
              <a:t>member? </a:t>
            </a:r>
          </a:p>
          <a:p>
            <a:pPr marL="857250" lvl="1" indent="-457200">
              <a:lnSpc>
                <a:spcPct val="110000"/>
              </a:lnSpc>
            </a:pPr>
            <a:endParaRPr lang="en-US" dirty="0"/>
          </a:p>
          <a:p>
            <a:pPr marL="400050" lvl="1" indent="0">
              <a:lnSpc>
                <a:spcPct val="110000"/>
              </a:lnSpc>
              <a:buNone/>
            </a:pPr>
            <a:endParaRPr lang="en-US" sz="2200" dirty="0" smtClean="0"/>
          </a:p>
          <a:p>
            <a:pPr marL="457200" indent="-457200">
              <a:lnSpc>
                <a:spcPct val="110000"/>
              </a:lnSpc>
            </a:pPr>
            <a:r>
              <a:rPr lang="en-US" sz="2600" dirty="0" smtClean="0"/>
              <a:t>How </a:t>
            </a:r>
            <a:r>
              <a:rPr lang="en-US" sz="2600" dirty="0"/>
              <a:t>often were you kept informed about your family </a:t>
            </a:r>
            <a:r>
              <a:rPr lang="en-US" sz="2600" dirty="0" smtClean="0"/>
              <a:t>member’s condition?</a:t>
            </a:r>
            <a:endParaRPr lang="en-US" sz="2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175030"/>
              </p:ext>
            </p:extLst>
          </p:nvPr>
        </p:nvGraphicFramePr>
        <p:xfrm>
          <a:off x="1524000" y="2134182"/>
          <a:ext cx="4299603" cy="101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201"/>
                <a:gridCol w="1433201"/>
                <a:gridCol w="1433201"/>
              </a:tblGrid>
              <a:tr h="2615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62%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76%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69%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69%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11978"/>
              </p:ext>
            </p:extLst>
          </p:nvPr>
        </p:nvGraphicFramePr>
        <p:xfrm>
          <a:off x="1524000" y="4018786"/>
          <a:ext cx="4299285" cy="1016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095"/>
                <a:gridCol w="1433095"/>
                <a:gridCol w="1433095"/>
              </a:tblGrid>
              <a:tr h="2615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89" marR="64489" marT="32245" marB="32245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89" marR="64489" marT="32245" marB="32245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89" marR="64489" marT="32245" marB="32245">
                    <a:solidFill>
                      <a:srgbClr val="091E40"/>
                    </a:solidFill>
                  </a:tcPr>
                </a:tc>
              </a:tr>
              <a:tr h="2615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89" marR="64489" marT="32245" marB="3224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76%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89" marR="64489" marT="32245" marB="3224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80%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89" marR="64489" marT="32245" marB="3224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89" marR="64489" marT="32245" marB="3224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77%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89" marR="64489" marT="32245" marB="3224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77%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89" marR="64489" marT="32245" marB="3224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started…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6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</a:t>
            </a:r>
            <a:r>
              <a:rPr lang="en-US" dirty="0"/>
              <a:t>often did you get the help you needed during after hours, nights and </a:t>
            </a:r>
            <a:r>
              <a:rPr lang="en-US" dirty="0" smtClean="0"/>
              <a:t>weekends?</a:t>
            </a:r>
            <a:endParaRPr lang="en-US" dirty="0"/>
          </a:p>
          <a:p>
            <a:pPr lvl="1"/>
            <a:endParaRPr lang="en-US" sz="2200" dirty="0" smtClean="0"/>
          </a:p>
          <a:p>
            <a:pPr marL="457200" lvl="1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dirty="0" smtClean="0"/>
              <a:t>Patient and </a:t>
            </a:r>
            <a:r>
              <a:rPr lang="en-US" dirty="0"/>
              <a:t>family were treated with dignity and </a:t>
            </a:r>
            <a:r>
              <a:rPr lang="en-US" dirty="0" smtClean="0"/>
              <a:t>respect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</a:t>
            </a:r>
            <a:r>
              <a:rPr lang="en-US" dirty="0" smtClean="0"/>
              <a:t>Results: Survey Questions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251298"/>
              </p:ext>
            </p:extLst>
          </p:nvPr>
        </p:nvGraphicFramePr>
        <p:xfrm>
          <a:off x="1408497" y="1854360"/>
          <a:ext cx="4299603" cy="101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201"/>
                <a:gridCol w="1433201"/>
                <a:gridCol w="1433201"/>
              </a:tblGrid>
              <a:tr h="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80%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84%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76%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76%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366473"/>
              </p:ext>
            </p:extLst>
          </p:nvPr>
        </p:nvGraphicFramePr>
        <p:xfrm>
          <a:off x="1408497" y="3800422"/>
          <a:ext cx="4299603" cy="101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201"/>
                <a:gridCol w="1433201"/>
                <a:gridCol w="1433201"/>
              </a:tblGrid>
              <a:tr h="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99%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98%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95%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95%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990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Patient </a:t>
            </a:r>
            <a:r>
              <a:rPr lang="en-US" sz="3000" dirty="0"/>
              <a:t>received as much help as needed with pain </a:t>
            </a:r>
            <a:r>
              <a:rPr lang="en-US" sz="3000" dirty="0" smtClean="0"/>
              <a:t>management</a:t>
            </a:r>
            <a:endParaRPr lang="en-US" sz="300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2600" dirty="0"/>
          </a:p>
          <a:p>
            <a:r>
              <a:rPr lang="en-US" sz="3000" dirty="0" smtClean="0"/>
              <a:t>Patient </a:t>
            </a:r>
            <a:r>
              <a:rPr lang="en-US" sz="3000" dirty="0"/>
              <a:t>or family received training on side effects of medications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</a:t>
            </a:r>
            <a:r>
              <a:rPr lang="en-US" dirty="0" smtClean="0"/>
              <a:t>Results: Survey Questions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37993"/>
              </p:ext>
            </p:extLst>
          </p:nvPr>
        </p:nvGraphicFramePr>
        <p:xfrm>
          <a:off x="1292992" y="1879135"/>
          <a:ext cx="4299603" cy="101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201"/>
                <a:gridCol w="1433201"/>
                <a:gridCol w="1433201"/>
              </a:tblGrid>
              <a:tr h="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91%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91%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84%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84%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2295"/>
              </p:ext>
            </p:extLst>
          </p:nvPr>
        </p:nvGraphicFramePr>
        <p:xfrm>
          <a:off x="1292991" y="3849402"/>
          <a:ext cx="4299603" cy="101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201"/>
                <a:gridCol w="1433201"/>
                <a:gridCol w="1433201"/>
              </a:tblGrid>
              <a:tr h="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75%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78%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64%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63%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972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</a:t>
            </a:r>
            <a:r>
              <a:rPr lang="en-US" dirty="0"/>
              <a:t>rating of care for this </a:t>
            </a:r>
            <a:r>
              <a:rPr lang="en-US" dirty="0" smtClean="0"/>
              <a:t>hospice</a:t>
            </a:r>
            <a:endParaRPr lang="en-US" sz="2600" dirty="0"/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endParaRPr lang="en-US" dirty="0"/>
          </a:p>
          <a:p>
            <a:r>
              <a:rPr lang="en-US" dirty="0" smtClean="0"/>
              <a:t>Would </a:t>
            </a:r>
            <a:r>
              <a:rPr lang="en-US" dirty="0"/>
              <a:t>you recommend this hospice to other family members and </a:t>
            </a:r>
            <a:r>
              <a:rPr lang="en-US" dirty="0" smtClean="0"/>
              <a:t>friends?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</a:t>
            </a:r>
            <a:r>
              <a:rPr lang="en-US" dirty="0" smtClean="0"/>
              <a:t>Results: Survey Questions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896407"/>
              </p:ext>
            </p:extLst>
          </p:nvPr>
        </p:nvGraphicFramePr>
        <p:xfrm>
          <a:off x="1283366" y="1584854"/>
          <a:ext cx="4299603" cy="101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201"/>
                <a:gridCol w="1433201"/>
                <a:gridCol w="1433201"/>
              </a:tblGrid>
              <a:tr h="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84%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87%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83%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84%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802915"/>
              </p:ext>
            </p:extLst>
          </p:nvPr>
        </p:nvGraphicFramePr>
        <p:xfrm>
          <a:off x="1283367" y="3791239"/>
          <a:ext cx="4299603" cy="101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201"/>
                <a:gridCol w="1433201"/>
                <a:gridCol w="1433201"/>
              </a:tblGrid>
              <a:tr h="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800" baseline="30000" dirty="0" smtClean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quarter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4494" marR="64494" marT="32247" marB="32247">
                    <a:solidFill>
                      <a:srgbClr val="091E40"/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91E40"/>
                          </a:solidFill>
                        </a:rPr>
                        <a:t>Tennessee</a:t>
                      </a:r>
                      <a:r>
                        <a:rPr lang="en-US" sz="1800" b="1" baseline="0" dirty="0" smtClean="0">
                          <a:solidFill>
                            <a:srgbClr val="091E40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86%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86%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55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91E40"/>
                          </a:solidFill>
                        </a:rPr>
                        <a:t>Deyta</a:t>
                      </a:r>
                      <a:endParaRPr lang="en-US" sz="1800" b="1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85%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91E40"/>
                          </a:solidFill>
                        </a:rPr>
                        <a:t>85%</a:t>
                      </a:r>
                      <a:endParaRPr lang="en-US" sz="1800" dirty="0">
                        <a:solidFill>
                          <a:srgbClr val="091E40"/>
                        </a:solidFill>
                      </a:endParaRPr>
                    </a:p>
                  </a:txBody>
                  <a:tcPr marL="64494" marR="64494" marT="32247" marB="3224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633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Education, education, education – to each discipline of the clinical team about service excellence </a:t>
            </a:r>
            <a:r>
              <a:rPr lang="en-US" dirty="0" smtClean="0"/>
              <a:t>expectations</a:t>
            </a:r>
            <a:endParaRPr lang="en-US" dirty="0"/>
          </a:p>
          <a:p>
            <a:r>
              <a:rPr lang="en-US" dirty="0"/>
              <a:t>Medical </a:t>
            </a:r>
            <a:r>
              <a:rPr lang="en-US" dirty="0" smtClean="0"/>
              <a:t>directors </a:t>
            </a:r>
            <a:r>
              <a:rPr lang="en-US" dirty="0"/>
              <a:t>will do a monthly education with </a:t>
            </a:r>
            <a:r>
              <a:rPr lang="en-US" dirty="0" smtClean="0"/>
              <a:t>RNs </a:t>
            </a:r>
            <a:r>
              <a:rPr lang="en-US" dirty="0"/>
              <a:t>on symptom management </a:t>
            </a:r>
          </a:p>
          <a:p>
            <a:r>
              <a:rPr lang="en-US" dirty="0"/>
              <a:t>Constantly working to improve communication among team and with referral sources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in 2016</a:t>
            </a:r>
          </a:p>
        </p:txBody>
      </p:sp>
    </p:spTree>
    <p:extLst>
      <p:ext uri="{BB962C8B-B14F-4D97-AF65-F5344CB8AC3E}">
        <p14:creationId xmlns:p14="http://schemas.microsoft.com/office/powerpoint/2010/main" val="4019750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96708"/>
            <a:ext cx="711200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16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4266398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Hospice </a:t>
            </a:r>
            <a:r>
              <a:rPr lang="en-US" sz="2600" dirty="0" smtClean="0"/>
              <a:t>team </a:t>
            </a:r>
            <a:r>
              <a:rPr lang="en-US" sz="2600" dirty="0"/>
              <a:t>communications </a:t>
            </a:r>
          </a:p>
          <a:p>
            <a:pPr lvl="2"/>
            <a:r>
              <a:rPr lang="en-US" sz="2200" dirty="0" err="1" smtClean="0"/>
              <a:t>Deyta</a:t>
            </a:r>
            <a:r>
              <a:rPr lang="en-US" sz="2200" dirty="0"/>
              <a:t> –</a:t>
            </a:r>
            <a:r>
              <a:rPr lang="en-US" sz="2200" dirty="0" smtClean="0"/>
              <a:t> </a:t>
            </a:r>
            <a:r>
              <a:rPr lang="en-US" sz="2200" dirty="0"/>
              <a:t>79%			TN – </a:t>
            </a:r>
            <a:r>
              <a:rPr lang="en-US" sz="2200" dirty="0" smtClean="0"/>
              <a:t>50%</a:t>
            </a:r>
          </a:p>
          <a:p>
            <a:r>
              <a:rPr lang="en-US" sz="2600" dirty="0"/>
              <a:t>Getting timely care</a:t>
            </a:r>
          </a:p>
          <a:p>
            <a:pPr lvl="2"/>
            <a:r>
              <a:rPr lang="en-US" sz="2200" dirty="0" err="1" smtClean="0"/>
              <a:t>Deyta</a:t>
            </a:r>
            <a:r>
              <a:rPr lang="en-US" sz="2200" dirty="0" smtClean="0"/>
              <a:t> </a:t>
            </a:r>
            <a:r>
              <a:rPr lang="en-US" sz="2200" dirty="0"/>
              <a:t>– 77%			TN – 100%</a:t>
            </a:r>
          </a:p>
          <a:p>
            <a:r>
              <a:rPr lang="en-US" sz="2600" dirty="0"/>
              <a:t>Treating family with respect and dignity</a:t>
            </a:r>
          </a:p>
          <a:p>
            <a:pPr lvl="2" indent="-342900"/>
            <a:r>
              <a:rPr lang="en-US" sz="2200" dirty="0" err="1"/>
              <a:t>Deyta</a:t>
            </a:r>
            <a:r>
              <a:rPr lang="en-US" sz="2200" dirty="0"/>
              <a:t> – 91%			TN – 100%</a:t>
            </a:r>
          </a:p>
          <a:p>
            <a:r>
              <a:rPr lang="en-US" sz="2600" dirty="0"/>
              <a:t>Providing emotional support</a:t>
            </a:r>
          </a:p>
          <a:p>
            <a:pPr lvl="2"/>
            <a:r>
              <a:rPr lang="en-US" sz="2200" dirty="0" err="1"/>
              <a:t>Deyta</a:t>
            </a:r>
            <a:r>
              <a:rPr lang="en-US" sz="2200" dirty="0"/>
              <a:t> – 91%			TN – 100%</a:t>
            </a:r>
          </a:p>
          <a:p>
            <a:r>
              <a:rPr lang="en-US" sz="2600" dirty="0"/>
              <a:t>Getting help with symptoms </a:t>
            </a:r>
          </a:p>
          <a:p>
            <a:pPr lvl="2"/>
            <a:r>
              <a:rPr lang="en-US" sz="2200" dirty="0" err="1"/>
              <a:t>Deyta</a:t>
            </a:r>
            <a:r>
              <a:rPr lang="en-US" sz="2200" dirty="0"/>
              <a:t> – 76%			TN – 67%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</a:t>
            </a:r>
            <a:r>
              <a:rPr lang="en-US" dirty="0" err="1" smtClean="0"/>
              <a:t>Deyta</a:t>
            </a:r>
            <a:r>
              <a:rPr lang="en-US" dirty="0" smtClean="0"/>
              <a:t> </a:t>
            </a:r>
            <a:r>
              <a:rPr lang="en-US" dirty="0"/>
              <a:t>scores</a:t>
            </a:r>
          </a:p>
        </p:txBody>
      </p:sp>
    </p:spTree>
    <p:extLst>
      <p:ext uri="{BB962C8B-B14F-4D97-AF65-F5344CB8AC3E}">
        <p14:creationId xmlns:p14="http://schemas.microsoft.com/office/powerpoint/2010/main" val="2308406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CF8A2A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305</Words>
  <Application>Microsoft Macintosh PowerPoint</Application>
  <PresentationFormat>On-screen Show (16:9)</PresentationFormat>
  <Paragraphs>117</Paragraphs>
  <Slides>10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Deyta Results</vt:lpstr>
      <vt:lpstr>Where we started…</vt:lpstr>
      <vt:lpstr>2015 Results: Survey Questions </vt:lpstr>
      <vt:lpstr>2015 Results: Survey Questions</vt:lpstr>
      <vt:lpstr>2015 Results: Survey Questions</vt:lpstr>
      <vt:lpstr>Focus in 2016</vt:lpstr>
      <vt:lpstr>PowerPoint Presentation</vt:lpstr>
      <vt:lpstr>2016 Deyta scores</vt:lpstr>
      <vt:lpstr>2016 Deyta Scores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Myers</dc:creator>
  <cp:lastModifiedBy>Samantha Prichard</cp:lastModifiedBy>
  <cp:revision>66</cp:revision>
  <cp:lastPrinted>2015-11-24T23:04:26Z</cp:lastPrinted>
  <dcterms:created xsi:type="dcterms:W3CDTF">2015-07-20T20:15:36Z</dcterms:created>
  <dcterms:modified xsi:type="dcterms:W3CDTF">2016-05-14T13:23:02Z</dcterms:modified>
</cp:coreProperties>
</file>