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83" r:id="rId3"/>
    <p:sldId id="276" r:id="rId4"/>
    <p:sldId id="277" r:id="rId5"/>
    <p:sldId id="282" r:id="rId6"/>
    <p:sldId id="268" r:id="rId7"/>
    <p:sldId id="278" r:id="rId8"/>
    <p:sldId id="275" r:id="rId9"/>
    <p:sldId id="269" r:id="rId10"/>
    <p:sldId id="270" r:id="rId11"/>
    <p:sldId id="281" r:id="rId12"/>
    <p:sldId id="272" r:id="rId13"/>
    <p:sldId id="271" r:id="rId14"/>
    <p:sldId id="273" r:id="rId15"/>
    <p:sldId id="27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E40"/>
    <a:srgbClr val="CF8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96" y="-7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091E40"/>
                </a:solidFill>
              </a:rPr>
              <a:t>Pharmacy Cost</a:t>
            </a:r>
            <a:endParaRPr lang="en-US" dirty="0">
              <a:solidFill>
                <a:srgbClr val="091E40"/>
              </a:solidFill>
            </a:endParaRPr>
          </a:p>
        </c:rich>
      </c:tx>
      <c:layout>
        <c:manualLayout>
          <c:xMode val="edge"/>
          <c:yMode val="edge"/>
          <c:x val="0.301909691844075"/>
          <c:y val="0.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pharmacy cost</c:v>
                </c:pt>
              </c:strCache>
            </c:strRef>
          </c:tx>
          <c:spPr>
            <a:solidFill>
              <a:srgbClr val="CF8A2A"/>
            </a:solidFill>
          </c:spPr>
          <c:invertIfNegative val="0"/>
          <c:cat>
            <c:numRef>
              <c:f>Sheet1!$A$2:$A$7</c:f>
              <c:numCache>
                <c:formatCode>mmm\-yy</c:formatCode>
                <c:ptCount val="6"/>
                <c:pt idx="0">
                  <c:v>42339.0</c:v>
                </c:pt>
                <c:pt idx="1">
                  <c:v>42370.0</c:v>
                </c:pt>
                <c:pt idx="2">
                  <c:v>42401.0</c:v>
                </c:pt>
                <c:pt idx="3">
                  <c:v>42430.0</c:v>
                </c:pt>
                <c:pt idx="4">
                  <c:v>42461.0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7.53</c:v>
                </c:pt>
                <c:pt idx="1">
                  <c:v>7.28</c:v>
                </c:pt>
                <c:pt idx="2">
                  <c:v>4.68</c:v>
                </c:pt>
                <c:pt idx="3">
                  <c:v>4.43</c:v>
                </c:pt>
                <c:pt idx="4">
                  <c:v>4.13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831288"/>
        <c:axId val="421635944"/>
      </c:barChart>
      <c:dateAx>
        <c:axId val="421831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421635944"/>
        <c:crosses val="autoZero"/>
        <c:auto val="1"/>
        <c:lblOffset val="100"/>
        <c:baseTimeUnit val="months"/>
      </c:dateAx>
      <c:valAx>
        <c:axId val="421635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831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pharmacy cost</c:v>
                </c:pt>
              </c:strCache>
            </c:strRef>
          </c:tx>
          <c:spPr>
            <a:solidFill>
              <a:srgbClr val="CF8A2A"/>
            </a:solidFill>
          </c:spPr>
          <c:invertIfNegative val="0"/>
          <c:cat>
            <c:numRef>
              <c:f>Sheet1!$A$2:$A$7</c:f>
              <c:numCache>
                <c:formatCode>mmm\-yy</c:formatCode>
                <c:ptCount val="6"/>
                <c:pt idx="0">
                  <c:v>42339.0</c:v>
                </c:pt>
                <c:pt idx="1">
                  <c:v>42370.0</c:v>
                </c:pt>
                <c:pt idx="2">
                  <c:v>42401.0</c:v>
                </c:pt>
                <c:pt idx="3">
                  <c:v>42430.0</c:v>
                </c:pt>
                <c:pt idx="4">
                  <c:v>42461.0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7.53</c:v>
                </c:pt>
                <c:pt idx="1">
                  <c:v>7.28</c:v>
                </c:pt>
                <c:pt idx="2">
                  <c:v>4.68</c:v>
                </c:pt>
                <c:pt idx="3">
                  <c:v>4.43</c:v>
                </c:pt>
                <c:pt idx="4">
                  <c:v>4.13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pain at SIT within 48 hrs</c:v>
                </c:pt>
              </c:strCache>
            </c:strRef>
          </c:tx>
          <c:spPr>
            <a:solidFill>
              <a:srgbClr val="091E40"/>
            </a:solidFill>
          </c:spPr>
          <c:invertIfNegative val="0"/>
          <c:cat>
            <c:numRef>
              <c:f>Sheet1!$A$2:$A$7</c:f>
              <c:numCache>
                <c:formatCode>mmm\-yy</c:formatCode>
                <c:ptCount val="6"/>
                <c:pt idx="0">
                  <c:v>42339.0</c:v>
                </c:pt>
                <c:pt idx="1">
                  <c:v>42370.0</c:v>
                </c:pt>
                <c:pt idx="2">
                  <c:v>42401.0</c:v>
                </c:pt>
                <c:pt idx="3">
                  <c:v>42430.0</c:v>
                </c:pt>
                <c:pt idx="4">
                  <c:v>42461.0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3.5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pain above SIT in last week of life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Sheet1!$A$2:$A$7</c:f>
              <c:numCache>
                <c:formatCode>mmm\-yy</c:formatCode>
                <c:ptCount val="6"/>
                <c:pt idx="0">
                  <c:v>42339.0</c:v>
                </c:pt>
                <c:pt idx="1">
                  <c:v>42370.0</c:v>
                </c:pt>
                <c:pt idx="2">
                  <c:v>42401.0</c:v>
                </c:pt>
                <c:pt idx="3">
                  <c:v>42430.0</c:v>
                </c:pt>
                <c:pt idx="4">
                  <c:v>42461.0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</c:v>
                </c:pt>
                <c:pt idx="1">
                  <c:v>0.5</c:v>
                </c:pt>
                <c:pt idx="2">
                  <c:v>0.1</c:v>
                </c:pt>
                <c:pt idx="3">
                  <c:v>0.1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914040"/>
        <c:axId val="531698584"/>
      </c:barChart>
      <c:dateAx>
        <c:axId val="485914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531698584"/>
        <c:crosses val="autoZero"/>
        <c:auto val="1"/>
        <c:lblOffset val="100"/>
        <c:baseTimeUnit val="months"/>
      </c:dateAx>
      <c:valAx>
        <c:axId val="531698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5914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E9AE-7023-41D1-8AB8-BD9D5D0ABAAD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A41E9-E706-46CE-9FBB-B13275189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0A97D-07C7-404B-91AC-6EF2CF9FC7FB}" type="datetimeFigureOut">
              <a:rPr lang="en-US" smtClean="0"/>
              <a:t>5/12/16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EAD27-DC46-4B01-8F69-F290D9BFC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97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Pharmacy cost decreased from an average of 7.53 in </a:t>
            </a:r>
            <a:r>
              <a:rPr lang="en-US" dirty="0" err="1" smtClean="0"/>
              <a:t>december</a:t>
            </a:r>
            <a:r>
              <a:rPr lang="en-US" dirty="0" smtClean="0"/>
              <a:t> to 4.13 in </a:t>
            </a:r>
            <a:r>
              <a:rPr lang="en-US" dirty="0" err="1" smtClean="0"/>
              <a:t>april</a:t>
            </a:r>
            <a:r>
              <a:rPr lang="en-US" dirty="0" smtClean="0"/>
              <a:t>.</a:t>
            </a:r>
            <a:r>
              <a:rPr lang="en-US" baseline="0" dirty="0" smtClean="0"/>
              <a:t> This was done with little to no change in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care and satisfaction.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5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pillar we will be discussing is quality</a:t>
            </a:r>
            <a:r>
              <a:rPr lang="en-US" baseline="0" dirty="0" smtClean="0"/>
              <a:t> and the importance of quality </a:t>
            </a:r>
            <a:r>
              <a:rPr lang="en-US" baseline="0" dirty="0" err="1" smtClean="0"/>
              <a:t>assesment</a:t>
            </a:r>
            <a:r>
              <a:rPr lang="en-US" baseline="0" dirty="0" smtClean="0"/>
              <a:t> in each program.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95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Pain management</a:t>
            </a:r>
            <a:r>
              <a:rPr lang="en-US" baseline="0" dirty="0" smtClean="0"/>
              <a:t> both on admission and in the last 7 days of life has been a focus of both QAPI and monitoring NQR scores.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95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95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Placing our quality indicator scores next to our pharmacy cost shows the decrease in Pharmacy cost </a:t>
            </a:r>
            <a:r>
              <a:rPr lang="en-US" baseline="0" dirty="0" smtClean="0"/>
              <a:t>was done with little to no change in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care and satisfaction.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thing I would ask is what is the hospice promise we make to our pts and family's and how do we make sure that these promises are fulfilled?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8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Compassus</a:t>
            </a:r>
            <a:r>
              <a:rPr lang="en-US" dirty="0" smtClean="0"/>
              <a:t> is founded on six</a:t>
            </a:r>
            <a:r>
              <a:rPr lang="en-US" baseline="0" dirty="0" smtClean="0"/>
              <a:t> pillars of success that help each program make sure they are able to fulfill the hospice promise to each and every individual we serve.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8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am going to touch on 2 of these pillars today. How to manage financial cost while not affecting the quality of service we provide.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always an ongoing struggle to manage cost while still providing high quality care.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7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list of the top 5 expenses in hospice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Pharmacy cost is the second highest</a:t>
            </a:r>
            <a:r>
              <a:rPr lang="en-US" baseline="0" dirty="0" smtClean="0"/>
              <a:t> expense in providing hospice service.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 the help of pharmacy services and good </a:t>
            </a:r>
            <a:r>
              <a:rPr lang="en-US" baseline="0" smtClean="0"/>
              <a:t>team communication </a:t>
            </a:r>
            <a:r>
              <a:rPr lang="en-US" baseline="0" dirty="0" smtClean="0"/>
              <a:t>these cost can be managed and decreased </a:t>
            </a:r>
            <a:r>
              <a:rPr lang="en-US" baseline="0" smtClean="0"/>
              <a:t>without affecting </a:t>
            </a:r>
            <a:r>
              <a:rPr lang="en-US" baseline="0" dirty="0" smtClean="0"/>
              <a:t>our hospice promise.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Pharmacy has several tools to help each program maintain</a:t>
            </a:r>
            <a:r>
              <a:rPr lang="en-US" baseline="0" dirty="0" smtClean="0"/>
              <a:t> the most efficient pharmacy budget as possible. Pharmacy often provides recommendations for alternate more cost efficient medications. I am going to give you a list in case you want to discuss some of these.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EAD27-DC46-4B01-8F69-F290D9BFC1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9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43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74201"/>
            <a:ext cx="9144000" cy="892552"/>
          </a:xfrm>
        </p:spPr>
        <p:txBody>
          <a:bodyPr>
            <a:spAutoFit/>
          </a:bodyPr>
          <a:lstStyle>
            <a:lvl1pPr>
              <a:defRPr sz="5200">
                <a:solidFill>
                  <a:srgbClr val="091E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2364581"/>
            <a:ext cx="9144000" cy="584775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>
                <a:solidFill>
                  <a:srgbClr val="091E4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3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epartmen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60120"/>
            <a:ext cx="8229600" cy="3394472"/>
          </a:xfrm>
        </p:spPr>
        <p:txBody>
          <a:bodyPr/>
          <a:lstStyle>
            <a:lvl1pPr>
              <a:defRPr sz="2800">
                <a:solidFill>
                  <a:srgbClr val="091E40"/>
                </a:solidFill>
              </a:defRPr>
            </a:lvl1pPr>
            <a:lvl2pPr>
              <a:defRPr sz="2400">
                <a:solidFill>
                  <a:srgbClr val="091E40"/>
                </a:solidFill>
              </a:defRPr>
            </a:lvl2pPr>
            <a:lvl3pPr>
              <a:defRPr sz="2000">
                <a:solidFill>
                  <a:srgbClr val="091E40"/>
                </a:solidFill>
              </a:defRPr>
            </a:lvl3pPr>
            <a:lvl4pPr>
              <a:defRPr sz="1800">
                <a:solidFill>
                  <a:srgbClr val="091E40"/>
                </a:solidFill>
              </a:defRPr>
            </a:lvl4pPr>
            <a:lvl5pPr>
              <a:defRPr sz="1800">
                <a:solidFill>
                  <a:srgbClr val="091E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     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01532"/>
          </a:xfrm>
          <a:noFill/>
          <a:ln>
            <a:noFill/>
          </a:ln>
        </p:spPr>
        <p:txBody>
          <a:bodyPr lIns="457200" tIns="91440" rIns="457200" bIns="91440">
            <a:normAutofit/>
          </a:bodyPr>
          <a:lstStyle>
            <a:lvl1pPr algn="l">
              <a:defRPr sz="3200">
                <a:solidFill>
                  <a:srgbClr val="091E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701531"/>
            <a:ext cx="8229600" cy="0"/>
          </a:xfrm>
          <a:prstGeom prst="line">
            <a:avLst/>
          </a:prstGeom>
          <a:ln w="12700">
            <a:solidFill>
              <a:srgbClr val="091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4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Departmen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75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D1F7-5253-A645-858F-AA807195956E}" type="datetimeFigureOut">
              <a:rPr lang="en-US" smtClean="0"/>
              <a:t>5/12/16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8F0B-F298-934B-A761-67BD8510D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91E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91E4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91E4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91E4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91E4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91E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51430"/>
            <a:ext cx="5257800" cy="34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0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/>
              <a:t>E</a:t>
            </a:r>
            <a:r>
              <a:rPr lang="en-US" sz="2900" dirty="0" smtClean="0"/>
              <a:t>ducate </a:t>
            </a:r>
            <a:r>
              <a:rPr lang="en-US" sz="2900" dirty="0"/>
              <a:t>agencies regarding new medications </a:t>
            </a:r>
            <a:r>
              <a:rPr lang="en-US" sz="2900" dirty="0" smtClean="0"/>
              <a:t>and medication </a:t>
            </a:r>
            <a:r>
              <a:rPr lang="en-US" sz="2900" dirty="0"/>
              <a:t>trends.</a:t>
            </a:r>
          </a:p>
          <a:p>
            <a:r>
              <a:rPr lang="en-US" sz="2900" dirty="0" smtClean="0"/>
              <a:t>Provide medication </a:t>
            </a:r>
            <a:r>
              <a:rPr lang="en-US" sz="2900" dirty="0"/>
              <a:t>utilization reports to all levels </a:t>
            </a:r>
            <a:r>
              <a:rPr lang="en-US" sz="2900" dirty="0" smtClean="0"/>
              <a:t>of management</a:t>
            </a:r>
            <a:r>
              <a:rPr lang="en-US" sz="2900" dirty="0"/>
              <a:t>.</a:t>
            </a:r>
          </a:p>
          <a:p>
            <a:r>
              <a:rPr lang="en-US" sz="2900" dirty="0" smtClean="0"/>
              <a:t>Provide telephone </a:t>
            </a:r>
            <a:r>
              <a:rPr lang="en-US" sz="2900" dirty="0"/>
              <a:t>support to pharmacies </a:t>
            </a:r>
            <a:r>
              <a:rPr lang="en-US" sz="2900" dirty="0" smtClean="0"/>
              <a:t>and programs</a:t>
            </a:r>
            <a:r>
              <a:rPr lang="en-US" sz="2900" dirty="0"/>
              <a:t>.</a:t>
            </a:r>
          </a:p>
          <a:p>
            <a:r>
              <a:rPr lang="en-US" sz="2900" dirty="0" smtClean="0"/>
              <a:t>Act as </a:t>
            </a:r>
            <a:r>
              <a:rPr lang="en-US" sz="2900" dirty="0"/>
              <a:t>a liaison between pharmacies and our </a:t>
            </a:r>
            <a:r>
              <a:rPr lang="en-US" sz="2900" dirty="0" smtClean="0"/>
              <a:t>programs to </a:t>
            </a:r>
            <a:r>
              <a:rPr lang="en-US" sz="2900" dirty="0"/>
              <a:t>facilitate seamless medication delivery.</a:t>
            </a:r>
          </a:p>
          <a:p>
            <a:r>
              <a:rPr lang="en-US" sz="2900" dirty="0" smtClean="0"/>
              <a:t>Review reports to verify </a:t>
            </a:r>
            <a:r>
              <a:rPr lang="en-US" sz="2900" dirty="0"/>
              <a:t>it is our </a:t>
            </a:r>
            <a:r>
              <a:rPr lang="en-US" sz="2900" dirty="0" smtClean="0"/>
              <a:t>patient and </a:t>
            </a:r>
            <a:r>
              <a:rPr lang="en-US" sz="2900" dirty="0"/>
              <a:t>the meds are our responsibility. These reports </a:t>
            </a:r>
            <a:r>
              <a:rPr lang="en-US" sz="2900" dirty="0" smtClean="0"/>
              <a:t>are your </a:t>
            </a:r>
            <a:r>
              <a:rPr lang="en-US" sz="2900" dirty="0"/>
              <a:t>chance to catch a high cost non-formulary </a:t>
            </a:r>
            <a:r>
              <a:rPr lang="en-US" sz="2900" dirty="0" smtClean="0"/>
              <a:t>med quickly</a:t>
            </a:r>
            <a:r>
              <a:rPr lang="en-US" sz="2900" dirty="0"/>
              <a:t>.</a:t>
            </a:r>
          </a:p>
          <a:p>
            <a:r>
              <a:rPr lang="en-US" sz="2900" dirty="0" smtClean="0"/>
              <a:t>Provide bi-weekly </a:t>
            </a:r>
            <a:r>
              <a:rPr lang="en-US" sz="2900" dirty="0"/>
              <a:t>r</a:t>
            </a:r>
            <a:r>
              <a:rPr lang="en-US" sz="2900" dirty="0" smtClean="0"/>
              <a:t>eports </a:t>
            </a:r>
            <a:r>
              <a:rPr lang="en-US" sz="2900" dirty="0"/>
              <a:t>that show </a:t>
            </a:r>
            <a:r>
              <a:rPr lang="en-US" sz="2900" dirty="0" smtClean="0"/>
              <a:t>your </a:t>
            </a:r>
            <a:r>
              <a:rPr lang="en-US" sz="2900" dirty="0"/>
              <a:t>aggregate med orders </a:t>
            </a:r>
            <a:r>
              <a:rPr lang="en-US" sz="2900" dirty="0" smtClean="0"/>
              <a:t>for a 15-day </a:t>
            </a:r>
            <a:r>
              <a:rPr lang="en-US" sz="2900" dirty="0"/>
              <a:t>period sorted by </a:t>
            </a:r>
            <a:r>
              <a:rPr lang="en-US" sz="2900" dirty="0" smtClean="0"/>
              <a:t>patient.</a:t>
            </a:r>
            <a:endParaRPr lang="en-US" sz="2900" dirty="0"/>
          </a:p>
          <a:p>
            <a:pPr lvl="1"/>
            <a:r>
              <a:rPr lang="en-US" sz="2900" dirty="0" smtClean="0"/>
              <a:t>Use </a:t>
            </a:r>
            <a:r>
              <a:rPr lang="en-US" sz="2900" dirty="0"/>
              <a:t>these to help identify outlier </a:t>
            </a:r>
            <a:r>
              <a:rPr lang="en-US" sz="2900" dirty="0" smtClean="0"/>
              <a:t>patients</a:t>
            </a:r>
          </a:p>
          <a:p>
            <a:pPr lvl="1"/>
            <a:r>
              <a:rPr lang="en-US" sz="2900" dirty="0" smtClean="0"/>
              <a:t>Use </a:t>
            </a:r>
            <a:r>
              <a:rPr lang="en-US" sz="2900" dirty="0"/>
              <a:t>the graph to benchmark your program against </a:t>
            </a:r>
            <a:r>
              <a:rPr lang="en-US" sz="2900" dirty="0" smtClean="0"/>
              <a:t>other programs </a:t>
            </a:r>
            <a:r>
              <a:rPr lang="en-US" sz="2900" dirty="0"/>
              <a:t>around the country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Pharmacy Services Provides</a:t>
            </a:r>
          </a:p>
        </p:txBody>
      </p:sp>
    </p:spTree>
    <p:extLst>
      <p:ext uri="{BB962C8B-B14F-4D97-AF65-F5344CB8AC3E}">
        <p14:creationId xmlns:p14="http://schemas.microsoft.com/office/powerpoint/2010/main" val="36001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72781"/>
              </p:ext>
            </p:extLst>
          </p:nvPr>
        </p:nvGraphicFramePr>
        <p:xfrm>
          <a:off x="457200" y="1054936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Decreasing </a:t>
            </a:r>
            <a:r>
              <a:rPr lang="en-US" dirty="0" smtClean="0"/>
              <a:t>Pharmacy Cost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7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Allows us </a:t>
            </a:r>
            <a:r>
              <a:rPr lang="en-US" dirty="0"/>
              <a:t>to review data about </a:t>
            </a:r>
            <a:r>
              <a:rPr lang="en-US" dirty="0" smtClean="0"/>
              <a:t>the performance </a:t>
            </a:r>
            <a:r>
              <a:rPr lang="en-US" dirty="0"/>
              <a:t>of our whole organization – how are </a:t>
            </a:r>
            <a:r>
              <a:rPr lang="en-US" dirty="0" smtClean="0"/>
              <a:t>we doing?</a:t>
            </a:r>
          </a:p>
          <a:p>
            <a:r>
              <a:rPr lang="en-US" dirty="0" smtClean="0"/>
              <a:t>Helps us </a:t>
            </a:r>
            <a:r>
              <a:rPr lang="en-US" dirty="0"/>
              <a:t>identify the </a:t>
            </a:r>
            <a:r>
              <a:rPr lang="en-US" dirty="0" smtClean="0"/>
              <a:t>most important </a:t>
            </a:r>
            <a:r>
              <a:rPr lang="en-US" dirty="0"/>
              <a:t>opportunities for performance </a:t>
            </a:r>
            <a:r>
              <a:rPr lang="en-US" dirty="0" smtClean="0"/>
              <a:t>improvement.</a:t>
            </a:r>
          </a:p>
          <a:p>
            <a:r>
              <a:rPr lang="en-US" dirty="0" smtClean="0"/>
              <a:t>The </a:t>
            </a:r>
            <a:r>
              <a:rPr lang="en-US" dirty="0"/>
              <a:t>way we assess and monitor quality is by </a:t>
            </a:r>
            <a:r>
              <a:rPr lang="en-US" dirty="0" smtClean="0"/>
              <a:t>tracking quality </a:t>
            </a:r>
            <a:r>
              <a:rPr lang="en-US" dirty="0"/>
              <a:t>indicators.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Quality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391136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data that must be collected and reported </a:t>
            </a:r>
            <a:r>
              <a:rPr lang="en-US" dirty="0" smtClean="0"/>
              <a:t>currently includes </a:t>
            </a:r>
            <a:r>
              <a:rPr lang="en-US" dirty="0"/>
              <a:t>two things:</a:t>
            </a:r>
          </a:p>
          <a:p>
            <a:r>
              <a:rPr lang="en-US" dirty="0" smtClean="0"/>
              <a:t>General </a:t>
            </a:r>
            <a:r>
              <a:rPr lang="en-US" dirty="0"/>
              <a:t>information about the kinds of quality </a:t>
            </a:r>
            <a:r>
              <a:rPr lang="en-US" dirty="0" smtClean="0"/>
              <a:t>indicators currently </a:t>
            </a:r>
            <a:r>
              <a:rPr lang="en-US" dirty="0"/>
              <a:t>being used by hospices in their QAPI </a:t>
            </a:r>
            <a:r>
              <a:rPr lang="en-US" dirty="0" smtClean="0"/>
              <a:t>programs</a:t>
            </a:r>
            <a:r>
              <a:rPr lang="en-US" dirty="0"/>
              <a:t>.</a:t>
            </a:r>
          </a:p>
          <a:p>
            <a:r>
              <a:rPr lang="en-US" dirty="0" smtClean="0"/>
              <a:t>Specific </a:t>
            </a:r>
            <a:r>
              <a:rPr lang="en-US" dirty="0"/>
              <a:t>data regarding the number of patients who report </a:t>
            </a:r>
            <a:r>
              <a:rPr lang="en-US" dirty="0" smtClean="0"/>
              <a:t>being uncomfortable </a:t>
            </a:r>
            <a:r>
              <a:rPr lang="en-US" dirty="0"/>
              <a:t>because of pain at the admission </a:t>
            </a:r>
            <a:r>
              <a:rPr lang="en-US" dirty="0" smtClean="0"/>
              <a:t>assessment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must be collected?</a:t>
            </a:r>
          </a:p>
        </p:txBody>
      </p:sp>
    </p:spTree>
    <p:extLst>
      <p:ext uri="{BB962C8B-B14F-4D97-AF65-F5344CB8AC3E}">
        <p14:creationId xmlns:p14="http://schemas.microsoft.com/office/powerpoint/2010/main" val="567680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Hospices </a:t>
            </a:r>
            <a:r>
              <a:rPr lang="en-US" dirty="0"/>
              <a:t>that do not comply with the data collection </a:t>
            </a:r>
            <a:r>
              <a:rPr lang="en-US" dirty="0" smtClean="0"/>
              <a:t>and reporting </a:t>
            </a:r>
            <a:r>
              <a:rPr lang="en-US" dirty="0"/>
              <a:t>will face a 2% reduction in the payments they </a:t>
            </a:r>
            <a:r>
              <a:rPr lang="en-US" dirty="0" smtClean="0"/>
              <a:t>are otherwise </a:t>
            </a:r>
            <a:r>
              <a:rPr lang="en-US" dirty="0"/>
              <a:t>qualified to receive from CMS.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NQR important?</a:t>
            </a:r>
          </a:p>
        </p:txBody>
      </p:sp>
    </p:spTree>
    <p:extLst>
      <p:ext uri="{BB962C8B-B14F-4D97-AF65-F5344CB8AC3E}">
        <p14:creationId xmlns:p14="http://schemas.microsoft.com/office/powerpoint/2010/main" val="186877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492921"/>
              </p:ext>
            </p:extLst>
          </p:nvPr>
        </p:nvGraphicFramePr>
        <p:xfrm>
          <a:off x="457200" y="1355725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Decreasing pharmacy cost </a:t>
            </a:r>
            <a:r>
              <a:rPr lang="en-US" dirty="0" smtClean="0"/>
              <a:t>without </a:t>
            </a:r>
            <a:r>
              <a:rPr lang="en-US" dirty="0"/>
              <a:t>a</a:t>
            </a:r>
            <a:r>
              <a:rPr lang="en-US" dirty="0" smtClean="0"/>
              <a:t>ffecting care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9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74092"/>
            <a:ext cx="9144000" cy="1692771"/>
          </a:xfrm>
        </p:spPr>
        <p:txBody>
          <a:bodyPr/>
          <a:lstStyle/>
          <a:p>
            <a:r>
              <a:rPr lang="en-US" dirty="0" smtClean="0"/>
              <a:t>Manage Pharmacy Cost Without Impacting Quality Care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364581"/>
            <a:ext cx="9144000" cy="117570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Charles </a:t>
            </a:r>
            <a:r>
              <a:rPr lang="en-US" dirty="0" err="1" smtClean="0"/>
              <a:t>Borum</a:t>
            </a:r>
            <a:r>
              <a:rPr lang="en-US" dirty="0" smtClean="0"/>
              <a:t>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2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hospice promise?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− Dignity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− Pain </a:t>
            </a:r>
            <a:r>
              <a:rPr lang="en-US" dirty="0"/>
              <a:t>free</a:t>
            </a:r>
          </a:p>
          <a:p>
            <a:pPr marL="0" indent="0">
              <a:buNone/>
            </a:pPr>
            <a:r>
              <a:rPr lang="en-US" dirty="0" smtClean="0"/>
              <a:t>	− Patient </a:t>
            </a:r>
            <a:r>
              <a:rPr lang="en-US" dirty="0"/>
              <a:t>&amp; family </a:t>
            </a:r>
            <a:r>
              <a:rPr lang="en-US" dirty="0" smtClean="0"/>
              <a:t>directed care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Hospice 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3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Six Pillars of </a:t>
            </a:r>
            <a:r>
              <a:rPr lang="en-US" dirty="0" smtClean="0"/>
              <a:t>Success: Why?</a:t>
            </a:r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talk about what we can measure…</a:t>
            </a:r>
          </a:p>
          <a:p>
            <a:r>
              <a:rPr lang="en-US" dirty="0" smtClean="0"/>
              <a:t>We </a:t>
            </a:r>
            <a:r>
              <a:rPr lang="en-US" dirty="0"/>
              <a:t>set goals around what we can measure…</a:t>
            </a:r>
          </a:p>
          <a:p>
            <a:r>
              <a:rPr lang="en-US" dirty="0" smtClean="0"/>
              <a:t>We </a:t>
            </a:r>
            <a:r>
              <a:rPr lang="en-US" dirty="0"/>
              <a:t>improve what we can measure…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Hospice 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7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 Pillars of Success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00126"/>
            <a:ext cx="8153399" cy="336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67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Reining </a:t>
            </a:r>
            <a:r>
              <a:rPr lang="en-US" dirty="0"/>
              <a:t>in customer service costs while keeping customer satisfaction scores high is especially </a:t>
            </a:r>
            <a:r>
              <a:rPr lang="en-US" dirty="0" smtClean="0"/>
              <a:t>necessary – and </a:t>
            </a:r>
            <a:r>
              <a:rPr lang="en-US" dirty="0"/>
              <a:t>especially </a:t>
            </a:r>
            <a:r>
              <a:rPr lang="en-US" dirty="0" smtClean="0"/>
              <a:t>difficult. </a:t>
            </a:r>
            <a:r>
              <a:rPr lang="en-US" dirty="0"/>
              <a:t>It's a balancing act so strenuous, </a:t>
            </a:r>
            <a:r>
              <a:rPr lang="en-US" dirty="0" smtClean="0"/>
              <a:t>many </a:t>
            </a:r>
            <a:r>
              <a:rPr lang="en-US" dirty="0"/>
              <a:t>don't even attempt it.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Balance service </a:t>
            </a:r>
            <a:r>
              <a:rPr lang="en-US" dirty="0"/>
              <a:t>efficiency </a:t>
            </a:r>
            <a:r>
              <a:rPr lang="en-US" dirty="0" smtClean="0"/>
              <a:t>&amp; </a:t>
            </a:r>
            <a:r>
              <a:rPr lang="en-US" dirty="0"/>
              <a:t>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262654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Labor – 65%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Medications – 8-10%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DME – 6%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Mileage – 5%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Medical </a:t>
            </a:r>
            <a:r>
              <a:rPr lang="en-US" dirty="0"/>
              <a:t>Supplies </a:t>
            </a:r>
            <a:r>
              <a:rPr lang="en-US" dirty="0" smtClean="0"/>
              <a:t>– 2%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Totals </a:t>
            </a:r>
            <a:r>
              <a:rPr lang="en-US" dirty="0"/>
              <a:t>86% of all expenses!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“Big 5” Expenses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384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Pharmacy </a:t>
            </a:r>
            <a:r>
              <a:rPr lang="en-US" dirty="0"/>
              <a:t>costs make up </a:t>
            </a:r>
            <a:r>
              <a:rPr lang="en-US" dirty="0" smtClean="0"/>
              <a:t>8-10% </a:t>
            </a:r>
            <a:r>
              <a:rPr lang="en-US" dirty="0"/>
              <a:t>of all hospice </a:t>
            </a:r>
            <a:r>
              <a:rPr lang="en-US" dirty="0" smtClean="0"/>
              <a:t>expenditures.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equals hundreds of thousands of dollars every </a:t>
            </a:r>
            <a:r>
              <a:rPr lang="en-US" dirty="0" smtClean="0"/>
              <a:t>year.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cost of medications is rising much faster than </a:t>
            </a:r>
            <a:r>
              <a:rPr lang="en-US" dirty="0" smtClean="0"/>
              <a:t>the hospice reimbursement.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Pharmacy Costs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328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W_Logo_Color_Small Horizontal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426208" cy="3048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help cope with these rising costs and still provide the</a:t>
            </a:r>
          </a:p>
          <a:p>
            <a:pPr marL="0" indent="0">
              <a:buNone/>
            </a:pPr>
            <a:r>
              <a:rPr lang="en-US" dirty="0"/>
              <a:t>most effective medications for our </a:t>
            </a:r>
            <a:r>
              <a:rPr lang="en-US" dirty="0" smtClean="0"/>
              <a:t>patients,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Pharmacy Services creates tools to empower the</a:t>
            </a:r>
          </a:p>
          <a:p>
            <a:pPr marL="0" indent="0">
              <a:buNone/>
            </a:pPr>
            <a:r>
              <a:rPr lang="en-US" dirty="0"/>
              <a:t>staff and promote formulary compliance.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Pharmacy </a:t>
            </a:r>
            <a:r>
              <a:rPr lang="en-US" dirty="0" smtClean="0"/>
              <a:t>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2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CF8A2A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785</Words>
  <Application>Microsoft Macintosh PowerPoint</Application>
  <PresentationFormat>On-screen Show (16:9)</PresentationFormat>
  <Paragraphs>82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Manage Pharmacy Cost Without Impacting Quality Care </vt:lpstr>
      <vt:lpstr>The Hospice Promise</vt:lpstr>
      <vt:lpstr>The Hospice Promise</vt:lpstr>
      <vt:lpstr>The Six Pillars of Success</vt:lpstr>
      <vt:lpstr>Balance service efficiency &amp; customer satisfaction</vt:lpstr>
      <vt:lpstr>The “Big 5” Expenses</vt:lpstr>
      <vt:lpstr>Managing Pharmacy Costs</vt:lpstr>
      <vt:lpstr>Managing Pharmacy Costs</vt:lpstr>
      <vt:lpstr>What Pharmacy Services Provides</vt:lpstr>
      <vt:lpstr>Decreasing Pharmacy Cost </vt:lpstr>
      <vt:lpstr>Goals of Quality Assessment</vt:lpstr>
      <vt:lpstr>What data must be collected?</vt:lpstr>
      <vt:lpstr>Why is NQR important?</vt:lpstr>
      <vt:lpstr>Decreasing pharmacy cost without affecting care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Myers</dc:creator>
  <cp:lastModifiedBy>Samantha Prichard</cp:lastModifiedBy>
  <cp:revision>71</cp:revision>
  <cp:lastPrinted>2016-05-05T21:06:32Z</cp:lastPrinted>
  <dcterms:created xsi:type="dcterms:W3CDTF">2015-07-20T20:15:36Z</dcterms:created>
  <dcterms:modified xsi:type="dcterms:W3CDTF">2016-05-12T23:59:36Z</dcterms:modified>
</cp:coreProperties>
</file>